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C4AE0C-0AB7-4F74-960B-470B52F13404}">
  <a:tblStyle styleId="{B0C4AE0C-0AB7-4F74-960B-470B52F134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2a50673c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2a50673c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lighting is a major issue–model not exposed to images with insects under bluish light…so it categorizes these insects as moths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2a50673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2a50673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demos: </a:t>
            </a:r>
            <a:r>
              <a:rPr lang="en" sz="850">
                <a:solidFill>
                  <a:schemeClr val="dk1"/>
                </a:solidFill>
              </a:rPr>
              <a:t>car_2024-07-31_23_00_03.jpg (2 obvious moths)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Car_2024-08-05_22_30_03.jpg (a few different </a:t>
            </a:r>
            <a:r>
              <a:rPr lang="en" sz="850">
                <a:solidFill>
                  <a:schemeClr val="dk1"/>
                </a:solidFill>
              </a:rPr>
              <a:t>things</a:t>
            </a:r>
            <a:r>
              <a:rPr lang="en" sz="850">
                <a:solidFill>
                  <a:schemeClr val="dk1"/>
                </a:solidFill>
              </a:rPr>
              <a:t> that look like moths) </a:t>
            </a:r>
            <a:endParaRPr sz="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a50673c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2a50673c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2a50673c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2a50673c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2a50673c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2a50673c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a50673c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a50673c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a50673c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a50673c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2a50673c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2a50673c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2a50673c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2a50673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2a50673c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2a50673c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2a50673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2a50673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16.jpg"/><Relationship Id="rId13" Type="http://schemas.openxmlformats.org/officeDocument/2006/relationships/image" Target="../media/image17.jpg"/><Relationship Id="rId1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5" Type="http://schemas.openxmlformats.org/officeDocument/2006/relationships/image" Target="../media/image24.jpg"/><Relationship Id="rId14" Type="http://schemas.openxmlformats.org/officeDocument/2006/relationships/image" Target="../media/image20.jpg"/><Relationship Id="rId17" Type="http://schemas.openxmlformats.org/officeDocument/2006/relationships/image" Target="../media/image21.jpg"/><Relationship Id="rId16" Type="http://schemas.openxmlformats.org/officeDocument/2006/relationships/image" Target="../media/image23.jpg"/><Relationship Id="rId5" Type="http://schemas.openxmlformats.org/officeDocument/2006/relationships/image" Target="../media/image13.jpg"/><Relationship Id="rId6" Type="http://schemas.openxmlformats.org/officeDocument/2006/relationships/image" Target="../media/image15.jpg"/><Relationship Id="rId18" Type="http://schemas.openxmlformats.org/officeDocument/2006/relationships/image" Target="../media/image22.jpg"/><Relationship Id="rId7" Type="http://schemas.openxmlformats.org/officeDocument/2006/relationships/image" Target="../media/image4.jpg"/><Relationship Id="rId8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16.jpg"/><Relationship Id="rId13" Type="http://schemas.openxmlformats.org/officeDocument/2006/relationships/image" Target="../media/image17.jpg"/><Relationship Id="rId1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5" Type="http://schemas.openxmlformats.org/officeDocument/2006/relationships/image" Target="../media/image24.jpg"/><Relationship Id="rId14" Type="http://schemas.openxmlformats.org/officeDocument/2006/relationships/image" Target="../media/image20.jpg"/><Relationship Id="rId17" Type="http://schemas.openxmlformats.org/officeDocument/2006/relationships/image" Target="../media/image21.jpg"/><Relationship Id="rId16" Type="http://schemas.openxmlformats.org/officeDocument/2006/relationships/image" Target="../media/image23.jpg"/><Relationship Id="rId5" Type="http://schemas.openxmlformats.org/officeDocument/2006/relationships/image" Target="../media/image13.jpg"/><Relationship Id="rId6" Type="http://schemas.openxmlformats.org/officeDocument/2006/relationships/image" Target="../media/image15.jpg"/><Relationship Id="rId18" Type="http://schemas.openxmlformats.org/officeDocument/2006/relationships/image" Target="../media/image22.jpg"/><Relationship Id="rId7" Type="http://schemas.openxmlformats.org/officeDocument/2006/relationships/image" Target="../media/image4.jpg"/><Relationship Id="rId8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jpg"/><Relationship Id="rId10" Type="http://schemas.openxmlformats.org/officeDocument/2006/relationships/image" Target="../media/image7.jpg"/><Relationship Id="rId13" Type="http://schemas.openxmlformats.org/officeDocument/2006/relationships/image" Target="../media/image18.jpg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11.jpg"/><Relationship Id="rId9" Type="http://schemas.openxmlformats.org/officeDocument/2006/relationships/image" Target="../media/image12.jpg"/><Relationship Id="rId15" Type="http://schemas.openxmlformats.org/officeDocument/2006/relationships/image" Target="../media/image20.jpg"/><Relationship Id="rId14" Type="http://schemas.openxmlformats.org/officeDocument/2006/relationships/image" Target="../media/image17.jpg"/><Relationship Id="rId17" Type="http://schemas.openxmlformats.org/officeDocument/2006/relationships/image" Target="../media/image23.jpg"/><Relationship Id="rId16" Type="http://schemas.openxmlformats.org/officeDocument/2006/relationships/image" Target="../media/image24.jpg"/><Relationship Id="rId5" Type="http://schemas.openxmlformats.org/officeDocument/2006/relationships/image" Target="../media/image2.jpg"/><Relationship Id="rId19" Type="http://schemas.openxmlformats.org/officeDocument/2006/relationships/image" Target="../media/image22.jpg"/><Relationship Id="rId6" Type="http://schemas.openxmlformats.org/officeDocument/2006/relationships/image" Target="../media/image13.jpg"/><Relationship Id="rId18" Type="http://schemas.openxmlformats.org/officeDocument/2006/relationships/image" Target="../media/image21.jpg"/><Relationship Id="rId7" Type="http://schemas.openxmlformats.org/officeDocument/2006/relationships/image" Target="../media/image15.jp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a moth?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Teetly (Sanjana Yasna)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71325" y="1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labels from efficientnet (top1)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1550"/>
              <a:t>not representative of actual image size</a:t>
            </a:r>
            <a:r>
              <a:rPr lang="en"/>
              <a:t>)</a:t>
            </a:r>
            <a:endParaRPr/>
          </a:p>
        </p:txBody>
      </p:sp>
      <p:pic>
        <p:nvPicPr>
          <p:cNvPr id="136" name="Google Shape;136;p22" title="test_0.26024201512336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938" y="2716382"/>
            <a:ext cx="650600" cy="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 title="test_0.286167889833450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475" y="1926275"/>
            <a:ext cx="650600" cy="46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 title="test_0.50367087125778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2292" y="1798067"/>
            <a:ext cx="5573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 title="test_0.3252643644809723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738" y="1926271"/>
            <a:ext cx="902625" cy="63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 title="test_0.4608827531337738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975" y="2950921"/>
            <a:ext cx="752675" cy="86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 title="test_0.5096451640129089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56864" y="2047027"/>
            <a:ext cx="902646" cy="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 title="test_0.557922005653381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6275" y="1926266"/>
            <a:ext cx="650600" cy="71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 title="test_0.584476351737976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54250" y="3262096"/>
            <a:ext cx="902625" cy="6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 title="test_0.5927740335464478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46863" y="2767000"/>
            <a:ext cx="557325" cy="11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 title="test_0.6148027777671814.jp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82295" y="2767004"/>
            <a:ext cx="650600" cy="59824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185613" y="1506113"/>
            <a:ext cx="4931400" cy="35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 title="test_0.7149543762207031.jp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58189" y="4118314"/>
            <a:ext cx="427602" cy="4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 title="test_0.32768523693084717.jp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08733" y="3631524"/>
            <a:ext cx="1286216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 title="test_0.33032217621803284.jp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36150" y="4416401"/>
            <a:ext cx="650600" cy="37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 title="test_0.35934391617774963.jp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76882" y="3761469"/>
            <a:ext cx="515275" cy="7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title="test_0.41865283250808716.jp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8813" y="4345068"/>
            <a:ext cx="772054" cy="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 title="test_0.47060343623161316.jpg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61191" y="3947465"/>
            <a:ext cx="752681" cy="3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926275" y="1095400"/>
            <a:ext cx="13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moth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863250" y="1001563"/>
            <a:ext cx="13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non-</a:t>
            </a:r>
            <a:r>
              <a:rPr lang="en" sz="1800">
                <a:solidFill>
                  <a:schemeClr val="dk2"/>
                </a:solidFill>
              </a:rPr>
              <a:t>moth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812450" y="1560225"/>
            <a:ext cx="2708100" cy="335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271325" y="10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labels from efficientnet (pass@5, cutoff 0.9999)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1550"/>
              <a:t>not representative of actual image size</a:t>
            </a:r>
            <a:r>
              <a:rPr lang="en"/>
              <a:t>)</a:t>
            </a:r>
            <a:endParaRPr/>
          </a:p>
        </p:txBody>
      </p:sp>
      <p:pic>
        <p:nvPicPr>
          <p:cNvPr id="161" name="Google Shape;161;p23" title="test_0.26024201512336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988" y="1901744"/>
            <a:ext cx="650600" cy="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 title="test_0.286167889833450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775" y="3090138"/>
            <a:ext cx="650600" cy="46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 title="test_0.50367087125778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604" y="3733742"/>
            <a:ext cx="5573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 title="test_0.3252643644809723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2588" y="2394521"/>
            <a:ext cx="902625" cy="63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 title="test_0.4608827531337738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2900" y="2699946"/>
            <a:ext cx="752675" cy="86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 title="test_0.5096451640129089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6614" y="2362752"/>
            <a:ext cx="902646" cy="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 title="test_0.557922005653381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05538" y="1782741"/>
            <a:ext cx="650600" cy="71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 title="test_0.584476351737976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0925" y="1652908"/>
            <a:ext cx="902625" cy="6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 title="test_0.5927740335464478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26263" y="2902775"/>
            <a:ext cx="557325" cy="11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 title="test_0.6148027777671814.jp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39608" y="3874966"/>
            <a:ext cx="650600" cy="59824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106696" y="1555050"/>
            <a:ext cx="3145800" cy="35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 title="test_0.7149543762207031.jp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97964" y="3204364"/>
            <a:ext cx="427602" cy="4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 title="test_0.32768523693084717.jp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9358" y="1848912"/>
            <a:ext cx="1286216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 title="test_0.33032217621803284.jp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53125" y="3874976"/>
            <a:ext cx="650600" cy="37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 title="test_0.35934391617774963.jp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607969" y="3514594"/>
            <a:ext cx="515275" cy="7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 title="test_0.41865283250808716.jp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98275" y="4306443"/>
            <a:ext cx="772054" cy="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 title="test_0.47060343623161316.jpg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607966" y="2807652"/>
            <a:ext cx="752681" cy="3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926275" y="1095400"/>
            <a:ext cx="13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moth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863250" y="1001563"/>
            <a:ext cx="13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non-</a:t>
            </a:r>
            <a:r>
              <a:rPr lang="en" sz="1800">
                <a:solidFill>
                  <a:schemeClr val="dk2"/>
                </a:solidFill>
              </a:rPr>
              <a:t>moth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572000" y="1643538"/>
            <a:ext cx="4373700" cy="335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Fine-tuned efficientnet cannot generalize to the Mothitor dataset :((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32800"/>
            <a:ext cx="85206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overall fine-tuning pipeline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Limitations of  this Project: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32800"/>
            <a:ext cx="85206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 Datasets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32800"/>
            <a:ext cx="85206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EfficientNet end-of-fine-tuning evaluation metrics: (positive is non-moth)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311700" y="178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{B0C4AE0C-0AB7-4F74-960B-470B52F13404}</a:tableStyleId>
              </a:tblPr>
              <a:tblGrid>
                <a:gridCol w="1386700"/>
                <a:gridCol w="1386700"/>
                <a:gridCol w="1386700"/>
                <a:gridCol w="1386700"/>
                <a:gridCol w="1386700"/>
                <a:gridCol w="1386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Positive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 Positive 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96.4%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9075" y="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Dataset: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200" y="35071"/>
            <a:ext cx="3070676" cy="23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200" y="125300"/>
            <a:ext cx="3070675" cy="225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801" y="2677875"/>
            <a:ext cx="2771150" cy="246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3112" y="2571759"/>
            <a:ext cx="2771150" cy="2465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09600" y="12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225" y="2434537"/>
            <a:ext cx="3036775" cy="270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050" y="2327375"/>
            <a:ext cx="3036775" cy="270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075" y="41250"/>
            <a:ext cx="2842727" cy="2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7224" y="1"/>
            <a:ext cx="2949675" cy="23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efficientnet coupled with GroundingDino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71325" y="17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crops from groundingDino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1550"/>
              <a:t>not representative of actual image size</a:t>
            </a:r>
            <a:r>
              <a:rPr lang="en"/>
              <a:t>)</a:t>
            </a:r>
            <a:endParaRPr/>
          </a:p>
        </p:txBody>
      </p:sp>
      <p:pic>
        <p:nvPicPr>
          <p:cNvPr id="112" name="Google Shape;112;p21" title="ama_2024-06-17_23_00_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5" y="1200625"/>
            <a:ext cx="3803249" cy="28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 title="test_0.260242015123367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9150" y="104544"/>
            <a:ext cx="650600" cy="3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 title="test_0.2861678898334503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2300" y="340475"/>
            <a:ext cx="650600" cy="46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 title="test_0.50367087125778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38992" y="1353567"/>
            <a:ext cx="5573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title="test_0.3252643644809723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1238" y="2407571"/>
            <a:ext cx="902625" cy="63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 title="test_0.4608827531337738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94275" y="3365246"/>
            <a:ext cx="752675" cy="86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 title="test_0.5096451640129089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6939" y="493052"/>
            <a:ext cx="902646" cy="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title="test_0.5579220056533813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23450" y="1353566"/>
            <a:ext cx="650600" cy="71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title="test_0.5844763517379761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86625" y="3383346"/>
            <a:ext cx="902625" cy="61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title="test_0.5927740335464478.jp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28938" y="1979375"/>
            <a:ext cx="557325" cy="11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 title="test_0.6148027777671814.jp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38645" y="4333229"/>
            <a:ext cx="650600" cy="59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 title="test_0.7149543762207031.jp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252814" y="2752314"/>
            <a:ext cx="427602" cy="4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 title="test_0.32768523693084717.jp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94283" y="4504249"/>
            <a:ext cx="1286216" cy="3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 title="test_0.33032217621803284.jp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141325" y="2213501"/>
            <a:ext cx="650600" cy="37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 title="test_0.35934391617774963.jp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446807" y="3438119"/>
            <a:ext cx="515275" cy="7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 title="test_0.41865283250808716.jpg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420938" y="1152468"/>
            <a:ext cx="772054" cy="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 title="test_0.47060343623161316.jpg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141316" y="668752"/>
            <a:ext cx="752681" cy="3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23275" y="4288600"/>
            <a:ext cx="37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main/mothitor_yolo/ama_2024-06-17_23_00_04.jpg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572000" y="751675"/>
            <a:ext cx="557400" cy="4128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