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media/image19.jpg" ContentType="image/jpg"/>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3"/>
  </p:notesMasterIdLst>
  <p:sldIdLst>
    <p:sldId id="256" r:id="rId2"/>
    <p:sldId id="257" r:id="rId3"/>
    <p:sldId id="269" r:id="rId4"/>
    <p:sldId id="311" r:id="rId5"/>
    <p:sldId id="298" r:id="rId6"/>
    <p:sldId id="278" r:id="rId7"/>
    <p:sldId id="287" r:id="rId8"/>
    <p:sldId id="288" r:id="rId9"/>
    <p:sldId id="300" r:id="rId10"/>
    <p:sldId id="289" r:id="rId11"/>
    <p:sldId id="273" r:id="rId12"/>
    <p:sldId id="279" r:id="rId13"/>
    <p:sldId id="303" r:id="rId14"/>
    <p:sldId id="309" r:id="rId15"/>
    <p:sldId id="307" r:id="rId16"/>
    <p:sldId id="306" r:id="rId17"/>
    <p:sldId id="308" r:id="rId18"/>
    <p:sldId id="310" r:id="rId19"/>
    <p:sldId id="281" r:id="rId20"/>
    <p:sldId id="274" r:id="rId21"/>
    <p:sldId id="266" r:id="rId2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1">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7" r:id="rId8"/>
    <p:sldLayoutId id="2147483658"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18.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0.jpe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IN" sz="2800" dirty="0">
                <a:latin typeface="Times New Roman" panose="02020603050405020304" pitchFamily="18" charset="0"/>
                <a:cs typeface="Times New Roman" panose="02020603050405020304" pitchFamily="18" charset="0"/>
              </a:rPr>
              <a:t>Mobile App for Direct Market Access for Farmers</a:t>
            </a:r>
            <a:br>
              <a:rPr lang="en-IN" sz="2800" dirty="0">
                <a:latin typeface="Times New Roman" panose="02020603050405020304" pitchFamily="18" charset="0"/>
                <a:cs typeface="Times New Roman" panose="02020603050405020304" pitchFamily="18" charset="0"/>
              </a:rPr>
            </a:br>
            <a:endParaRPr lang="en-GB" dirty="0">
              <a:solidFill>
                <a:schemeClr val="tx1"/>
              </a:solidFill>
              <a:latin typeface="Book Antiqua" panose="02040602050305030304" pitchFamily="18" charset="0"/>
              <a:ea typeface="Cambria" panose="02040503050406030204" pitchFamily="18" charset="0"/>
            </a:endParaRPr>
          </a:p>
        </p:txBody>
      </p:sp>
      <p:sp>
        <p:nvSpPr>
          <p:cNvPr id="88" name="Google Shape;88;p13"/>
          <p:cNvSpPr txBox="1">
            <a:spLocks noGrp="1"/>
          </p:cNvSpPr>
          <p:nvPr>
            <p:ph type="subTitle" idx="1"/>
          </p:nvPr>
        </p:nvSpPr>
        <p:spPr>
          <a:xfrm>
            <a:off x="897318" y="2035283"/>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Book Antiqua" panose="02040602050305030304" pitchFamily="18" charset="0"/>
                <a:ea typeface="Cambria" panose="02040503050406030204" pitchFamily="18" charset="0"/>
              </a:rPr>
              <a:t>Batch Number: CIT-G06</a:t>
            </a:r>
            <a:endParaRPr dirty="0">
              <a:latin typeface="Book Antiqua" panose="020406020503050303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Book Antiqua" panose="02040602050305030304" pitchFamily="18" charset="0"/>
              <a:ea typeface="Cambria" panose="02040503050406030204" pitchFamily="18" charset="0"/>
            </a:endParaRPr>
          </a:p>
        </p:txBody>
      </p:sp>
      <p:graphicFrame>
        <p:nvGraphicFramePr>
          <p:cNvPr id="89" name="Google Shape;89;p13"/>
          <p:cNvGraphicFramePr/>
          <p:nvPr>
            <p:extLst>
              <p:ext uri="{D42A27DB-BD31-4B8C-83A1-F6EECF244321}">
                <p14:modId xmlns:p14="http://schemas.microsoft.com/office/powerpoint/2010/main" val="2087694801"/>
              </p:ext>
            </p:extLst>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val="20000"/>
                    </a:ext>
                  </a:extLst>
                </a:gridCol>
                <a:gridCol w="3333675">
                  <a:extLst>
                    <a:ext uri="{9D8B030D-6E8A-4147-A177-3AD203B41FA5}">
                      <a16:colId xmlns:a16="http://schemas.microsoft.com/office/drawing/2014/main" val="20001"/>
                    </a:ext>
                  </a:extLst>
                </a:gridCol>
              </a:tblGrid>
              <a:tr h="306243">
                <a:tc>
                  <a:txBody>
                    <a:bodyPr/>
                    <a:lstStyle/>
                    <a:p>
                      <a:pPr marL="0" marR="0" lvl="1"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306243">
                <a:tc>
                  <a:txBody>
                    <a:bodyPr/>
                    <a:lstStyle/>
                    <a:p>
                      <a:pPr marL="0" marR="0" lvl="0" indent="0" algn="ctr" rtl="0">
                        <a:spcBef>
                          <a:spcPts val="0"/>
                        </a:spcBef>
                        <a:spcAft>
                          <a:spcPts val="0"/>
                        </a:spcAft>
                        <a:buFont typeface="+mj-l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fontScale="92500" lnSpcReduction="10000"/>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Under the Supervision of,</a:t>
            </a:r>
            <a:endParaRPr dirty="0">
              <a:latin typeface="Book Antiqua" panose="020406020503050303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Book Antiqua" panose="020406020503050303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		</a:t>
            </a:r>
            <a:r>
              <a:rPr lang="en-GB" sz="1700" b="1" i="0" u="none" strike="noStrike" cap="none" dirty="0" err="1">
                <a:solidFill>
                  <a:srgbClr val="17365D"/>
                </a:solidFill>
                <a:latin typeface="Book Antiqua" panose="02040602050305030304" pitchFamily="18" charset="0"/>
                <a:ea typeface="Cambria" panose="02040503050406030204" pitchFamily="18" charset="0"/>
                <a:cs typeface="Verdana"/>
                <a:sym typeface="Verdana"/>
              </a:rPr>
              <a:t>Dr.</a:t>
            </a:r>
            <a:r>
              <a:rPr lang="en-GB" sz="17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 </a:t>
            </a:r>
            <a:r>
              <a:rPr lang="en-GB" sz="1700" b="1" i="0" u="none" strike="noStrike" cap="none" dirty="0" err="1">
                <a:solidFill>
                  <a:srgbClr val="17365D"/>
                </a:solidFill>
                <a:latin typeface="Book Antiqua" panose="02040602050305030304" pitchFamily="18" charset="0"/>
                <a:ea typeface="Cambria" panose="02040503050406030204" pitchFamily="18" charset="0"/>
                <a:cs typeface="Verdana"/>
                <a:sym typeface="Verdana"/>
              </a:rPr>
              <a:t>Sharmasth</a:t>
            </a:r>
            <a:r>
              <a:rPr lang="en-GB" sz="17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 Vali Y</a:t>
            </a:r>
          </a:p>
          <a:p>
            <a:pPr marL="0" marR="0" lvl="0" indent="0" algn="l" rtl="0">
              <a:spcBef>
                <a:spcPts val="340"/>
              </a:spcBef>
              <a:spcAft>
                <a:spcPts val="0"/>
              </a:spcAft>
              <a:buClr>
                <a:srgbClr val="17365D"/>
              </a:buClr>
              <a:buSzPts val="1700"/>
              <a:buFont typeface="Arial"/>
              <a:buNone/>
            </a:pPr>
            <a:endParaRPr lang="en-GB" dirty="0">
              <a:latin typeface="Book Antiqua" panose="020406020503050303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dirty="0">
                <a:solidFill>
                  <a:srgbClr val="17365D"/>
                </a:solidFill>
                <a:latin typeface="Book Antiqua" panose="02040602050305030304" pitchFamily="18" charset="0"/>
                <a:ea typeface="Cambria" panose="02040503050406030204" pitchFamily="18" charset="0"/>
                <a:cs typeface="Verdana"/>
                <a:sym typeface="Verdana"/>
              </a:rPr>
              <a:t>		</a:t>
            </a:r>
            <a:r>
              <a:rPr lang="en-GB" sz="17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Associate Professor </a:t>
            </a:r>
            <a:endParaRPr dirty="0">
              <a:latin typeface="Book Antiqua" panose="020406020503050303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	School of Computer Science and Engineering</a:t>
            </a:r>
            <a:endParaRPr dirty="0">
              <a:latin typeface="Book Antiqua" panose="020406020503050303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		Presidency University</a:t>
            </a:r>
            <a:endParaRPr dirty="0">
              <a:latin typeface="Book Antiqua" panose="020406020503050303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Book Antiqua" panose="02040602050305030304" pitchFamily="18" charset="0"/>
              <a:ea typeface="Cambria" panose="02040503050406030204" pitchFamily="18" charset="0"/>
              <a:cs typeface="Verdana"/>
              <a:sym typeface="Verdana"/>
            </a:endParaRPr>
          </a:p>
        </p:txBody>
      </p:sp>
      <p:sp>
        <p:nvSpPr>
          <p:cNvPr id="91" name="Google Shape;91;p13"/>
          <p:cNvSpPr txBox="1"/>
          <p:nvPr/>
        </p:nvSpPr>
        <p:spPr>
          <a:xfrm>
            <a:off x="3986772" y="334089"/>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PIP4004 Capstone Project</a:t>
            </a:r>
            <a:endParaRPr dirty="0">
              <a:latin typeface="Book Antiqua" panose="020406020503050303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Book Antiqua" panose="02040602050305030304" pitchFamily="18" charset="0"/>
                <a:ea typeface="Cambria" panose="02040503050406030204" pitchFamily="18" charset="0"/>
                <a:cs typeface="Verdana"/>
                <a:sym typeface="Verdana"/>
              </a:rPr>
              <a:t>Review-03</a:t>
            </a:r>
            <a:endParaRPr sz="2000" b="1" i="0" u="none" strike="noStrike" cap="none" dirty="0">
              <a:solidFill>
                <a:srgbClr val="17365D"/>
              </a:solidFill>
              <a:latin typeface="Book Antiqua" panose="020406020503050303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a:buClr>
                <a:srgbClr val="17365D"/>
              </a:buClr>
              <a:buSzPct val="100000"/>
            </a:pPr>
            <a:endParaRPr lang="en-US" sz="2000" b="1" dirty="0">
              <a:solidFill>
                <a:schemeClr val="accent1"/>
              </a:solidFill>
              <a:latin typeface="Book Antiqua" panose="02040602050305030304" pitchFamily="18" charset="0"/>
              <a:ea typeface="Cambria" panose="02040503050406030204" pitchFamily="18" charset="0"/>
              <a:cs typeface="Verdana"/>
              <a:sym typeface="Verdana"/>
            </a:endParaRPr>
          </a:p>
          <a:p>
            <a:pPr>
              <a:buClr>
                <a:srgbClr val="17365D"/>
              </a:buClr>
              <a:buSzPct val="100000"/>
            </a:pPr>
            <a:r>
              <a:rPr lang="en-US" sz="2000" b="1" dirty="0">
                <a:solidFill>
                  <a:schemeClr val="accent1"/>
                </a:solidFill>
                <a:latin typeface="Book Antiqua" panose="02040602050305030304" pitchFamily="18" charset="0"/>
                <a:ea typeface="Cambria" panose="02040503050406030204" pitchFamily="18" charset="0"/>
                <a:cs typeface="Verdana"/>
                <a:sym typeface="Verdana"/>
              </a:rPr>
              <a:t>Name of the HoD: </a:t>
            </a:r>
            <a:r>
              <a:rPr lang="en-IN" sz="2000" b="1" dirty="0" err="1">
                <a:solidFill>
                  <a:schemeClr val="tx1"/>
                </a:solidFill>
                <a:latin typeface="Book Antiqua" panose="02040602050305030304" pitchFamily="18" charset="0"/>
                <a:ea typeface="Cambria" panose="02040503050406030204" pitchFamily="18" charset="0"/>
                <a:cs typeface="Verdana"/>
              </a:rPr>
              <a:t>Dr.</a:t>
            </a:r>
            <a:r>
              <a:rPr lang="en-IN" sz="2000" b="1" dirty="0">
                <a:solidFill>
                  <a:schemeClr val="tx1"/>
                </a:solidFill>
                <a:latin typeface="Book Antiqua" panose="02040602050305030304" pitchFamily="18" charset="0"/>
                <a:ea typeface="Cambria" panose="02040503050406030204" pitchFamily="18" charset="0"/>
                <a:cs typeface="Verdana"/>
              </a:rPr>
              <a:t> </a:t>
            </a:r>
            <a:r>
              <a:rPr lang="en-IN" sz="2000" b="1" dirty="0" err="1">
                <a:solidFill>
                  <a:schemeClr val="tx1"/>
                </a:solidFill>
                <a:latin typeface="Book Antiqua" panose="02040602050305030304" pitchFamily="18" charset="0"/>
                <a:ea typeface="Cambria" panose="02040503050406030204" pitchFamily="18" charset="0"/>
                <a:cs typeface="Verdana"/>
              </a:rPr>
              <a:t>Anandaraj</a:t>
            </a:r>
            <a:r>
              <a:rPr lang="en-IN" sz="2000" b="1" dirty="0">
                <a:solidFill>
                  <a:schemeClr val="tx1"/>
                </a:solidFill>
                <a:latin typeface="Book Antiqua" panose="02040602050305030304" pitchFamily="18" charset="0"/>
                <a:ea typeface="Cambria" panose="02040503050406030204" pitchFamily="18" charset="0"/>
                <a:cs typeface="Verdana"/>
              </a:rPr>
              <a:t> S P</a:t>
            </a:r>
            <a:endParaRPr lang="en-US" sz="2000" b="1" dirty="0">
              <a:solidFill>
                <a:schemeClr val="tx1"/>
              </a:solidFill>
              <a:latin typeface="Book Antiqua" panose="020406020503050303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Book Antiqua" panose="02040602050305030304" pitchFamily="18" charset="0"/>
                <a:ea typeface="Cambria" panose="02040503050406030204" pitchFamily="18" charset="0"/>
                <a:cs typeface="Verdana"/>
                <a:sym typeface="Verdana"/>
              </a:rPr>
              <a:t>Name of the Program Project Coordinator: </a:t>
            </a:r>
            <a:r>
              <a:rPr lang="en-US" sz="2000" b="1" dirty="0">
                <a:solidFill>
                  <a:schemeClr val="tx1"/>
                </a:solidFill>
                <a:latin typeface="Book Antiqua" panose="02040602050305030304" pitchFamily="18" charset="0"/>
                <a:ea typeface="Cambria" panose="02040503050406030204" pitchFamily="18" charset="0"/>
                <a:cs typeface="Verdana"/>
                <a:sym typeface="Verdana"/>
              </a:rPr>
              <a:t>Dr. </a:t>
            </a:r>
            <a:r>
              <a:rPr lang="en-US" sz="2000" b="1" dirty="0" err="1">
                <a:solidFill>
                  <a:schemeClr val="tx1"/>
                </a:solidFill>
                <a:latin typeface="Book Antiqua" panose="02040602050305030304" pitchFamily="18" charset="0"/>
                <a:ea typeface="Cambria" panose="02040503050406030204" pitchFamily="18" charset="0"/>
                <a:cs typeface="Verdana"/>
                <a:sym typeface="Verdana"/>
              </a:rPr>
              <a:t>Sharmasth</a:t>
            </a:r>
            <a:r>
              <a:rPr lang="en-US" sz="2000" b="1" dirty="0">
                <a:solidFill>
                  <a:schemeClr val="tx1"/>
                </a:solidFill>
                <a:latin typeface="Book Antiqua" panose="02040602050305030304" pitchFamily="18" charset="0"/>
                <a:ea typeface="Cambria" panose="02040503050406030204" pitchFamily="18" charset="0"/>
                <a:cs typeface="Verdana"/>
                <a:sym typeface="Verdana"/>
              </a:rPr>
              <a:t> Vali Y</a:t>
            </a:r>
          </a:p>
          <a:p>
            <a:pPr lvl="0">
              <a:buClr>
                <a:srgbClr val="17365D"/>
              </a:buClr>
              <a:buSzPct val="100000"/>
            </a:pPr>
            <a:r>
              <a:rPr lang="en-US" sz="2000" b="1" dirty="0">
                <a:solidFill>
                  <a:schemeClr val="accent1"/>
                </a:solidFill>
                <a:latin typeface="Book Antiqua" panose="020406020503050303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Book Antiqua" panose="02040602050305030304" pitchFamily="18" charset="0"/>
                <a:ea typeface="Cambria" panose="02040503050406030204" pitchFamily="18" charset="0"/>
                <a:cs typeface="Verdana"/>
                <a:sym typeface="Verdana"/>
              </a:rPr>
              <a:t>Dr. Sampath A K / Dr. Abdul Khadar A </a:t>
            </a:r>
          </a:p>
          <a:p>
            <a:pPr lvl="0">
              <a:buClr>
                <a:srgbClr val="17365D"/>
              </a:buClr>
              <a:buSzPct val="100000"/>
            </a:pPr>
            <a:r>
              <a:rPr lang="en-US" sz="2000" b="1" dirty="0">
                <a:solidFill>
                  <a:schemeClr val="tx1"/>
                </a:solidFill>
                <a:latin typeface="Book Antiqua" panose="02040602050305030304" pitchFamily="18" charset="0"/>
                <a:ea typeface="Cambria" panose="02040503050406030204" pitchFamily="18" charset="0"/>
                <a:cs typeface="Verdana"/>
                <a:sym typeface="Verdana"/>
              </a:rPr>
              <a:t>						</a:t>
            </a:r>
            <a:r>
              <a:rPr lang="en-US" sz="2000" b="1" i="0" u="none" strike="noStrike" cap="none" dirty="0">
                <a:solidFill>
                  <a:schemeClr val="tx1"/>
                </a:solidFill>
                <a:latin typeface="Book Antiqua" panose="02040602050305030304" pitchFamily="18" charset="0"/>
                <a:ea typeface="Cambria" panose="02040503050406030204" pitchFamily="18" charset="0"/>
                <a:cs typeface="Verdana"/>
                <a:sym typeface="Verdana"/>
              </a:rPr>
              <a:t>/ Mr. Md Ziaur Rahman</a:t>
            </a:r>
            <a:endParaRPr sz="2000" b="1" i="0" u="none" strike="noStrike" cap="none" dirty="0">
              <a:solidFill>
                <a:schemeClr val="tx1"/>
              </a:solidFill>
              <a:latin typeface="Book Antiqua" panose="02040602050305030304" pitchFamily="18" charset="0"/>
              <a:ea typeface="Cambria" panose="02040503050406030204" pitchFamily="18" charset="0"/>
              <a:cs typeface="Verdana"/>
              <a:sym typeface="Verdana"/>
            </a:endParaRPr>
          </a:p>
        </p:txBody>
      </p:sp>
      <p:graphicFrame>
        <p:nvGraphicFramePr>
          <p:cNvPr id="2" name="Table 1">
            <a:extLst>
              <a:ext uri="{FF2B5EF4-FFF2-40B4-BE49-F238E27FC236}">
                <a16:creationId xmlns:a16="http://schemas.microsoft.com/office/drawing/2014/main" id="{EC163E2D-7B00-A953-6E18-2DCA83E79436}"/>
              </a:ext>
            </a:extLst>
          </p:cNvPr>
          <p:cNvGraphicFramePr>
            <a:graphicFrameLocks noGrp="1"/>
          </p:cNvGraphicFramePr>
          <p:nvPr>
            <p:extLst>
              <p:ext uri="{D42A27DB-BD31-4B8C-83A1-F6EECF244321}">
                <p14:modId xmlns:p14="http://schemas.microsoft.com/office/powerpoint/2010/main" val="3082172708"/>
              </p:ext>
            </p:extLst>
          </p:nvPr>
        </p:nvGraphicFramePr>
        <p:xfrm>
          <a:off x="897318" y="2513340"/>
          <a:ext cx="4415080" cy="2010412"/>
        </p:xfrm>
        <a:graphic>
          <a:graphicData uri="http://schemas.openxmlformats.org/drawingml/2006/table">
            <a:tbl>
              <a:tblPr firstRow="1" bandRow="1"/>
              <a:tblGrid>
                <a:gridCol w="2229168">
                  <a:extLst>
                    <a:ext uri="{9D8B030D-6E8A-4147-A177-3AD203B41FA5}">
                      <a16:colId xmlns:a16="http://schemas.microsoft.com/office/drawing/2014/main" val="1917804395"/>
                    </a:ext>
                  </a:extLst>
                </a:gridCol>
                <a:gridCol w="2185912">
                  <a:extLst>
                    <a:ext uri="{9D8B030D-6E8A-4147-A177-3AD203B41FA5}">
                      <a16:colId xmlns:a16="http://schemas.microsoft.com/office/drawing/2014/main" val="117623154"/>
                    </a:ext>
                  </a:extLst>
                </a:gridCol>
              </a:tblGrid>
              <a:tr h="0">
                <a:tc>
                  <a:txBody>
                    <a:bodyPr/>
                    <a:lstStyle/>
                    <a:p>
                      <a:r>
                        <a:rPr lang="en-IN" b="1" dirty="0">
                          <a:latin typeface="Book Antiqua" panose="02040602050305030304" pitchFamily="18" charset="0"/>
                        </a:rPr>
                        <a:t>Name</a:t>
                      </a:r>
                    </a:p>
                  </a:txBody>
                  <a:tcPr/>
                </a:tc>
                <a:tc>
                  <a:txBody>
                    <a:bodyPr/>
                    <a:lstStyle/>
                    <a:p>
                      <a:r>
                        <a:rPr lang="en-IN" b="1" dirty="0">
                          <a:latin typeface="Book Antiqua" panose="02040602050305030304" pitchFamily="18" charset="0"/>
                        </a:rPr>
                        <a:t>Roll Number</a:t>
                      </a:r>
                    </a:p>
                  </a:txBody>
                  <a:tcPr/>
                </a:tc>
                <a:extLst>
                  <a:ext uri="{0D108BD9-81ED-4DB2-BD59-A6C34878D82A}">
                    <a16:rowId xmlns:a16="http://schemas.microsoft.com/office/drawing/2014/main" val="3800568013"/>
                  </a:ext>
                </a:extLst>
              </a:tr>
              <a:tr h="0">
                <a:tc>
                  <a:txBody>
                    <a:bodyPr/>
                    <a:lstStyle/>
                    <a:p>
                      <a:r>
                        <a:rPr lang="en-IN" dirty="0" err="1">
                          <a:latin typeface="Book Antiqua" panose="02040602050305030304" pitchFamily="18" charset="0"/>
                        </a:rPr>
                        <a:t>Sanjana.R</a:t>
                      </a:r>
                      <a:endParaRPr lang="en-IN" dirty="0">
                        <a:latin typeface="Book Antiqua" panose="02040602050305030304" pitchFamily="18" charset="0"/>
                      </a:endParaRPr>
                    </a:p>
                  </a:txBody>
                  <a:tcPr/>
                </a:tc>
                <a:tc>
                  <a:txBody>
                    <a:bodyPr/>
                    <a:lstStyle/>
                    <a:p>
                      <a:r>
                        <a:rPr lang="en-IN" dirty="0">
                          <a:latin typeface="Book Antiqua" panose="02040602050305030304" pitchFamily="18" charset="0"/>
                        </a:rPr>
                        <a:t>20211CIT0043</a:t>
                      </a:r>
                    </a:p>
                  </a:txBody>
                  <a:tcPr/>
                </a:tc>
                <a:extLst>
                  <a:ext uri="{0D108BD9-81ED-4DB2-BD59-A6C34878D82A}">
                    <a16:rowId xmlns:a16="http://schemas.microsoft.com/office/drawing/2014/main" val="3630282704"/>
                  </a:ext>
                </a:extLst>
              </a:tr>
              <a:tr h="350203">
                <a:tc>
                  <a:txBody>
                    <a:bodyPr/>
                    <a:lstStyle/>
                    <a:p>
                      <a:r>
                        <a:rPr lang="en-IN" dirty="0" err="1">
                          <a:latin typeface="Book Antiqua" panose="02040602050305030304" pitchFamily="18" charset="0"/>
                        </a:rPr>
                        <a:t>Lingamdhinne</a:t>
                      </a:r>
                      <a:r>
                        <a:rPr lang="en-IN" dirty="0">
                          <a:latin typeface="Book Antiqua" panose="02040602050305030304" pitchFamily="18" charset="0"/>
                        </a:rPr>
                        <a:t> Akanksha</a:t>
                      </a:r>
                    </a:p>
                  </a:txBody>
                  <a:tcPr/>
                </a:tc>
                <a:tc>
                  <a:txBody>
                    <a:bodyPr/>
                    <a:lstStyle/>
                    <a:p>
                      <a:r>
                        <a:rPr lang="en-IN" dirty="0">
                          <a:latin typeface="Book Antiqua" panose="02040602050305030304" pitchFamily="18" charset="0"/>
                        </a:rPr>
                        <a:t>20211CIT0047</a:t>
                      </a:r>
                    </a:p>
                  </a:txBody>
                  <a:tcPr/>
                </a:tc>
                <a:extLst>
                  <a:ext uri="{0D108BD9-81ED-4DB2-BD59-A6C34878D82A}">
                    <a16:rowId xmlns:a16="http://schemas.microsoft.com/office/drawing/2014/main" val="2113914679"/>
                  </a:ext>
                </a:extLst>
              </a:tr>
              <a:tr h="350203">
                <a:tc>
                  <a:txBody>
                    <a:bodyPr/>
                    <a:lstStyle/>
                    <a:p>
                      <a:r>
                        <a:rPr lang="en-IN" dirty="0">
                          <a:latin typeface="Book Antiqua" panose="02040602050305030304" pitchFamily="18" charset="0"/>
                        </a:rPr>
                        <a:t>Koyi Mithun</a:t>
                      </a:r>
                    </a:p>
                  </a:txBody>
                  <a:tcPr/>
                </a:tc>
                <a:tc>
                  <a:txBody>
                    <a:bodyPr/>
                    <a:lstStyle/>
                    <a:p>
                      <a:r>
                        <a:rPr lang="en-IN" dirty="0">
                          <a:latin typeface="Book Antiqua" panose="02040602050305030304" pitchFamily="18" charset="0"/>
                        </a:rPr>
                        <a:t>20211CIT0055</a:t>
                      </a:r>
                    </a:p>
                  </a:txBody>
                  <a:tcPr/>
                </a:tc>
                <a:extLst>
                  <a:ext uri="{0D108BD9-81ED-4DB2-BD59-A6C34878D82A}">
                    <a16:rowId xmlns:a16="http://schemas.microsoft.com/office/drawing/2014/main" val="4138695162"/>
                  </a:ext>
                </a:extLst>
              </a:tr>
              <a:tr h="350203">
                <a:tc>
                  <a:txBody>
                    <a:bodyPr/>
                    <a:lstStyle/>
                    <a:p>
                      <a:r>
                        <a:rPr lang="en-IN" dirty="0" err="1">
                          <a:latin typeface="Book Antiqua" panose="02040602050305030304" pitchFamily="18" charset="0"/>
                        </a:rPr>
                        <a:t>Narati</a:t>
                      </a:r>
                      <a:r>
                        <a:rPr lang="en-IN" dirty="0">
                          <a:latin typeface="Book Antiqua" panose="02040602050305030304" pitchFamily="18" charset="0"/>
                        </a:rPr>
                        <a:t> Teja</a:t>
                      </a:r>
                    </a:p>
                  </a:txBody>
                  <a:tcPr/>
                </a:tc>
                <a:tc>
                  <a:txBody>
                    <a:bodyPr/>
                    <a:lstStyle/>
                    <a:p>
                      <a:r>
                        <a:rPr lang="en-IN" dirty="0">
                          <a:latin typeface="Book Antiqua" panose="02040602050305030304" pitchFamily="18" charset="0"/>
                        </a:rPr>
                        <a:t>20211CIT0180</a:t>
                      </a:r>
                    </a:p>
                  </a:txBody>
                  <a:tcPr/>
                </a:tc>
                <a:extLst>
                  <a:ext uri="{0D108BD9-81ED-4DB2-BD59-A6C34878D82A}">
                    <a16:rowId xmlns:a16="http://schemas.microsoft.com/office/drawing/2014/main" val="2193919859"/>
                  </a:ext>
                </a:extLst>
              </a:tr>
              <a:tr h="350203">
                <a:tc>
                  <a:txBody>
                    <a:bodyPr/>
                    <a:lstStyle/>
                    <a:p>
                      <a:r>
                        <a:rPr lang="en-IN" dirty="0">
                          <a:latin typeface="Book Antiqua" panose="02040602050305030304" pitchFamily="18" charset="0"/>
                        </a:rPr>
                        <a:t>CH Jaya Prakash</a:t>
                      </a:r>
                    </a:p>
                  </a:txBody>
                  <a:tcPr/>
                </a:tc>
                <a:tc>
                  <a:txBody>
                    <a:bodyPr/>
                    <a:lstStyle/>
                    <a:p>
                      <a:r>
                        <a:rPr lang="en-IN" dirty="0">
                          <a:latin typeface="Book Antiqua" panose="02040602050305030304" pitchFamily="18" charset="0"/>
                        </a:rPr>
                        <a:t>20211CIT0022</a:t>
                      </a:r>
                    </a:p>
                  </a:txBody>
                  <a:tcPr/>
                </a:tc>
                <a:extLst>
                  <a:ext uri="{0D108BD9-81ED-4DB2-BD59-A6C34878D82A}">
                    <a16:rowId xmlns:a16="http://schemas.microsoft.com/office/drawing/2014/main" val="2706329193"/>
                  </a:ext>
                </a:extLst>
              </a:tr>
            </a:tbl>
          </a:graphicData>
        </a:graphic>
      </p:graphicFrame>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Cha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E69A17-E38D-83EC-2478-1A3E8BF859C2}"/>
              </a:ext>
            </a:extLst>
          </p:cNvPr>
          <p:cNvSpPr>
            <a:spLocks noGrp="1"/>
          </p:cNvSpPr>
          <p:nvPr>
            <p:ph type="title"/>
          </p:nvPr>
        </p:nvSpPr>
        <p:spPr/>
        <p:txBody>
          <a:bodyPr/>
          <a:lstStyle/>
          <a:p>
            <a:r>
              <a:rPr lang="en-US" sz="2800" b="1" dirty="0">
                <a:latin typeface="Times New Roman" panose="02020603050405020304" pitchFamily="18" charset="0"/>
                <a:cs typeface="Times New Roman" panose="02020603050405020304" pitchFamily="18" charset="0"/>
              </a:rPr>
              <a:t>HARDWARE &amp; SOFTWARE REQUIREMENTS</a:t>
            </a:r>
            <a:br>
              <a:rPr lang="en-US" sz="2800" b="1" dirty="0">
                <a:latin typeface="Times New Roman" panose="02020603050405020304" pitchFamily="18" charset="0"/>
                <a:cs typeface="Times New Roman" panose="02020603050405020304" pitchFamily="18" charset="0"/>
              </a:rPr>
            </a:br>
            <a:endParaRPr lang="en-IN" dirty="0"/>
          </a:p>
        </p:txBody>
      </p:sp>
      <p:sp>
        <p:nvSpPr>
          <p:cNvPr id="4" name="Content Placeholder 2">
            <a:extLst>
              <a:ext uri="{FF2B5EF4-FFF2-40B4-BE49-F238E27FC236}">
                <a16:creationId xmlns:a16="http://schemas.microsoft.com/office/drawing/2014/main" id="{9E9ED6EA-A78D-B093-B566-18ADCDA22A0C}"/>
              </a:ext>
            </a:extLst>
          </p:cNvPr>
          <p:cNvSpPr txBox="1">
            <a:spLocks noGrp="1"/>
          </p:cNvSpPr>
          <p:nvPr>
            <p:ph type="body" idx="1"/>
          </p:nvPr>
        </p:nvSpPr>
        <p:spPr>
          <a:xfrm>
            <a:off x="812800" y="1143000"/>
            <a:ext cx="10668000" cy="4953000"/>
          </a:xfrm>
          <a:prstGeom prst="rect">
            <a:avLst/>
          </a:prstGeom>
        </p:spPr>
        <p:txBody>
          <a:bodyPr>
            <a:noAutofit/>
          </a:bodyPr>
          <a:lstStyle>
            <a:lvl1pPr marL="285750" indent="-285750" algn="l" defTabSz="457200" rtl="0" eaLnBrk="1" latinLnBrk="0" hangingPunct="1">
              <a:spcBef>
                <a:spcPct val="20000"/>
              </a:spcBef>
              <a:spcAft>
                <a:spcPts val="600"/>
              </a:spcAft>
              <a:buClr>
                <a:schemeClr val="accent1"/>
              </a:buClr>
              <a:buSzPct val="115000"/>
              <a:buFont typeface="Arial" panose="020B0604020202020204"/>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panose="020B0604020202020204"/>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panose="020B0604020202020204"/>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panose="020B0604020202020204"/>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panose="020B0604020202020204"/>
              <a:buChar char="•"/>
              <a:defRPr sz="1400" kern="1200" cap="none">
                <a:solidFill>
                  <a:schemeClr val="tx1">
                    <a:lumMod val="85000"/>
                    <a:lumOff val="15000"/>
                  </a:schemeClr>
                </a:solidFill>
                <a:effectLst/>
                <a:latin typeface="+mn-lt"/>
                <a:ea typeface="+mn-ea"/>
                <a:cs typeface="+mn-cs"/>
              </a:defRPr>
            </a:lvl9pPr>
          </a:lstStyle>
          <a:p>
            <a:pPr marL="0" indent="0" algn="just">
              <a:lnSpc>
                <a:spcPct val="150000"/>
              </a:lnSpc>
              <a:buNone/>
            </a:pPr>
            <a:r>
              <a:rPr lang="en-US" sz="2000" b="1" dirty="0">
                <a:solidFill>
                  <a:schemeClr val="tx1"/>
                </a:solidFill>
                <a:latin typeface="Times New Roman" panose="02020603050405020304" pitchFamily="18" charset="0"/>
                <a:cs typeface="Times New Roman" panose="02020603050405020304" pitchFamily="18" charset="0"/>
              </a:rPr>
              <a:t>SOFTWARE REQUIREMENTS:</a:t>
            </a:r>
            <a:endParaRPr lang="en-US" sz="2000" dirty="0">
              <a:solidFill>
                <a:schemeClr val="tx1"/>
              </a:solidFill>
              <a:latin typeface="Times New Roman" panose="02020603050405020304" pitchFamily="18"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Operating System      	-   Windows 10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JDK					-   Java(</a:t>
            </a:r>
            <a:r>
              <a:rPr lang="en-IN" sz="20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kotlin</a:t>
            </a: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SDK					-   Android </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IDE					- Android studio</a:t>
            </a:r>
            <a:endParaRPr lang="en-IN" sz="200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15000"/>
              </a:lnSpc>
              <a:spcAft>
                <a:spcPts val="1000"/>
              </a:spcAft>
              <a:buFont typeface="Symbol" panose="05050102010706020507" pitchFamily="18" charset="2"/>
              <a:buChar char=""/>
              <a:tabLst>
                <a:tab pos="457200" algn="l"/>
              </a:tabLst>
            </a:pPr>
            <a:r>
              <a:rPr lang="en-IN" sz="20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Database				- my </a:t>
            </a:r>
            <a:r>
              <a:rPr lang="en-IN" sz="20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SQL</a:t>
            </a:r>
            <a:endParaRPr lang="en-US" sz="20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96313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74E839-254C-2244-D59A-10704CFCAA7F}"/>
              </a:ext>
            </a:extLst>
          </p:cNvPr>
          <p:cNvSpPr>
            <a:spLocks noGrp="1"/>
          </p:cNvSpPr>
          <p:nvPr>
            <p:ph type="title"/>
          </p:nvPr>
        </p:nvSpPr>
        <p:spPr/>
        <p:txBody>
          <a:bodyPr/>
          <a:lstStyle/>
          <a:p>
            <a:r>
              <a:rPr lang="en-IN" dirty="0">
                <a:latin typeface="Book Antiqua" panose="02040602050305030304" pitchFamily="18" charset="0"/>
              </a:rPr>
              <a:t>Objective of Project</a:t>
            </a:r>
          </a:p>
        </p:txBody>
      </p:sp>
      <p:sp>
        <p:nvSpPr>
          <p:cNvPr id="3" name="Text Placeholder 2">
            <a:extLst>
              <a:ext uri="{FF2B5EF4-FFF2-40B4-BE49-F238E27FC236}">
                <a16:creationId xmlns:a16="http://schemas.microsoft.com/office/drawing/2014/main" id="{102BA259-2FB1-E903-2FC5-35FDA345E42F}"/>
              </a:ext>
            </a:extLst>
          </p:cNvPr>
          <p:cNvSpPr>
            <a:spLocks noGrp="1"/>
          </p:cNvSpPr>
          <p:nvPr>
            <p:ph type="body" idx="1"/>
          </p:nvPr>
        </p:nvSpPr>
        <p:spPr>
          <a:xfrm>
            <a:off x="743974" y="2853814"/>
            <a:ext cx="10668000" cy="4953000"/>
          </a:xfrm>
        </p:spPr>
        <p:txBody>
          <a:bodyPr/>
          <a:lstStyle/>
          <a:p>
            <a:pPr marL="76200" indent="0">
              <a:buNone/>
            </a:pPr>
            <a:endParaRPr lang="en-IN" dirty="0">
              <a:latin typeface="Book Antiqua" panose="02040602050305030304" pitchFamily="18" charset="0"/>
            </a:endParaRPr>
          </a:p>
          <a:p>
            <a:endParaRPr lang="en-IN" dirty="0">
              <a:latin typeface="Book Antiqua" panose="02040602050305030304" pitchFamily="18" charset="0"/>
            </a:endParaRPr>
          </a:p>
        </p:txBody>
      </p:sp>
      <p:sp>
        <p:nvSpPr>
          <p:cNvPr id="5" name="Rectangle 2">
            <a:extLst>
              <a:ext uri="{FF2B5EF4-FFF2-40B4-BE49-F238E27FC236}">
                <a16:creationId xmlns:a16="http://schemas.microsoft.com/office/drawing/2014/main" id="{B3C1268A-CF61-3DD6-3FBE-C84F80175E3F}"/>
              </a:ext>
            </a:extLst>
          </p:cNvPr>
          <p:cNvSpPr>
            <a:spLocks noChangeArrowheads="1"/>
          </p:cNvSpPr>
          <p:nvPr/>
        </p:nvSpPr>
        <p:spPr bwMode="auto">
          <a:xfrm>
            <a:off x="743974" y="2742563"/>
            <a:ext cx="10935109"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Book Antiqua" panose="02040602050305030304" pitchFamily="18" charset="0"/>
            </a:endParaRPr>
          </a:p>
          <a:p>
            <a:pPr marL="0" marR="0" lvl="0" indent="0" algn="l" defTabSz="914400" rtl="0" eaLnBrk="0" fontAlgn="base" latinLnBrk="0" hangingPunct="0">
              <a:lnSpc>
                <a:spcPct val="100000"/>
              </a:lnSpc>
              <a:spcBef>
                <a:spcPct val="0"/>
              </a:spcBef>
              <a:spcAft>
                <a:spcPct val="0"/>
              </a:spcAft>
              <a:buClrTx/>
              <a:buSzTx/>
              <a:tabLst/>
            </a:pPr>
            <a:endParaRPr kumimoji="0" lang="en-US" altLang="en-US" sz="2400" b="0" i="0" u="none" strike="noStrike" cap="none" normalizeH="0" baseline="0" dirty="0">
              <a:ln>
                <a:noFill/>
              </a:ln>
              <a:solidFill>
                <a:schemeClr val="tx1"/>
              </a:solidFill>
              <a:effectLst/>
              <a:latin typeface="Book Antiqua" panose="02040602050305030304" pitchFamily="18" charset="0"/>
            </a:endParaRPr>
          </a:p>
        </p:txBody>
      </p:sp>
      <p:sp>
        <p:nvSpPr>
          <p:cNvPr id="6" name="TextBox 5">
            <a:extLst>
              <a:ext uri="{FF2B5EF4-FFF2-40B4-BE49-F238E27FC236}">
                <a16:creationId xmlns:a16="http://schemas.microsoft.com/office/drawing/2014/main" id="{02B4C4E9-4087-C40B-24D2-F6074FEA1EA9}"/>
              </a:ext>
            </a:extLst>
          </p:cNvPr>
          <p:cNvSpPr txBox="1"/>
          <p:nvPr/>
        </p:nvSpPr>
        <p:spPr>
          <a:xfrm>
            <a:off x="3048000" y="2742563"/>
            <a:ext cx="6096000" cy="380938"/>
          </a:xfrm>
          <a:prstGeom prst="rect">
            <a:avLst/>
          </a:prstGeom>
          <a:noFill/>
        </p:spPr>
        <p:txBody>
          <a:bodyPr wrap="square">
            <a:spAutoFit/>
          </a:bodyPr>
          <a:lstStyle/>
          <a:p>
            <a:pPr algn="just">
              <a:lnSpc>
                <a:spcPct val="150000"/>
              </a:lnSpc>
              <a:spcAft>
                <a:spcPts val="800"/>
              </a:spcAft>
            </a:pPr>
            <a:r>
              <a:rPr lang="en-IN" dirty="0">
                <a:latin typeface="Times New Roman" panose="02020603050405020304" pitchFamily="18" charset="0"/>
                <a:ea typeface="Times New Roman" panose="02020603050405020304" pitchFamily="18" charset="0"/>
                <a:cs typeface="Times New Roman" panose="02020603050405020304" pitchFamily="18" charset="0"/>
              </a:rPr>
              <a:t>.</a:t>
            </a:r>
            <a:endParaRPr lang="en-IN" sz="1200" dirty="0">
              <a:latin typeface="Calibri" panose="020F0502020204030204" pitchFamily="34" charset="0"/>
              <a:ea typeface="Calibri" panose="020F0502020204030204" pitchFamily="34" charset="0"/>
              <a:cs typeface="Times New Roman" panose="02020603050405020304" pitchFamily="18" charset="0"/>
            </a:endParaRPr>
          </a:p>
        </p:txBody>
      </p:sp>
      <p:sp>
        <p:nvSpPr>
          <p:cNvPr id="8" name="TextBox 7">
            <a:extLst>
              <a:ext uri="{FF2B5EF4-FFF2-40B4-BE49-F238E27FC236}">
                <a16:creationId xmlns:a16="http://schemas.microsoft.com/office/drawing/2014/main" id="{E1CE6D31-352C-5CE4-96E9-5B1B0467EA7C}"/>
              </a:ext>
            </a:extLst>
          </p:cNvPr>
          <p:cNvSpPr txBox="1"/>
          <p:nvPr/>
        </p:nvSpPr>
        <p:spPr>
          <a:xfrm>
            <a:off x="743974" y="1001487"/>
            <a:ext cx="9924026" cy="3911135"/>
          </a:xfrm>
          <a:prstGeom prst="rect">
            <a:avLst/>
          </a:prstGeom>
          <a:noFill/>
        </p:spPr>
        <p:txBody>
          <a:bodyPr wrap="square">
            <a:spAutoFit/>
          </a:bodyPr>
          <a:lstStyle/>
          <a:p>
            <a:pPr algn="just">
              <a:lnSpc>
                <a:spcPct val="150000"/>
              </a:lnSpc>
              <a:spcAft>
                <a:spcPts val="800"/>
              </a:spcAft>
            </a:pPr>
            <a:r>
              <a:rPr lang="en-IN" sz="2400" dirty="0">
                <a:latin typeface="Times New Roman" panose="02020603050405020304" pitchFamily="18" charset="0"/>
                <a:ea typeface="Times New Roman" panose="02020603050405020304" pitchFamily="18" charset="0"/>
                <a:cs typeface="Times New Roman" panose="02020603050405020304" pitchFamily="18" charset="0"/>
              </a:rPr>
              <a:t>The objective is to develop an application that connects consumers directly with farmers, offering a seamless and secure payment gateway, profile management, and inventory system. The platform will allow users to view and purchase products from verified farmers. Provide farmers with tools to manage their product listings, receive payments, and stay informed about government schemes. Enable administrators to maintain trust within the system by onboarding verified farmers and providing them access to beneficial schemes.</a:t>
            </a:r>
            <a:endParaRPr lang="en-IN" sz="2400"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044300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E32998-C8CB-7C18-6272-A8F77FF2AA2D}"/>
              </a:ext>
            </a:extLst>
          </p:cNvPr>
          <p:cNvSpPr>
            <a:spLocks noGrp="1"/>
          </p:cNvSpPr>
          <p:nvPr>
            <p:ph type="title"/>
          </p:nvPr>
        </p:nvSpPr>
        <p:spPr/>
        <p:txBody>
          <a:bodyPr/>
          <a:lstStyle/>
          <a:p>
            <a:r>
              <a:rPr lang="en-IN" dirty="0">
                <a:latin typeface="Book Antiqua" panose="02040602050305030304" pitchFamily="18" charset="0"/>
              </a:rPr>
              <a:t>Methodology</a:t>
            </a:r>
          </a:p>
        </p:txBody>
      </p:sp>
      <p:sp>
        <p:nvSpPr>
          <p:cNvPr id="3" name="Text Placeholder 2">
            <a:extLst>
              <a:ext uri="{FF2B5EF4-FFF2-40B4-BE49-F238E27FC236}">
                <a16:creationId xmlns:a16="http://schemas.microsoft.com/office/drawing/2014/main" id="{281EDA60-9386-1CB5-7209-AD59B7C7545B}"/>
              </a:ext>
            </a:extLst>
          </p:cNvPr>
          <p:cNvSpPr>
            <a:spLocks noGrp="1"/>
          </p:cNvSpPr>
          <p:nvPr>
            <p:ph type="body" idx="1"/>
          </p:nvPr>
        </p:nvSpPr>
        <p:spPr/>
        <p:txBody>
          <a:bodyPr>
            <a:normAutofit/>
          </a:bodyPr>
          <a:lstStyle/>
          <a:p>
            <a:pPr marL="76200" indent="0">
              <a:buNone/>
            </a:pPr>
            <a:r>
              <a:rPr lang="en-US" dirty="0">
                <a:latin typeface="Times New Roman" panose="02020603050405020304" pitchFamily="18" charset="0"/>
                <a:cs typeface="Times New Roman" panose="02020603050405020304" pitchFamily="18" charset="0"/>
              </a:rPr>
              <a:t>The agricultural sector has long faced challenges with transparency, efficiency, and market accessibility, leaving farmers without direct avenues to reach consumers and maximize their profits. The motivation behind this project is to empower farmers by bridging the gap between them and consumers, creating an ecosystem that ensures fairness, trust, and accessibility. By integrating technology with agriculture, this platform provides farmers with tools to manage their products, streamline payments, and access beneficial schemes. This will not only uplift farmers' livelihoods but also foster a sustainable farm-to-consumer relationship, enhancing the overall agricultural economy.</a:t>
            </a:r>
            <a:endParaRPr lang="en-IN" dirty="0">
              <a:latin typeface="Times New Roman" panose="02020603050405020304" pitchFamily="18" charset="0"/>
              <a:cs typeface="Times New Roman" panose="02020603050405020304" pitchFamily="18" charset="0"/>
            </a:endParaRPr>
          </a:p>
          <a:p>
            <a:pPr marL="76200" indent="0">
              <a:buNone/>
            </a:pPr>
            <a:endParaRPr lang="en-IN" dirty="0">
              <a:latin typeface="Book Antiqua" panose="02040602050305030304" pitchFamily="18" charset="0"/>
            </a:endParaRPr>
          </a:p>
        </p:txBody>
      </p:sp>
    </p:spTree>
    <p:extLst>
      <p:ext uri="{BB962C8B-B14F-4D97-AF65-F5344CB8AC3E}">
        <p14:creationId xmlns:p14="http://schemas.microsoft.com/office/powerpoint/2010/main" val="180151927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B1A4C-E0D6-4854-83E0-961C76E33A6A}"/>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99E45418-9A9F-408E-930D-48D344B77B36}"/>
              </a:ext>
            </a:extLst>
          </p:cNvPr>
          <p:cNvSpPr>
            <a:spLocks noGrp="1"/>
          </p:cNvSpPr>
          <p:nvPr>
            <p:ph type="body" idx="1"/>
          </p:nvPr>
        </p:nvSpPr>
        <p:spPr/>
        <p:txBody>
          <a:bodyPr anchor="t"/>
          <a:lstStyle/>
          <a:p>
            <a:pPr algn="ctr"/>
            <a:r>
              <a:rPr lang="en-US" dirty="0">
                <a:latin typeface="Times New Roman" panose="02020603050405020304" pitchFamily="18" charset="0"/>
                <a:cs typeface="Times New Roman" panose="02020603050405020304" pitchFamily="18" charset="0"/>
              </a:rPr>
              <a:t>Existing method</a:t>
            </a:r>
            <a:endParaRPr lang="en-US" dirty="0"/>
          </a:p>
        </p:txBody>
      </p:sp>
      <p:sp>
        <p:nvSpPr>
          <p:cNvPr id="4" name="Text Placeholder 3">
            <a:extLst>
              <a:ext uri="{FF2B5EF4-FFF2-40B4-BE49-F238E27FC236}">
                <a16:creationId xmlns:a16="http://schemas.microsoft.com/office/drawing/2014/main" id="{E483C5FB-9FEE-42E3-9B12-2ABBE0195A01}"/>
              </a:ext>
            </a:extLst>
          </p:cNvPr>
          <p:cNvSpPr>
            <a:spLocks noGrp="1"/>
          </p:cNvSpPr>
          <p:nvPr>
            <p:ph type="body" idx="2"/>
          </p:nvPr>
        </p:nvSpPr>
        <p:spPr/>
        <p:txBody>
          <a:bodyPr>
            <a:normAutofit lnSpcReduction="10000"/>
          </a:bodyPr>
          <a:lstStyle/>
          <a:p>
            <a:r>
              <a:rPr lang="en-IN" dirty="0">
                <a:latin typeface="Times New Roman" panose="02020603050405020304" pitchFamily="18" charset="0"/>
                <a:ea typeface="Times New Roman" panose="02020603050405020304" pitchFamily="18" charset="0"/>
                <a:cs typeface="Times New Roman" panose="02020603050405020304" pitchFamily="18" charset="0"/>
              </a:rPr>
              <a:t>Current platforms in agriculture-based commerce either offer limited direct interaction between farmers and consumers or are complicated by lengthy payment processes. </a:t>
            </a:r>
          </a:p>
          <a:p>
            <a:r>
              <a:rPr lang="en-IN" dirty="0">
                <a:latin typeface="Times New Roman" panose="02020603050405020304" pitchFamily="18" charset="0"/>
                <a:ea typeface="Times New Roman" panose="02020603050405020304" pitchFamily="18" charset="0"/>
                <a:cs typeface="Times New Roman" panose="02020603050405020304" pitchFamily="18" charset="0"/>
              </a:rPr>
              <a:t>Farmers often face challenges in listing their products and managing payments. Additionally, government schemes that benefit farmers are often underutilized due to a lack of awareness and access.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5" name="Text Placeholder 4">
            <a:extLst>
              <a:ext uri="{FF2B5EF4-FFF2-40B4-BE49-F238E27FC236}">
                <a16:creationId xmlns:a16="http://schemas.microsoft.com/office/drawing/2014/main" id="{A7BB720F-8AA9-4B36-B025-77F8F77BDF5C}"/>
              </a:ext>
            </a:extLst>
          </p:cNvPr>
          <p:cNvSpPr>
            <a:spLocks noGrp="1"/>
          </p:cNvSpPr>
          <p:nvPr>
            <p:ph type="body" idx="3"/>
          </p:nvPr>
        </p:nvSpPr>
        <p:spPr/>
        <p:txBody>
          <a:bodyPr anchor="t"/>
          <a:lstStyle/>
          <a:p>
            <a:pPr algn="ctr"/>
            <a:r>
              <a:rPr lang="en-US" dirty="0">
                <a:solidFill>
                  <a:schemeClr val="tx1"/>
                </a:solidFill>
                <a:latin typeface="Times New Roman" panose="02020603050405020304" pitchFamily="18" charset="0"/>
                <a:cs typeface="Times New Roman" panose="02020603050405020304" pitchFamily="18" charset="0"/>
              </a:rPr>
              <a:t>Disadvantages in Existing method:</a:t>
            </a:r>
          </a:p>
          <a:p>
            <a:endParaRPr lang="en-US" dirty="0"/>
          </a:p>
        </p:txBody>
      </p:sp>
      <p:sp>
        <p:nvSpPr>
          <p:cNvPr id="6" name="Text Placeholder 5">
            <a:extLst>
              <a:ext uri="{FF2B5EF4-FFF2-40B4-BE49-F238E27FC236}">
                <a16:creationId xmlns:a16="http://schemas.microsoft.com/office/drawing/2014/main" id="{017EDDC0-1032-424D-A0B6-A0FA065DB493}"/>
              </a:ext>
            </a:extLst>
          </p:cNvPr>
          <p:cNvSpPr>
            <a:spLocks noGrp="1"/>
          </p:cNvSpPr>
          <p:nvPr>
            <p:ph type="body" idx="4"/>
          </p:nvPr>
        </p:nvSpPr>
        <p:spPr/>
        <p:txBody>
          <a:bodyPr/>
          <a:lstStyle/>
          <a:p>
            <a:pPr lvl="0"/>
            <a:r>
              <a:rPr lang="en-IN" dirty="0">
                <a:latin typeface="Times New Roman" panose="02020603050405020304" pitchFamily="18" charset="0"/>
                <a:cs typeface="Times New Roman" panose="02020603050405020304" pitchFamily="18" charset="0"/>
              </a:rPr>
              <a:t>Fragmented processes lead to inefficiencies in connecting farmers with consumers.</a:t>
            </a:r>
          </a:p>
          <a:p>
            <a:pPr lvl="0"/>
            <a:r>
              <a:rPr lang="en-IN" dirty="0">
                <a:latin typeface="Times New Roman" panose="02020603050405020304" pitchFamily="18" charset="0"/>
                <a:cs typeface="Times New Roman" panose="02020603050405020304" pitchFamily="18" charset="0"/>
              </a:rPr>
              <a:t>Lack of seamless payment solutions hinders transaction completion.</a:t>
            </a:r>
          </a:p>
          <a:p>
            <a:pPr lvl="0"/>
            <a:r>
              <a:rPr lang="en-IN" dirty="0">
                <a:latin typeface="Times New Roman" panose="02020603050405020304" pitchFamily="18" charset="0"/>
                <a:cs typeface="Times New Roman" panose="02020603050405020304" pitchFamily="18" charset="0"/>
              </a:rPr>
              <a:t>Limited visibility of government schemes results in missed opportunities for farmers.</a:t>
            </a:r>
          </a:p>
          <a:p>
            <a:endParaRPr lang="en-US" dirty="0"/>
          </a:p>
        </p:txBody>
      </p:sp>
    </p:spTree>
    <p:extLst>
      <p:ext uri="{BB962C8B-B14F-4D97-AF65-F5344CB8AC3E}">
        <p14:creationId xmlns:p14="http://schemas.microsoft.com/office/powerpoint/2010/main" val="12821706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759819-B0CF-4333-B88B-E55C52BFC118}"/>
              </a:ext>
            </a:extLst>
          </p:cNvPr>
          <p:cNvSpPr>
            <a:spLocks noGrp="1"/>
          </p:cNvSpPr>
          <p:nvPr>
            <p:ph type="title"/>
          </p:nvPr>
        </p:nvSpPr>
        <p:spPr/>
        <p:txBody>
          <a:bodyPr/>
          <a:lstStyle/>
          <a:p>
            <a:r>
              <a:rPr lang="en-US" spc="-10" dirty="0"/>
              <a:t>Conclusion</a:t>
            </a:r>
            <a:endParaRPr lang="en-US" dirty="0"/>
          </a:p>
        </p:txBody>
      </p:sp>
      <p:sp>
        <p:nvSpPr>
          <p:cNvPr id="3" name="Text Placeholder 2">
            <a:extLst>
              <a:ext uri="{FF2B5EF4-FFF2-40B4-BE49-F238E27FC236}">
                <a16:creationId xmlns:a16="http://schemas.microsoft.com/office/drawing/2014/main" id="{5E0149FC-BE54-4DDA-A637-EB742BE28B49}"/>
              </a:ext>
            </a:extLst>
          </p:cNvPr>
          <p:cNvSpPr>
            <a:spLocks noGrp="1"/>
          </p:cNvSpPr>
          <p:nvPr>
            <p:ph type="body" idx="1"/>
          </p:nvPr>
        </p:nvSpPr>
        <p:spPr/>
        <p:txBody>
          <a:bodyPr>
            <a:normAutofit fontScale="85000" lnSpcReduction="20000"/>
          </a:bodyPr>
          <a:lstStyle/>
          <a:p>
            <a:pPr>
              <a:buFont typeface="Arial" panose="020B0604020202020204" pitchFamily="34" charset="0"/>
              <a:buChar char="•"/>
            </a:pPr>
            <a:r>
              <a:rPr lang="en-US" b="1" dirty="0">
                <a:latin typeface="Arial" panose="020B0604020202020204" pitchFamily="34" charset="0"/>
                <a:cs typeface="Arial" panose="020B0604020202020204" pitchFamily="34" charset="0"/>
              </a:rPr>
              <a:t>Comprehensive Solution</a:t>
            </a:r>
            <a:r>
              <a:rPr lang="en-US" dirty="0">
                <a:latin typeface="Arial" panose="020B0604020202020204" pitchFamily="34" charset="0"/>
                <a:cs typeface="Arial" panose="020B0604020202020204" pitchFamily="34" charset="0"/>
              </a:rPr>
              <a:t>:</a:t>
            </a:r>
            <a:br>
              <a:rPr lang="en-US" sz="2800" dirty="0"/>
            </a:br>
            <a:r>
              <a:rPr lang="en-US" dirty="0"/>
              <a:t>Addresses key challenges faced by farmers in accessing markets and managing transactions.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Direct Connectivity</a:t>
            </a:r>
            <a:r>
              <a:rPr lang="en-US" dirty="0"/>
              <a:t>:</a:t>
            </a:r>
            <a:br>
              <a:rPr lang="en-US" sz="2800" dirty="0"/>
            </a:br>
            <a:r>
              <a:rPr lang="en-US" dirty="0"/>
              <a:t>Bridges the gap between farmers and consumers, eliminating the need for intermediaries.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Enhanced Transparency</a:t>
            </a:r>
            <a:r>
              <a:rPr lang="en-US" dirty="0">
                <a:latin typeface="Arial" panose="020B0604020202020204" pitchFamily="34" charset="0"/>
                <a:cs typeface="Arial" panose="020B0604020202020204" pitchFamily="34" charset="0"/>
              </a:rPr>
              <a:t>:</a:t>
            </a:r>
            <a:br>
              <a:rPr lang="en-US" dirty="0">
                <a:latin typeface="Arial" panose="020B0604020202020204" pitchFamily="34" charset="0"/>
                <a:cs typeface="Arial" panose="020B0604020202020204" pitchFamily="34" charset="0"/>
              </a:rPr>
            </a:br>
            <a:r>
              <a:rPr lang="en-US" dirty="0"/>
              <a:t>Promotes trust through clear product information and pricing.</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Efficient Payments</a:t>
            </a:r>
            <a:r>
              <a:rPr lang="en-US" dirty="0">
                <a:latin typeface="Arial" panose="020B0604020202020204" pitchFamily="34" charset="0"/>
                <a:cs typeface="Arial" panose="020B0604020202020204" pitchFamily="34" charset="0"/>
              </a:rPr>
              <a:t>:</a:t>
            </a:r>
            <a:br>
              <a:rPr lang="en-US" sz="2800" dirty="0"/>
            </a:br>
            <a:r>
              <a:rPr lang="en-US" dirty="0"/>
              <a:t>Integrates secure and fast payment systems, ensuring timely transactions for farmers.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Trustworthy Ecosystem</a:t>
            </a:r>
            <a:r>
              <a:rPr lang="en-US" dirty="0">
                <a:latin typeface="Arial" panose="020B0604020202020204" pitchFamily="34" charset="0"/>
                <a:cs typeface="Arial" panose="020B0604020202020204" pitchFamily="34" charset="0"/>
              </a:rPr>
              <a:t>:</a:t>
            </a:r>
            <a:br>
              <a:rPr lang="en-US" sz="2800" dirty="0"/>
            </a:br>
            <a:r>
              <a:rPr lang="en-US" dirty="0"/>
              <a:t>Admin verification and scheme uploads help maintain platform integrity.</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Sustainable Agriculture</a:t>
            </a:r>
            <a:r>
              <a:rPr lang="en-US" dirty="0">
                <a:latin typeface="Arial" panose="020B0604020202020204" pitchFamily="34" charset="0"/>
                <a:cs typeface="Arial" panose="020B0604020202020204" pitchFamily="34" charset="0"/>
              </a:rPr>
              <a:t>:</a:t>
            </a:r>
            <a:br>
              <a:rPr lang="en-US" sz="2800" dirty="0"/>
            </a:br>
            <a:r>
              <a:rPr lang="en-US" dirty="0"/>
              <a:t>Encourages long-term, eco-friendly practices for improved farmer livelihoods.</a:t>
            </a:r>
          </a:p>
          <a:p>
            <a:pPr>
              <a:buFont typeface="Arial" panose="020B0604020202020204" pitchFamily="34" charset="0"/>
              <a:buChar char="•"/>
            </a:pPr>
            <a:r>
              <a:rPr lang="en-US" b="1" dirty="0">
                <a:latin typeface="Arial" panose="020B0604020202020204" pitchFamily="34" charset="0"/>
                <a:cs typeface="Arial" panose="020B0604020202020204" pitchFamily="34" charset="0"/>
              </a:rPr>
              <a:t>Mutual Benefits</a:t>
            </a:r>
            <a:r>
              <a:rPr lang="en-US" dirty="0">
                <a:latin typeface="Arial" panose="020B0604020202020204" pitchFamily="34" charset="0"/>
                <a:cs typeface="Arial" panose="020B0604020202020204" pitchFamily="34" charset="0"/>
              </a:rPr>
              <a:t>:</a:t>
            </a:r>
            <a:br>
              <a:rPr lang="en-US" sz="2800" dirty="0"/>
            </a:br>
            <a:r>
              <a:rPr lang="en-US" dirty="0"/>
              <a:t>Ensures value for both farmers (increased income, access) and consumers (fresh produce, fair prices).</a:t>
            </a:r>
          </a:p>
          <a:p>
            <a:endParaRPr lang="en-US" dirty="0"/>
          </a:p>
        </p:txBody>
      </p:sp>
    </p:spTree>
    <p:extLst>
      <p:ext uri="{BB962C8B-B14F-4D97-AF65-F5344CB8AC3E}">
        <p14:creationId xmlns:p14="http://schemas.microsoft.com/office/powerpoint/2010/main" val="22500518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0C732-46B2-4A81-893B-51FCFBEDF285}"/>
              </a:ext>
            </a:extLst>
          </p:cNvPr>
          <p:cNvSpPr>
            <a:spLocks noGrp="1"/>
          </p:cNvSpPr>
          <p:nvPr>
            <p:ph type="title"/>
          </p:nvPr>
        </p:nvSpPr>
        <p:spPr/>
        <p:txBody>
          <a:bodyPr anchor="t"/>
          <a:lstStyle/>
          <a:p>
            <a:pPr algn="ctr"/>
            <a:r>
              <a:rPr lang="en-US" dirty="0">
                <a:latin typeface="Times New Roman" panose="02020603050405020304" pitchFamily="18" charset="0"/>
                <a:cs typeface="Times New Roman" panose="02020603050405020304" pitchFamily="18" charset="0"/>
              </a:rPr>
              <a:t>OUTPUT SCREENS</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98F92A0C-BEDD-4DBF-9EE8-683B0D601A6C}"/>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1CF1082A-4B66-4D60-B2BB-3D878809BAE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7379" y="2069660"/>
            <a:ext cx="1678756" cy="3600000"/>
          </a:xfrm>
          <a:prstGeom prst="rect">
            <a:avLst/>
          </a:prstGeom>
        </p:spPr>
      </p:pic>
      <p:pic>
        <p:nvPicPr>
          <p:cNvPr id="5" name="Picture 4">
            <a:extLst>
              <a:ext uri="{FF2B5EF4-FFF2-40B4-BE49-F238E27FC236}">
                <a16:creationId xmlns:a16="http://schemas.microsoft.com/office/drawing/2014/main" id="{063D5C84-40E2-498C-AA7E-22FA6842540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1841" y="2069660"/>
            <a:ext cx="1678756" cy="3600000"/>
          </a:xfrm>
          <a:prstGeom prst="rect">
            <a:avLst/>
          </a:prstGeom>
        </p:spPr>
      </p:pic>
      <p:pic>
        <p:nvPicPr>
          <p:cNvPr id="6" name="Picture 5">
            <a:extLst>
              <a:ext uri="{FF2B5EF4-FFF2-40B4-BE49-F238E27FC236}">
                <a16:creationId xmlns:a16="http://schemas.microsoft.com/office/drawing/2014/main" id="{611B23F1-87D5-461B-8BB0-716DB080732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5835" y="2069660"/>
            <a:ext cx="1678756" cy="3600000"/>
          </a:xfrm>
          <a:prstGeom prst="rect">
            <a:avLst/>
          </a:prstGeom>
        </p:spPr>
      </p:pic>
      <p:pic>
        <p:nvPicPr>
          <p:cNvPr id="7" name="Picture 6">
            <a:extLst>
              <a:ext uri="{FF2B5EF4-FFF2-40B4-BE49-F238E27FC236}">
                <a16:creationId xmlns:a16="http://schemas.microsoft.com/office/drawing/2014/main" id="{244EF14E-D579-415A-97EE-4F5C2EFF71B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9275" y="2100000"/>
            <a:ext cx="1678756" cy="3600000"/>
          </a:xfrm>
          <a:prstGeom prst="rect">
            <a:avLst/>
          </a:prstGeom>
        </p:spPr>
      </p:pic>
      <p:pic>
        <p:nvPicPr>
          <p:cNvPr id="8" name="Picture 7">
            <a:extLst>
              <a:ext uri="{FF2B5EF4-FFF2-40B4-BE49-F238E27FC236}">
                <a16:creationId xmlns:a16="http://schemas.microsoft.com/office/drawing/2014/main" id="{D2B95614-63D2-4869-BD1A-ADB1B4B723EB}"/>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668160" y="2009516"/>
            <a:ext cx="1678756" cy="3600000"/>
          </a:xfrm>
          <a:prstGeom prst="rect">
            <a:avLst/>
          </a:prstGeom>
        </p:spPr>
      </p:pic>
      <p:pic>
        <p:nvPicPr>
          <p:cNvPr id="9" name="Picture 8">
            <a:extLst>
              <a:ext uri="{FF2B5EF4-FFF2-40B4-BE49-F238E27FC236}">
                <a16:creationId xmlns:a16="http://schemas.microsoft.com/office/drawing/2014/main" id="{2CE74287-EE1D-4705-A9A3-12E0F8EF560A}"/>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405484" y="2069660"/>
            <a:ext cx="1678756" cy="3600000"/>
          </a:xfrm>
          <a:prstGeom prst="rect">
            <a:avLst/>
          </a:prstGeom>
        </p:spPr>
      </p:pic>
    </p:spTree>
    <p:extLst>
      <p:ext uri="{BB962C8B-B14F-4D97-AF65-F5344CB8AC3E}">
        <p14:creationId xmlns:p14="http://schemas.microsoft.com/office/powerpoint/2010/main" val="25800429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01466B-6ACC-43F9-B2AE-EC0C9D3C4461}"/>
              </a:ext>
            </a:extLst>
          </p:cNvPr>
          <p:cNvSpPr>
            <a:spLocks noGrp="1"/>
          </p:cNvSpPr>
          <p:nvPr>
            <p:ph type="title"/>
          </p:nvPr>
        </p:nvSpPr>
        <p:spPr/>
        <p:txBody>
          <a:bodyPr anchor="t"/>
          <a:lstStyle/>
          <a:p>
            <a:pPr algn="ctr"/>
            <a:r>
              <a:rPr lang="en-US" dirty="0">
                <a:latin typeface="Times New Roman" panose="02020603050405020304" pitchFamily="18" charset="0"/>
                <a:cs typeface="Times New Roman" panose="02020603050405020304" pitchFamily="18" charset="0"/>
              </a:rPr>
              <a:t>OUTPUT SCREENS</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04605C05-B8B5-4B50-B00E-539C1D4F0A45}"/>
              </a:ext>
            </a:extLst>
          </p:cNvPr>
          <p:cNvSpPr>
            <a:spLocks noGrp="1"/>
          </p:cNvSpPr>
          <p:nvPr>
            <p:ph type="body" idx="1"/>
          </p:nvPr>
        </p:nvSpPr>
        <p:spPr/>
        <p:txBody>
          <a:bodyPr/>
          <a:lstStyle/>
          <a:p>
            <a:endParaRPr lang="en-US" dirty="0"/>
          </a:p>
        </p:txBody>
      </p:sp>
      <p:pic>
        <p:nvPicPr>
          <p:cNvPr id="4" name="Picture 3">
            <a:extLst>
              <a:ext uri="{FF2B5EF4-FFF2-40B4-BE49-F238E27FC236}">
                <a16:creationId xmlns:a16="http://schemas.microsoft.com/office/drawing/2014/main" id="{8948B8F4-C891-416F-A52A-1BB8A4E685E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143630" y="1819501"/>
            <a:ext cx="1678756" cy="3600000"/>
          </a:xfrm>
          <a:prstGeom prst="rect">
            <a:avLst/>
          </a:prstGeom>
        </p:spPr>
      </p:pic>
      <p:pic>
        <p:nvPicPr>
          <p:cNvPr id="6" name="Picture 5">
            <a:extLst>
              <a:ext uri="{FF2B5EF4-FFF2-40B4-BE49-F238E27FC236}">
                <a16:creationId xmlns:a16="http://schemas.microsoft.com/office/drawing/2014/main" id="{63A46684-DB8F-4B2E-95F9-3306FE4374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36649" y="1817144"/>
            <a:ext cx="1678756" cy="3600000"/>
          </a:xfrm>
          <a:prstGeom prst="rect">
            <a:avLst/>
          </a:prstGeom>
        </p:spPr>
      </p:pic>
      <p:pic>
        <p:nvPicPr>
          <p:cNvPr id="7" name="Picture 6">
            <a:extLst>
              <a:ext uri="{FF2B5EF4-FFF2-40B4-BE49-F238E27FC236}">
                <a16:creationId xmlns:a16="http://schemas.microsoft.com/office/drawing/2014/main" id="{092C83B4-00F6-4BFD-91B3-BFFBC0D63E1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32708" y="1854942"/>
            <a:ext cx="1678756" cy="3600000"/>
          </a:xfrm>
          <a:prstGeom prst="rect">
            <a:avLst/>
          </a:prstGeom>
        </p:spPr>
      </p:pic>
      <p:pic>
        <p:nvPicPr>
          <p:cNvPr id="8" name="Picture 7">
            <a:extLst>
              <a:ext uri="{FF2B5EF4-FFF2-40B4-BE49-F238E27FC236}">
                <a16:creationId xmlns:a16="http://schemas.microsoft.com/office/drawing/2014/main" id="{26EC5752-4C22-4A6D-9C20-93484FBBD4E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40590" y="1817144"/>
            <a:ext cx="1678756" cy="3600000"/>
          </a:xfrm>
          <a:prstGeom prst="rect">
            <a:avLst/>
          </a:prstGeom>
        </p:spPr>
      </p:pic>
      <p:pic>
        <p:nvPicPr>
          <p:cNvPr id="9" name="Picture 8">
            <a:extLst>
              <a:ext uri="{FF2B5EF4-FFF2-40B4-BE49-F238E27FC236}">
                <a16:creationId xmlns:a16="http://schemas.microsoft.com/office/drawing/2014/main" id="{A7F385F2-0B90-4203-8E8F-DBF6EFA73002}"/>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9127313" y="1819501"/>
            <a:ext cx="1678756" cy="3600000"/>
          </a:xfrm>
          <a:prstGeom prst="rect">
            <a:avLst/>
          </a:prstGeom>
        </p:spPr>
      </p:pic>
    </p:spTree>
    <p:extLst>
      <p:ext uri="{BB962C8B-B14F-4D97-AF65-F5344CB8AC3E}">
        <p14:creationId xmlns:p14="http://schemas.microsoft.com/office/powerpoint/2010/main" val="10213863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45E6-327B-4276-9279-ED6639563BA5}"/>
              </a:ext>
            </a:extLst>
          </p:cNvPr>
          <p:cNvSpPr>
            <a:spLocks noGrp="1"/>
          </p:cNvSpPr>
          <p:nvPr>
            <p:ph type="title"/>
          </p:nvPr>
        </p:nvSpPr>
        <p:spPr/>
        <p:txBody>
          <a:bodyPr anchor="t"/>
          <a:lstStyle/>
          <a:p>
            <a:pPr algn="ctr"/>
            <a:r>
              <a:rPr lang="en-US" dirty="0">
                <a:latin typeface="Times New Roman" panose="02020603050405020304" pitchFamily="18" charset="0"/>
                <a:cs typeface="Times New Roman" panose="02020603050405020304" pitchFamily="18" charset="0"/>
              </a:rPr>
              <a:t>OUTPUT SCREENS</a:t>
            </a:r>
            <a:br>
              <a:rPr lang="en-US" dirty="0">
                <a:latin typeface="Times New Roman" panose="02020603050405020304" pitchFamily="18" charset="0"/>
                <a:cs typeface="Times New Roman" panose="02020603050405020304" pitchFamily="18" charset="0"/>
              </a:rPr>
            </a:br>
            <a:endParaRPr lang="en-US" dirty="0"/>
          </a:p>
        </p:txBody>
      </p:sp>
      <p:sp>
        <p:nvSpPr>
          <p:cNvPr id="3" name="Text Placeholder 2">
            <a:extLst>
              <a:ext uri="{FF2B5EF4-FFF2-40B4-BE49-F238E27FC236}">
                <a16:creationId xmlns:a16="http://schemas.microsoft.com/office/drawing/2014/main" id="{C95E0D1F-E66F-4B4E-8365-00D1355ECA1C}"/>
              </a:ext>
            </a:extLst>
          </p:cNvPr>
          <p:cNvSpPr>
            <a:spLocks noGrp="1"/>
          </p:cNvSpPr>
          <p:nvPr>
            <p:ph type="body" idx="1"/>
          </p:nvPr>
        </p:nvSpPr>
        <p:spPr/>
        <p:txBody>
          <a:bodyPr/>
          <a:lstStyle/>
          <a:p>
            <a:endParaRPr lang="en-US" dirty="0"/>
          </a:p>
        </p:txBody>
      </p:sp>
      <p:sp>
        <p:nvSpPr>
          <p:cNvPr id="4" name="Title 1">
            <a:extLst>
              <a:ext uri="{FF2B5EF4-FFF2-40B4-BE49-F238E27FC236}">
                <a16:creationId xmlns:a16="http://schemas.microsoft.com/office/drawing/2014/main" id="{2243A666-852F-4702-9282-1682BDDE8CCF}"/>
              </a:ext>
            </a:extLst>
          </p:cNvPr>
          <p:cNvSpPr txBox="1"/>
          <p:nvPr/>
        </p:nvSpPr>
        <p:spPr>
          <a:xfrm>
            <a:off x="1540531" y="539319"/>
            <a:ext cx="8596668" cy="93087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gn="ctr">
              <a:lnSpc>
                <a:spcPct val="170000"/>
              </a:lnSpc>
            </a:pPr>
            <a:endParaRPr lang="en-US" sz="3600" b="1"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8565A845-A6ED-4750-AF6C-822BED19018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572648" y="1851060"/>
            <a:ext cx="1678756" cy="3600000"/>
          </a:xfrm>
          <a:prstGeom prst="rect">
            <a:avLst/>
          </a:prstGeom>
        </p:spPr>
      </p:pic>
      <p:pic>
        <p:nvPicPr>
          <p:cNvPr id="6" name="Picture 5">
            <a:extLst>
              <a:ext uri="{FF2B5EF4-FFF2-40B4-BE49-F238E27FC236}">
                <a16:creationId xmlns:a16="http://schemas.microsoft.com/office/drawing/2014/main" id="{C0C41835-C5D4-4F09-914F-43784B40396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40394" y="1882409"/>
            <a:ext cx="1678756" cy="3600000"/>
          </a:xfrm>
          <a:prstGeom prst="rect">
            <a:avLst/>
          </a:prstGeom>
        </p:spPr>
      </p:pic>
      <p:pic>
        <p:nvPicPr>
          <p:cNvPr id="7" name="Picture 6">
            <a:extLst>
              <a:ext uri="{FF2B5EF4-FFF2-40B4-BE49-F238E27FC236}">
                <a16:creationId xmlns:a16="http://schemas.microsoft.com/office/drawing/2014/main" id="{448EC692-A238-41CF-8BFD-6A6D04D738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10184" y="1851060"/>
            <a:ext cx="1678756" cy="3600000"/>
          </a:xfrm>
          <a:prstGeom prst="rect">
            <a:avLst/>
          </a:prstGeom>
        </p:spPr>
      </p:pic>
      <p:pic>
        <p:nvPicPr>
          <p:cNvPr id="10" name="Picture 9">
            <a:extLst>
              <a:ext uri="{FF2B5EF4-FFF2-40B4-BE49-F238E27FC236}">
                <a16:creationId xmlns:a16="http://schemas.microsoft.com/office/drawing/2014/main" id="{A3CC0620-486A-4049-9CBF-F44D4314341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779974" y="1851060"/>
            <a:ext cx="1678756" cy="3600000"/>
          </a:xfrm>
          <a:prstGeom prst="rect">
            <a:avLst/>
          </a:prstGeom>
        </p:spPr>
      </p:pic>
    </p:spTree>
    <p:extLst>
      <p:ext uri="{BB962C8B-B14F-4D97-AF65-F5344CB8AC3E}">
        <p14:creationId xmlns:p14="http://schemas.microsoft.com/office/powerpoint/2010/main" val="17421185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37C9B-B981-4844-95E8-3F861B4B655E}"/>
              </a:ext>
            </a:extLst>
          </p:cNvPr>
          <p:cNvSpPr>
            <a:spLocks noGrp="1"/>
          </p:cNvSpPr>
          <p:nvPr>
            <p:ph type="title"/>
          </p:nvPr>
        </p:nvSpPr>
        <p:spPr/>
        <p:txBody>
          <a:bodyPr/>
          <a:lstStyle/>
          <a:p>
            <a:r>
              <a:rPr lang="en-GB" dirty="0">
                <a:latin typeface="Book Antiqua" panose="02040602050305030304" pitchFamily="18" charset="0"/>
                <a:ea typeface="Cambria" panose="02040503050406030204" pitchFamily="18" charset="0"/>
              </a:rPr>
              <a:t>Timeline of the Project </a:t>
            </a:r>
            <a:endParaRPr lang="en-US" dirty="0"/>
          </a:p>
        </p:txBody>
      </p:sp>
      <p:sp>
        <p:nvSpPr>
          <p:cNvPr id="3" name="Text Placeholder 2">
            <a:extLst>
              <a:ext uri="{FF2B5EF4-FFF2-40B4-BE49-F238E27FC236}">
                <a16:creationId xmlns:a16="http://schemas.microsoft.com/office/drawing/2014/main" id="{F39EB236-A2F3-49C7-A759-870C4DC34821}"/>
              </a:ext>
            </a:extLst>
          </p:cNvPr>
          <p:cNvSpPr>
            <a:spLocks noGrp="1"/>
          </p:cNvSpPr>
          <p:nvPr>
            <p:ph type="body" idx="1"/>
          </p:nvPr>
        </p:nvSpPr>
        <p:spPr/>
        <p:txBody>
          <a:bodyPr/>
          <a:lstStyle/>
          <a:p>
            <a:endParaRPr lang="en-US" dirty="0"/>
          </a:p>
        </p:txBody>
      </p:sp>
      <p:pic>
        <p:nvPicPr>
          <p:cNvPr id="4" name="object 2">
            <a:extLst>
              <a:ext uri="{FF2B5EF4-FFF2-40B4-BE49-F238E27FC236}">
                <a16:creationId xmlns:a16="http://schemas.microsoft.com/office/drawing/2014/main" id="{F80D903E-A092-4C4D-86B9-7598A95AAA09}"/>
              </a:ext>
            </a:extLst>
          </p:cNvPr>
          <p:cNvPicPr/>
          <p:nvPr/>
        </p:nvPicPr>
        <p:blipFill>
          <a:blip r:embed="rId2" cstate="print"/>
          <a:stretch>
            <a:fillRect/>
          </a:stretch>
        </p:blipFill>
        <p:spPr>
          <a:xfrm>
            <a:off x="812800" y="1143001"/>
            <a:ext cx="9829165" cy="4953000"/>
          </a:xfrm>
          <a:prstGeom prst="rect">
            <a:avLst/>
          </a:prstGeom>
        </p:spPr>
      </p:pic>
      <p:sp>
        <p:nvSpPr>
          <p:cNvPr id="9" name="TextBox 8">
            <a:extLst>
              <a:ext uri="{FF2B5EF4-FFF2-40B4-BE49-F238E27FC236}">
                <a16:creationId xmlns:a16="http://schemas.microsoft.com/office/drawing/2014/main" id="{932BB9DE-6B2E-4C6F-A7DF-28277954C49A}"/>
              </a:ext>
            </a:extLst>
          </p:cNvPr>
          <p:cNvSpPr txBox="1"/>
          <p:nvPr/>
        </p:nvSpPr>
        <p:spPr>
          <a:xfrm>
            <a:off x="8239026" y="2502816"/>
            <a:ext cx="2714920" cy="523220"/>
          </a:xfrm>
          <a:prstGeom prst="rect">
            <a:avLst/>
          </a:prstGeom>
          <a:noFill/>
        </p:spPr>
        <p:txBody>
          <a:bodyPr wrap="square" rtlCol="0">
            <a:spAutoFit/>
          </a:bodyPr>
          <a:lstStyle/>
          <a:p>
            <a:r>
              <a:rPr lang="en-US" spc="-25" dirty="0">
                <a:solidFill>
                  <a:srgbClr val="232323"/>
                </a:solidFill>
                <a:latin typeface="Cambria"/>
                <a:cs typeface="Cambria"/>
              </a:rPr>
              <a:t>17-</a:t>
            </a:r>
            <a:r>
              <a:rPr lang="en-US" spc="-40" dirty="0">
                <a:solidFill>
                  <a:srgbClr val="232323"/>
                </a:solidFill>
                <a:latin typeface="Cambria"/>
                <a:cs typeface="Cambria"/>
              </a:rPr>
              <a:t>Mar-</a:t>
            </a:r>
            <a:r>
              <a:rPr lang="en-US" dirty="0">
                <a:solidFill>
                  <a:srgbClr val="232323"/>
                </a:solidFill>
                <a:latin typeface="Cambria"/>
                <a:cs typeface="Cambria"/>
              </a:rPr>
              <a:t>2025</a:t>
            </a:r>
            <a:r>
              <a:rPr lang="en-US" spc="15" dirty="0">
                <a:solidFill>
                  <a:srgbClr val="232323"/>
                </a:solidFill>
                <a:latin typeface="Cambria"/>
                <a:cs typeface="Cambria"/>
              </a:rPr>
              <a:t> </a:t>
            </a:r>
            <a:r>
              <a:rPr lang="en-US" dirty="0">
                <a:solidFill>
                  <a:srgbClr val="232323"/>
                </a:solidFill>
                <a:latin typeface="Cambria"/>
                <a:cs typeface="Cambria"/>
              </a:rPr>
              <a:t>to</a:t>
            </a:r>
            <a:r>
              <a:rPr lang="en-US" spc="55" dirty="0">
                <a:solidFill>
                  <a:srgbClr val="232323"/>
                </a:solidFill>
                <a:latin typeface="Cambria"/>
                <a:cs typeface="Cambria"/>
              </a:rPr>
              <a:t> </a:t>
            </a:r>
            <a:r>
              <a:rPr lang="en-US" spc="-25" dirty="0">
                <a:solidFill>
                  <a:srgbClr val="232323"/>
                </a:solidFill>
                <a:latin typeface="Cambria"/>
                <a:cs typeface="Cambria"/>
              </a:rPr>
              <a:t>21-</a:t>
            </a:r>
            <a:r>
              <a:rPr lang="en-US" spc="-40" dirty="0">
                <a:solidFill>
                  <a:srgbClr val="232323"/>
                </a:solidFill>
                <a:latin typeface="Cambria"/>
                <a:cs typeface="Cambria"/>
              </a:rPr>
              <a:t>Mar-</a:t>
            </a:r>
            <a:r>
              <a:rPr lang="en-US" spc="-20" dirty="0">
                <a:solidFill>
                  <a:srgbClr val="232323"/>
                </a:solidFill>
                <a:latin typeface="Cambria"/>
                <a:cs typeface="Cambria"/>
              </a:rPr>
              <a:t>2025</a:t>
            </a:r>
            <a:endParaRPr lang="en-US" dirty="0">
              <a:latin typeface="Cambria"/>
              <a:cs typeface="Cambria"/>
            </a:endParaRPr>
          </a:p>
          <a:p>
            <a:endParaRPr lang="en-US" dirty="0"/>
          </a:p>
        </p:txBody>
      </p:sp>
      <p:sp>
        <p:nvSpPr>
          <p:cNvPr id="10" name="TextBox 9">
            <a:extLst>
              <a:ext uri="{FF2B5EF4-FFF2-40B4-BE49-F238E27FC236}">
                <a16:creationId xmlns:a16="http://schemas.microsoft.com/office/drawing/2014/main" id="{B982B51B-2280-4225-A31B-BE4F81EDB20E}"/>
              </a:ext>
            </a:extLst>
          </p:cNvPr>
          <p:cNvSpPr txBox="1"/>
          <p:nvPr/>
        </p:nvSpPr>
        <p:spPr>
          <a:xfrm>
            <a:off x="6146799" y="3619501"/>
            <a:ext cx="2478727" cy="523220"/>
          </a:xfrm>
          <a:prstGeom prst="rect">
            <a:avLst/>
          </a:prstGeom>
          <a:noFill/>
        </p:spPr>
        <p:txBody>
          <a:bodyPr wrap="square" rtlCol="0">
            <a:spAutoFit/>
          </a:bodyPr>
          <a:lstStyle/>
          <a:p>
            <a:r>
              <a:rPr lang="en-US" spc="-25" dirty="0">
                <a:solidFill>
                  <a:srgbClr val="232323"/>
                </a:solidFill>
                <a:latin typeface="Cambria"/>
                <a:cs typeface="Cambria"/>
              </a:rPr>
              <a:t>18-</a:t>
            </a:r>
            <a:r>
              <a:rPr lang="en-US" spc="-60" dirty="0">
                <a:solidFill>
                  <a:srgbClr val="232323"/>
                </a:solidFill>
                <a:latin typeface="Cambria"/>
                <a:cs typeface="Cambria"/>
              </a:rPr>
              <a:t>Feb-</a:t>
            </a:r>
            <a:r>
              <a:rPr lang="en-US" dirty="0">
                <a:solidFill>
                  <a:srgbClr val="232323"/>
                </a:solidFill>
                <a:latin typeface="Cambria"/>
                <a:cs typeface="Cambria"/>
              </a:rPr>
              <a:t>2025</a:t>
            </a:r>
            <a:r>
              <a:rPr lang="en-US" spc="20" dirty="0">
                <a:solidFill>
                  <a:srgbClr val="232323"/>
                </a:solidFill>
                <a:latin typeface="Cambria"/>
                <a:cs typeface="Cambria"/>
              </a:rPr>
              <a:t> </a:t>
            </a:r>
            <a:r>
              <a:rPr lang="en-US" dirty="0">
                <a:solidFill>
                  <a:srgbClr val="232323"/>
                </a:solidFill>
                <a:latin typeface="Cambria"/>
                <a:cs typeface="Cambria"/>
              </a:rPr>
              <a:t>to</a:t>
            </a:r>
            <a:r>
              <a:rPr lang="en-US" spc="50" dirty="0">
                <a:solidFill>
                  <a:srgbClr val="232323"/>
                </a:solidFill>
                <a:latin typeface="Cambria"/>
                <a:cs typeface="Cambria"/>
              </a:rPr>
              <a:t> </a:t>
            </a:r>
            <a:r>
              <a:rPr lang="en-US" spc="-25" dirty="0">
                <a:solidFill>
                  <a:srgbClr val="232323"/>
                </a:solidFill>
                <a:latin typeface="Cambria"/>
                <a:cs typeface="Cambria"/>
              </a:rPr>
              <a:t>21-</a:t>
            </a:r>
            <a:r>
              <a:rPr lang="en-US" spc="-60" dirty="0">
                <a:solidFill>
                  <a:srgbClr val="232323"/>
                </a:solidFill>
                <a:latin typeface="Cambria"/>
                <a:cs typeface="Cambria"/>
              </a:rPr>
              <a:t>Feb-</a:t>
            </a:r>
            <a:r>
              <a:rPr lang="en-US" spc="-20" dirty="0">
                <a:solidFill>
                  <a:srgbClr val="232323"/>
                </a:solidFill>
                <a:latin typeface="Cambria"/>
                <a:cs typeface="Cambria"/>
              </a:rPr>
              <a:t>2025</a:t>
            </a:r>
            <a:endParaRPr lang="en-US" dirty="0">
              <a:latin typeface="Cambria"/>
              <a:cs typeface="Cambria"/>
            </a:endParaRPr>
          </a:p>
          <a:p>
            <a:endParaRPr lang="en-US" dirty="0"/>
          </a:p>
        </p:txBody>
      </p:sp>
      <p:sp>
        <p:nvSpPr>
          <p:cNvPr id="11" name="TextBox 10">
            <a:extLst>
              <a:ext uri="{FF2B5EF4-FFF2-40B4-BE49-F238E27FC236}">
                <a16:creationId xmlns:a16="http://schemas.microsoft.com/office/drawing/2014/main" id="{C8EE4A69-F8DC-4EAC-9CBA-68E80404ABC9}"/>
              </a:ext>
            </a:extLst>
          </p:cNvPr>
          <p:cNvSpPr txBox="1"/>
          <p:nvPr/>
        </p:nvSpPr>
        <p:spPr>
          <a:xfrm>
            <a:off x="4234205" y="4719686"/>
            <a:ext cx="2373985" cy="523220"/>
          </a:xfrm>
          <a:prstGeom prst="rect">
            <a:avLst/>
          </a:prstGeom>
          <a:noFill/>
        </p:spPr>
        <p:txBody>
          <a:bodyPr wrap="square" rtlCol="0">
            <a:spAutoFit/>
          </a:bodyPr>
          <a:lstStyle/>
          <a:p>
            <a:r>
              <a:rPr lang="en-US" spc="-25" dirty="0">
                <a:solidFill>
                  <a:srgbClr val="232323"/>
                </a:solidFill>
                <a:latin typeface="Cambria"/>
                <a:cs typeface="Cambria"/>
              </a:rPr>
              <a:t>29-</a:t>
            </a:r>
            <a:r>
              <a:rPr lang="en-US" spc="-40" dirty="0">
                <a:solidFill>
                  <a:srgbClr val="232323"/>
                </a:solidFill>
                <a:latin typeface="Cambria"/>
                <a:cs typeface="Cambria"/>
              </a:rPr>
              <a:t>Jan-</a:t>
            </a:r>
            <a:r>
              <a:rPr lang="en-US" dirty="0">
                <a:solidFill>
                  <a:srgbClr val="232323"/>
                </a:solidFill>
                <a:latin typeface="Cambria"/>
                <a:cs typeface="Cambria"/>
              </a:rPr>
              <a:t>2025</a:t>
            </a:r>
            <a:r>
              <a:rPr lang="en-US" spc="30" dirty="0">
                <a:solidFill>
                  <a:srgbClr val="232323"/>
                </a:solidFill>
                <a:latin typeface="Cambria"/>
                <a:cs typeface="Cambria"/>
              </a:rPr>
              <a:t> </a:t>
            </a:r>
            <a:r>
              <a:rPr lang="en-US" dirty="0">
                <a:solidFill>
                  <a:srgbClr val="232323"/>
                </a:solidFill>
                <a:latin typeface="Cambria"/>
                <a:cs typeface="Cambria"/>
              </a:rPr>
              <a:t>to</a:t>
            </a:r>
            <a:r>
              <a:rPr lang="en-US" spc="55" dirty="0">
                <a:solidFill>
                  <a:srgbClr val="232323"/>
                </a:solidFill>
                <a:latin typeface="Cambria"/>
                <a:cs typeface="Cambria"/>
              </a:rPr>
              <a:t> </a:t>
            </a:r>
            <a:r>
              <a:rPr lang="en-US" spc="-25" dirty="0">
                <a:solidFill>
                  <a:srgbClr val="232323"/>
                </a:solidFill>
                <a:latin typeface="Cambria"/>
                <a:cs typeface="Cambria"/>
              </a:rPr>
              <a:t>31-</a:t>
            </a:r>
            <a:r>
              <a:rPr lang="en-US" spc="-40" dirty="0">
                <a:solidFill>
                  <a:srgbClr val="232323"/>
                </a:solidFill>
                <a:latin typeface="Cambria"/>
                <a:cs typeface="Cambria"/>
              </a:rPr>
              <a:t>Jan-</a:t>
            </a:r>
            <a:r>
              <a:rPr lang="en-US" spc="-20" dirty="0">
                <a:solidFill>
                  <a:srgbClr val="232323"/>
                </a:solidFill>
                <a:latin typeface="Cambria"/>
                <a:cs typeface="Cambria"/>
              </a:rPr>
              <a:t>2025</a:t>
            </a:r>
            <a:endParaRPr lang="en-US" dirty="0">
              <a:latin typeface="Cambria"/>
              <a:cs typeface="Cambria"/>
            </a:endParaRPr>
          </a:p>
          <a:p>
            <a:endParaRPr lang="en-US" dirty="0"/>
          </a:p>
        </p:txBody>
      </p:sp>
      <p:sp>
        <p:nvSpPr>
          <p:cNvPr id="12" name="TextBox 11">
            <a:extLst>
              <a:ext uri="{FF2B5EF4-FFF2-40B4-BE49-F238E27FC236}">
                <a16:creationId xmlns:a16="http://schemas.microsoft.com/office/drawing/2014/main" id="{989ADE6A-C046-4E1C-AB75-20C7B0DC6C80}"/>
              </a:ext>
            </a:extLst>
          </p:cNvPr>
          <p:cNvSpPr txBox="1"/>
          <p:nvPr/>
        </p:nvSpPr>
        <p:spPr>
          <a:xfrm>
            <a:off x="9219415" y="1361243"/>
            <a:ext cx="2582944" cy="307777"/>
          </a:xfrm>
          <a:prstGeom prst="rect">
            <a:avLst/>
          </a:prstGeom>
          <a:noFill/>
        </p:spPr>
        <p:txBody>
          <a:bodyPr wrap="square" rtlCol="0">
            <a:spAutoFit/>
          </a:bodyPr>
          <a:lstStyle/>
          <a:p>
            <a:pPr marL="12700">
              <a:spcBef>
                <a:spcPts val="105"/>
              </a:spcBef>
            </a:pPr>
            <a:r>
              <a:rPr lang="en-US" spc="-30" dirty="0">
                <a:solidFill>
                  <a:srgbClr val="232323"/>
                </a:solidFill>
                <a:latin typeface="Cambria"/>
                <a:cs typeface="Cambria"/>
              </a:rPr>
              <a:t>21-</a:t>
            </a:r>
            <a:r>
              <a:rPr lang="en-US" spc="-35" dirty="0">
                <a:solidFill>
                  <a:srgbClr val="232323"/>
                </a:solidFill>
                <a:latin typeface="Cambria"/>
                <a:cs typeface="Cambria"/>
              </a:rPr>
              <a:t>Apr-</a:t>
            </a:r>
            <a:r>
              <a:rPr lang="en-US" dirty="0">
                <a:solidFill>
                  <a:srgbClr val="232323"/>
                </a:solidFill>
                <a:latin typeface="Cambria"/>
                <a:cs typeface="Cambria"/>
              </a:rPr>
              <a:t>2025</a:t>
            </a:r>
            <a:r>
              <a:rPr lang="en-US" spc="-5" dirty="0">
                <a:solidFill>
                  <a:srgbClr val="232323"/>
                </a:solidFill>
                <a:latin typeface="Cambria"/>
                <a:cs typeface="Cambria"/>
              </a:rPr>
              <a:t> </a:t>
            </a:r>
            <a:r>
              <a:rPr lang="en-US" dirty="0">
                <a:solidFill>
                  <a:srgbClr val="232323"/>
                </a:solidFill>
                <a:latin typeface="Cambria"/>
                <a:cs typeface="Cambria"/>
              </a:rPr>
              <a:t>to 26</a:t>
            </a:r>
            <a:r>
              <a:rPr lang="en-US" spc="15" dirty="0">
                <a:solidFill>
                  <a:srgbClr val="232323"/>
                </a:solidFill>
                <a:latin typeface="Cambria"/>
                <a:cs typeface="Cambria"/>
              </a:rPr>
              <a:t> </a:t>
            </a:r>
            <a:r>
              <a:rPr lang="en-US" spc="-25" dirty="0">
                <a:solidFill>
                  <a:srgbClr val="232323"/>
                </a:solidFill>
                <a:latin typeface="Cambria"/>
                <a:cs typeface="Cambria"/>
              </a:rPr>
              <a:t>-</a:t>
            </a:r>
            <a:r>
              <a:rPr lang="en-US" spc="-35" dirty="0">
                <a:solidFill>
                  <a:srgbClr val="232323"/>
                </a:solidFill>
                <a:latin typeface="Cambria"/>
                <a:cs typeface="Cambria"/>
              </a:rPr>
              <a:t>Apr-</a:t>
            </a:r>
            <a:r>
              <a:rPr lang="en-US" spc="-20" dirty="0">
                <a:solidFill>
                  <a:srgbClr val="232323"/>
                </a:solidFill>
                <a:latin typeface="Cambria"/>
                <a:cs typeface="Cambria"/>
              </a:rPr>
              <a:t>2025</a:t>
            </a:r>
            <a:endParaRPr lang="en-US" dirty="0">
              <a:latin typeface="Cambria"/>
              <a:cs typeface="Cambria"/>
            </a:endParaRPr>
          </a:p>
        </p:txBody>
      </p:sp>
    </p:spTree>
    <p:extLst>
      <p:ext uri="{BB962C8B-B14F-4D97-AF65-F5344CB8AC3E}">
        <p14:creationId xmlns:p14="http://schemas.microsoft.com/office/powerpoint/2010/main" val="25220894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6A93DF-ED02-C8BA-8761-B405BF78A990}"/>
              </a:ext>
            </a:extLst>
          </p:cNvPr>
          <p:cNvSpPr>
            <a:spLocks noGrp="1"/>
          </p:cNvSpPr>
          <p:nvPr>
            <p:ph type="title"/>
          </p:nvPr>
        </p:nvSpPr>
        <p:spPr/>
        <p:txBody>
          <a:bodyPr/>
          <a:lstStyle/>
          <a:p>
            <a:r>
              <a:rPr lang="en-IN" dirty="0"/>
              <a:t>References</a:t>
            </a:r>
          </a:p>
        </p:txBody>
      </p:sp>
      <p:sp>
        <p:nvSpPr>
          <p:cNvPr id="10" name="TextBox 9">
            <a:extLst>
              <a:ext uri="{FF2B5EF4-FFF2-40B4-BE49-F238E27FC236}">
                <a16:creationId xmlns:a16="http://schemas.microsoft.com/office/drawing/2014/main" id="{AB07EA7E-9F4D-5936-EF13-137802690F1B}"/>
              </a:ext>
            </a:extLst>
          </p:cNvPr>
          <p:cNvSpPr txBox="1"/>
          <p:nvPr/>
        </p:nvSpPr>
        <p:spPr>
          <a:xfrm>
            <a:off x="314631" y="1130710"/>
            <a:ext cx="10481187" cy="5239896"/>
          </a:xfrm>
          <a:prstGeom prst="rect">
            <a:avLst/>
          </a:prstGeom>
          <a:noFill/>
        </p:spPr>
        <p:txBody>
          <a:bodyPr wrap="square">
            <a:spAutoFit/>
          </a:bodyPr>
          <a:lstStyle/>
          <a:p>
            <a:pPr marL="742950" indent="-285750">
              <a:buFont typeface="+mj-lt"/>
              <a:buAutoNum type="arabicPeriod"/>
            </a:pPr>
            <a:r>
              <a:rPr lang="en-IN" sz="2400" dirty="0">
                <a:latin typeface="Times New Roman" panose="02020603050405020304" pitchFamily="18" charset="0"/>
                <a:cs typeface="Times New Roman" panose="02020603050405020304" pitchFamily="18" charset="0"/>
              </a:rPr>
              <a:t>L.A. </a:t>
            </a:r>
            <a:r>
              <a:rPr lang="en-IN" sz="2400" dirty="0" err="1">
                <a:latin typeface="Times New Roman" panose="02020603050405020304" pitchFamily="18" charset="0"/>
                <a:cs typeface="Times New Roman" panose="02020603050405020304" pitchFamily="18" charset="0"/>
              </a:rPr>
              <a:t>Imalka</a:t>
            </a:r>
            <a:r>
              <a:rPr lang="en-IN" sz="2400" dirty="0">
                <a:latin typeface="Times New Roman" panose="02020603050405020304" pitchFamily="18" charset="0"/>
                <a:cs typeface="Times New Roman" panose="02020603050405020304" pitchFamily="18" charset="0"/>
              </a:rPr>
              <a:t>; K.G.A. </a:t>
            </a:r>
            <a:r>
              <a:rPr lang="en-IN" sz="2400" dirty="0" err="1">
                <a:latin typeface="Times New Roman" panose="02020603050405020304" pitchFamily="18" charset="0"/>
                <a:cs typeface="Times New Roman" panose="02020603050405020304" pitchFamily="18" charset="0"/>
              </a:rPr>
              <a:t>Gunawardana</a:t>
            </a:r>
            <a:r>
              <a:rPr lang="en-IN" sz="2400" dirty="0">
                <a:latin typeface="Times New Roman" panose="02020603050405020304" pitchFamily="18" charset="0"/>
                <a:cs typeface="Times New Roman" panose="02020603050405020304" pitchFamily="18" charset="0"/>
              </a:rPr>
              <a:t>; K.M.S.K. </a:t>
            </a:r>
            <a:r>
              <a:rPr lang="en-IN" sz="2400" dirty="0" err="1">
                <a:latin typeface="Times New Roman" panose="02020603050405020304" pitchFamily="18" charset="0"/>
                <a:cs typeface="Times New Roman" panose="02020603050405020304" pitchFamily="18" charset="0"/>
              </a:rPr>
              <a:t>Kodithuwakku</a:t>
            </a:r>
            <a:r>
              <a:rPr lang="en-IN" sz="2400" dirty="0">
                <a:latin typeface="Times New Roman" panose="02020603050405020304" pitchFamily="18" charset="0"/>
                <a:cs typeface="Times New Roman" panose="02020603050405020304" pitchFamily="18" charset="0"/>
              </a:rPr>
              <a:t>; H.K.E. </a:t>
            </a:r>
            <a:r>
              <a:rPr lang="en-IN" sz="2400" dirty="0" err="1">
                <a:latin typeface="Times New Roman" panose="02020603050405020304" pitchFamily="18" charset="0"/>
                <a:cs typeface="Times New Roman" panose="02020603050405020304" pitchFamily="18" charset="0"/>
              </a:rPr>
              <a:t>Arachchi</a:t>
            </a:r>
            <a:r>
              <a:rPr lang="en-IN" sz="2400" dirty="0">
                <a:latin typeface="Times New Roman" panose="02020603050405020304" pitchFamily="18" charset="0"/>
                <a:cs typeface="Times New Roman" panose="02020603050405020304" pitchFamily="18" charset="0"/>
              </a:rPr>
              <a:t>; S.M.B. </a:t>
            </a:r>
            <a:r>
              <a:rPr lang="en-IN" sz="2400" dirty="0" err="1">
                <a:latin typeface="Times New Roman" panose="02020603050405020304" pitchFamily="18" charset="0"/>
                <a:cs typeface="Times New Roman" panose="02020603050405020304" pitchFamily="18" charset="0"/>
              </a:rPr>
              <a:t>Harshanath</a:t>
            </a:r>
            <a:r>
              <a:rPr lang="en-IN" sz="2400" dirty="0">
                <a:latin typeface="Times New Roman" panose="02020603050405020304" pitchFamily="18" charset="0"/>
                <a:cs typeface="Times New Roman" panose="02020603050405020304" pitchFamily="18" charset="0"/>
              </a:rPr>
              <a:t> | Farming Through Technology Driven Solutions For Agriculture Industry Ceylon E-</a:t>
            </a:r>
            <a:r>
              <a:rPr lang="en-IN" sz="2400" dirty="0" err="1">
                <a:latin typeface="Times New Roman" panose="02020603050405020304" pitchFamily="18" charset="0"/>
                <a:cs typeface="Times New Roman" panose="02020603050405020304" pitchFamily="18" charset="0"/>
              </a:rPr>
              <a:t>Agro</a:t>
            </a:r>
            <a:r>
              <a:rPr lang="en-IN" sz="2400" dirty="0">
                <a:latin typeface="Times New Roman" panose="02020603050405020304" pitchFamily="18" charset="0"/>
                <a:cs typeface="Times New Roman" panose="02020603050405020304" pitchFamily="18" charset="0"/>
              </a:rPr>
              <a:t> mobile application-find technology based solutions for agricultural problems | 16-18 September 2022</a:t>
            </a:r>
          </a:p>
          <a:p>
            <a:pPr marL="742950" indent="-285750">
              <a:buFont typeface="+mj-lt"/>
              <a:buAutoNum type="arabicPeriod"/>
            </a:pPr>
            <a:r>
              <a:rPr lang="en-IN" sz="2400" dirty="0">
                <a:latin typeface="Times New Roman" panose="02020603050405020304" pitchFamily="18" charset="0"/>
                <a:cs typeface="Times New Roman" panose="02020603050405020304" pitchFamily="18" charset="0"/>
              </a:rPr>
              <a:t>R. Ranjana; T. Subha; Pravin Kumar P; </a:t>
            </a:r>
            <a:r>
              <a:rPr lang="en-IN" sz="2400" dirty="0" err="1">
                <a:latin typeface="Times New Roman" panose="02020603050405020304" pitchFamily="18" charset="0"/>
                <a:cs typeface="Times New Roman" panose="02020603050405020304" pitchFamily="18" charset="0"/>
              </a:rPr>
              <a:t>Sneka</a:t>
            </a:r>
            <a:r>
              <a:rPr lang="en-IN" sz="2400" dirty="0">
                <a:latin typeface="Times New Roman" panose="02020603050405020304" pitchFamily="18" charset="0"/>
                <a:cs typeface="Times New Roman" panose="02020603050405020304" pitchFamily="18" charset="0"/>
              </a:rPr>
              <a:t> L; Varsha S; </a:t>
            </a:r>
            <a:r>
              <a:rPr lang="en-IN" sz="2400" dirty="0" err="1">
                <a:latin typeface="Times New Roman" panose="02020603050405020304" pitchFamily="18" charset="0"/>
                <a:cs typeface="Times New Roman" panose="02020603050405020304" pitchFamily="18" charset="0"/>
              </a:rPr>
              <a:t>Jothishree</a:t>
            </a:r>
            <a:r>
              <a:rPr lang="en-IN" sz="2400" dirty="0">
                <a:latin typeface="Times New Roman" panose="02020603050405020304" pitchFamily="18" charset="0"/>
                <a:cs typeface="Times New Roman" panose="02020603050405020304" pitchFamily="18" charset="0"/>
              </a:rPr>
              <a:t> N | Integrated App for Farmers - </a:t>
            </a:r>
            <a:r>
              <a:rPr lang="en-IN" sz="2400" dirty="0" err="1">
                <a:latin typeface="Times New Roman" panose="02020603050405020304" pitchFamily="18" charset="0"/>
                <a:cs typeface="Times New Roman" panose="02020603050405020304" pitchFamily="18" charset="0"/>
              </a:rPr>
              <a:t>Agreliance</a:t>
            </a:r>
            <a:r>
              <a:rPr lang="en-IN" sz="2400" dirty="0">
                <a:latin typeface="Times New Roman" panose="02020603050405020304" pitchFamily="18" charset="0"/>
                <a:cs typeface="Times New Roman" panose="02020603050405020304" pitchFamily="18" charset="0"/>
              </a:rPr>
              <a:t> | 16-17 December 2021</a:t>
            </a:r>
          </a:p>
          <a:p>
            <a:pPr marL="742950" indent="-285750">
              <a:buFont typeface="+mj-lt"/>
              <a:buAutoNum type="arabicPeriod"/>
            </a:pPr>
            <a:r>
              <a:rPr lang="en-IN" sz="2400" dirty="0" err="1">
                <a:latin typeface="Times New Roman" panose="02020603050405020304" pitchFamily="18" charset="0"/>
                <a:cs typeface="Times New Roman" panose="02020603050405020304" pitchFamily="18" charset="0"/>
              </a:rPr>
              <a:t>Niket</a:t>
            </a:r>
            <a:r>
              <a:rPr lang="en-IN" sz="2400" dirty="0">
                <a:latin typeface="Times New Roman" panose="02020603050405020304" pitchFamily="18" charset="0"/>
                <a:cs typeface="Times New Roman" panose="02020603050405020304" pitchFamily="18" charset="0"/>
              </a:rPr>
              <a:t> Chauhan; M. </a:t>
            </a:r>
            <a:r>
              <a:rPr lang="en-IN" sz="2400" dirty="0" err="1">
                <a:latin typeface="Times New Roman" panose="02020603050405020304" pitchFamily="18" charset="0"/>
                <a:cs typeface="Times New Roman" panose="02020603050405020304" pitchFamily="18" charset="0"/>
              </a:rPr>
              <a:t>Krishnakanth</a:t>
            </a:r>
            <a:r>
              <a:rPr lang="en-IN" sz="2400" dirty="0">
                <a:latin typeface="Times New Roman" panose="02020603050405020304" pitchFamily="18" charset="0"/>
                <a:cs typeface="Times New Roman" panose="02020603050405020304" pitchFamily="18" charset="0"/>
              </a:rPr>
              <a:t>; G. </a:t>
            </a:r>
            <a:r>
              <a:rPr lang="en-IN" sz="2400" dirty="0" err="1">
                <a:latin typeface="Times New Roman" panose="02020603050405020304" pitchFamily="18" charset="0"/>
                <a:cs typeface="Times New Roman" panose="02020603050405020304" pitchFamily="18" charset="0"/>
              </a:rPr>
              <a:t>Praneeth</a:t>
            </a:r>
            <a:r>
              <a:rPr lang="en-IN" sz="2400" dirty="0">
                <a:latin typeface="Times New Roman" panose="02020603050405020304" pitchFamily="18" charset="0"/>
                <a:cs typeface="Times New Roman" panose="02020603050405020304" pitchFamily="18" charset="0"/>
              </a:rPr>
              <a:t> Kumar; </a:t>
            </a:r>
            <a:r>
              <a:rPr lang="en-IN" sz="2400" dirty="0" err="1">
                <a:latin typeface="Times New Roman" panose="02020603050405020304" pitchFamily="18" charset="0"/>
                <a:cs typeface="Times New Roman" panose="02020603050405020304" pitchFamily="18" charset="0"/>
              </a:rPr>
              <a:t>Prerna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Jotwani</a:t>
            </a:r>
            <a:r>
              <a:rPr lang="en-IN" sz="2400" dirty="0">
                <a:latin typeface="Times New Roman" panose="02020603050405020304" pitchFamily="18" charset="0"/>
                <a:cs typeface="Times New Roman" panose="02020603050405020304" pitchFamily="18" charset="0"/>
              </a:rPr>
              <a:t>; Utkarsh Tandon | Crop Shop – An application to maximize profit for farmers | 30-31 March 2019</a:t>
            </a:r>
          </a:p>
          <a:p>
            <a:pPr marL="742950" indent="-285750">
              <a:buFont typeface="+mj-lt"/>
              <a:buAutoNum type="arabicPeriod"/>
            </a:pPr>
            <a:r>
              <a:rPr lang="en-IN" sz="2400" dirty="0" err="1">
                <a:latin typeface="Times New Roman" panose="02020603050405020304" pitchFamily="18" charset="0"/>
                <a:cs typeface="Times New Roman" panose="02020603050405020304" pitchFamily="18" charset="0"/>
              </a:rPr>
              <a:t>Aina</a:t>
            </a:r>
            <a:r>
              <a:rPr lang="en-IN" sz="2400" dirty="0">
                <a:latin typeface="Times New Roman" panose="02020603050405020304" pitchFamily="18" charset="0"/>
                <a:cs typeface="Times New Roman" panose="02020603050405020304" pitchFamily="18" charset="0"/>
              </a:rPr>
              <a:t> Marie Joseph; </a:t>
            </a:r>
            <a:r>
              <a:rPr lang="en-IN" sz="2400" dirty="0" err="1">
                <a:latin typeface="Times New Roman" panose="02020603050405020304" pitchFamily="18" charset="0"/>
                <a:cs typeface="Times New Roman" panose="02020603050405020304" pitchFamily="18" charset="0"/>
              </a:rPr>
              <a:t>Nurfauza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Jali</a:t>
            </a:r>
            <a:r>
              <a:rPr lang="en-IN" sz="2400" dirty="0">
                <a:latin typeface="Times New Roman" panose="02020603050405020304" pitchFamily="18" charset="0"/>
                <a:cs typeface="Times New Roman" panose="02020603050405020304" pitchFamily="18" charset="0"/>
              </a:rPr>
              <a:t>; Amelia </a:t>
            </a:r>
            <a:r>
              <a:rPr lang="en-IN" sz="2400" dirty="0" err="1">
                <a:latin typeface="Times New Roman" panose="02020603050405020304" pitchFamily="18" charset="0"/>
                <a:cs typeface="Times New Roman" panose="02020603050405020304" pitchFamily="18" charset="0"/>
              </a:rPr>
              <a:t>Jati</a:t>
            </a:r>
            <a:r>
              <a:rPr lang="en-IN" sz="2400" dirty="0">
                <a:latin typeface="Times New Roman" panose="02020603050405020304" pitchFamily="18" charset="0"/>
                <a:cs typeface="Times New Roman" panose="02020603050405020304" pitchFamily="18" charset="0"/>
              </a:rPr>
              <a:t> Robert </a:t>
            </a:r>
            <a:r>
              <a:rPr lang="en-IN" sz="2400" dirty="0" err="1">
                <a:latin typeface="Times New Roman" panose="02020603050405020304" pitchFamily="18" charset="0"/>
                <a:cs typeface="Times New Roman" panose="02020603050405020304" pitchFamily="18" charset="0"/>
              </a:rPr>
              <a:t>Jupit</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Suriati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Khartini</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Jali</a:t>
            </a:r>
            <a:r>
              <a:rPr lang="en-IN" sz="2400" dirty="0">
                <a:latin typeface="Times New Roman" panose="02020603050405020304" pitchFamily="18" charset="0"/>
                <a:cs typeface="Times New Roman" panose="02020603050405020304" pitchFamily="18" charset="0"/>
              </a:rPr>
              <a:t> | </a:t>
            </a:r>
            <a:r>
              <a:rPr lang="en-IN" sz="2400" dirty="0" err="1">
                <a:latin typeface="Times New Roman" panose="02020603050405020304" pitchFamily="18" charset="0"/>
                <a:cs typeface="Times New Roman" panose="02020603050405020304" pitchFamily="18" charset="0"/>
              </a:rPr>
              <a:t>eMarket</a:t>
            </a:r>
            <a:r>
              <a:rPr lang="en-IN" sz="2400" dirty="0">
                <a:latin typeface="Times New Roman" panose="02020603050405020304" pitchFamily="18" charset="0"/>
                <a:cs typeface="Times New Roman" panose="02020603050405020304" pitchFamily="18" charset="0"/>
              </a:rPr>
              <a:t> for Local Farmers | 23-25 November 2021 </a:t>
            </a:r>
          </a:p>
          <a:p>
            <a:pPr marL="742950" indent="-285750">
              <a:buFont typeface="+mj-lt"/>
              <a:buAutoNum type="arabicPeriod"/>
            </a:pPr>
            <a:r>
              <a:rPr lang="en-IN" sz="2400" dirty="0">
                <a:latin typeface="Times New Roman" panose="02020603050405020304" pitchFamily="18" charset="0"/>
                <a:cs typeface="Times New Roman" panose="02020603050405020304" pitchFamily="18" charset="0"/>
              </a:rPr>
              <a:t>Pranav Shriram; Sunil </a:t>
            </a:r>
            <a:r>
              <a:rPr lang="en-IN" sz="2400" dirty="0" err="1">
                <a:latin typeface="Times New Roman" panose="02020603050405020304" pitchFamily="18" charset="0"/>
                <a:cs typeface="Times New Roman" panose="02020603050405020304" pitchFamily="18" charset="0"/>
              </a:rPr>
              <a:t>Mhamane</a:t>
            </a:r>
            <a:r>
              <a:rPr lang="en-IN" sz="2400" dirty="0">
                <a:latin typeface="Times New Roman" panose="02020603050405020304" pitchFamily="18" charset="0"/>
                <a:cs typeface="Times New Roman" panose="02020603050405020304" pitchFamily="18" charset="0"/>
              </a:rPr>
              <a:t> | Android App to Connect Farmers to Retailers and Food Processing Industry | 15-16 November 2018</a:t>
            </a:r>
          </a:p>
          <a:p>
            <a:pPr marL="742950" indent="-285750">
              <a:buFont typeface="+mj-lt"/>
              <a:buAutoNum type="arabicPeriod"/>
            </a:pPr>
            <a:endParaRPr lang="en-IN" sz="225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4736236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Book Antiqua" panose="02040602050305030304" pitchFamily="18" charset="0"/>
                <a:ea typeface="Cambria" panose="02040503050406030204" pitchFamily="18" charset="0"/>
              </a:rPr>
              <a:t>Content</a:t>
            </a:r>
            <a:endParaRPr dirty="0">
              <a:latin typeface="Book Antiqua" panose="020406020503050303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304070"/>
          </a:xfrm>
          <a:prstGeom prst="rect">
            <a:avLst/>
          </a:prstGeom>
          <a:noFill/>
          <a:ln>
            <a:noFill/>
          </a:ln>
        </p:spPr>
        <p:txBody>
          <a:bodyPr spcFirstLastPara="1" wrap="square" lIns="91425" tIns="45700" rIns="91425" bIns="45700" anchor="t" anchorCtr="0">
            <a:noAutofit/>
          </a:bodyPr>
          <a:lstStyle/>
          <a:p>
            <a:pPr marL="495300" indent="-342900" algn="just">
              <a:lnSpc>
                <a:spcPct val="200000"/>
              </a:lnSpc>
              <a:spcBef>
                <a:spcPts val="0"/>
              </a:spcBef>
              <a:buFont typeface="Wingdings" panose="05000000000000000000" pitchFamily="2" charset="2"/>
              <a:buChar char="Ø"/>
            </a:pPr>
            <a:r>
              <a:rPr lang="en-US" sz="1500" dirty="0">
                <a:latin typeface="Book Antiqua" panose="02040602050305030304" pitchFamily="18" charset="0"/>
                <a:ea typeface="Cambria" panose="02040503050406030204" pitchFamily="18" charset="0"/>
              </a:rPr>
              <a:t>Problem Statement</a:t>
            </a:r>
          </a:p>
          <a:p>
            <a:pPr marL="495300" lvl="0" indent="-342900" algn="just">
              <a:lnSpc>
                <a:spcPct val="200000"/>
              </a:lnSpc>
              <a:spcBef>
                <a:spcPts val="0"/>
              </a:spcBef>
              <a:buFont typeface="Wingdings" panose="05000000000000000000" pitchFamily="2" charset="2"/>
              <a:buChar char="Ø"/>
            </a:pPr>
            <a:r>
              <a:rPr lang="en-US" sz="1500" dirty="0">
                <a:latin typeface="Book Antiqua" panose="02040602050305030304" pitchFamily="18" charset="0"/>
                <a:ea typeface="Cambria" panose="02040503050406030204" pitchFamily="18" charset="0"/>
              </a:rPr>
              <a:t>Literature Review</a:t>
            </a:r>
          </a:p>
          <a:p>
            <a:pPr marL="495300" lvl="0" indent="-342900" algn="just">
              <a:lnSpc>
                <a:spcPct val="200000"/>
              </a:lnSpc>
              <a:spcBef>
                <a:spcPts val="0"/>
              </a:spcBef>
              <a:buFont typeface="Wingdings" panose="05000000000000000000" pitchFamily="2" charset="2"/>
              <a:buChar char="Ø"/>
            </a:pPr>
            <a:r>
              <a:rPr lang="en-US" sz="1500" dirty="0">
                <a:latin typeface="Book Antiqua" panose="02040602050305030304" pitchFamily="18" charset="0"/>
                <a:ea typeface="Cambria" panose="02040503050406030204" pitchFamily="18" charset="0"/>
              </a:rPr>
              <a:t>Proposed Method</a:t>
            </a:r>
          </a:p>
          <a:p>
            <a:pPr marL="495300" lvl="0" indent="-342900" algn="just">
              <a:lnSpc>
                <a:spcPct val="200000"/>
              </a:lnSpc>
              <a:spcBef>
                <a:spcPts val="0"/>
              </a:spcBef>
              <a:buFont typeface="Wingdings" panose="05000000000000000000" pitchFamily="2" charset="2"/>
              <a:buChar char="Ø"/>
            </a:pPr>
            <a:r>
              <a:rPr lang="en-US" sz="1500" dirty="0">
                <a:latin typeface="Book Antiqua" panose="02040602050305030304" pitchFamily="18" charset="0"/>
                <a:ea typeface="Cambria" panose="02040503050406030204" pitchFamily="18" charset="0"/>
              </a:rPr>
              <a:t>Model Architecture</a:t>
            </a:r>
          </a:p>
          <a:p>
            <a:pPr marL="495300" lvl="0" indent="-342900" algn="just">
              <a:lnSpc>
                <a:spcPct val="200000"/>
              </a:lnSpc>
              <a:spcBef>
                <a:spcPts val="0"/>
              </a:spcBef>
              <a:buFont typeface="Wingdings" panose="05000000000000000000" pitchFamily="2" charset="2"/>
              <a:buChar char="Ø"/>
            </a:pPr>
            <a:r>
              <a:rPr lang="en-US" sz="1500" dirty="0">
                <a:latin typeface="Book Antiqua" panose="02040602050305030304" pitchFamily="18" charset="0"/>
                <a:ea typeface="Cambria" panose="02040503050406030204" pitchFamily="18" charset="0"/>
              </a:rPr>
              <a:t>Hardware and  Software Requirements</a:t>
            </a:r>
          </a:p>
          <a:p>
            <a:pPr marL="495300" lvl="0" indent="-342900" algn="just">
              <a:lnSpc>
                <a:spcPct val="200000"/>
              </a:lnSpc>
              <a:spcBef>
                <a:spcPts val="0"/>
              </a:spcBef>
              <a:buFont typeface="Wingdings" panose="05000000000000000000" pitchFamily="2" charset="2"/>
              <a:buChar char="Ø"/>
            </a:pPr>
            <a:r>
              <a:rPr lang="en-US" sz="1500" dirty="0">
                <a:latin typeface="Book Antiqua" panose="02040602050305030304" pitchFamily="18" charset="0"/>
                <a:ea typeface="Cambria" panose="02040503050406030204" pitchFamily="18" charset="0"/>
              </a:rPr>
              <a:t>Objectives</a:t>
            </a:r>
          </a:p>
          <a:p>
            <a:pPr marL="495300" lvl="0" indent="-342900" algn="just">
              <a:lnSpc>
                <a:spcPct val="200000"/>
              </a:lnSpc>
              <a:spcBef>
                <a:spcPts val="0"/>
              </a:spcBef>
              <a:buFont typeface="Wingdings" panose="05000000000000000000" pitchFamily="2" charset="2"/>
              <a:buChar char="Ø"/>
            </a:pPr>
            <a:r>
              <a:rPr lang="en-US" sz="1500" dirty="0">
                <a:latin typeface="Book Antiqua" panose="02040602050305030304" pitchFamily="18" charset="0"/>
                <a:ea typeface="Cambria" panose="02040503050406030204" pitchFamily="18" charset="0"/>
              </a:rPr>
              <a:t>Methodology</a:t>
            </a:r>
          </a:p>
          <a:p>
            <a:pPr marL="495300" lvl="0" indent="-342900" algn="just">
              <a:lnSpc>
                <a:spcPct val="200000"/>
              </a:lnSpc>
              <a:spcBef>
                <a:spcPts val="0"/>
              </a:spcBef>
              <a:buFont typeface="Wingdings" panose="05000000000000000000" pitchFamily="2" charset="2"/>
              <a:buChar char="Ø"/>
            </a:pPr>
            <a:r>
              <a:rPr lang="en-US" sz="1500" dirty="0">
                <a:latin typeface="Book Antiqua" panose="02040602050305030304" pitchFamily="18" charset="0"/>
                <a:ea typeface="Cambria" panose="02040503050406030204" pitchFamily="18" charset="0"/>
              </a:rPr>
              <a:t>Flow of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500" dirty="0">
                <a:latin typeface="Book Antiqua" panose="020406020503050303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r>
              <a:rPr lang="en-US" sz="1500" dirty="0">
                <a:latin typeface="Book Antiqua" panose="020406020503050303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sz="1500" dirty="0">
              <a:latin typeface="Book Antiqua" panose="020406020503050303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sz="1500" dirty="0">
              <a:latin typeface="Book Antiqua" panose="02040602050305030304" pitchFamily="18" charset="0"/>
              <a:ea typeface="Cambria" panose="02040503050406030204" pitchFamily="18" charset="0"/>
            </a:endParaRPr>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owerpoint Any Questions Slide">
            <a:extLst>
              <a:ext uri="{FF2B5EF4-FFF2-40B4-BE49-F238E27FC236}">
                <a16:creationId xmlns:a16="http://schemas.microsoft.com/office/drawing/2014/main" id="{6A9CFD12-5711-F526-DBB4-1290B22686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28900" y="966327"/>
            <a:ext cx="6934200" cy="52006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9506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1028" name="Picture 4" descr="What are some witty/funny final slide(the slide that will ask 'Any questions')  in a presentation? - Quora">
            <a:extLst>
              <a:ext uri="{FF2B5EF4-FFF2-40B4-BE49-F238E27FC236}">
                <a16:creationId xmlns:a16="http://schemas.microsoft.com/office/drawing/2014/main" id="{0BA64946-62E2-E85F-20F4-64DDEDB93F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28568" y="1043140"/>
            <a:ext cx="7531510" cy="4964369"/>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Book Antiqua" panose="02040602050305030304" pitchFamily="18" charset="0"/>
                <a:ea typeface="Cambria" panose="02040503050406030204" pitchFamily="18" charset="0"/>
              </a:rPr>
              <a:t>Problem Statement Number: </a:t>
            </a:r>
            <a:endParaRPr dirty="0">
              <a:latin typeface="Book Antiqua" panose="020406020503050303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fontScale="70000" lnSpcReduction="20000"/>
          </a:bodyPr>
          <a:lstStyle/>
          <a:p>
            <a:pPr marL="342900" lvl="0" indent="-190500" algn="just">
              <a:spcBef>
                <a:spcPts val="0"/>
              </a:spcBef>
              <a:buNone/>
            </a:pPr>
            <a:r>
              <a:rPr lang="en-US" sz="2900" b="1" dirty="0">
                <a:latin typeface="Book Antiqua" panose="02040602050305030304" pitchFamily="18" charset="0"/>
                <a:ea typeface="Cambria" panose="02040503050406030204" pitchFamily="18" charset="0"/>
              </a:rPr>
              <a:t>Organization: </a:t>
            </a:r>
            <a:endParaRPr lang="en-US" sz="2900" dirty="0">
              <a:latin typeface="Book Antiqua" panose="02040602050305030304" pitchFamily="18" charset="0"/>
              <a:ea typeface="Cambria" panose="02040503050406030204" pitchFamily="18" charset="0"/>
            </a:endParaRPr>
          </a:p>
          <a:p>
            <a:pPr marL="342900" lvl="0" indent="-190500" algn="just">
              <a:lnSpc>
                <a:spcPct val="200000"/>
              </a:lnSpc>
              <a:spcBef>
                <a:spcPts val="0"/>
              </a:spcBef>
              <a:buNone/>
            </a:pPr>
            <a:r>
              <a:rPr lang="en-US" sz="2900" b="1" dirty="0">
                <a:latin typeface="Book Antiqua" panose="02040602050305030304" pitchFamily="18" charset="0"/>
                <a:ea typeface="Cambria" panose="02040503050406030204" pitchFamily="18" charset="0"/>
              </a:rPr>
              <a:t>Category (Software/Hardware/Both): Software</a:t>
            </a:r>
            <a:endParaRPr lang="en-US" sz="2900" dirty="0">
              <a:latin typeface="Book Antiqua" panose="02040602050305030304" pitchFamily="18" charset="0"/>
              <a:ea typeface="Cambria" panose="02040503050406030204" pitchFamily="18" charset="0"/>
            </a:endParaRPr>
          </a:p>
          <a:p>
            <a:pPr marL="342900" indent="-190500" algn="just">
              <a:lnSpc>
                <a:spcPct val="200000"/>
              </a:lnSpc>
              <a:spcBef>
                <a:spcPts val="0"/>
              </a:spcBef>
              <a:buNone/>
            </a:pPr>
            <a:r>
              <a:rPr lang="en-US" b="1" dirty="0">
                <a:latin typeface="Book Antiqua" panose="02040602050305030304" pitchFamily="18" charset="0"/>
                <a:ea typeface="Cambria" panose="02040503050406030204" pitchFamily="18" charset="0"/>
              </a:rPr>
              <a:t>Problem Description:</a:t>
            </a:r>
            <a:r>
              <a:rPr lang="en-IN" sz="2700" dirty="0">
                <a:latin typeface="Times New Roman" panose="02020603050405020304" pitchFamily="18" charset="0"/>
                <a:ea typeface="Times New Roman" panose="02020603050405020304" pitchFamily="18" charset="0"/>
                <a:cs typeface="Times New Roman" panose="02020603050405020304" pitchFamily="18" charset="0"/>
              </a:rPr>
              <a:t>Traditional agricultural marketplaces often suffer from a lack of transparency and inefficient payment processes. Farmers are often isolated from direct market access, and consumers have limited opportunities to purchase fresh products directly from the source. This project addresses these gaps by creating a platform that connects farmers directly with consumers, ensuring transparency in product quality and prices, along with efficient payment processing.</a:t>
            </a:r>
            <a:endParaRPr lang="en-IN" sz="2700" dirty="0">
              <a:latin typeface="Calibri" panose="020F0502020204030204" pitchFamily="34" charset="0"/>
              <a:ea typeface="Calibri" panose="020F0502020204030204" pitchFamily="34" charset="0"/>
              <a:cs typeface="Times New Roman" panose="02020603050405020304" pitchFamily="18" charset="0"/>
            </a:endParaRPr>
          </a:p>
          <a:p>
            <a:pPr marL="342900" lvl="0" indent="-190500" algn="just">
              <a:lnSpc>
                <a:spcPct val="200000"/>
              </a:lnSpc>
              <a:spcBef>
                <a:spcPts val="0"/>
              </a:spcBef>
              <a:buNone/>
            </a:pPr>
            <a:r>
              <a:rPr lang="en-US" b="1" dirty="0">
                <a:latin typeface="Book Antiqua" panose="02040602050305030304" pitchFamily="18" charset="0"/>
                <a:ea typeface="Cambria" panose="02040503050406030204" pitchFamily="18" charset="0"/>
              </a:rPr>
              <a:t> </a:t>
            </a:r>
          </a:p>
          <a:p>
            <a:pPr marL="342900" lvl="0" indent="-190500">
              <a:lnSpc>
                <a:spcPct val="200000"/>
              </a:lnSpc>
              <a:spcBef>
                <a:spcPts val="0"/>
              </a:spcBef>
              <a:buNone/>
            </a:pPr>
            <a:r>
              <a:rPr lang="en-US" dirty="0">
                <a:latin typeface="Book Antiqua" panose="02040602050305030304" pitchFamily="18" charset="0"/>
              </a:rPr>
              <a:t>   </a:t>
            </a:r>
            <a:endParaRPr lang="en-US" dirty="0">
              <a:latin typeface="Book Antiqua" panose="02040602050305030304" pitchFamily="18" charset="0"/>
              <a:ea typeface="Cambria" panose="02040503050406030204" pitchFamily="18" charset="0"/>
            </a:endParaRPr>
          </a:p>
          <a:p>
            <a:pPr marL="342900" lvl="0" indent="-190500" algn="just">
              <a:lnSpc>
                <a:spcPct val="200000"/>
              </a:lnSpc>
              <a:spcBef>
                <a:spcPts val="0"/>
              </a:spcBef>
              <a:buNone/>
            </a:pPr>
            <a:r>
              <a:rPr lang="en-US" b="1" dirty="0">
                <a:latin typeface="Book Antiqua" panose="02040602050305030304" pitchFamily="18" charset="0"/>
                <a:ea typeface="Cambria" panose="02040503050406030204" pitchFamily="18" charset="0"/>
              </a:rPr>
              <a:t>Difficulty Level: </a:t>
            </a:r>
            <a:r>
              <a:rPr lang="en-US" dirty="0">
                <a:latin typeface="Times New Roman" panose="02020603050405020304" pitchFamily="18" charset="0"/>
                <a:ea typeface="Cambria" panose="02040503050406030204" pitchFamily="18" charset="0"/>
                <a:cs typeface="Times New Roman" panose="02020603050405020304" pitchFamily="18" charset="0"/>
              </a:rPr>
              <a:t>Ministry of Agriculture and Farmers Welfare</a:t>
            </a:r>
            <a:endParaRPr dirty="0">
              <a:latin typeface="Times New Roman" panose="020206030504050203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14345183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9D807-3EDA-4DB6-B387-9FFBAAC04CC5}"/>
              </a:ext>
            </a:extLst>
          </p:cNvPr>
          <p:cNvSpPr>
            <a:spLocks noGrp="1"/>
          </p:cNvSpPr>
          <p:nvPr>
            <p:ph type="title"/>
          </p:nvPr>
        </p:nvSpPr>
        <p:spPr/>
        <p:txBody>
          <a:bodyPr/>
          <a:lstStyle/>
          <a:p>
            <a:r>
              <a:rPr lang="en-US" spc="-10" dirty="0">
                <a:latin typeface="Book Antiqua" panose="02040602050305030304" pitchFamily="18" charset="0"/>
              </a:rPr>
              <a:t>Introduction</a:t>
            </a:r>
            <a:endParaRPr lang="en-US" dirty="0">
              <a:latin typeface="Book Antiqua" panose="02040602050305030304" pitchFamily="18" charset="0"/>
            </a:endParaRPr>
          </a:p>
        </p:txBody>
      </p:sp>
      <p:sp>
        <p:nvSpPr>
          <p:cNvPr id="3" name="Text Placeholder 2">
            <a:extLst>
              <a:ext uri="{FF2B5EF4-FFF2-40B4-BE49-F238E27FC236}">
                <a16:creationId xmlns:a16="http://schemas.microsoft.com/office/drawing/2014/main" id="{471EA0CD-4007-4D45-BA31-E820C2F60058}"/>
              </a:ext>
            </a:extLst>
          </p:cNvPr>
          <p:cNvSpPr>
            <a:spLocks noGrp="1"/>
          </p:cNvSpPr>
          <p:nvPr>
            <p:ph type="body" idx="1"/>
          </p:nvPr>
        </p:nvSpPr>
        <p:spPr/>
        <p:txBody>
          <a:bodyPr>
            <a:noAutofit/>
          </a:bodyPr>
          <a:lstStyle/>
          <a:p>
            <a:pPr marL="0" lvl="0" indent="0" eaLnBrk="0" fontAlgn="base" hangingPunct="0">
              <a:spcBef>
                <a:spcPct val="0"/>
              </a:spcBef>
              <a:spcAft>
                <a:spcPct val="0"/>
              </a:spcAft>
              <a:buClrTx/>
              <a:buSzTx/>
              <a:buFontTx/>
              <a:buChar char="•"/>
            </a:pPr>
            <a:r>
              <a:rPr lang="en-US" altLang="en-US" sz="1900" b="1" dirty="0">
                <a:solidFill>
                  <a:schemeClr val="tx1"/>
                </a:solidFill>
                <a:latin typeface="Times New Roman" panose="02020603050405020304" pitchFamily="18" charset="0"/>
                <a:cs typeface="Times New Roman" panose="02020603050405020304" pitchFamily="18" charset="0"/>
              </a:rPr>
              <a:t>Agriculture’s Importance</a:t>
            </a:r>
            <a:r>
              <a:rPr lang="en-US" altLang="en-US" sz="1900" dirty="0">
                <a:solidFill>
                  <a:schemeClr val="tx1"/>
                </a:solidFill>
                <a:latin typeface="Times New Roman" panose="02020603050405020304" pitchFamily="18" charset="0"/>
                <a:cs typeface="Times New Roman" panose="02020603050405020304" pitchFamily="18" charset="0"/>
              </a:rPr>
              <a:t>:</a:t>
            </a:r>
            <a:br>
              <a:rPr lang="en-US" altLang="en-US" sz="1900" dirty="0">
                <a:solidFill>
                  <a:schemeClr val="tx1"/>
                </a:solidFill>
                <a:latin typeface="Times New Roman" panose="02020603050405020304" pitchFamily="18" charset="0"/>
                <a:cs typeface="Times New Roman" panose="02020603050405020304" pitchFamily="18" charset="0"/>
              </a:rPr>
            </a:br>
            <a:r>
              <a:rPr lang="en-US" altLang="en-US" sz="1900" dirty="0">
                <a:solidFill>
                  <a:schemeClr val="tx1"/>
                </a:solidFill>
                <a:latin typeface="Times New Roman" panose="02020603050405020304" pitchFamily="18" charset="0"/>
                <a:cs typeface="Times New Roman" panose="02020603050405020304" pitchFamily="18" charset="0"/>
              </a:rPr>
              <a:t>Agriculture remains the backbone of many economies and rural livelihoods.</a:t>
            </a:r>
          </a:p>
          <a:p>
            <a:pPr marL="0" lvl="0" indent="0" eaLnBrk="0" fontAlgn="base" hangingPunct="0">
              <a:spcBef>
                <a:spcPct val="0"/>
              </a:spcBef>
              <a:spcAft>
                <a:spcPct val="0"/>
              </a:spcAft>
              <a:buClrTx/>
              <a:buSzTx/>
              <a:buFontTx/>
              <a:buChar char="•"/>
            </a:pPr>
            <a:r>
              <a:rPr lang="en-US" altLang="en-US" sz="1900" b="1" dirty="0">
                <a:solidFill>
                  <a:schemeClr val="tx1"/>
                </a:solidFill>
                <a:latin typeface="Times New Roman" panose="02020603050405020304" pitchFamily="18" charset="0"/>
                <a:cs typeface="Times New Roman" panose="02020603050405020304" pitchFamily="18" charset="0"/>
              </a:rPr>
              <a:t>Current Challenges</a:t>
            </a:r>
            <a:r>
              <a:rPr lang="en-US" altLang="en-US" sz="1900" dirty="0">
                <a:solidFill>
                  <a:schemeClr val="tx1"/>
                </a:solidFill>
                <a:latin typeface="Times New Roman" panose="02020603050405020304" pitchFamily="18" charset="0"/>
                <a:cs typeface="Times New Roman" panose="02020603050405020304" pitchFamily="18" charset="0"/>
              </a:rPr>
              <a:t>:</a:t>
            </a:r>
            <a:br>
              <a:rPr lang="en-US" altLang="en-US" sz="1900" dirty="0">
                <a:solidFill>
                  <a:schemeClr val="tx1"/>
                </a:solidFill>
                <a:latin typeface="Times New Roman" panose="02020603050405020304" pitchFamily="18" charset="0"/>
                <a:cs typeface="Times New Roman" panose="02020603050405020304" pitchFamily="18" charset="0"/>
              </a:rPr>
            </a:br>
            <a:r>
              <a:rPr lang="en-US" altLang="en-US" sz="1900" dirty="0">
                <a:solidFill>
                  <a:schemeClr val="tx1"/>
                </a:solidFill>
                <a:latin typeface="Times New Roman" panose="02020603050405020304" pitchFamily="18" charset="0"/>
                <a:cs typeface="Times New Roman" panose="02020603050405020304" pitchFamily="18" charset="0"/>
              </a:rPr>
              <a:t>Farmers face limited market access, low profitability, and inefficient sales processes.</a:t>
            </a:r>
          </a:p>
          <a:p>
            <a:pPr marL="0" lvl="0" indent="0" eaLnBrk="0" fontAlgn="base" hangingPunct="0">
              <a:spcBef>
                <a:spcPct val="0"/>
              </a:spcBef>
              <a:spcAft>
                <a:spcPct val="0"/>
              </a:spcAft>
              <a:buClrTx/>
              <a:buSzTx/>
              <a:buFontTx/>
              <a:buChar char="•"/>
            </a:pPr>
            <a:r>
              <a:rPr lang="en-US" altLang="en-US" sz="1900" b="1" dirty="0">
                <a:solidFill>
                  <a:schemeClr val="tx1"/>
                </a:solidFill>
                <a:latin typeface="Times New Roman" panose="02020603050405020304" pitchFamily="18" charset="0"/>
                <a:cs typeface="Times New Roman" panose="02020603050405020304" pitchFamily="18" charset="0"/>
              </a:rPr>
              <a:t>Project Focus</a:t>
            </a:r>
            <a:r>
              <a:rPr lang="en-US" altLang="en-US" sz="1900" dirty="0">
                <a:solidFill>
                  <a:schemeClr val="tx1"/>
                </a:solidFill>
                <a:latin typeface="Times New Roman" panose="02020603050405020304" pitchFamily="18" charset="0"/>
                <a:cs typeface="Times New Roman" panose="02020603050405020304" pitchFamily="18" charset="0"/>
              </a:rPr>
              <a:t>:</a:t>
            </a:r>
            <a:br>
              <a:rPr lang="en-US" altLang="en-US" sz="1900" dirty="0">
                <a:solidFill>
                  <a:schemeClr val="tx1"/>
                </a:solidFill>
                <a:latin typeface="Times New Roman" panose="02020603050405020304" pitchFamily="18" charset="0"/>
                <a:cs typeface="Times New Roman" panose="02020603050405020304" pitchFamily="18" charset="0"/>
              </a:rPr>
            </a:br>
            <a:r>
              <a:rPr lang="en-US" altLang="en-US" sz="1900" i="1" dirty="0">
                <a:solidFill>
                  <a:schemeClr val="tx1"/>
                </a:solidFill>
                <a:latin typeface="Times New Roman" panose="02020603050405020304" pitchFamily="18" charset="0"/>
                <a:cs typeface="Times New Roman" panose="02020603050405020304" pitchFamily="18" charset="0"/>
              </a:rPr>
              <a:t>"Uplifting the Farmer through a Connected Ecosystem"</a:t>
            </a:r>
            <a:r>
              <a:rPr lang="en-US" altLang="en-US" sz="1900" dirty="0">
                <a:solidFill>
                  <a:schemeClr val="tx1"/>
                </a:solidFill>
                <a:latin typeface="Times New Roman" panose="02020603050405020304" pitchFamily="18" charset="0"/>
                <a:cs typeface="Times New Roman" panose="02020603050405020304" pitchFamily="18" charset="0"/>
              </a:rPr>
              <a:t> aims to bridge these gaps.</a:t>
            </a:r>
          </a:p>
          <a:p>
            <a:pPr marL="0" lvl="0" indent="0" eaLnBrk="0" fontAlgn="base" hangingPunct="0">
              <a:spcBef>
                <a:spcPct val="0"/>
              </a:spcBef>
              <a:spcAft>
                <a:spcPct val="0"/>
              </a:spcAft>
              <a:buClrTx/>
              <a:buSzTx/>
              <a:buFontTx/>
              <a:buChar char="•"/>
            </a:pPr>
            <a:r>
              <a:rPr lang="en-US" altLang="en-US" sz="1900" b="1" dirty="0">
                <a:solidFill>
                  <a:schemeClr val="tx1"/>
                </a:solidFill>
                <a:latin typeface="Times New Roman" panose="02020603050405020304" pitchFamily="18" charset="0"/>
                <a:cs typeface="Times New Roman" panose="02020603050405020304" pitchFamily="18" charset="0"/>
              </a:rPr>
              <a:t>Direct Marketplace</a:t>
            </a:r>
            <a:r>
              <a:rPr lang="en-US" altLang="en-US" sz="1900" dirty="0">
                <a:solidFill>
                  <a:schemeClr val="tx1"/>
                </a:solidFill>
                <a:latin typeface="Times New Roman" panose="02020603050405020304" pitchFamily="18" charset="0"/>
                <a:cs typeface="Times New Roman" panose="02020603050405020304" pitchFamily="18" charset="0"/>
              </a:rPr>
              <a:t>:</a:t>
            </a:r>
            <a:br>
              <a:rPr lang="en-US" altLang="en-US" sz="1900" dirty="0">
                <a:solidFill>
                  <a:schemeClr val="tx1"/>
                </a:solidFill>
                <a:latin typeface="Times New Roman" panose="02020603050405020304" pitchFamily="18" charset="0"/>
                <a:cs typeface="Times New Roman" panose="02020603050405020304" pitchFamily="18" charset="0"/>
              </a:rPr>
            </a:br>
            <a:r>
              <a:rPr lang="en-US" altLang="en-US" sz="1900" dirty="0">
                <a:solidFill>
                  <a:schemeClr val="tx1"/>
                </a:solidFill>
                <a:latin typeface="Times New Roman" panose="02020603050405020304" pitchFamily="18" charset="0"/>
                <a:cs typeface="Times New Roman" panose="02020603050405020304" pitchFamily="18" charset="0"/>
              </a:rPr>
              <a:t>Enables farmers to sell products directly to consumers, eliminating middlemen.</a:t>
            </a:r>
          </a:p>
          <a:p>
            <a:pPr marL="0" lvl="0" indent="0" eaLnBrk="0" fontAlgn="base" hangingPunct="0">
              <a:spcBef>
                <a:spcPct val="0"/>
              </a:spcBef>
              <a:spcAft>
                <a:spcPct val="0"/>
              </a:spcAft>
              <a:buClrTx/>
              <a:buSzTx/>
              <a:buFontTx/>
              <a:buChar char="•"/>
            </a:pPr>
            <a:r>
              <a:rPr lang="en-US" altLang="en-US" sz="1900" b="1" dirty="0">
                <a:solidFill>
                  <a:schemeClr val="tx1"/>
                </a:solidFill>
                <a:latin typeface="Times New Roman" panose="02020603050405020304" pitchFamily="18" charset="0"/>
                <a:cs typeface="Times New Roman" panose="02020603050405020304" pitchFamily="18" charset="0"/>
              </a:rPr>
              <a:t>User-Friendly Platform</a:t>
            </a:r>
            <a:r>
              <a:rPr lang="en-US" altLang="en-US" sz="1900" dirty="0">
                <a:solidFill>
                  <a:schemeClr val="tx1"/>
                </a:solidFill>
                <a:latin typeface="Times New Roman" panose="02020603050405020304" pitchFamily="18" charset="0"/>
                <a:cs typeface="Times New Roman" panose="02020603050405020304" pitchFamily="18" charset="0"/>
              </a:rPr>
              <a:t>:</a:t>
            </a:r>
            <a:br>
              <a:rPr lang="en-US" altLang="en-US" sz="1900" dirty="0">
                <a:solidFill>
                  <a:schemeClr val="tx1"/>
                </a:solidFill>
                <a:latin typeface="Times New Roman" panose="02020603050405020304" pitchFamily="18" charset="0"/>
                <a:cs typeface="Times New Roman" panose="02020603050405020304" pitchFamily="18" charset="0"/>
              </a:rPr>
            </a:br>
            <a:r>
              <a:rPr lang="en-US" altLang="en-US" sz="1900" dirty="0">
                <a:solidFill>
                  <a:schemeClr val="tx1"/>
                </a:solidFill>
                <a:latin typeface="Times New Roman" panose="02020603050405020304" pitchFamily="18" charset="0"/>
                <a:cs typeface="Times New Roman" panose="02020603050405020304" pitchFamily="18" charset="0"/>
              </a:rPr>
              <a:t>Features include:</a:t>
            </a:r>
          </a:p>
          <a:p>
            <a:pPr marL="0" lvl="0" indent="0" eaLnBrk="0" fontAlgn="base" hangingPunct="0">
              <a:spcBef>
                <a:spcPct val="0"/>
              </a:spcBef>
              <a:spcAft>
                <a:spcPct val="0"/>
              </a:spcAft>
              <a:buClrTx/>
              <a:buSzTx/>
              <a:buFontTx/>
              <a:buChar char="•"/>
            </a:pPr>
            <a:r>
              <a:rPr lang="en-US" altLang="en-US" sz="1900" dirty="0">
                <a:solidFill>
                  <a:schemeClr val="tx1"/>
                </a:solidFill>
                <a:latin typeface="Times New Roman" panose="02020603050405020304" pitchFamily="18" charset="0"/>
                <a:cs typeface="Times New Roman" panose="02020603050405020304" pitchFamily="18" charset="0"/>
              </a:rPr>
              <a:t>UPI-based secure payments</a:t>
            </a:r>
          </a:p>
          <a:p>
            <a:pPr marL="0" lvl="0" indent="0" eaLnBrk="0" fontAlgn="base" hangingPunct="0">
              <a:spcBef>
                <a:spcPct val="0"/>
              </a:spcBef>
              <a:spcAft>
                <a:spcPct val="0"/>
              </a:spcAft>
              <a:buClrTx/>
              <a:buSzTx/>
              <a:buFontTx/>
              <a:buChar char="•"/>
            </a:pPr>
            <a:r>
              <a:rPr lang="en-US" altLang="en-US" sz="1900" dirty="0">
                <a:solidFill>
                  <a:schemeClr val="tx1"/>
                </a:solidFill>
                <a:latin typeface="Times New Roman" panose="02020603050405020304" pitchFamily="18" charset="0"/>
                <a:cs typeface="Times New Roman" panose="02020603050405020304" pitchFamily="18" charset="0"/>
              </a:rPr>
              <a:t>Real-time inventory management</a:t>
            </a:r>
          </a:p>
          <a:p>
            <a:pPr marL="0" lvl="0" indent="0" eaLnBrk="0" fontAlgn="base" hangingPunct="0">
              <a:spcBef>
                <a:spcPct val="0"/>
              </a:spcBef>
              <a:spcAft>
                <a:spcPct val="0"/>
              </a:spcAft>
              <a:buClrTx/>
              <a:buSzTx/>
              <a:buFontTx/>
              <a:buChar char="•"/>
            </a:pPr>
            <a:r>
              <a:rPr lang="en-US" altLang="en-US" sz="1900" dirty="0">
                <a:solidFill>
                  <a:schemeClr val="tx1"/>
                </a:solidFill>
                <a:latin typeface="Times New Roman" panose="02020603050405020304" pitchFamily="18" charset="0"/>
                <a:cs typeface="Times New Roman" panose="02020603050405020304" pitchFamily="18" charset="0"/>
              </a:rPr>
              <a:t>Profile handling for both farmers and consumers</a:t>
            </a:r>
          </a:p>
          <a:p>
            <a:pPr marL="0" lvl="0" indent="0" eaLnBrk="0" fontAlgn="base" hangingPunct="0">
              <a:spcBef>
                <a:spcPct val="0"/>
              </a:spcBef>
              <a:spcAft>
                <a:spcPct val="0"/>
              </a:spcAft>
              <a:buClrTx/>
              <a:buSzTx/>
              <a:buFontTx/>
              <a:buChar char="•"/>
            </a:pPr>
            <a:r>
              <a:rPr lang="en-US" altLang="en-US" sz="1900" b="1" dirty="0">
                <a:solidFill>
                  <a:schemeClr val="tx1"/>
                </a:solidFill>
                <a:latin typeface="Times New Roman" panose="02020603050405020304" pitchFamily="18" charset="0"/>
                <a:cs typeface="Times New Roman" panose="02020603050405020304" pitchFamily="18" charset="0"/>
              </a:rPr>
              <a:t>Government Scheme Access</a:t>
            </a:r>
            <a:r>
              <a:rPr lang="en-US" altLang="en-US" sz="1900" dirty="0">
                <a:solidFill>
                  <a:schemeClr val="tx1"/>
                </a:solidFill>
                <a:latin typeface="Times New Roman" panose="02020603050405020304" pitchFamily="18" charset="0"/>
                <a:cs typeface="Times New Roman" panose="02020603050405020304" pitchFamily="18" charset="0"/>
              </a:rPr>
              <a:t>:</a:t>
            </a:r>
            <a:br>
              <a:rPr lang="en-US" altLang="en-US" sz="1900" dirty="0">
                <a:solidFill>
                  <a:schemeClr val="tx1"/>
                </a:solidFill>
                <a:latin typeface="Times New Roman" panose="02020603050405020304" pitchFamily="18" charset="0"/>
                <a:cs typeface="Times New Roman" panose="02020603050405020304" pitchFamily="18" charset="0"/>
              </a:rPr>
            </a:br>
            <a:r>
              <a:rPr lang="en-US" altLang="en-US" sz="1900" dirty="0">
                <a:solidFill>
                  <a:schemeClr val="tx1"/>
                </a:solidFill>
                <a:latin typeface="Times New Roman" panose="02020603050405020304" pitchFamily="18" charset="0"/>
                <a:cs typeface="Times New Roman" panose="02020603050405020304" pitchFamily="18" charset="0"/>
              </a:rPr>
              <a:t>Farmers are informed and connected to relevant schemes via the platform.</a:t>
            </a:r>
          </a:p>
          <a:p>
            <a:pPr marL="0" lvl="0" indent="0" eaLnBrk="0" fontAlgn="base" hangingPunct="0">
              <a:spcBef>
                <a:spcPct val="0"/>
              </a:spcBef>
              <a:spcAft>
                <a:spcPct val="0"/>
              </a:spcAft>
              <a:buClrTx/>
              <a:buSzTx/>
              <a:buFontTx/>
              <a:buChar char="•"/>
            </a:pPr>
            <a:r>
              <a:rPr lang="en-US" altLang="en-US" sz="1900" b="1" dirty="0">
                <a:solidFill>
                  <a:schemeClr val="tx1"/>
                </a:solidFill>
                <a:latin typeface="Times New Roman" panose="02020603050405020304" pitchFamily="18" charset="0"/>
                <a:cs typeface="Times New Roman" panose="02020603050405020304" pitchFamily="18" charset="0"/>
              </a:rPr>
              <a:t>Promoting Transparency</a:t>
            </a:r>
            <a:r>
              <a:rPr lang="en-US" altLang="en-US" sz="1900" dirty="0">
                <a:solidFill>
                  <a:schemeClr val="tx1"/>
                </a:solidFill>
                <a:latin typeface="Times New Roman" panose="02020603050405020304" pitchFamily="18" charset="0"/>
                <a:cs typeface="Times New Roman" panose="02020603050405020304" pitchFamily="18" charset="0"/>
              </a:rPr>
              <a:t>:</a:t>
            </a:r>
            <a:br>
              <a:rPr lang="en-US" altLang="en-US" sz="1900" dirty="0">
                <a:solidFill>
                  <a:schemeClr val="tx1"/>
                </a:solidFill>
                <a:latin typeface="Times New Roman" panose="02020603050405020304" pitchFamily="18" charset="0"/>
                <a:cs typeface="Times New Roman" panose="02020603050405020304" pitchFamily="18" charset="0"/>
              </a:rPr>
            </a:br>
            <a:r>
              <a:rPr lang="en-US" altLang="en-US" sz="1900" dirty="0">
                <a:solidFill>
                  <a:schemeClr val="tx1"/>
                </a:solidFill>
                <a:latin typeface="Times New Roman" panose="02020603050405020304" pitchFamily="18" charset="0"/>
                <a:cs typeface="Times New Roman" panose="02020603050405020304" pitchFamily="18" charset="0"/>
              </a:rPr>
              <a:t>Ensures clear pricing, trusted sellers, and real-time product updates.</a:t>
            </a:r>
          </a:p>
          <a:p>
            <a:endParaRPr lang="en-US" sz="19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171363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txBox="1"/>
          <p:nvPr/>
        </p:nvSpPr>
        <p:spPr>
          <a:xfrm>
            <a:off x="1206631" y="255371"/>
            <a:ext cx="8831867" cy="602468"/>
          </a:xfrm>
          <a:prstGeom prst="rect">
            <a:avLst/>
          </a:prstGeom>
        </p:spPr>
        <p:txBody>
          <a:bodyPr/>
          <a:lst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lvl="2">
              <a:lnSpc>
                <a:spcPct val="170000"/>
              </a:lnSpc>
            </a:pPr>
            <a:r>
              <a:rPr lang="en-US" sz="2800" b="1" dirty="0">
                <a:solidFill>
                  <a:schemeClr val="bg2"/>
                </a:solidFill>
                <a:latin typeface="Book Antiqua" panose="02040602050305030304" pitchFamily="18" charset="0"/>
                <a:cs typeface="Times New Roman" panose="02020603050405020304" pitchFamily="18" charset="0"/>
              </a:rPr>
              <a:t>LITERATURE SURVEY</a:t>
            </a:r>
          </a:p>
        </p:txBody>
      </p:sp>
      <p:graphicFrame>
        <p:nvGraphicFramePr>
          <p:cNvPr id="4" name="Table 3">
            <a:extLst>
              <a:ext uri="{FF2B5EF4-FFF2-40B4-BE49-F238E27FC236}">
                <a16:creationId xmlns:a16="http://schemas.microsoft.com/office/drawing/2014/main" id="{40FA5FA2-8DCB-25D7-7E84-F9FFE18AEA58}"/>
              </a:ext>
            </a:extLst>
          </p:cNvPr>
          <p:cNvGraphicFramePr>
            <a:graphicFrameLocks noGrp="1"/>
          </p:cNvGraphicFramePr>
          <p:nvPr>
            <p:extLst>
              <p:ext uri="{D42A27DB-BD31-4B8C-83A1-F6EECF244321}">
                <p14:modId xmlns:p14="http://schemas.microsoft.com/office/powerpoint/2010/main" val="1429631947"/>
              </p:ext>
            </p:extLst>
          </p:nvPr>
        </p:nvGraphicFramePr>
        <p:xfrm>
          <a:off x="537328" y="970961"/>
          <a:ext cx="11368726" cy="5222448"/>
        </p:xfrm>
        <a:graphic>
          <a:graphicData uri="http://schemas.openxmlformats.org/drawingml/2006/table">
            <a:tbl>
              <a:tblPr/>
              <a:tblGrid>
                <a:gridCol w="845759">
                  <a:extLst>
                    <a:ext uri="{9D8B030D-6E8A-4147-A177-3AD203B41FA5}">
                      <a16:colId xmlns:a16="http://schemas.microsoft.com/office/drawing/2014/main" val="1026552258"/>
                    </a:ext>
                  </a:extLst>
                </a:gridCol>
                <a:gridCol w="1607825">
                  <a:extLst>
                    <a:ext uri="{9D8B030D-6E8A-4147-A177-3AD203B41FA5}">
                      <a16:colId xmlns:a16="http://schemas.microsoft.com/office/drawing/2014/main" val="1913689429"/>
                    </a:ext>
                  </a:extLst>
                </a:gridCol>
                <a:gridCol w="2188696">
                  <a:extLst>
                    <a:ext uri="{9D8B030D-6E8A-4147-A177-3AD203B41FA5}">
                      <a16:colId xmlns:a16="http://schemas.microsoft.com/office/drawing/2014/main" val="1895274983"/>
                    </a:ext>
                  </a:extLst>
                </a:gridCol>
                <a:gridCol w="6726446">
                  <a:extLst>
                    <a:ext uri="{9D8B030D-6E8A-4147-A177-3AD203B41FA5}">
                      <a16:colId xmlns:a16="http://schemas.microsoft.com/office/drawing/2014/main" val="4145503184"/>
                    </a:ext>
                  </a:extLst>
                </a:gridCol>
              </a:tblGrid>
              <a:tr h="287749">
                <a:tc>
                  <a:txBody>
                    <a:bodyPr/>
                    <a:lstStyle/>
                    <a:p>
                      <a:pPr algn="ctr"/>
                      <a:r>
                        <a:rPr lang="en-IN" sz="1200" b="1" dirty="0">
                          <a:latin typeface="Times New Roman" panose="02020603050405020304" pitchFamily="18" charset="0"/>
                          <a:cs typeface="Times New Roman" panose="02020603050405020304" pitchFamily="18" charset="0"/>
                        </a:rPr>
                        <a:t>Year</a:t>
                      </a:r>
                      <a:endParaRPr lang="en-IN" sz="1200" dirty="0">
                        <a:latin typeface="Times New Roman" panose="02020603050405020304" pitchFamily="18" charset="0"/>
                        <a:cs typeface="Times New Roman" panose="02020603050405020304" pitchFamily="18" charset="0"/>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a:r>
                        <a:rPr lang="en-IN" sz="1200" b="1" dirty="0">
                          <a:latin typeface="Times New Roman" panose="02020603050405020304" pitchFamily="18" charset="0"/>
                          <a:cs typeface="Times New Roman" panose="02020603050405020304" pitchFamily="18" charset="0"/>
                        </a:rPr>
                        <a:t>Author(s)</a:t>
                      </a:r>
                      <a:endParaRPr lang="en-IN" sz="1200" dirty="0">
                        <a:latin typeface="Times New Roman" panose="02020603050405020304" pitchFamily="18" charset="0"/>
                        <a:cs typeface="Times New Roman" panose="02020603050405020304" pitchFamily="18" charset="0"/>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a:r>
                        <a:rPr lang="en-IN" sz="1200" b="1" dirty="0">
                          <a:latin typeface="Times New Roman" panose="02020603050405020304" pitchFamily="18" charset="0"/>
                          <a:cs typeface="Times New Roman" panose="02020603050405020304" pitchFamily="18" charset="0"/>
                        </a:rPr>
                        <a:t>Title</a:t>
                      </a:r>
                      <a:endParaRPr lang="en-IN" sz="1200" dirty="0">
                        <a:latin typeface="Times New Roman" panose="02020603050405020304" pitchFamily="18" charset="0"/>
                        <a:cs typeface="Times New Roman" panose="02020603050405020304" pitchFamily="18" charset="0"/>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just"/>
                      <a:r>
                        <a:rPr lang="en-IN" sz="1200" b="1" dirty="0">
                          <a:latin typeface="Times New Roman" panose="02020603050405020304" pitchFamily="18" charset="0"/>
                          <a:cs typeface="Times New Roman" panose="02020603050405020304" pitchFamily="18" charset="0"/>
                        </a:rPr>
                        <a:t>Outcome</a:t>
                      </a:r>
                      <a:endParaRPr lang="en-IN" sz="1200" dirty="0">
                        <a:latin typeface="Times New Roman" panose="02020603050405020304" pitchFamily="18" charset="0"/>
                        <a:cs typeface="Times New Roman" panose="02020603050405020304" pitchFamily="18" charset="0"/>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003105693"/>
                  </a:ext>
                </a:extLst>
              </a:tr>
              <a:tr h="1299030">
                <a:tc>
                  <a:txBody>
                    <a:bodyPr/>
                    <a:lstStyle/>
                    <a:p>
                      <a:pPr algn="ctr"/>
                      <a:r>
                        <a:rPr lang="en-IN" sz="1200" dirty="0">
                          <a:latin typeface="Times New Roman" panose="02020603050405020304" pitchFamily="18" charset="0"/>
                          <a:cs typeface="Times New Roman" panose="02020603050405020304" pitchFamily="18" charset="0"/>
                        </a:rPr>
                        <a:t>2018</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a:r>
                        <a:rPr lang="en-IN" sz="1200" dirty="0">
                          <a:latin typeface="Times New Roman" panose="02020603050405020304" pitchFamily="18" charset="0"/>
                          <a:cs typeface="Times New Roman" panose="02020603050405020304" pitchFamily="18" charset="0"/>
                        </a:rPr>
                        <a:t>Pranav Shriram; Sunil </a:t>
                      </a:r>
                      <a:r>
                        <a:rPr lang="en-IN" sz="1200" dirty="0" err="1">
                          <a:latin typeface="Times New Roman" panose="02020603050405020304" pitchFamily="18" charset="0"/>
                          <a:cs typeface="Times New Roman" panose="02020603050405020304" pitchFamily="18" charset="0"/>
                        </a:rPr>
                        <a:t>Mhamane</a:t>
                      </a:r>
                      <a:endParaRPr lang="en-IN" sz="1200" dirty="0">
                        <a:latin typeface="Times New Roman" panose="02020603050405020304" pitchFamily="18" charset="0"/>
                        <a:cs typeface="Times New Roman" panose="02020603050405020304" pitchFamily="18" charset="0"/>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a:r>
                        <a:rPr lang="en-US" sz="1200" dirty="0">
                          <a:latin typeface="Times New Roman" panose="02020603050405020304" pitchFamily="18" charset="0"/>
                          <a:cs typeface="Times New Roman" panose="02020603050405020304" pitchFamily="18" charset="0"/>
                        </a:rPr>
                        <a:t>Android App to Connect Farmers to Retailers and Food Processing Industry</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just"/>
                      <a:r>
                        <a:rPr lang="en-US" sz="1200" dirty="0">
                          <a:latin typeface="Times New Roman" panose="02020603050405020304" pitchFamily="18" charset="0"/>
                          <a:cs typeface="Times New Roman" panose="02020603050405020304" pitchFamily="18" charset="0"/>
                        </a:rPr>
                        <a:t>Developed a mobile app to help farmers sell their products directly to consumers and industries. The app offers a user-friendly interface, location-based filters, and supports native language to enhance usability.</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560976991"/>
                  </a:ext>
                </a:extLst>
              </a:tr>
              <a:tr h="1246913">
                <a:tc>
                  <a:txBody>
                    <a:bodyPr/>
                    <a:lstStyle/>
                    <a:p>
                      <a:pPr algn="ctr"/>
                      <a:r>
                        <a:rPr lang="en-IN" sz="1200">
                          <a:latin typeface="Times New Roman" panose="02020603050405020304" pitchFamily="18" charset="0"/>
                          <a:cs typeface="Times New Roman" panose="02020603050405020304" pitchFamily="18" charset="0"/>
                        </a:rPr>
                        <a:t>2022</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a:r>
                        <a:rPr lang="en-IN" sz="1200" dirty="0">
                          <a:latin typeface="Times New Roman" panose="02020603050405020304" pitchFamily="18" charset="0"/>
                          <a:cs typeface="Times New Roman" panose="02020603050405020304" pitchFamily="18" charset="0"/>
                        </a:rPr>
                        <a:t>L.A. </a:t>
                      </a:r>
                      <a:r>
                        <a:rPr lang="en-IN" sz="1200" dirty="0" err="1">
                          <a:latin typeface="Times New Roman" panose="02020603050405020304" pitchFamily="18" charset="0"/>
                          <a:cs typeface="Times New Roman" panose="02020603050405020304" pitchFamily="18" charset="0"/>
                        </a:rPr>
                        <a:t>Imalka</a:t>
                      </a:r>
                      <a:r>
                        <a:rPr lang="en-IN" sz="1200" dirty="0">
                          <a:latin typeface="Times New Roman" panose="02020603050405020304" pitchFamily="18" charset="0"/>
                          <a:cs typeface="Times New Roman" panose="02020603050405020304" pitchFamily="18" charset="0"/>
                        </a:rPr>
                        <a:t>; K.G.A. </a:t>
                      </a:r>
                      <a:r>
                        <a:rPr lang="en-IN" sz="1200" dirty="0" err="1">
                          <a:latin typeface="Times New Roman" panose="02020603050405020304" pitchFamily="18" charset="0"/>
                          <a:cs typeface="Times New Roman" panose="02020603050405020304" pitchFamily="18" charset="0"/>
                        </a:rPr>
                        <a:t>Gunawardana</a:t>
                      </a:r>
                      <a:r>
                        <a:rPr lang="en-IN" sz="1200" dirty="0">
                          <a:latin typeface="Times New Roman" panose="02020603050405020304" pitchFamily="18" charset="0"/>
                          <a:cs typeface="Times New Roman" panose="02020603050405020304" pitchFamily="18" charset="0"/>
                        </a:rPr>
                        <a:t>; K.M.S.K. </a:t>
                      </a:r>
                      <a:r>
                        <a:rPr lang="en-IN" sz="1200" dirty="0" err="1">
                          <a:latin typeface="Times New Roman" panose="02020603050405020304" pitchFamily="18" charset="0"/>
                          <a:cs typeface="Times New Roman" panose="02020603050405020304" pitchFamily="18" charset="0"/>
                        </a:rPr>
                        <a:t>Kodithuwakku</a:t>
                      </a:r>
                      <a:r>
                        <a:rPr lang="en-IN" sz="1200" dirty="0">
                          <a:latin typeface="Times New Roman" panose="02020603050405020304" pitchFamily="18" charset="0"/>
                          <a:cs typeface="Times New Roman" panose="02020603050405020304" pitchFamily="18" charset="0"/>
                        </a:rPr>
                        <a:t>; H.K.E. </a:t>
                      </a:r>
                      <a:r>
                        <a:rPr lang="en-IN" sz="1200" dirty="0" err="1">
                          <a:latin typeface="Times New Roman" panose="02020603050405020304" pitchFamily="18" charset="0"/>
                          <a:cs typeface="Times New Roman" panose="02020603050405020304" pitchFamily="18" charset="0"/>
                        </a:rPr>
                        <a:t>Arachchi</a:t>
                      </a:r>
                      <a:r>
                        <a:rPr lang="en-IN" sz="1200" dirty="0">
                          <a:latin typeface="Times New Roman" panose="02020603050405020304" pitchFamily="18" charset="0"/>
                          <a:cs typeface="Times New Roman" panose="02020603050405020304" pitchFamily="18" charset="0"/>
                        </a:rPr>
                        <a:t>; S.M.B. </a:t>
                      </a:r>
                      <a:r>
                        <a:rPr lang="en-IN" sz="1200" dirty="0" err="1">
                          <a:latin typeface="Times New Roman" panose="02020603050405020304" pitchFamily="18" charset="0"/>
                          <a:cs typeface="Times New Roman" panose="02020603050405020304" pitchFamily="18" charset="0"/>
                        </a:rPr>
                        <a:t>Harshanath</a:t>
                      </a:r>
                      <a:endParaRPr lang="en-IN" sz="1200" dirty="0">
                        <a:latin typeface="Times New Roman" panose="02020603050405020304" pitchFamily="18" charset="0"/>
                        <a:cs typeface="Times New Roman" panose="02020603050405020304" pitchFamily="18" charset="0"/>
                      </a:endParaRP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a:r>
                        <a:rPr lang="en-US" sz="1200" dirty="0">
                          <a:latin typeface="Times New Roman" panose="02020603050405020304" pitchFamily="18" charset="0"/>
                          <a:cs typeface="Times New Roman" panose="02020603050405020304" pitchFamily="18" charset="0"/>
                        </a:rPr>
                        <a:t>Farming Through Technology Driven Solutions For Agriculture Industry</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just"/>
                      <a:r>
                        <a:rPr lang="en-US" sz="1200" dirty="0">
                          <a:latin typeface="Times New Roman" panose="02020603050405020304" pitchFamily="18" charset="0"/>
                          <a:cs typeface="Times New Roman" panose="02020603050405020304" pitchFamily="18" charset="0"/>
                        </a:rPr>
                        <a:t>Ceylon E-</a:t>
                      </a:r>
                      <a:r>
                        <a:rPr lang="en-US" sz="1200" dirty="0" err="1">
                          <a:latin typeface="Times New Roman" panose="02020603050405020304" pitchFamily="18" charset="0"/>
                          <a:cs typeface="Times New Roman" panose="02020603050405020304" pitchFamily="18" charset="0"/>
                        </a:rPr>
                        <a:t>Agro</a:t>
                      </a:r>
                      <a:r>
                        <a:rPr lang="en-US" sz="1200" dirty="0">
                          <a:latin typeface="Times New Roman" panose="02020603050405020304" pitchFamily="18" charset="0"/>
                          <a:cs typeface="Times New Roman" panose="02020603050405020304" pitchFamily="18" charset="0"/>
                        </a:rPr>
                        <a:t> app for maize cultivation provides AI-based real-time solutions to pest control, price prediction, and IoT-based smart farming features for soil moisture maintenance and quality management.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1929960904"/>
                  </a:ext>
                </a:extLst>
              </a:tr>
              <a:tr h="1070074">
                <a:tc>
                  <a:txBody>
                    <a:bodyPr/>
                    <a:lstStyle/>
                    <a:p>
                      <a:pPr algn="ctr"/>
                      <a:r>
                        <a:rPr lang="en-IN" sz="1200">
                          <a:latin typeface="Times New Roman" panose="02020603050405020304" pitchFamily="18" charset="0"/>
                          <a:cs typeface="Times New Roman" panose="02020603050405020304" pitchFamily="18" charset="0"/>
                        </a:rPr>
                        <a:t>2021</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a:r>
                        <a:rPr lang="en-IN" sz="1200">
                          <a:latin typeface="Times New Roman" panose="02020603050405020304" pitchFamily="18" charset="0"/>
                          <a:cs typeface="Times New Roman" panose="02020603050405020304" pitchFamily="18" charset="0"/>
                        </a:rPr>
                        <a:t>R. Ranjana; T. Subha; Pravin Kumar P; Sneka L; Varsha S; Jothishree 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a:r>
                        <a:rPr lang="en-US" sz="1200">
                          <a:latin typeface="Times New Roman" panose="02020603050405020304" pitchFamily="18" charset="0"/>
                          <a:cs typeface="Times New Roman" panose="02020603050405020304" pitchFamily="18" charset="0"/>
                        </a:rPr>
                        <a:t>Integrated App for Farmers - Agreliance</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just"/>
                      <a:r>
                        <a:rPr lang="en-US" sz="1200" dirty="0">
                          <a:latin typeface="Times New Roman" panose="02020603050405020304" pitchFamily="18" charset="0"/>
                          <a:cs typeface="Times New Roman" panose="02020603050405020304" pitchFamily="18" charset="0"/>
                        </a:rPr>
                        <a:t>Integrated app provides farmers with mental health services, crop consultations, telehealth, and retail options to sell produce online, especially helpful during the COVID-19 pandemic for economic and mental support.</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4093284032"/>
                  </a:ext>
                </a:extLst>
              </a:tr>
              <a:tr h="1318682">
                <a:tc>
                  <a:txBody>
                    <a:bodyPr/>
                    <a:lstStyle/>
                    <a:p>
                      <a:pPr algn="ctr"/>
                      <a:r>
                        <a:rPr lang="en-IN" sz="1200">
                          <a:latin typeface="Times New Roman" panose="02020603050405020304" pitchFamily="18" charset="0"/>
                          <a:cs typeface="Times New Roman" panose="02020603050405020304" pitchFamily="18" charset="0"/>
                        </a:rPr>
                        <a:t>2019</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a:r>
                        <a:rPr lang="en-IN" sz="1200">
                          <a:latin typeface="Times New Roman" panose="02020603050405020304" pitchFamily="18" charset="0"/>
                          <a:cs typeface="Times New Roman" panose="02020603050405020304" pitchFamily="18" charset="0"/>
                        </a:rPr>
                        <a:t>Niket Chauhan; M. Krishnakanth; G. Praneeth Kumar; Prerna Jotwani; Utkarsh Tandon</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ctr"/>
                      <a:r>
                        <a:rPr lang="en-US" sz="1200" dirty="0">
                          <a:latin typeface="Times New Roman" panose="02020603050405020304" pitchFamily="18" charset="0"/>
                          <a:cs typeface="Times New Roman" panose="02020603050405020304" pitchFamily="18" charset="0"/>
                        </a:rPr>
                        <a:t>Crop Shop – An application to maximize profit for farmers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tc>
                  <a:txBody>
                    <a:bodyPr/>
                    <a:lstStyle/>
                    <a:p>
                      <a:pPr algn="just"/>
                      <a:r>
                        <a:rPr lang="en-US" sz="1200" dirty="0">
                          <a:latin typeface="Times New Roman" panose="02020603050405020304" pitchFamily="18" charset="0"/>
                          <a:cs typeface="Times New Roman" panose="02020603050405020304" pitchFamily="18" charset="0"/>
                        </a:rPr>
                        <a:t>Mobile app connects farmers directly with retailers, bypassing middlemen. The platform reduces the usual 70% profit taken by intermediaries, providing farmers with higher profit margins and consumers with lower-priced products.</a:t>
                      </a:r>
                    </a:p>
                  </a:txBody>
                  <a:tcPr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noFill/>
                  </a:tcPr>
                </a:tc>
                <a:extLst>
                  <a:ext uri="{0D108BD9-81ED-4DB2-BD59-A6C34878D82A}">
                    <a16:rowId xmlns:a16="http://schemas.microsoft.com/office/drawing/2014/main" val="264990803"/>
                  </a:ext>
                </a:extLst>
              </a:tr>
            </a:tbl>
          </a:graphicData>
        </a:graphic>
      </p:graphicFrame>
    </p:spTree>
    <p:extLst>
      <p:ext uri="{BB962C8B-B14F-4D97-AF65-F5344CB8AC3E}">
        <p14:creationId xmlns:p14="http://schemas.microsoft.com/office/powerpoint/2010/main" val="30459700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1F1CFD44-3C03-FDF0-32F7-A2F49CA21E52}"/>
              </a:ext>
            </a:extLst>
          </p:cNvPr>
          <p:cNvSpPr txBox="1"/>
          <p:nvPr/>
        </p:nvSpPr>
        <p:spPr>
          <a:xfrm>
            <a:off x="1140190" y="1949528"/>
            <a:ext cx="10717162" cy="2985433"/>
          </a:xfrm>
          <a:prstGeom prst="rect">
            <a:avLst/>
          </a:prstGeom>
          <a:noFill/>
        </p:spPr>
        <p:txBody>
          <a:bodyPr wrap="square" rtlCol="0">
            <a:spAutoFit/>
          </a:bodyPr>
          <a:lstStyle/>
          <a:p>
            <a:r>
              <a:rPr lang="en-IN" sz="2800" dirty="0">
                <a:latin typeface="Times New Roman" panose="02020603050405020304" pitchFamily="18" charset="0"/>
                <a:ea typeface="Times New Roman" panose="02020603050405020304" pitchFamily="18" charset="0"/>
                <a:cs typeface="Times New Roman" panose="02020603050405020304" pitchFamily="18" charset="0"/>
              </a:rPr>
              <a:t>The proposed system integrates a unified platform for farmers, users, and administrators. Users can browse and purchase products while completing payments through UPI-based gateways. Farmers can manage inventory, update product listings, and receive payments directly into their accounts. Administrators will onboard trusted farmers, upload helpful schemes, and manage the platform's ecosystem.</a:t>
            </a:r>
            <a:endParaRPr lang="en-IN" sz="2800" dirty="0">
              <a:latin typeface="Calibri" panose="020F0502020204030204" pitchFamily="34" charset="0"/>
              <a:ea typeface="Calibri" panose="020F0502020204030204" pitchFamily="34" charset="0"/>
              <a:cs typeface="Times New Roman" panose="02020603050405020304" pitchFamily="18" charset="0"/>
            </a:endParaRPr>
          </a:p>
          <a:p>
            <a:endParaRPr lang="en-IN" sz="2000" dirty="0">
              <a:latin typeface="Book Antiqua" panose="02040602050305030304" pitchFamily="18" charset="0"/>
            </a:endParaRPr>
          </a:p>
        </p:txBody>
      </p:sp>
      <p:sp>
        <p:nvSpPr>
          <p:cNvPr id="2" name="Rectangle 1">
            <a:extLst>
              <a:ext uri="{FF2B5EF4-FFF2-40B4-BE49-F238E27FC236}">
                <a16:creationId xmlns:a16="http://schemas.microsoft.com/office/drawing/2014/main" id="{0FE5405D-CA8C-E924-AF55-3BA800018369}"/>
              </a:ext>
            </a:extLst>
          </p:cNvPr>
          <p:cNvSpPr/>
          <p:nvPr/>
        </p:nvSpPr>
        <p:spPr>
          <a:xfrm>
            <a:off x="737419" y="0"/>
            <a:ext cx="5647700" cy="923330"/>
          </a:xfrm>
          <a:prstGeom prst="rect">
            <a:avLst/>
          </a:prstGeom>
          <a:noFill/>
        </p:spPr>
        <p:txBody>
          <a:bodyPr wrap="none" lIns="91440" tIns="45720" rIns="91440" bIns="45720">
            <a:spAutoFit/>
          </a:bodyPr>
          <a:lstStyle/>
          <a:p>
            <a:pPr algn="ctr"/>
            <a:r>
              <a:rPr lang="en-US" sz="5400" b="0" cap="none" spc="0" dirty="0">
                <a:ln w="0"/>
                <a:solidFill>
                  <a:schemeClr val="accent1"/>
                </a:solidFill>
                <a:effectLst>
                  <a:outerShdw blurRad="38100" dist="25400" dir="5400000" algn="ctr" rotWithShape="0">
                    <a:srgbClr val="6E747A">
                      <a:alpha val="43000"/>
                    </a:srgbClr>
                  </a:outerShdw>
                </a:effectLst>
              </a:rPr>
              <a:t>Proposed Method</a:t>
            </a:r>
          </a:p>
        </p:txBody>
      </p:sp>
    </p:spTree>
    <p:extLst>
      <p:ext uri="{BB962C8B-B14F-4D97-AF65-F5344CB8AC3E}">
        <p14:creationId xmlns:p14="http://schemas.microsoft.com/office/powerpoint/2010/main" val="253949570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C7BDAE-4E76-86AF-0B04-B1D2B942CF39}"/>
              </a:ext>
            </a:extLst>
          </p:cNvPr>
          <p:cNvSpPr>
            <a:spLocks noGrp="1"/>
          </p:cNvSpPr>
          <p:nvPr>
            <p:ph type="title"/>
          </p:nvPr>
        </p:nvSpPr>
        <p:spPr/>
        <p:txBody>
          <a:bodyPr/>
          <a:lstStyle/>
          <a:p>
            <a:r>
              <a:rPr lang="en-IN" dirty="0"/>
              <a:t>Advantages of Proposed Method:</a:t>
            </a:r>
          </a:p>
        </p:txBody>
      </p:sp>
      <p:sp>
        <p:nvSpPr>
          <p:cNvPr id="3" name="Text Placeholder 2">
            <a:extLst>
              <a:ext uri="{FF2B5EF4-FFF2-40B4-BE49-F238E27FC236}">
                <a16:creationId xmlns:a16="http://schemas.microsoft.com/office/drawing/2014/main" id="{6A5597A2-6306-089D-5065-1BC165994B5B}"/>
              </a:ext>
            </a:extLst>
          </p:cNvPr>
          <p:cNvSpPr>
            <a:spLocks noGrp="1"/>
          </p:cNvSpPr>
          <p:nvPr>
            <p:ph type="body" idx="1"/>
          </p:nvPr>
        </p:nvSpPr>
        <p:spPr/>
        <p:txBody>
          <a:bodyPr/>
          <a:lstStyle/>
          <a:p>
            <a:pPr lvl="0" algn="just">
              <a:lnSpc>
                <a:spcPct val="150000"/>
              </a:lnSpc>
              <a:spcAft>
                <a:spcPts val="800"/>
              </a:spcAft>
              <a:buSzPts val="1000"/>
              <a:buFont typeface="Symbol" panose="05050102010706020507" pitchFamily="18" charset="2"/>
              <a:buChar char=""/>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A cohesive system for purchasing agricultural products directly from farmers.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SzPts val="1000"/>
              <a:buFont typeface="Symbol" panose="05050102010706020507" pitchFamily="18" charset="2"/>
              <a:buChar char=""/>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Payments are processed securely through UPI-like gateways, reducing delays.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SzPts val="1000"/>
              <a:buFont typeface="Symbol" panose="05050102010706020507" pitchFamily="18" charset="2"/>
              <a:buChar char=""/>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Farmers can easily add and update their products.</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SzPts val="1000"/>
              <a:buFont typeface="Symbol" panose="05050102010706020507" pitchFamily="18" charset="2"/>
              <a:buChar char=""/>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Admins can upload schemes beneficial to farmers, ensuring they are accessible.</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pPr lvl="0" algn="just">
              <a:lnSpc>
                <a:spcPct val="150000"/>
              </a:lnSpc>
              <a:spcAft>
                <a:spcPts val="800"/>
              </a:spcAft>
              <a:buSzPts val="1000"/>
              <a:buFont typeface="Symbol" panose="05050102010706020507" pitchFamily="18" charset="2"/>
              <a:buChar char=""/>
              <a:tabLst>
                <a:tab pos="457200" algn="l"/>
              </a:tabLst>
            </a:pPr>
            <a:r>
              <a:rPr lang="en-IN" dirty="0">
                <a:latin typeface="Times New Roman" panose="02020603050405020304" pitchFamily="18" charset="0"/>
                <a:ea typeface="Times New Roman" panose="02020603050405020304" pitchFamily="18" charset="0"/>
                <a:cs typeface="Times New Roman" panose="02020603050405020304" pitchFamily="18" charset="0"/>
              </a:rPr>
              <a:t>Future updates will allow for vehicle and land renting, as well as fertilizer management.</a:t>
            </a:r>
            <a:endParaRPr lang="en-IN" sz="2000" dirty="0">
              <a:latin typeface="Calibri" panose="020F0502020204030204" pitchFamily="34" charset="0"/>
              <a:ea typeface="Calibri" panose="020F0502020204030204" pitchFamily="34"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713167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07D54D-8F1E-A5C9-20F0-FF12AEFD68A7}"/>
              </a:ext>
            </a:extLst>
          </p:cNvPr>
          <p:cNvSpPr>
            <a:spLocks noGrp="1"/>
          </p:cNvSpPr>
          <p:nvPr>
            <p:ph type="title"/>
          </p:nvPr>
        </p:nvSpPr>
        <p:spPr/>
        <p:txBody>
          <a:bodyPr/>
          <a:lstStyle/>
          <a:p>
            <a:r>
              <a:rPr lang="en-IN" dirty="0"/>
              <a:t>Model Architecture:</a:t>
            </a:r>
          </a:p>
        </p:txBody>
      </p:sp>
      <p:pic>
        <p:nvPicPr>
          <p:cNvPr id="4" name="Picture 3">
            <a:extLst>
              <a:ext uri="{FF2B5EF4-FFF2-40B4-BE49-F238E27FC236}">
                <a16:creationId xmlns:a16="http://schemas.microsoft.com/office/drawing/2014/main" id="{97499686-5456-4D14-9BD2-0504EEA0A6B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2147" y="1402441"/>
            <a:ext cx="7844168" cy="4485012"/>
          </a:xfrm>
          <a:prstGeom prst="rect">
            <a:avLst/>
          </a:prstGeom>
        </p:spPr>
      </p:pic>
    </p:spTree>
    <p:extLst>
      <p:ext uri="{BB962C8B-B14F-4D97-AF65-F5344CB8AC3E}">
        <p14:creationId xmlns:p14="http://schemas.microsoft.com/office/powerpoint/2010/main" val="40178820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D58C7-284C-4212-9F4C-2B473CDAAE8C}"/>
              </a:ext>
            </a:extLst>
          </p:cNvPr>
          <p:cNvSpPr>
            <a:spLocks noGrp="1"/>
          </p:cNvSpPr>
          <p:nvPr>
            <p:ph type="title"/>
          </p:nvPr>
        </p:nvSpPr>
        <p:spPr>
          <a:xfrm>
            <a:off x="812800" y="274638"/>
            <a:ext cx="10668000" cy="487500"/>
          </a:xfrm>
        </p:spPr>
        <p:txBody>
          <a:bodyPr/>
          <a:lstStyle/>
          <a:p>
            <a:pPr algn="ctr"/>
            <a:r>
              <a:rPr lang="en-US" dirty="0">
                <a:latin typeface="Book Antiqua" panose="02040602050305030304" pitchFamily="18" charset="0"/>
              </a:rPr>
              <a:t>UML DIAGRAM</a:t>
            </a:r>
          </a:p>
        </p:txBody>
      </p:sp>
      <p:sp>
        <p:nvSpPr>
          <p:cNvPr id="3" name="Text Placeholder 2">
            <a:extLst>
              <a:ext uri="{FF2B5EF4-FFF2-40B4-BE49-F238E27FC236}">
                <a16:creationId xmlns:a16="http://schemas.microsoft.com/office/drawing/2014/main" id="{DE2508E0-5707-4AE8-8B5C-39D4E5402834}"/>
              </a:ext>
            </a:extLst>
          </p:cNvPr>
          <p:cNvSpPr>
            <a:spLocks noGrp="1"/>
          </p:cNvSpPr>
          <p:nvPr>
            <p:ph type="body" idx="1"/>
          </p:nvPr>
        </p:nvSpPr>
        <p:spPr/>
        <p:txBody>
          <a:bodyPr/>
          <a:lstStyle/>
          <a:p>
            <a:endParaRPr lang="en-US" dirty="0"/>
          </a:p>
        </p:txBody>
      </p:sp>
      <p:sp>
        <p:nvSpPr>
          <p:cNvPr id="4" name="Text Box 1">
            <a:extLst>
              <a:ext uri="{FF2B5EF4-FFF2-40B4-BE49-F238E27FC236}">
                <a16:creationId xmlns:a16="http://schemas.microsoft.com/office/drawing/2014/main" id="{ED6F06A9-F93D-43A6-B259-7D6875938899}"/>
              </a:ext>
            </a:extLst>
          </p:cNvPr>
          <p:cNvSpPr txBox="1"/>
          <p:nvPr/>
        </p:nvSpPr>
        <p:spPr>
          <a:xfrm>
            <a:off x="3898221" y="5635348"/>
            <a:ext cx="5215433" cy="307777"/>
          </a:xfrm>
          <a:prstGeom prst="rect">
            <a:avLst/>
          </a:prstGeom>
          <a:noFill/>
        </p:spPr>
        <p:txBody>
          <a:bodyPr wrap="square" rtlCol="0">
            <a:spAutoFit/>
          </a:bodyPr>
          <a:lstStyle/>
          <a:p>
            <a:pPr algn="ctr"/>
            <a:r>
              <a:rPr lang="en-US" b="1" dirty="0">
                <a:latin typeface="Times New Roman" panose="02020603050405020304" pitchFamily="18" charset="0"/>
                <a:cs typeface="Times New Roman" panose="02020603050405020304" pitchFamily="18" charset="0"/>
              </a:rPr>
              <a:t>Figure: Use Case Diagram</a:t>
            </a:r>
          </a:p>
        </p:txBody>
      </p:sp>
      <p:pic>
        <p:nvPicPr>
          <p:cNvPr id="5" name="Picture 4">
            <a:extLst>
              <a:ext uri="{FF2B5EF4-FFF2-40B4-BE49-F238E27FC236}">
                <a16:creationId xmlns:a16="http://schemas.microsoft.com/office/drawing/2014/main" id="{E24230E3-1523-48B7-BC97-13096BBCB71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41076" y="1182849"/>
            <a:ext cx="6909848" cy="4412652"/>
          </a:xfrm>
          <a:prstGeom prst="rect">
            <a:avLst/>
          </a:prstGeom>
        </p:spPr>
      </p:pic>
    </p:spTree>
    <p:extLst>
      <p:ext uri="{BB962C8B-B14F-4D97-AF65-F5344CB8AC3E}">
        <p14:creationId xmlns:p14="http://schemas.microsoft.com/office/powerpoint/2010/main" val="3444317610"/>
      </p:ext>
    </p:extLst>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938</TotalTime>
  <Words>1411</Words>
  <Application>Microsoft Office PowerPoint</Application>
  <PresentationFormat>Widescreen</PresentationFormat>
  <Paragraphs>131</Paragraphs>
  <Slides>21</Slides>
  <Notes>4</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21</vt:i4>
      </vt:variant>
    </vt:vector>
  </HeadingPairs>
  <TitlesOfParts>
    <vt:vector size="31" baseType="lpstr">
      <vt:lpstr>Arial</vt:lpstr>
      <vt:lpstr>Book Antiqua</vt:lpstr>
      <vt:lpstr>Bookman Old Style</vt:lpstr>
      <vt:lpstr>Calibri</vt:lpstr>
      <vt:lpstr>Cambria</vt:lpstr>
      <vt:lpstr>Symbol</vt:lpstr>
      <vt:lpstr>Times New Roman</vt:lpstr>
      <vt:lpstr>Verdana</vt:lpstr>
      <vt:lpstr>Wingdings</vt:lpstr>
      <vt:lpstr>Bioinformatics</vt:lpstr>
      <vt:lpstr>Mobile App for Direct Market Access for Farmers </vt:lpstr>
      <vt:lpstr>Content</vt:lpstr>
      <vt:lpstr>Problem Statement Number: </vt:lpstr>
      <vt:lpstr>Introduction</vt:lpstr>
      <vt:lpstr>PowerPoint Presentation</vt:lpstr>
      <vt:lpstr>PowerPoint Presentation</vt:lpstr>
      <vt:lpstr>Advantages of Proposed Method:</vt:lpstr>
      <vt:lpstr>Model Architecture:</vt:lpstr>
      <vt:lpstr>UML DIAGRAM</vt:lpstr>
      <vt:lpstr>HARDWARE &amp; SOFTWARE REQUIREMENTS </vt:lpstr>
      <vt:lpstr>Objective of Project</vt:lpstr>
      <vt:lpstr>Methodology</vt:lpstr>
      <vt:lpstr>PowerPoint Presentation</vt:lpstr>
      <vt:lpstr>Conclusion</vt:lpstr>
      <vt:lpstr>OUTPUT SCREENS </vt:lpstr>
      <vt:lpstr>OUTPUT SCREENS </vt:lpstr>
      <vt:lpstr>OUTPUT SCREENS </vt:lpstr>
      <vt:lpstr>Timeline of the Project </vt:lpstr>
      <vt:lpstr>References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Administrator</cp:lastModifiedBy>
  <cp:revision>55</cp:revision>
  <dcterms:modified xsi:type="dcterms:W3CDTF">2025-04-21T13:03:50Z</dcterms:modified>
</cp:coreProperties>
</file>