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x="18288000" cy="10287000"/>
  <p:notesSz cx="6858000" cy="9144000"/>
  <p:embeddedFontLst>
    <p:embeddedFont>
      <p:font typeface="Times New Roman Bold" charset="1" panose="02030802070405020303"/>
      <p:regular r:id="rId37"/>
    </p:embeddedFont>
    <p:embeddedFont>
      <p:font typeface="Times New Roman" charset="1" panose="02030502070405020303"/>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https://finance.yahoo.com"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8.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19.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15240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Freeform 12" id="12"/>
          <p:cNvSpPr/>
          <p:nvPr/>
        </p:nvSpPr>
        <p:spPr>
          <a:xfrm flipH="false" flipV="false" rot="0">
            <a:off x="-8305" y="2121928"/>
            <a:ext cx="18296305" cy="6270480"/>
          </a:xfrm>
          <a:custGeom>
            <a:avLst/>
            <a:gdLst/>
            <a:ahLst/>
            <a:cxnLst/>
            <a:rect r="r" b="b" t="t" l="l"/>
            <a:pathLst>
              <a:path h="6270480" w="18296305">
                <a:moveTo>
                  <a:pt x="0" y="0"/>
                </a:moveTo>
                <a:lnTo>
                  <a:pt x="18296305" y="0"/>
                </a:lnTo>
                <a:lnTo>
                  <a:pt x="18296305" y="6270480"/>
                </a:lnTo>
                <a:lnTo>
                  <a:pt x="0" y="6270480"/>
                </a:lnTo>
                <a:lnTo>
                  <a:pt x="0" y="0"/>
                </a:lnTo>
                <a:close/>
              </a:path>
            </a:pathLst>
          </a:custGeom>
          <a:blipFill>
            <a:blip r:embed="rId9"/>
            <a:stretch>
              <a:fillRect l="0" t="-38630" r="0" b="-24945"/>
            </a:stretch>
          </a:blipFill>
        </p:spPr>
      </p:sp>
      <p:sp>
        <p:nvSpPr>
          <p:cNvPr name="TextBox 13" id="13"/>
          <p:cNvSpPr txBox="true"/>
          <p:nvPr/>
        </p:nvSpPr>
        <p:spPr>
          <a:xfrm rot="0">
            <a:off x="0" y="3060204"/>
            <a:ext cx="18288000" cy="1324183"/>
          </a:xfrm>
          <a:prstGeom prst="rect">
            <a:avLst/>
          </a:prstGeom>
        </p:spPr>
        <p:txBody>
          <a:bodyPr anchor="t" rtlCol="false" tIns="0" lIns="0" bIns="0" rIns="0">
            <a:spAutoFit/>
          </a:bodyPr>
          <a:lstStyle/>
          <a:p>
            <a:pPr algn="ctr">
              <a:lnSpc>
                <a:spcPts val="4917"/>
              </a:lnSpc>
              <a:spcBef>
                <a:spcPct val="0"/>
              </a:spcBef>
            </a:pPr>
            <a:r>
              <a:rPr lang="en-US" b="true" sz="4099">
                <a:solidFill>
                  <a:srgbClr val="FFFFFF"/>
                </a:solidFill>
                <a:latin typeface="Times New Roman Bold"/>
                <a:ea typeface="Times New Roman Bold"/>
                <a:cs typeface="Times New Roman Bold"/>
                <a:sym typeface="Times New Roman Bold"/>
              </a:rPr>
              <a:t>VISUALIZING FINANCIAL TRENDS: A DEEP LEARNING APPROACH USING STOCK BAR CHART IMAGES FOR ALGORITHMIC TRADING</a:t>
            </a:r>
          </a:p>
        </p:txBody>
      </p:sp>
      <p:sp>
        <p:nvSpPr>
          <p:cNvPr name="TextBox 14" id="14"/>
          <p:cNvSpPr txBox="true"/>
          <p:nvPr/>
        </p:nvSpPr>
        <p:spPr>
          <a:xfrm rot="0">
            <a:off x="6438115" y="4891410"/>
            <a:ext cx="5569230" cy="895599"/>
          </a:xfrm>
          <a:prstGeom prst="rect">
            <a:avLst/>
          </a:prstGeom>
        </p:spPr>
        <p:txBody>
          <a:bodyPr anchor="t" rtlCol="false" tIns="0" lIns="0" bIns="0" rIns="0">
            <a:spAutoFit/>
          </a:bodyPr>
          <a:lstStyle/>
          <a:p>
            <a:pPr algn="ctr">
              <a:lnSpc>
                <a:spcPts val="3357"/>
              </a:lnSpc>
            </a:pPr>
            <a:r>
              <a:rPr lang="en-US" b="true" sz="2799">
                <a:solidFill>
                  <a:srgbClr val="FFFFFF"/>
                </a:solidFill>
                <a:latin typeface="Times New Roman Bold"/>
                <a:ea typeface="Times New Roman Bold"/>
                <a:cs typeface="Times New Roman Bold"/>
                <a:sym typeface="Times New Roman Bold"/>
              </a:rPr>
              <a:t>PRESENTED BY:</a:t>
            </a:r>
          </a:p>
          <a:p>
            <a:pPr algn="ctr">
              <a:lnSpc>
                <a:spcPts val="3358"/>
              </a:lnSpc>
              <a:spcBef>
                <a:spcPct val="0"/>
              </a:spcBef>
            </a:pPr>
            <a:r>
              <a:rPr lang="en-US" b="true" sz="2799">
                <a:solidFill>
                  <a:srgbClr val="FFFFFF"/>
                </a:solidFill>
                <a:latin typeface="Times New Roman Bold"/>
                <a:ea typeface="Times New Roman Bold"/>
                <a:cs typeface="Times New Roman Bold"/>
                <a:sym typeface="Times New Roman Bold"/>
              </a:rPr>
              <a:t>SANJAY R(2348055)</a:t>
            </a:r>
          </a:p>
        </p:txBody>
      </p:sp>
      <p:sp>
        <p:nvSpPr>
          <p:cNvPr name="TextBox 15" id="15"/>
          <p:cNvSpPr txBox="true"/>
          <p:nvPr/>
        </p:nvSpPr>
        <p:spPr>
          <a:xfrm rot="0">
            <a:off x="6457165" y="6263317"/>
            <a:ext cx="5411770" cy="1095677"/>
          </a:xfrm>
          <a:prstGeom prst="rect">
            <a:avLst/>
          </a:prstGeom>
        </p:spPr>
        <p:txBody>
          <a:bodyPr anchor="t" rtlCol="false" tIns="0" lIns="0" bIns="0" rIns="0">
            <a:spAutoFit/>
          </a:bodyPr>
          <a:lstStyle/>
          <a:p>
            <a:pPr algn="ctr">
              <a:lnSpc>
                <a:spcPts val="4076"/>
              </a:lnSpc>
            </a:pPr>
            <a:r>
              <a:rPr lang="en-US" b="true" sz="3399">
                <a:solidFill>
                  <a:srgbClr val="FFFFFF"/>
                </a:solidFill>
                <a:latin typeface="Times New Roman Bold"/>
                <a:ea typeface="Times New Roman Bold"/>
                <a:cs typeface="Times New Roman Bold"/>
                <a:sym typeface="Times New Roman Bold"/>
              </a:rPr>
              <a:t>GUIDE: DR SATHYA P</a:t>
            </a:r>
          </a:p>
          <a:p>
            <a:pPr algn="ctr">
              <a:lnSpc>
                <a:spcPts val="4078"/>
              </a:lnSpc>
              <a:spcBef>
                <a:spcPct val="0"/>
              </a:spcBef>
            </a:pPr>
          </a:p>
        </p:txBody>
      </p:sp>
      <p:sp>
        <p:nvSpPr>
          <p:cNvPr name="TextBox 16" id="16"/>
          <p:cNvSpPr txBox="true"/>
          <p:nvPr/>
        </p:nvSpPr>
        <p:spPr>
          <a:xfrm rot="0">
            <a:off x="5676499" y="7256411"/>
            <a:ext cx="7092462" cy="981347"/>
          </a:xfrm>
          <a:prstGeom prst="rect">
            <a:avLst/>
          </a:prstGeom>
        </p:spPr>
        <p:txBody>
          <a:bodyPr anchor="t" rtlCol="false" tIns="0" lIns="0" bIns="0" rIns="0">
            <a:spAutoFit/>
          </a:bodyPr>
          <a:lstStyle/>
          <a:p>
            <a:pPr algn="ctr">
              <a:lnSpc>
                <a:spcPts val="3666"/>
              </a:lnSpc>
            </a:pPr>
            <a:r>
              <a:rPr lang="en-US" sz="3057">
                <a:solidFill>
                  <a:srgbClr val="FFFFFF"/>
                </a:solidFill>
                <a:latin typeface="Times New Roman"/>
                <a:ea typeface="Times New Roman"/>
                <a:cs typeface="Times New Roman"/>
                <a:sym typeface="Times New Roman"/>
              </a:rPr>
              <a:t>MSc Data Science</a:t>
            </a:r>
          </a:p>
          <a:p>
            <a:pPr algn="ctr">
              <a:lnSpc>
                <a:spcPts val="3668"/>
              </a:lnSpc>
              <a:spcBef>
                <a:spcPct val="0"/>
              </a:spcBef>
            </a:pPr>
            <a:r>
              <a:rPr lang="en-US" sz="3057">
                <a:solidFill>
                  <a:srgbClr val="FFFFFF"/>
                </a:solidFill>
                <a:latin typeface="Times New Roman"/>
                <a:ea typeface="Times New Roman"/>
                <a:cs typeface="Times New Roman"/>
                <a:sym typeface="Times New Roman"/>
              </a:rPr>
              <a:t>Department of Statistics and Data Science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76347"/>
            <a:ext cx="17263502" cy="7814313"/>
          </a:xfrm>
          <a:prstGeom prst="rect">
            <a:avLst/>
          </a:prstGeom>
        </p:spPr>
        <p:txBody>
          <a:bodyPr anchor="t" rtlCol="false" tIns="0" lIns="0" bIns="0" rIns="0">
            <a:spAutoFit/>
          </a:bodyPr>
          <a:lstStyle/>
          <a:p>
            <a:pPr algn="ctr">
              <a:lnSpc>
                <a:spcPts val="4140"/>
              </a:lnSpc>
            </a:pPr>
            <a:r>
              <a:rPr lang="en-US" sz="3600" b="true">
                <a:solidFill>
                  <a:srgbClr val="000000"/>
                </a:solidFill>
                <a:latin typeface="Times New Roman Bold"/>
                <a:ea typeface="Times New Roman Bold"/>
                <a:cs typeface="Times New Roman Bold"/>
                <a:sym typeface="Times New Roman Bold"/>
              </a:rPr>
              <a:t>Paper 4: Intraday Prediction of Borsa Istanbul using Convolutional Neural Networks and Feature Correlations</a:t>
            </a:r>
          </a:p>
          <a:p>
            <a:pPr algn="just">
              <a:lnSpc>
                <a:spcPts val="4140"/>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Authors: </a:t>
            </a:r>
            <a:r>
              <a:rPr lang="en-US" sz="2460">
                <a:solidFill>
                  <a:srgbClr val="000000"/>
                </a:solidFill>
                <a:latin typeface="Times New Roman"/>
                <a:ea typeface="Times New Roman"/>
                <a:cs typeface="Times New Roman"/>
                <a:sym typeface="Times New Roman"/>
              </a:rPr>
              <a:t>H. Gunduz, Y. Yaslan, and Z. Cataltepe</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Abstract:</a:t>
            </a:r>
            <a:r>
              <a:rPr lang="en-US" sz="2460">
                <a:solidFill>
                  <a:srgbClr val="000000"/>
                </a:solidFill>
                <a:latin typeface="Times New Roman"/>
                <a:ea typeface="Times New Roman"/>
                <a:cs typeface="Times New Roman"/>
                <a:sym typeface="Times New Roman"/>
              </a:rPr>
              <a:t> This paper applies Convolutional Neural Networks (CNNs) for intraday stock price prediction on the Borsa Istanbul. It investigates how feature correlations can enhance CNN model performance and explores the potential for improving the accuracy of intraday predictions using high-dimensional financial data. The study shows that CNNs can capture non-linear relationships between features, leading to more accurate predictions of short-term price movements.</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Research Gap:</a:t>
            </a:r>
            <a:r>
              <a:rPr lang="en-US" sz="2460">
                <a:solidFill>
                  <a:srgbClr val="000000"/>
                </a:solidFill>
                <a:latin typeface="Times New Roman"/>
                <a:ea typeface="Times New Roman"/>
                <a:cs typeface="Times New Roman"/>
                <a:sym typeface="Times New Roman"/>
              </a:rPr>
              <a:t> While the paper focuses on CNNs, it does not compare their performance with other deep learning models such as LSTMs or hybrid models. The authors also do not consider the scalability of CNNs in real-time trading environments, particularly in the context of high-frequency trading.</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Dataset Used:</a:t>
            </a:r>
            <a:r>
              <a:rPr lang="en-US" sz="2460">
                <a:solidFill>
                  <a:srgbClr val="000000"/>
                </a:solidFill>
                <a:latin typeface="Times New Roman"/>
                <a:ea typeface="Times New Roman"/>
                <a:cs typeface="Times New Roman"/>
                <a:sym typeface="Times New Roman"/>
              </a:rPr>
              <a:t> High-frequency intraday stock price data from the Borsa Istanbul.</a:t>
            </a:r>
          </a:p>
          <a:p>
            <a:pPr algn="just">
              <a:lnSpc>
                <a:spcPts val="2829"/>
              </a:lnSpc>
            </a:pPr>
          </a:p>
          <a:p>
            <a:pPr algn="just">
              <a:lnSpc>
                <a:spcPts val="2829"/>
              </a:lnSpc>
            </a:pPr>
            <a:r>
              <a:rPr lang="en-US" sz="2460" b="true">
                <a:solidFill>
                  <a:srgbClr val="000000"/>
                </a:solidFill>
                <a:latin typeface="Times New Roman Bold"/>
                <a:ea typeface="Times New Roman Bold"/>
                <a:cs typeface="Times New Roman Bold"/>
                <a:sym typeface="Times New Roman Bold"/>
              </a:rPr>
              <a:t>Methodology Used:</a:t>
            </a:r>
            <a:r>
              <a:rPr lang="en-US" sz="2460">
                <a:solidFill>
                  <a:srgbClr val="000000"/>
                </a:solidFill>
                <a:latin typeface="Times New Roman"/>
                <a:ea typeface="Times New Roman"/>
                <a:cs typeface="Times New Roman"/>
                <a:sym typeface="Times New Roman"/>
              </a:rPr>
              <a:t> The authors use CNNs to analyze intraday stock price data, focusing on feature correlations to improve model performance. They train the CNN model using high-frequency financial data and evaluate its performance based on intraday price predictions.</a:t>
            </a:r>
          </a:p>
          <a:p>
            <a:pPr algn="just">
              <a:lnSpc>
                <a:spcPts val="414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670649" y="4352676"/>
            <a:ext cx="6946702"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RESEARCH GAP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417031" y="1692511"/>
            <a:ext cx="17492038" cy="7086830"/>
          </a:xfrm>
          <a:prstGeom prst="rect">
            <a:avLst/>
          </a:prstGeom>
        </p:spPr>
        <p:txBody>
          <a:bodyPr anchor="t" rtlCol="false" tIns="0" lIns="0" bIns="0" rIns="0">
            <a:spAutoFit/>
          </a:bodyPr>
          <a:lstStyle/>
          <a:p>
            <a:pPr algn="just">
              <a:lnSpc>
                <a:spcPts val="3105"/>
              </a:lnSpc>
            </a:pPr>
            <a:r>
              <a:rPr lang="en-US" sz="2589">
                <a:solidFill>
                  <a:srgbClr val="000000"/>
                </a:solidFill>
                <a:latin typeface="Times New Roman"/>
                <a:ea typeface="Times New Roman"/>
                <a:cs typeface="Times New Roman"/>
                <a:sym typeface="Times New Roman"/>
              </a:rPr>
              <a:t>The research gap identified in the paper "Visualizing Financial Trends: A Deep Learning Approach Using Stock Bar Chart Images for Algorithmic Trading" can be summarized as follows: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Limited Use of Visual Data in Financial Models: </a:t>
            </a:r>
            <a:r>
              <a:rPr lang="en-US" sz="2589">
                <a:solidFill>
                  <a:srgbClr val="000000"/>
                </a:solidFill>
                <a:latin typeface="Times New Roman"/>
                <a:ea typeface="Times New Roman"/>
                <a:cs typeface="Times New Roman"/>
                <a:sym typeface="Times New Roman"/>
              </a:rPr>
              <a:t>While there has been extensive research on using numerical time series data for financial forecasting and trading, there is a notable lack of studies that utilize visual representations of financial data, such as bar charts, in algorithmic trading models. This paper addresses this gap by proposing a novel approach that directly employs 2-D images of stock price movements.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Underexplored Application of CNNs in Finance: </a:t>
            </a:r>
            <a:r>
              <a:rPr lang="en-US" sz="2589">
                <a:solidFill>
                  <a:srgbClr val="000000"/>
                </a:solidFill>
                <a:latin typeface="Times New Roman"/>
                <a:ea typeface="Times New Roman"/>
                <a:cs typeface="Times New Roman"/>
                <a:sym typeface="Times New Roman"/>
              </a:rPr>
              <a:t>Although convolutional neural networks (CNNs) have been widely applied in image classification tasks across various fields, their application in financial trading and forecasting remains limited. The paper seeks to fill this gap by demonstrating how CNNs can be effectively used to analyze stock bar chart images for predicting trading signals.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Integration of Deep Learning with Trading Strategies:</a:t>
            </a:r>
            <a:r>
              <a:rPr lang="en-US" sz="2589">
                <a:solidFill>
                  <a:srgbClr val="000000"/>
                </a:solidFill>
                <a:latin typeface="Times New Roman"/>
                <a:ea typeface="Times New Roman"/>
                <a:cs typeface="Times New Roman"/>
                <a:sym typeface="Times New Roman"/>
              </a:rPr>
              <a:t> The existing literature primarily focuses on traditional machine learning techniques for financial analysis, with fewer studies exploring the integration of deep learning models into trading strategies. This research aims to bridge that gap by developing a deep learning-based trading model (CNN-BI) that utilizes visual data for decision-making.</a:t>
            </a: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RESEARCH GAP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379654" y="4352676"/>
            <a:ext cx="952869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PRIMARY OBJECTIVE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1045904" y="2083036"/>
            <a:ext cx="16551290" cy="6305780"/>
          </a:xfrm>
          <a:prstGeom prst="rect">
            <a:avLst/>
          </a:prstGeom>
        </p:spPr>
        <p:txBody>
          <a:bodyPr anchor="t" rtlCol="false" tIns="0" lIns="0" bIns="0" rIns="0">
            <a:spAutoFit/>
          </a:bodyPr>
          <a:lstStyle/>
          <a:p>
            <a:pPr algn="just">
              <a:lnSpc>
                <a:spcPts val="3105"/>
              </a:lnSpc>
            </a:pPr>
            <a:r>
              <a:rPr lang="en-US" sz="2589" b="true">
                <a:solidFill>
                  <a:srgbClr val="000000"/>
                </a:solidFill>
                <a:latin typeface="Times New Roman Bold"/>
                <a:ea typeface="Times New Roman Bold"/>
                <a:cs typeface="Times New Roman Bold"/>
                <a:sym typeface="Times New Roman Bold"/>
              </a:rPr>
              <a:t>Transforming Time Series Data: </a:t>
            </a:r>
            <a:r>
              <a:rPr lang="en-US" sz="2589">
                <a:solidFill>
                  <a:srgbClr val="000000"/>
                </a:solidFill>
                <a:latin typeface="Times New Roman"/>
                <a:ea typeface="Times New Roman"/>
                <a:cs typeface="Times New Roman"/>
                <a:sym typeface="Times New Roman"/>
              </a:rPr>
              <a:t>To convert one-dimensional financial time series data into two-dimensional images (30x30 pixel bar charts) that visually represent stock price movements over a 30-day period.</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Predicting Trading Signals: </a:t>
            </a:r>
            <a:r>
              <a:rPr lang="en-US" sz="2589">
                <a:solidFill>
                  <a:srgbClr val="000000"/>
                </a:solidFill>
                <a:latin typeface="Times New Roman"/>
                <a:ea typeface="Times New Roman"/>
                <a:cs typeface="Times New Roman"/>
                <a:sym typeface="Times New Roman"/>
              </a:rPr>
              <a:t>To train a deep CNN model on these images to classify them into trading signals—specifically "Buy," "Sell," and "Hold"—thereby aiding in decision-making for algorithmic trading.</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Evaluating Model Performance: </a:t>
            </a:r>
            <a:r>
              <a:rPr lang="en-US" sz="2589">
                <a:solidFill>
                  <a:srgbClr val="000000"/>
                </a:solidFill>
                <a:latin typeface="Times New Roman"/>
                <a:ea typeface="Times New Roman"/>
                <a:cs typeface="Times New Roman"/>
                <a:sym typeface="Times New Roman"/>
              </a:rPr>
              <a:t>To assess the effectiveness of the CNN-BI model in predicting trading signals and to compare its performance against traditional trading strategies, particularly the Buy and Hold (BaH) strategy, across different market conditions.</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Exploring Unconventional Approaches:</a:t>
            </a:r>
            <a:r>
              <a:rPr lang="en-US" sz="2589">
                <a:solidFill>
                  <a:srgbClr val="000000"/>
                </a:solidFill>
                <a:latin typeface="Times New Roman"/>
                <a:ea typeface="Times New Roman"/>
                <a:cs typeface="Times New Roman"/>
                <a:sym typeface="Times New Roman"/>
              </a:rPr>
              <a:t> To investigate the potential of using visual data representations in financial forecasting and trading, thereby contributing to the existing literature by demonstrating a new methodology that leverages deep learning techniques.</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Overall, the primary objective is to enhance trading performance through the innovative use of visual data and deep learning, providing a new perspective on algorithmic trading strategies.</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255940" y="856267"/>
            <a:ext cx="8131217"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PRIMARY OBJECTIVE</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3691354" y="4352676"/>
            <a:ext cx="1090529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SECONDARY OBJECTIVE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96315" y="1986604"/>
            <a:ext cx="15704459" cy="6924889"/>
          </a:xfrm>
          <a:prstGeom prst="rect">
            <a:avLst/>
          </a:prstGeom>
        </p:spPr>
        <p:txBody>
          <a:bodyPr anchor="t" rtlCol="false" tIns="0" lIns="0" bIns="0" rIns="0">
            <a:spAutoFit/>
          </a:bodyPr>
          <a:lstStyle/>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Demonstrating the Effectiveness of CNNs:</a:t>
            </a:r>
            <a:r>
              <a:rPr lang="en-US" sz="2402">
                <a:solidFill>
                  <a:srgbClr val="000000"/>
                </a:solidFill>
                <a:latin typeface="Times New Roman"/>
                <a:ea typeface="Times New Roman"/>
                <a:cs typeface="Times New Roman"/>
                <a:sym typeface="Times New Roman"/>
              </a:rPr>
              <a:t> To showcase the capability of convolutional neural networks (CNNs) in processing and analyzing financial data represented as images, thereby highlighting their potential advantages over traditional numerical analysis methods.</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Comparative Analysis with Existing Models:</a:t>
            </a:r>
            <a:r>
              <a:rPr lang="en-US" sz="2402">
                <a:solidFill>
                  <a:srgbClr val="000000"/>
                </a:solidFill>
                <a:latin typeface="Times New Roman"/>
                <a:ea typeface="Times New Roman"/>
                <a:cs typeface="Times New Roman"/>
                <a:sym typeface="Times New Roman"/>
              </a:rPr>
              <a:t> To conduct a comparative analysis of the proposed CNN-BI model against other established trading strategies and models, such as </a:t>
            </a:r>
            <a:r>
              <a:rPr lang="en-US" sz="2402" b="true">
                <a:solidFill>
                  <a:srgbClr val="000000"/>
                </a:solidFill>
                <a:latin typeface="Times New Roman Bold"/>
                <a:ea typeface="Times New Roman Bold"/>
                <a:cs typeface="Times New Roman Bold"/>
                <a:sym typeface="Times New Roman Bold"/>
              </a:rPr>
              <a:t>traditional machine learning techniques(Decision Trees, SVM, Random Forests )</a:t>
            </a:r>
            <a:r>
              <a:rPr lang="en-US" sz="2402">
                <a:solidFill>
                  <a:srgbClr val="000000"/>
                </a:solidFill>
                <a:latin typeface="Times New Roman"/>
                <a:ea typeface="Times New Roman"/>
                <a:cs typeface="Times New Roman"/>
                <a:sym typeface="Times New Roman"/>
              </a:rPr>
              <a:t> and the </a:t>
            </a:r>
            <a:r>
              <a:rPr lang="en-US" sz="2402" b="true">
                <a:solidFill>
                  <a:srgbClr val="000000"/>
                </a:solidFill>
                <a:latin typeface="Times New Roman Bold"/>
                <a:ea typeface="Times New Roman Bold"/>
                <a:cs typeface="Times New Roman Bold"/>
                <a:sym typeface="Times New Roman Bold"/>
              </a:rPr>
              <a:t>Buy and Hold (BaH) strategy, </a:t>
            </a:r>
            <a:r>
              <a:rPr lang="en-US" sz="2402">
                <a:solidFill>
                  <a:srgbClr val="000000"/>
                </a:solidFill>
                <a:latin typeface="Times New Roman"/>
                <a:ea typeface="Times New Roman"/>
                <a:cs typeface="Times New Roman"/>
                <a:sym typeface="Times New Roman"/>
              </a:rPr>
              <a:t>to evaluate its relative performance and effectiveness.</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Exploring Market Conditions:</a:t>
            </a:r>
            <a:r>
              <a:rPr lang="en-US" sz="2402">
                <a:solidFill>
                  <a:srgbClr val="000000"/>
                </a:solidFill>
                <a:latin typeface="Times New Roman"/>
                <a:ea typeface="Times New Roman"/>
                <a:cs typeface="Times New Roman"/>
                <a:sym typeface="Times New Roman"/>
              </a:rPr>
              <a:t> To investigate how the proposed model performs under different market conditions (e.g., bull, bear, and trendless markets) by testing it on historical data from distinct time periods (2008-2018 and 2018-2023.). This aims to provide insights into the robustness and adaptability of the model.</a:t>
            </a:r>
          </a:p>
          <a:p>
            <a:pPr algn="just">
              <a:lnSpc>
                <a:spcPts val="2880"/>
              </a:lnSpc>
            </a:pPr>
          </a:p>
          <a:p>
            <a:pPr algn="just">
              <a:lnSpc>
                <a:spcPts val="2880"/>
              </a:lnSpc>
            </a:pPr>
            <a:r>
              <a:rPr lang="en-US" sz="2402" b="true">
                <a:solidFill>
                  <a:srgbClr val="000000"/>
                </a:solidFill>
                <a:latin typeface="Times New Roman Bold"/>
                <a:ea typeface="Times New Roman Bold"/>
                <a:cs typeface="Times New Roman Bold"/>
                <a:sym typeface="Times New Roman Bold"/>
              </a:rPr>
              <a:t>Identifying Areas for Improvement: </a:t>
            </a:r>
            <a:r>
              <a:rPr lang="en-US" sz="2402">
                <a:solidFill>
                  <a:srgbClr val="000000"/>
                </a:solidFill>
                <a:latin typeface="Times New Roman"/>
                <a:ea typeface="Times New Roman"/>
                <a:cs typeface="Times New Roman"/>
                <a:sym typeface="Times New Roman"/>
              </a:rPr>
              <a:t>To recognize the limitations of the proposed approach and identify potential areas for future research and improvement, given that this study represents a preliminary exploration of using visual data in financial trading.</a:t>
            </a:r>
          </a:p>
          <a:p>
            <a:pPr algn="just">
              <a:lnSpc>
                <a:spcPts val="2880"/>
              </a:lnSpc>
            </a:pPr>
          </a:p>
          <a:p>
            <a:pPr algn="just">
              <a:lnSpc>
                <a:spcPts val="2881"/>
              </a:lnSpc>
              <a:spcBef>
                <a:spcPct val="0"/>
              </a:spcBef>
            </a:pPr>
            <a:r>
              <a:rPr lang="en-US" sz="2402">
                <a:solidFill>
                  <a:srgbClr val="000000"/>
                </a:solidFill>
                <a:latin typeface="Times New Roman"/>
                <a:ea typeface="Times New Roman"/>
                <a:cs typeface="Times New Roman"/>
                <a:sym typeface="Times New Roman"/>
              </a:rPr>
              <a:t>Overall, the secondary objectives focus on validating the proposed model's effectiveness, exploring its performance across various conditions, and contributing to the broader field of financial analysis and trading strategies.</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255940" y="856267"/>
            <a:ext cx="8131217"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SECONDARY OBJECTIVE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811435" y="4352676"/>
            <a:ext cx="8665131" cy="1162395"/>
          </a:xfrm>
          <a:prstGeom prst="rect">
            <a:avLst/>
          </a:prstGeom>
        </p:spPr>
        <p:txBody>
          <a:bodyPr anchor="t" rtlCol="false" tIns="0" lIns="0" bIns="0" rIns="0">
            <a:spAutoFit/>
          </a:bodyPr>
          <a:lstStyle/>
          <a:p>
            <a:pPr algn="ctr">
              <a:lnSpc>
                <a:spcPts val="8157"/>
              </a:lnSpc>
              <a:spcBef>
                <a:spcPct val="0"/>
              </a:spcBef>
            </a:pPr>
            <a:r>
              <a:rPr lang="en-US" b="true" sz="6800">
                <a:solidFill>
                  <a:srgbClr val="000000"/>
                </a:solidFill>
                <a:latin typeface="Times New Roman Bold"/>
                <a:ea typeface="Times New Roman Bold"/>
                <a:cs typeface="Times New Roman Bold"/>
                <a:sym typeface="Times New Roman Bold"/>
              </a:rPr>
              <a:t>DATA COLLECTION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193737" y="1381014"/>
            <a:ext cx="17550835" cy="7105871"/>
          </a:xfrm>
          <a:prstGeom prst="rect">
            <a:avLst/>
          </a:prstGeom>
        </p:spPr>
        <p:txBody>
          <a:bodyPr anchor="t" rtlCol="false" tIns="0" lIns="0" bIns="0" rIns="0">
            <a:spAutoFit/>
          </a:bodyPr>
          <a:lstStyle/>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Time Periods for Data Collection: </a:t>
            </a:r>
            <a:r>
              <a:rPr lang="en-US" sz="2490">
                <a:solidFill>
                  <a:srgbClr val="000000"/>
                </a:solidFill>
                <a:latin typeface="Times New Roman"/>
                <a:ea typeface="Times New Roman"/>
                <a:cs typeface="Times New Roman"/>
                <a:sym typeface="Times New Roman"/>
              </a:rPr>
              <a:t>We can collect historical stock price data for two distinct time periods: 2008-2018 and 2018-2023. This allows for the evaluation of the model's performance across different market conditions, including both bullish and bearish trends.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Data Source:  The data was collected from </a:t>
            </a:r>
            <a:r>
              <a:rPr lang="en-US" b="true" sz="2490" u="sng">
                <a:solidFill>
                  <a:srgbClr val="000000"/>
                </a:solidFill>
                <a:latin typeface="Times New Roman Bold"/>
                <a:ea typeface="Times New Roman Bold"/>
                <a:cs typeface="Times New Roman Bold"/>
                <a:sym typeface="Times New Roman Bold"/>
                <a:hlinkClick r:id="rId8" tooltip="https://finance.yahoo.com"/>
              </a:rPr>
              <a:t>finance.yahoo.com.</a:t>
            </a:r>
            <a:r>
              <a:rPr lang="en-US" sz="2490" b="true">
                <a:solidFill>
                  <a:srgbClr val="000000"/>
                </a:solidFill>
                <a:latin typeface="Times New Roman Bold"/>
                <a:ea typeface="Times New Roman Bold"/>
                <a:cs typeface="Times New Roman Bold"/>
                <a:sym typeface="Times New Roman Bold"/>
              </a:rPr>
              <a:t> </a:t>
            </a:r>
            <a:r>
              <a:rPr lang="en-US" sz="2490">
                <a:solidFill>
                  <a:srgbClr val="000000"/>
                </a:solidFill>
                <a:latin typeface="Times New Roman"/>
                <a:ea typeface="Times New Roman"/>
                <a:cs typeface="Times New Roman"/>
                <a:sym typeface="Times New Roman"/>
              </a:rPr>
              <a:t>which provides historical stock price information, including daily open, high, low, and close prices.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Image Generation:</a:t>
            </a:r>
            <a:r>
              <a:rPr lang="en-US" sz="2490">
                <a:solidFill>
                  <a:srgbClr val="000000"/>
                </a:solidFill>
                <a:latin typeface="Times New Roman"/>
                <a:ea typeface="Times New Roman"/>
                <a:cs typeface="Times New Roman"/>
                <a:sym typeface="Times New Roman"/>
              </a:rPr>
              <a:t> The collected time series data is transformed into visual representations. Specifically, the authors generate 2-D images of sliding windows of 30-day bar charts for each stock. Each image represents the stock price movements over a 30-day period, which is then used as input for the convolutional neural network.</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Labeling of Images: </a:t>
            </a:r>
            <a:r>
              <a:rPr lang="en-US" sz="2490">
                <a:solidFill>
                  <a:srgbClr val="000000"/>
                </a:solidFill>
                <a:latin typeface="Times New Roman"/>
                <a:ea typeface="Times New Roman"/>
                <a:cs typeface="Times New Roman"/>
                <a:sym typeface="Times New Roman"/>
              </a:rPr>
              <a:t>Each generated image is labeled with one of three trading signals: "Buy," "Sell," or "Hold." These labels are based on the predicted trading actions derived from the model's analysis of the stock price movements.</a:t>
            </a:r>
          </a:p>
          <a:p>
            <a:pPr algn="just">
              <a:lnSpc>
                <a:spcPts val="2985"/>
              </a:lnSpc>
            </a:pPr>
          </a:p>
          <a:p>
            <a:pPr algn="just">
              <a:lnSpc>
                <a:spcPts val="2985"/>
              </a:lnSpc>
            </a:pPr>
            <a:r>
              <a:rPr lang="en-US" sz="2490" b="true">
                <a:solidFill>
                  <a:srgbClr val="000000"/>
                </a:solidFill>
                <a:latin typeface="Times New Roman Bold"/>
                <a:ea typeface="Times New Roman Bold"/>
                <a:cs typeface="Times New Roman Bold"/>
                <a:sym typeface="Times New Roman Bold"/>
              </a:rPr>
              <a:t>Preprocessing:</a:t>
            </a:r>
            <a:r>
              <a:rPr lang="en-US" sz="2490">
                <a:solidFill>
                  <a:srgbClr val="000000"/>
                </a:solidFill>
                <a:latin typeface="Times New Roman"/>
                <a:ea typeface="Times New Roman"/>
                <a:cs typeface="Times New Roman"/>
                <a:sym typeface="Times New Roman"/>
              </a:rPr>
              <a:t> Data preprocessing involves normalizing 30-day stock price windows and converting them into 30x30 pixel bar chart images, where the y-axis represents stock prices and the x-axis represents time. These binary images are used for training the CNN model.</a:t>
            </a:r>
          </a:p>
          <a:p>
            <a:pPr algn="just">
              <a:lnSpc>
                <a:spcPts val="2987"/>
              </a:lnSpc>
              <a:spcBef>
                <a:spcPct val="0"/>
              </a:spcBef>
            </a:pPr>
          </a:p>
        </p:txBody>
      </p:sp>
      <p:sp>
        <p:nvSpPr>
          <p:cNvPr name="TextBox 8" id="8"/>
          <p:cNvSpPr txBox="true"/>
          <p:nvPr/>
        </p:nvSpPr>
        <p:spPr>
          <a:xfrm rot="0">
            <a:off x="4483124" y="763489"/>
            <a:ext cx="8505900" cy="771753"/>
          </a:xfrm>
          <a:prstGeom prst="rect">
            <a:avLst/>
          </a:prstGeom>
        </p:spPr>
        <p:txBody>
          <a:bodyPr anchor="t" rtlCol="false" tIns="0" lIns="0" bIns="0" rIns="0">
            <a:spAutoFit/>
          </a:bodyPr>
          <a:lstStyle/>
          <a:p>
            <a:pPr algn="ctr">
              <a:lnSpc>
                <a:spcPts val="5389"/>
              </a:lnSpc>
              <a:spcBef>
                <a:spcPct val="0"/>
              </a:spcBef>
            </a:pPr>
            <a:r>
              <a:rPr lang="en-US" b="true" sz="4493">
                <a:solidFill>
                  <a:srgbClr val="000000"/>
                </a:solidFill>
                <a:latin typeface="Times New Roman Bold"/>
                <a:ea typeface="Times New Roman Bold"/>
                <a:cs typeface="Times New Roman Bold"/>
                <a:sym typeface="Times New Roman Bold"/>
              </a:rPr>
              <a:t>DAT</a:t>
            </a:r>
            <a:r>
              <a:rPr lang="en-US" b="true" sz="4493">
                <a:solidFill>
                  <a:srgbClr val="000000"/>
                </a:solidFill>
                <a:latin typeface="Times New Roman Bold"/>
                <a:ea typeface="Times New Roman Bold"/>
                <a:cs typeface="Times New Roman Bold"/>
                <a:sym typeface="Times New Roman Bold"/>
              </a:rPr>
              <a:t>A COLLECTION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486049" y="4390776"/>
            <a:ext cx="5315903" cy="838449"/>
          </a:xfrm>
          <a:prstGeom prst="rect">
            <a:avLst/>
          </a:prstGeom>
        </p:spPr>
        <p:txBody>
          <a:bodyPr anchor="t" rtlCol="false" tIns="0" lIns="0" bIns="0" rIns="0">
            <a:spAutoFit/>
          </a:bodyPr>
          <a:lstStyle/>
          <a:p>
            <a:pPr algn="ctr">
              <a:lnSpc>
                <a:spcPts val="5876"/>
              </a:lnSpc>
              <a:spcBef>
                <a:spcPct val="0"/>
              </a:spcBef>
            </a:pPr>
            <a:r>
              <a:rPr lang="en-US" b="true" sz="4899">
                <a:solidFill>
                  <a:srgbClr val="000000"/>
                </a:solidFill>
                <a:latin typeface="Times New Roman Bold"/>
                <a:ea typeface="Times New Roman Bold"/>
                <a:cs typeface="Times New Roman Bold"/>
                <a:sym typeface="Times New Roman Bold"/>
              </a:rPr>
              <a:t>METHODOLOGY</a:t>
            </a:r>
          </a:p>
        </p:txBody>
      </p:sp>
      <p:grpSp>
        <p:nvGrpSpPr>
          <p:cNvPr name="Group 13" id="13"/>
          <p:cNvGrpSpPr/>
          <p:nvPr/>
        </p:nvGrpSpPr>
        <p:grpSpPr>
          <a:xfrm rot="0">
            <a:off x="838284" y="5596255"/>
            <a:ext cx="16611433" cy="1709170"/>
            <a:chOff x="0" y="0"/>
            <a:chExt cx="22148577" cy="2278893"/>
          </a:xfrm>
        </p:grpSpPr>
        <p:sp>
          <p:nvSpPr>
            <p:cNvPr name="Freeform 14" id="14"/>
            <p:cNvSpPr/>
            <p:nvPr/>
          </p:nvSpPr>
          <p:spPr>
            <a:xfrm flipH="false" flipV="false" rot="0">
              <a:off x="0" y="0"/>
              <a:ext cx="22148577" cy="2278893"/>
            </a:xfrm>
            <a:custGeom>
              <a:avLst/>
              <a:gdLst/>
              <a:ahLst/>
              <a:cxnLst/>
              <a:rect r="r" b="b" t="t" l="l"/>
              <a:pathLst>
                <a:path h="2278893" w="22148577">
                  <a:moveTo>
                    <a:pt x="0" y="0"/>
                  </a:moveTo>
                  <a:lnTo>
                    <a:pt x="22148577" y="0"/>
                  </a:lnTo>
                  <a:lnTo>
                    <a:pt x="22148577" y="2278893"/>
                  </a:lnTo>
                  <a:lnTo>
                    <a:pt x="0" y="227889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5" id="15"/>
            <p:cNvSpPr txBox="true"/>
            <p:nvPr/>
          </p:nvSpPr>
          <p:spPr>
            <a:xfrm rot="0">
              <a:off x="768055" y="748119"/>
              <a:ext cx="3386907" cy="727296"/>
            </a:xfrm>
            <a:prstGeom prst="rect">
              <a:avLst/>
            </a:prstGeom>
          </p:spPr>
          <p:txBody>
            <a:bodyPr anchor="t" rtlCol="false" tIns="0" lIns="0" bIns="0" rIns="0">
              <a:spAutoFit/>
            </a:bodyPr>
            <a:lstStyle/>
            <a:p>
              <a:pPr algn="l">
                <a:lnSpc>
                  <a:spcPts val="3906"/>
                </a:lnSpc>
                <a:spcBef>
                  <a:spcPct val="0"/>
                </a:spcBef>
              </a:pPr>
              <a:r>
                <a:rPr lang="en-US" sz="3256">
                  <a:solidFill>
                    <a:srgbClr val="FFFFFF"/>
                  </a:solidFill>
                  <a:latin typeface="Times New Roman"/>
                  <a:ea typeface="Times New Roman"/>
                  <a:cs typeface="Times New Roman"/>
                  <a:sym typeface="Times New Roman"/>
                </a:rPr>
                <a:t>Dataset(E/T)</a:t>
              </a:r>
            </a:p>
          </p:txBody>
        </p:sp>
        <p:sp>
          <p:nvSpPr>
            <p:cNvPr name="TextBox 16" id="16"/>
            <p:cNvSpPr txBox="true"/>
            <p:nvPr/>
          </p:nvSpPr>
          <p:spPr>
            <a:xfrm rot="0">
              <a:off x="5120162"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Image Creation</a:t>
              </a:r>
            </a:p>
          </p:txBody>
        </p:sp>
        <p:sp>
          <p:nvSpPr>
            <p:cNvPr name="TextBox 17" id="17"/>
            <p:cNvSpPr txBox="true"/>
            <p:nvPr/>
          </p:nvSpPr>
          <p:spPr>
            <a:xfrm rot="0">
              <a:off x="9559417"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Labelling Data</a:t>
              </a:r>
            </a:p>
          </p:txBody>
        </p:sp>
        <p:sp>
          <p:nvSpPr>
            <p:cNvPr name="TextBox 18" id="18"/>
            <p:cNvSpPr txBox="true"/>
            <p:nvPr/>
          </p:nvSpPr>
          <p:spPr>
            <a:xfrm rot="0">
              <a:off x="13998672"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Predicting Label(CNN)</a:t>
              </a:r>
            </a:p>
          </p:txBody>
        </p:sp>
        <p:sp>
          <p:nvSpPr>
            <p:cNvPr name="TextBox 19" id="19"/>
            <p:cNvSpPr txBox="true"/>
            <p:nvPr/>
          </p:nvSpPr>
          <p:spPr>
            <a:xfrm rot="0">
              <a:off x="18350779" y="423578"/>
              <a:ext cx="3386907" cy="1365062"/>
            </a:xfrm>
            <a:prstGeom prst="rect">
              <a:avLst/>
            </a:prstGeom>
          </p:spPr>
          <p:txBody>
            <a:bodyPr anchor="t" rtlCol="false" tIns="0" lIns="0" bIns="0" rIns="0">
              <a:spAutoFit/>
            </a:bodyPr>
            <a:lstStyle/>
            <a:p>
              <a:pPr algn="ctr">
                <a:lnSpc>
                  <a:spcPts val="3906"/>
                </a:lnSpc>
                <a:spcBef>
                  <a:spcPct val="0"/>
                </a:spcBef>
              </a:pPr>
              <a:r>
                <a:rPr lang="en-US" sz="3256">
                  <a:solidFill>
                    <a:srgbClr val="FFFFFF"/>
                  </a:solidFill>
                  <a:latin typeface="Times New Roman"/>
                  <a:ea typeface="Times New Roman"/>
                  <a:cs typeface="Times New Roman"/>
                  <a:sym typeface="Times New Roman"/>
                </a:rPr>
                <a:t>Financial Evaluation</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402354" y="4493231"/>
            <a:ext cx="7159347"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INTRODUCTION</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574499" y="1116643"/>
            <a:ext cx="17095884" cy="6670078"/>
          </a:xfrm>
          <a:prstGeom prst="rect">
            <a:avLst/>
          </a:prstGeom>
        </p:spPr>
        <p:txBody>
          <a:bodyPr anchor="t" rtlCol="false" tIns="0" lIns="0" bIns="0" rIns="0">
            <a:spAutoFit/>
          </a:bodyPr>
          <a:lstStyle/>
          <a:p>
            <a:pPr algn="just">
              <a:lnSpc>
                <a:spcPts val="3097"/>
              </a:lnSpc>
            </a:pPr>
          </a:p>
          <a:p>
            <a:pPr algn="just">
              <a:lnSpc>
                <a:spcPts val="3097"/>
              </a:lnSpc>
            </a:pPr>
          </a:p>
          <a:p>
            <a:pPr algn="just">
              <a:lnSpc>
                <a:spcPts val="3097"/>
              </a:lnSpc>
            </a:pPr>
            <a:r>
              <a:rPr lang="en-US" sz="2583" b="true">
                <a:solidFill>
                  <a:srgbClr val="000000"/>
                </a:solidFill>
                <a:latin typeface="Times New Roman Bold"/>
                <a:ea typeface="Times New Roman Bold"/>
                <a:cs typeface="Times New Roman Bold"/>
                <a:sym typeface="Times New Roman Bold"/>
              </a:rPr>
              <a:t>1. Data Collection and Preparation:</a:t>
            </a:r>
          </a:p>
          <a:p>
            <a:pPr algn="just">
              <a:lnSpc>
                <a:spcPts val="3097"/>
              </a:lnSpc>
            </a:pPr>
            <a:r>
              <a:rPr lang="en-US" sz="2583">
                <a:solidFill>
                  <a:srgbClr val="000000"/>
                </a:solidFill>
                <a:latin typeface="Times New Roman"/>
                <a:ea typeface="Times New Roman"/>
                <a:cs typeface="Times New Roman"/>
                <a:sym typeface="Times New Roman"/>
              </a:rPr>
              <a:t>    </a:t>
            </a:r>
            <a:r>
              <a:rPr lang="en-US" sz="2583" b="true">
                <a:solidFill>
                  <a:srgbClr val="000000"/>
                </a:solidFill>
                <a:latin typeface="Times New Roman Bold"/>
                <a:ea typeface="Times New Roman Bold"/>
                <a:cs typeface="Times New Roman Bold"/>
                <a:sym typeface="Times New Roman Bold"/>
              </a:rPr>
              <a:t>Stock Selection: </a:t>
            </a:r>
            <a:r>
              <a:rPr lang="en-US" sz="2583">
                <a:solidFill>
                  <a:srgbClr val="000000"/>
                </a:solidFill>
                <a:latin typeface="Times New Roman"/>
                <a:ea typeface="Times New Roman"/>
                <a:cs typeface="Times New Roman"/>
                <a:sym typeface="Times New Roman"/>
              </a:rPr>
              <a:t>The study focuses on the collecting historical price data of all stocks for two distinct periods: 2008-2018 and 2018-2023.</a:t>
            </a:r>
          </a:p>
          <a:p>
            <a:pPr algn="just">
              <a:lnSpc>
                <a:spcPts val="3097"/>
              </a:lnSpc>
            </a:pPr>
            <a:r>
              <a:rPr lang="en-US" sz="2583">
                <a:solidFill>
                  <a:srgbClr val="000000"/>
                </a:solidFill>
                <a:latin typeface="Times New Roman"/>
                <a:ea typeface="Times New Roman"/>
                <a:cs typeface="Times New Roman"/>
                <a:sym typeface="Times New Roman"/>
              </a:rPr>
              <a:t>    </a:t>
            </a:r>
            <a:r>
              <a:rPr lang="en-US" sz="2583" b="true">
                <a:solidFill>
                  <a:srgbClr val="000000"/>
                </a:solidFill>
                <a:latin typeface="Times New Roman Bold"/>
                <a:ea typeface="Times New Roman Bold"/>
                <a:cs typeface="Times New Roman Bold"/>
                <a:sym typeface="Times New Roman Bold"/>
              </a:rPr>
              <a:t>Image Generation: </a:t>
            </a:r>
            <a:r>
              <a:rPr lang="en-US" sz="2583">
                <a:solidFill>
                  <a:srgbClr val="000000"/>
                </a:solidFill>
                <a:latin typeface="Times New Roman"/>
                <a:ea typeface="Times New Roman"/>
                <a:cs typeface="Times New Roman"/>
                <a:sym typeface="Times New Roman"/>
              </a:rPr>
              <a:t>The time series stock price data is transformed into 2-D images. Specifically, a sliding window of 30 days is used to create bar chart images, where each image represents the stock prices over a 30-day period, resulting in 30x30 pixel images.</a:t>
            </a:r>
          </a:p>
          <a:p>
            <a:pPr algn="just">
              <a:lnSpc>
                <a:spcPts val="3097"/>
              </a:lnSpc>
            </a:pPr>
          </a:p>
          <a:p>
            <a:pPr algn="just">
              <a:lnSpc>
                <a:spcPts val="3097"/>
              </a:lnSpc>
            </a:pPr>
            <a:r>
              <a:rPr lang="en-US" sz="2583" b="true">
                <a:solidFill>
                  <a:srgbClr val="000000"/>
                </a:solidFill>
                <a:latin typeface="Times New Roman Bold"/>
                <a:ea typeface="Times New Roman Bold"/>
                <a:cs typeface="Times New Roman Bold"/>
                <a:sym typeface="Times New Roman Bold"/>
              </a:rPr>
              <a:t>2. Image Labeling:</a:t>
            </a:r>
          </a:p>
          <a:p>
            <a:pPr algn="just">
              <a:lnSpc>
                <a:spcPts val="3097"/>
              </a:lnSpc>
            </a:pPr>
            <a:r>
              <a:rPr lang="en-US" sz="2583">
                <a:solidFill>
                  <a:srgbClr val="000000"/>
                </a:solidFill>
                <a:latin typeface="Times New Roman"/>
                <a:ea typeface="Times New Roman"/>
                <a:cs typeface="Times New Roman"/>
                <a:sym typeface="Times New Roman"/>
              </a:rPr>
              <a:t>    Each generated image is labeled with one of three trading signals: "Buy," "Sell," or "Hold." This labeling is based on the calculated slopes of the stock prices, which indicate the future trend of the prices. The current slope is also computed to determine the appropriate label for each image.</a:t>
            </a:r>
          </a:p>
          <a:p>
            <a:pPr algn="just">
              <a:lnSpc>
                <a:spcPts val="3097"/>
              </a:lnSpc>
            </a:pPr>
          </a:p>
          <a:p>
            <a:pPr algn="just">
              <a:lnSpc>
                <a:spcPts val="3097"/>
              </a:lnSpc>
            </a:pPr>
          </a:p>
          <a:p>
            <a:pPr algn="just">
              <a:lnSpc>
                <a:spcPts val="3097"/>
              </a:lnSpc>
            </a:pPr>
          </a:p>
          <a:p>
            <a:pPr algn="just">
              <a:lnSpc>
                <a:spcPts val="3099"/>
              </a:lnSpc>
              <a:spcBef>
                <a:spcPct val="0"/>
              </a:spcBef>
            </a:pPr>
          </a:p>
        </p:txBody>
      </p:sp>
      <p:sp>
        <p:nvSpPr>
          <p:cNvPr name="Freeform 6" id="6"/>
          <p:cNvSpPr/>
          <p:nvPr/>
        </p:nvSpPr>
        <p:spPr>
          <a:xfrm flipH="false" flipV="false" rot="0">
            <a:off x="3943031" y="6294063"/>
            <a:ext cx="9467235" cy="3071460"/>
          </a:xfrm>
          <a:custGeom>
            <a:avLst/>
            <a:gdLst/>
            <a:ahLst/>
            <a:cxnLst/>
            <a:rect r="r" b="b" t="t" l="l"/>
            <a:pathLst>
              <a:path h="3071460" w="9467235">
                <a:moveTo>
                  <a:pt x="0" y="0"/>
                </a:moveTo>
                <a:lnTo>
                  <a:pt x="9467235" y="0"/>
                </a:lnTo>
                <a:lnTo>
                  <a:pt x="9467235" y="3071460"/>
                </a:lnTo>
                <a:lnTo>
                  <a:pt x="0" y="3071460"/>
                </a:lnTo>
                <a:lnTo>
                  <a:pt x="0" y="0"/>
                </a:lnTo>
                <a:close/>
              </a:path>
            </a:pathLst>
          </a:custGeom>
          <a:blipFill>
            <a:blip r:embed="rId8"/>
            <a:stretch>
              <a:fillRect l="0" t="0" r="0" b="0"/>
            </a:stretch>
          </a:blipFill>
        </p:spPr>
      </p:sp>
      <p:sp>
        <p:nvSpPr>
          <p:cNvPr name="TextBox 7" id="7"/>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8" id="8"/>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9" id="9"/>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74499" y="4726840"/>
            <a:ext cx="17139002" cy="5915255"/>
          </a:xfrm>
          <a:prstGeom prst="rect">
            <a:avLst/>
          </a:prstGeom>
        </p:spPr>
        <p:txBody>
          <a:bodyPr anchor="t" rtlCol="false" tIns="0" lIns="0" bIns="0" rIns="0">
            <a:spAutoFit/>
          </a:bodyPr>
          <a:lstStyle/>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3. Model Development:</a:t>
            </a:r>
          </a:p>
          <a:p>
            <a:pPr algn="just">
              <a:lnSpc>
                <a:spcPts val="3105"/>
              </a:lnSpc>
            </a:pPr>
            <a:r>
              <a:rPr lang="en-US" sz="2589" b="true">
                <a:solidFill>
                  <a:srgbClr val="000000"/>
                </a:solidFill>
                <a:latin typeface="Times New Roman Bold"/>
                <a:ea typeface="Times New Roman Bold"/>
                <a:cs typeface="Times New Roman Bold"/>
                <a:sym typeface="Times New Roman Bold"/>
              </a:rPr>
              <a:t> Convolutional Neural Network (CNN):</a:t>
            </a:r>
            <a:r>
              <a:rPr lang="en-US" sz="2589">
                <a:solidFill>
                  <a:srgbClr val="000000"/>
                </a:solidFill>
                <a:latin typeface="Times New Roman"/>
                <a:ea typeface="Times New Roman"/>
                <a:cs typeface="Times New Roman"/>
                <a:sym typeface="Times New Roman"/>
              </a:rPr>
              <a:t> A deep convolutional neural network is designed to process the labeled bar chart images. The CNN architecture is tailored to classify the images into the defined trading signals.</a:t>
            </a:r>
          </a:p>
          <a:p>
            <a:pPr algn="just">
              <a:lnSpc>
                <a:spcPts val="3105"/>
              </a:lnSpc>
            </a:pPr>
            <a:r>
              <a:rPr lang="en-US" sz="2589" b="true">
                <a:solidFill>
                  <a:srgbClr val="000000"/>
                </a:solidFill>
                <a:latin typeface="Times New Roman Bold"/>
                <a:ea typeface="Times New Roman Bold"/>
                <a:cs typeface="Times New Roman Bold"/>
                <a:sym typeface="Times New Roman Bold"/>
              </a:rPr>
              <a:t> Training the Model: </a:t>
            </a:r>
            <a:r>
              <a:rPr lang="en-US" sz="2589">
                <a:solidFill>
                  <a:srgbClr val="000000"/>
                </a:solidFill>
                <a:latin typeface="Times New Roman"/>
                <a:ea typeface="Times New Roman"/>
                <a:cs typeface="Times New Roman"/>
                <a:sym typeface="Times New Roman"/>
              </a:rPr>
              <a:t>The CNN is trained using the prepared dataset of images and their corresponding labels. The training process involves optimizing the model parameters to minimize the classification error.</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4. Model Evaluation:</a:t>
            </a:r>
          </a:p>
          <a:p>
            <a:pPr algn="just">
              <a:lnSpc>
                <a:spcPts val="3105"/>
              </a:lnSpc>
            </a:pPr>
            <a:r>
              <a:rPr lang="en-US" sz="2589">
                <a:solidFill>
                  <a:srgbClr val="000000"/>
                </a:solidFill>
                <a:latin typeface="Times New Roman"/>
                <a:ea typeface="Times New Roman"/>
                <a:cs typeface="Times New Roman"/>
                <a:sym typeface="Times New Roman"/>
              </a:rPr>
              <a:t>   The performance of the trained CNN model is evaluated on separate test datasets that were not used during training. This evaluation assesses the model's ability to predict trading signals accurately.</a:t>
            </a:r>
          </a:p>
          <a:p>
            <a:pPr algn="just">
              <a:lnSpc>
                <a:spcPts val="3105"/>
              </a:lnSpc>
            </a:pPr>
            <a:r>
              <a:rPr lang="en-US" sz="2589">
                <a:solidFill>
                  <a:srgbClr val="000000"/>
                </a:solidFill>
                <a:latin typeface="Times New Roman"/>
                <a:ea typeface="Times New Roman"/>
                <a:cs typeface="Times New Roman"/>
                <a:sym typeface="Times New Roman"/>
              </a:rPr>
              <a:t>  The results are compared against traditional trading strategies, particularly the Buy and Hold (BaH) strategy, to determine the effectiveness of the CNN-based approach.</a:t>
            </a:r>
          </a:p>
          <a:p>
            <a:pPr algn="just">
              <a:lnSpc>
                <a:spcPts val="3105"/>
              </a:lnSpc>
            </a:pPr>
          </a:p>
          <a:p>
            <a:pPr algn="just">
              <a:lnSpc>
                <a:spcPts val="3105"/>
              </a:lnSpc>
            </a:pP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
        <p:nvSpPr>
          <p:cNvPr name="Freeform 9" id="9"/>
          <p:cNvSpPr/>
          <p:nvPr/>
        </p:nvSpPr>
        <p:spPr>
          <a:xfrm flipH="false" flipV="false" rot="0">
            <a:off x="3880316" y="1618496"/>
            <a:ext cx="10527368" cy="3165494"/>
          </a:xfrm>
          <a:custGeom>
            <a:avLst/>
            <a:gdLst/>
            <a:ahLst/>
            <a:cxnLst/>
            <a:rect r="r" b="b" t="t" l="l"/>
            <a:pathLst>
              <a:path h="3165494" w="10527368">
                <a:moveTo>
                  <a:pt x="0" y="0"/>
                </a:moveTo>
                <a:lnTo>
                  <a:pt x="10527368" y="0"/>
                </a:lnTo>
                <a:lnTo>
                  <a:pt x="10527368" y="3165494"/>
                </a:lnTo>
                <a:lnTo>
                  <a:pt x="0" y="3165494"/>
                </a:lnTo>
                <a:lnTo>
                  <a:pt x="0" y="0"/>
                </a:lnTo>
                <a:close/>
              </a:path>
            </a:pathLst>
          </a:custGeom>
          <a:blipFill>
            <a:blip r:embed="rId8"/>
            <a:stretch>
              <a:fillRect l="-1078" t="-17313" r="-682" b="-13423"/>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45924" y="1742321"/>
            <a:ext cx="17139002" cy="5134205"/>
          </a:xfrm>
          <a:prstGeom prst="rect">
            <a:avLst/>
          </a:prstGeom>
        </p:spPr>
        <p:txBody>
          <a:bodyPr anchor="t" rtlCol="false" tIns="0" lIns="0" bIns="0" rIns="0">
            <a:spAutoFit/>
          </a:bodyPr>
          <a:lstStyle/>
          <a:p>
            <a:pPr algn="just">
              <a:lnSpc>
                <a:spcPts val="3105"/>
              </a:lnSpc>
            </a:pP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5. Analysis of Results:</a:t>
            </a:r>
          </a:p>
          <a:p>
            <a:pPr algn="just">
              <a:lnSpc>
                <a:spcPts val="3105"/>
              </a:lnSpc>
            </a:pPr>
            <a:r>
              <a:rPr lang="en-US" sz="2589">
                <a:solidFill>
                  <a:srgbClr val="000000"/>
                </a:solidFill>
                <a:latin typeface="Times New Roman"/>
                <a:ea typeface="Times New Roman"/>
                <a:cs typeface="Times New Roman"/>
                <a:sym typeface="Times New Roman"/>
              </a:rPr>
              <a:t>    The study analyzes the model's performance across different market conditions, examining how well it performs in both bullish and bearish markets. This analysis helps to understand the robustness and adaptability of the proposed model.</a:t>
            </a:r>
          </a:p>
          <a:p>
            <a:pPr algn="just">
              <a:lnSpc>
                <a:spcPts val="3105"/>
              </a:lnSpc>
            </a:pPr>
          </a:p>
          <a:p>
            <a:pPr algn="just">
              <a:lnSpc>
                <a:spcPts val="3105"/>
              </a:lnSpc>
            </a:pPr>
            <a:r>
              <a:rPr lang="en-US" sz="2589" b="true">
                <a:solidFill>
                  <a:srgbClr val="000000"/>
                </a:solidFill>
                <a:latin typeface="Times New Roman Bold"/>
                <a:ea typeface="Times New Roman Bold"/>
                <a:cs typeface="Times New Roman Bold"/>
                <a:sym typeface="Times New Roman Bold"/>
              </a:rPr>
              <a:t>6. Discussion and Future Work:</a:t>
            </a:r>
          </a:p>
          <a:p>
            <a:pPr algn="just">
              <a:lnSpc>
                <a:spcPts val="3105"/>
              </a:lnSpc>
            </a:pPr>
            <a:r>
              <a:rPr lang="en-US" sz="2589">
                <a:solidFill>
                  <a:srgbClr val="000000"/>
                </a:solidFill>
                <a:latin typeface="Times New Roman"/>
                <a:ea typeface="Times New Roman"/>
                <a:cs typeface="Times New Roman"/>
                <a:sym typeface="Times New Roman"/>
              </a:rPr>
              <a:t>    The paper discusses the implications of the findings, the limitations of the current study, and potential areas for future research and improvement in the methodology.</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Overall, the methodology emphasizes the innovative use of visual data representations in financial trading, leveraging deep learning techniques to enhance decision-making in algorithmic trading.</a:t>
            </a:r>
          </a:p>
          <a:p>
            <a:pPr algn="just">
              <a:lnSpc>
                <a:spcPts val="3106"/>
              </a:lnSpc>
              <a:spcBef>
                <a:spcPct val="0"/>
              </a:spcBef>
            </a:pPr>
          </a:p>
        </p:txBody>
      </p:sp>
      <p:sp>
        <p:nvSpPr>
          <p:cNvPr name="TextBox 8" id="8"/>
          <p:cNvSpPr txBox="true"/>
          <p:nvPr/>
        </p:nvSpPr>
        <p:spPr>
          <a:xfrm rot="0">
            <a:off x="5255940" y="856267"/>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METHODOLOGY</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834572" y="4467976"/>
            <a:ext cx="3872389" cy="1038534"/>
          </a:xfrm>
          <a:prstGeom prst="rect">
            <a:avLst/>
          </a:prstGeom>
        </p:spPr>
        <p:txBody>
          <a:bodyPr anchor="t" rtlCol="false" tIns="0" lIns="0" bIns="0" rIns="0">
            <a:spAutoFit/>
          </a:bodyPr>
          <a:lstStyle/>
          <a:p>
            <a:pPr algn="ctr">
              <a:lnSpc>
                <a:spcPts val="7285"/>
              </a:lnSpc>
              <a:spcBef>
                <a:spcPct val="0"/>
              </a:spcBef>
            </a:pPr>
            <a:r>
              <a:rPr lang="en-US" b="true" sz="6073">
                <a:solidFill>
                  <a:srgbClr val="000000"/>
                </a:solidFill>
                <a:latin typeface="Times New Roman Bold"/>
                <a:ea typeface="Times New Roman Bold"/>
                <a:cs typeface="Times New Roman Bold"/>
                <a:sym typeface="Times New Roman Bold"/>
              </a:rPr>
              <a:t>INVESTIQ</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Freeform 12" id="12"/>
          <p:cNvSpPr/>
          <p:nvPr/>
        </p:nvSpPr>
        <p:spPr>
          <a:xfrm flipH="false" flipV="false" rot="0">
            <a:off x="10749529" y="3335699"/>
            <a:ext cx="6729770" cy="3280763"/>
          </a:xfrm>
          <a:custGeom>
            <a:avLst/>
            <a:gdLst/>
            <a:ahLst/>
            <a:cxnLst/>
            <a:rect r="r" b="b" t="t" l="l"/>
            <a:pathLst>
              <a:path h="3280763" w="6729770">
                <a:moveTo>
                  <a:pt x="0" y="0"/>
                </a:moveTo>
                <a:lnTo>
                  <a:pt x="6729771" y="0"/>
                </a:lnTo>
                <a:lnTo>
                  <a:pt x="6729771" y="3280763"/>
                </a:lnTo>
                <a:lnTo>
                  <a:pt x="0" y="3280763"/>
                </a:lnTo>
                <a:lnTo>
                  <a:pt x="0" y="0"/>
                </a:lnTo>
                <a:close/>
              </a:path>
            </a:pathLst>
          </a:custGeom>
          <a:blipFill>
            <a:blip r:embed="rId9"/>
            <a:stretch>
              <a:fillRect l="0" t="0" r="0" b="0"/>
            </a:stretch>
          </a:blipFill>
        </p:spPr>
      </p:sp>
      <p:sp>
        <p:nvSpPr>
          <p:cNvPr name="TextBox 13" id="13"/>
          <p:cNvSpPr txBox="true"/>
          <p:nvPr/>
        </p:nvSpPr>
        <p:spPr>
          <a:xfrm rot="0">
            <a:off x="0" y="3574737"/>
            <a:ext cx="10344102" cy="4636639"/>
          </a:xfrm>
          <a:prstGeom prst="rect">
            <a:avLst/>
          </a:prstGeom>
        </p:spPr>
        <p:txBody>
          <a:bodyPr anchor="t" rtlCol="false" tIns="0" lIns="0" bIns="0" rIns="0">
            <a:spAutoFit/>
          </a:bodyPr>
          <a:lstStyle/>
          <a:p>
            <a:pPr algn="l">
              <a:lnSpc>
                <a:spcPts val="2652"/>
              </a:lnSpc>
            </a:pPr>
            <a:r>
              <a:rPr lang="en-US" sz="2212" b="true">
                <a:solidFill>
                  <a:srgbClr val="000000"/>
                </a:solidFill>
                <a:latin typeface="Times New Roman Bold"/>
                <a:ea typeface="Times New Roman Bold"/>
                <a:cs typeface="Times New Roman Bold"/>
                <a:sym typeface="Times New Roman Bold"/>
              </a:rPr>
              <a:t>🔹</a:t>
            </a:r>
            <a:r>
              <a:rPr lang="en-US" b="true" sz="2212">
                <a:solidFill>
                  <a:srgbClr val="000000"/>
                </a:solidFill>
                <a:latin typeface="Times New Roman Bold"/>
                <a:ea typeface="Times New Roman Bold"/>
                <a:cs typeface="Times New Roman Bold"/>
                <a:sym typeface="Times New Roman Bold"/>
              </a:rPr>
              <a:t>Data Input &amp; Investment Date:</a:t>
            </a:r>
          </a:p>
          <a:p>
            <a:pPr algn="l">
              <a:lnSpc>
                <a:spcPts val="2653"/>
              </a:lnSpc>
            </a:pP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User inputs an investment date.</a:t>
            </a: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System fetches &amp; preprocesses stock data (cleaning, normalization, train-test split).</a:t>
            </a:r>
          </a:p>
          <a:p>
            <a:pPr algn="l" marL="477678" indent="-238839" lvl="1">
              <a:lnSpc>
                <a:spcPts val="2652"/>
              </a:lnSpc>
              <a:buFont typeface="Arial"/>
              <a:buChar char="•"/>
            </a:pPr>
            <a:r>
              <a:rPr lang="en-US" sz="2212">
                <a:solidFill>
                  <a:srgbClr val="000000"/>
                </a:solidFill>
                <a:latin typeface="Times New Roman"/>
                <a:ea typeface="Times New Roman"/>
                <a:cs typeface="Times New Roman"/>
                <a:sym typeface="Times New Roman"/>
              </a:rPr>
              <a:t>Enables flexible predictions for different periods.</a:t>
            </a:r>
          </a:p>
          <a:p>
            <a:pPr algn="l">
              <a:lnSpc>
                <a:spcPts val="2653"/>
              </a:lnSpc>
            </a:pPr>
          </a:p>
          <a:p>
            <a:pPr algn="l">
              <a:lnSpc>
                <a:spcPts val="2653"/>
              </a:lnSpc>
            </a:pPr>
            <a:r>
              <a:rPr lang="en-US" sz="2212">
                <a:solidFill>
                  <a:srgbClr val="000000"/>
                </a:solidFill>
                <a:latin typeface="Times New Roman"/>
                <a:ea typeface="Times New Roman"/>
                <a:cs typeface="Times New Roman"/>
                <a:sym typeface="Times New Roman"/>
              </a:rPr>
              <a:t>🔹</a:t>
            </a:r>
            <a:r>
              <a:rPr lang="en-US" b="true" sz="2212">
                <a:solidFill>
                  <a:srgbClr val="000000"/>
                </a:solidFill>
                <a:latin typeface="Times New Roman Bold"/>
                <a:ea typeface="Times New Roman Bold"/>
                <a:cs typeface="Times New Roman Bold"/>
                <a:sym typeface="Times New Roman Bold"/>
              </a:rPr>
              <a:t> Model Training &amp; Evaluation:</a:t>
            </a: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Model trains on historical data using multiple epochs.</a:t>
            </a: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Tracks loss &amp; validation accuracy for performance monitoring.</a:t>
            </a:r>
          </a:p>
          <a:p>
            <a:pPr algn="l" marL="477678" indent="-238839" lvl="1">
              <a:lnSpc>
                <a:spcPts val="2652"/>
              </a:lnSpc>
              <a:buFont typeface="Arial"/>
              <a:buChar char="•"/>
            </a:pPr>
            <a:r>
              <a:rPr lang="en-US" sz="2212">
                <a:solidFill>
                  <a:srgbClr val="000000"/>
                </a:solidFill>
                <a:latin typeface="Times New Roman"/>
                <a:ea typeface="Times New Roman"/>
                <a:cs typeface="Times New Roman"/>
                <a:sym typeface="Times New Roman"/>
              </a:rPr>
              <a:t>Prevents overfitting &amp; ensures generalization.</a:t>
            </a:r>
          </a:p>
          <a:p>
            <a:pPr algn="l">
              <a:lnSpc>
                <a:spcPts val="2653"/>
              </a:lnSpc>
            </a:pPr>
          </a:p>
          <a:p>
            <a:pPr algn="l">
              <a:lnSpc>
                <a:spcPts val="2653"/>
              </a:lnSpc>
            </a:pPr>
            <a:r>
              <a:rPr lang="en-US" sz="2212">
                <a:solidFill>
                  <a:srgbClr val="000000"/>
                </a:solidFill>
                <a:latin typeface="Times New Roman"/>
                <a:ea typeface="Times New Roman"/>
                <a:cs typeface="Times New Roman"/>
                <a:sym typeface="Times New Roman"/>
              </a:rPr>
              <a:t>🔹</a:t>
            </a:r>
            <a:r>
              <a:rPr lang="en-US" b="true" sz="2212">
                <a:solidFill>
                  <a:srgbClr val="000000"/>
                </a:solidFill>
                <a:latin typeface="Times New Roman Bold"/>
                <a:ea typeface="Times New Roman Bold"/>
                <a:cs typeface="Times New Roman Bold"/>
                <a:sym typeface="Times New Roman Bold"/>
              </a:rPr>
              <a:t> Stock Price Prediction &amp; Investment Decision:</a:t>
            </a: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Predicts stock price movement over 15 days.</a:t>
            </a:r>
          </a:p>
          <a:p>
            <a:pPr algn="l" marL="477678" indent="-238839" lvl="1">
              <a:lnSpc>
                <a:spcPts val="2653"/>
              </a:lnSpc>
              <a:buFont typeface="Arial"/>
              <a:buChar char="•"/>
            </a:pPr>
            <a:r>
              <a:rPr lang="en-US" sz="2212">
                <a:solidFill>
                  <a:srgbClr val="000000"/>
                </a:solidFill>
                <a:latin typeface="Times New Roman"/>
                <a:ea typeface="Times New Roman"/>
                <a:cs typeface="Times New Roman"/>
                <a:sym typeface="Times New Roman"/>
              </a:rPr>
              <a:t>Compares initial vs. predicted price.</a:t>
            </a:r>
          </a:p>
        </p:txBody>
      </p:sp>
      <p:sp>
        <p:nvSpPr>
          <p:cNvPr name="TextBox 14" id="14"/>
          <p:cNvSpPr txBox="true"/>
          <p:nvPr/>
        </p:nvSpPr>
        <p:spPr>
          <a:xfrm rot="0">
            <a:off x="3453451" y="2774328"/>
            <a:ext cx="6699863" cy="667002"/>
          </a:xfrm>
          <a:prstGeom prst="rect">
            <a:avLst/>
          </a:prstGeom>
        </p:spPr>
        <p:txBody>
          <a:bodyPr anchor="t" rtlCol="false" tIns="0" lIns="0" bIns="0" rIns="0">
            <a:spAutoFit/>
          </a:bodyPr>
          <a:lstStyle/>
          <a:p>
            <a:pPr algn="ctr">
              <a:lnSpc>
                <a:spcPts val="4669"/>
              </a:lnSpc>
              <a:spcBef>
                <a:spcPct val="0"/>
              </a:spcBef>
            </a:pPr>
            <a:r>
              <a:rPr lang="en-US" b="true" sz="3893">
                <a:solidFill>
                  <a:srgbClr val="000000"/>
                </a:solidFill>
                <a:latin typeface="Times New Roman Bold"/>
                <a:ea typeface="Times New Roman Bold"/>
                <a:cs typeface="Times New Roman Bold"/>
                <a:sym typeface="Times New Roman Bold"/>
              </a:rPr>
              <a:t>WORKING OF INVESTIQ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766021" y="4371726"/>
            <a:ext cx="5439489" cy="1038534"/>
          </a:xfrm>
          <a:prstGeom prst="rect">
            <a:avLst/>
          </a:prstGeom>
        </p:spPr>
        <p:txBody>
          <a:bodyPr anchor="t" rtlCol="false" tIns="0" lIns="0" bIns="0" rIns="0">
            <a:spAutoFit/>
          </a:bodyPr>
          <a:lstStyle/>
          <a:p>
            <a:pPr algn="ctr">
              <a:lnSpc>
                <a:spcPts val="7285"/>
              </a:lnSpc>
              <a:spcBef>
                <a:spcPct val="0"/>
              </a:spcBef>
            </a:pPr>
            <a:r>
              <a:rPr lang="en-US" b="true" sz="6073">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252430" y="2067103"/>
            <a:ext cx="17006870" cy="8115675"/>
          </a:xfrm>
          <a:prstGeom prst="rect">
            <a:avLst/>
          </a:prstGeom>
        </p:spPr>
        <p:txBody>
          <a:bodyPr anchor="t" rtlCol="false" tIns="0" lIns="0" bIns="0" rIns="0">
            <a:spAutoFit/>
          </a:bodyPr>
          <a:lstStyle/>
          <a:p>
            <a:pPr algn="just">
              <a:lnSpc>
                <a:spcPts val="3542"/>
              </a:lnSpc>
            </a:pPr>
            <a:r>
              <a:rPr lang="en-US" sz="2954" b="true">
                <a:solidFill>
                  <a:srgbClr val="000000"/>
                </a:solidFill>
                <a:latin typeface="Times New Roman Bold"/>
                <a:ea typeface="Times New Roman Bold"/>
                <a:cs typeface="Times New Roman Bold"/>
                <a:sym typeface="Times New Roman Bold"/>
              </a:rPr>
              <a:t>✅Effectiveness of CNN-BI Model</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Successfully predicts trading signals ("Buy," "Sell," and "Hold") using 2D stock price bar chart images.</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Outperforms traditional Buy and Hold (BaH) strategy, especially in bear or trendless markets.</a:t>
            </a:r>
          </a:p>
          <a:p>
            <a:pPr algn="just">
              <a:lnSpc>
                <a:spcPts val="3542"/>
              </a:lnSpc>
            </a:pPr>
          </a:p>
          <a:p>
            <a:pPr algn="just">
              <a:lnSpc>
                <a:spcPts val="3542"/>
              </a:lnSpc>
            </a:pPr>
            <a:r>
              <a:rPr lang="en-US" sz="2954" b="true">
                <a:solidFill>
                  <a:srgbClr val="000000"/>
                </a:solidFill>
                <a:latin typeface="Times New Roman Bold"/>
                <a:ea typeface="Times New Roman Bold"/>
                <a:cs typeface="Times New Roman Bold"/>
                <a:sym typeface="Times New Roman Bold"/>
              </a:rPr>
              <a:t>✅ Novelty of Approach</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Utilizes visual data representations instead of traditional numerical time series.</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Highlights the potential of deep learning in financial forecasting.</a:t>
            </a:r>
          </a:p>
          <a:p>
            <a:pPr algn="just">
              <a:lnSpc>
                <a:spcPts val="3542"/>
              </a:lnSpc>
            </a:pPr>
          </a:p>
          <a:p>
            <a:pPr algn="just">
              <a:lnSpc>
                <a:spcPts val="3542"/>
              </a:lnSpc>
            </a:pPr>
            <a:r>
              <a:rPr lang="en-US" sz="2954" b="true">
                <a:solidFill>
                  <a:srgbClr val="000000"/>
                </a:solidFill>
                <a:latin typeface="Times New Roman Bold"/>
                <a:ea typeface="Times New Roman Bold"/>
                <a:cs typeface="Times New Roman Bold"/>
                <a:sym typeface="Times New Roman Bold"/>
              </a:rPr>
              <a:t>✅ Model Adaptability:</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Demonstrates effectiveness across different market conditions.</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Recognized as a preliminary exploration, requiring further refinement.</a:t>
            </a:r>
          </a:p>
          <a:p>
            <a:pPr algn="just">
              <a:lnSpc>
                <a:spcPts val="3542"/>
              </a:lnSpc>
            </a:pPr>
          </a:p>
          <a:p>
            <a:pPr algn="just">
              <a:lnSpc>
                <a:spcPts val="3542"/>
              </a:lnSpc>
            </a:pPr>
            <a:r>
              <a:rPr lang="en-US" sz="2954" b="true">
                <a:solidFill>
                  <a:srgbClr val="000000"/>
                </a:solidFill>
                <a:latin typeface="Times New Roman Bold"/>
                <a:ea typeface="Times New Roman Bold"/>
                <a:cs typeface="Times New Roman Bold"/>
                <a:sym typeface="Times New Roman Bold"/>
              </a:rPr>
              <a:t>✅Future Improvements:</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Optimizing the CNN-BI model architecture for improved accuracy.</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Integrating with other trading strategies to boost overall performance.</a:t>
            </a:r>
          </a:p>
          <a:p>
            <a:pPr algn="just" marL="637931" indent="-318966" lvl="1">
              <a:lnSpc>
                <a:spcPts val="3542"/>
              </a:lnSpc>
              <a:buFont typeface="Arial"/>
              <a:buChar char="•"/>
            </a:pPr>
            <a:r>
              <a:rPr lang="en-US" sz="2954">
                <a:solidFill>
                  <a:srgbClr val="000000"/>
                </a:solidFill>
                <a:latin typeface="Times New Roman"/>
                <a:ea typeface="Times New Roman"/>
                <a:cs typeface="Times New Roman"/>
                <a:sym typeface="Times New Roman"/>
              </a:rPr>
              <a:t>Expanding the method to other financial instruments beyond stock trading.</a:t>
            </a:r>
          </a:p>
          <a:p>
            <a:pPr algn="just">
              <a:lnSpc>
                <a:spcPts val="3542"/>
              </a:lnSpc>
            </a:pPr>
          </a:p>
          <a:p>
            <a:pPr algn="just">
              <a:lnSpc>
                <a:spcPts val="3542"/>
              </a:lnSpc>
              <a:spcBef>
                <a:spcPct val="0"/>
              </a:spcBef>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CONCLUSION</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6862045" y="4371726"/>
            <a:ext cx="5247442" cy="1038534"/>
          </a:xfrm>
          <a:prstGeom prst="rect">
            <a:avLst/>
          </a:prstGeom>
        </p:spPr>
        <p:txBody>
          <a:bodyPr anchor="t" rtlCol="false" tIns="0" lIns="0" bIns="0" rIns="0">
            <a:spAutoFit/>
          </a:bodyPr>
          <a:lstStyle/>
          <a:p>
            <a:pPr algn="ctr">
              <a:lnSpc>
                <a:spcPts val="7285"/>
              </a:lnSpc>
              <a:spcBef>
                <a:spcPct val="0"/>
              </a:spcBef>
            </a:pPr>
            <a:r>
              <a:rPr lang="en-US" b="true" sz="6073">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642038" y="2009953"/>
            <a:ext cx="16617262" cy="7355570"/>
          </a:xfrm>
          <a:prstGeom prst="rect">
            <a:avLst/>
          </a:prstGeom>
        </p:spPr>
        <p:txBody>
          <a:bodyPr anchor="t" rtlCol="false" tIns="0" lIns="0" bIns="0" rIns="0">
            <a:spAutoFit/>
          </a:bodyPr>
          <a:lstStyle/>
          <a:p>
            <a:pPr algn="just">
              <a:lnSpc>
                <a:spcPts val="3666"/>
              </a:lnSpc>
            </a:pPr>
            <a:r>
              <a:rPr lang="en-US" sz="2444">
                <a:solidFill>
                  <a:srgbClr val="000000"/>
                </a:solidFill>
                <a:latin typeface="Times New Roman"/>
                <a:ea typeface="Times New Roman"/>
                <a:cs typeface="Times New Roman"/>
                <a:sym typeface="Times New Roman"/>
              </a:rPr>
              <a:t>1] R. Aguilar-Rivera, M. Valenzuela-Rendon, JJ. Rodrguez-Ortiz, Genetic algorithms and Darwinian approaches </a:t>
            </a:r>
            <a:r>
              <a:rPr lang="en-US" sz="2444">
                <a:solidFill>
                  <a:srgbClr val="000000"/>
                </a:solidFill>
                <a:latin typeface="Times New Roman"/>
                <a:ea typeface="Times New Roman"/>
                <a:cs typeface="Times New Roman"/>
                <a:sym typeface="Times New Roman"/>
              </a:rPr>
              <a:t>in financial applications: A survey, Expert Systems with Applications 42.2, (2015) pp. 7684-7697.</a:t>
            </a:r>
          </a:p>
          <a:p>
            <a:pPr algn="just">
              <a:lnSpc>
                <a:spcPts val="3666"/>
              </a:lnSpc>
            </a:pPr>
            <a:r>
              <a:rPr lang="en-US" sz="2444">
                <a:solidFill>
                  <a:srgbClr val="000000"/>
                </a:solidFill>
                <a:latin typeface="Times New Roman"/>
                <a:ea typeface="Times New Roman"/>
                <a:cs typeface="Times New Roman"/>
                <a:sym typeface="Times New Roman"/>
              </a:rPr>
              <a:t>[2] A. Canziani, A. Paszke, E. Culurciello, An analysis of deep neural network models for practical applications(2016) ArXiv: 1605.07678.</a:t>
            </a:r>
          </a:p>
          <a:p>
            <a:pPr algn="just">
              <a:lnSpc>
                <a:spcPts val="3666"/>
              </a:lnSpc>
            </a:pPr>
            <a:r>
              <a:rPr lang="en-US" sz="2444">
                <a:solidFill>
                  <a:srgbClr val="000000"/>
                </a:solidFill>
                <a:latin typeface="Times New Roman"/>
                <a:ea typeface="Times New Roman"/>
                <a:cs typeface="Times New Roman"/>
                <a:sym typeface="Times New Roman"/>
              </a:rPr>
              <a:t>[3] R.C. Cavalcante, R.C. Brasileiro, V. Souza, J.P. Nobrega, A.L.I. Oliveira, Computational intelligence and financial markets: A survey and future directions, Expert Systems with Applications 55, (2016) pp. 194-211.</a:t>
            </a:r>
          </a:p>
          <a:p>
            <a:pPr algn="just">
              <a:lnSpc>
                <a:spcPts val="3666"/>
              </a:lnSpc>
            </a:pPr>
            <a:r>
              <a:rPr lang="en-US" sz="2444">
                <a:solidFill>
                  <a:srgbClr val="000000"/>
                </a:solidFill>
                <a:latin typeface="Times New Roman"/>
                <a:ea typeface="Times New Roman"/>
                <a:cs typeface="Times New Roman"/>
                <a:sym typeface="Times New Roman"/>
              </a:rPr>
              <a:t>[4] J. Chen et al., Financial Time-Series Data Analysis Using Deep Convolutional Neural Networks, Cloud Computing and Big Data (CCBD), 7th International Conference on. IEEE, (2016) pp. 87-92.</a:t>
            </a:r>
          </a:p>
          <a:p>
            <a:pPr algn="just">
              <a:lnSpc>
                <a:spcPts val="3666"/>
              </a:lnSpc>
            </a:pPr>
            <a:r>
              <a:rPr lang="en-US" sz="2444">
                <a:solidFill>
                  <a:srgbClr val="000000"/>
                </a:solidFill>
                <a:latin typeface="Times New Roman"/>
                <a:ea typeface="Times New Roman"/>
                <a:cs typeface="Times New Roman"/>
                <a:sym typeface="Times New Roman"/>
              </a:rPr>
              <a:t>[5] A. Chen, M.T. Leung, H. Daouk, Application of neural networks to an emerging financial market: forecasting and trading the Taiwan Stock Index, Computers &amp; Operations Research 30.6, (2003) pp. 901-923.</a:t>
            </a:r>
          </a:p>
          <a:p>
            <a:pPr algn="just">
              <a:lnSpc>
                <a:spcPts val="3666"/>
              </a:lnSpc>
            </a:pPr>
            <a:r>
              <a:rPr lang="en-US" sz="2444">
                <a:solidFill>
                  <a:srgbClr val="000000"/>
                </a:solidFill>
                <a:latin typeface="Times New Roman"/>
                <a:ea typeface="Times New Roman"/>
                <a:cs typeface="Times New Roman"/>
                <a:sym typeface="Times New Roman"/>
              </a:rPr>
              <a:t>[6] D.C. Ciresan et al., Convolutional neural network committees for handwritten character classification, Document Analysis and Recognition (IC-DAR), International Conference on. IEEE, (2011) pp. 1135-1139.</a:t>
            </a:r>
          </a:p>
          <a:p>
            <a:pPr algn="just">
              <a:lnSpc>
                <a:spcPts val="3666"/>
              </a:lnSpc>
            </a:pPr>
            <a:r>
              <a:rPr lang="en-US" sz="2444">
                <a:solidFill>
                  <a:srgbClr val="000000"/>
                </a:solidFill>
                <a:latin typeface="Times New Roman"/>
                <a:ea typeface="Times New Roman"/>
                <a:cs typeface="Times New Roman"/>
                <a:sym typeface="Times New Roman"/>
              </a:rPr>
              <a:t>[7] X. Ding et al., Deep Learning for Event-Driven Stock Prediction, International Joint Conference on Artificial Intelligence, (2015) pp. 2327-2333.</a:t>
            </a:r>
          </a:p>
          <a:p>
            <a:pPr algn="just">
              <a:lnSpc>
                <a:spcPts val="3666"/>
              </a:lnSpc>
            </a:pPr>
          </a:p>
          <a:p>
            <a:pPr algn="just">
              <a:lnSpc>
                <a:spcPts val="3666"/>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12828" y="2000428"/>
            <a:ext cx="17143378" cy="8283321"/>
          </a:xfrm>
          <a:prstGeom prst="rect">
            <a:avLst/>
          </a:prstGeom>
        </p:spPr>
        <p:txBody>
          <a:bodyPr anchor="t" rtlCol="false" tIns="0" lIns="0" bIns="0" rIns="0">
            <a:spAutoFit/>
          </a:bodyPr>
          <a:lstStyle/>
          <a:p>
            <a:pPr algn="l">
              <a:lnSpc>
                <a:spcPts val="3884"/>
              </a:lnSpc>
            </a:pPr>
            <a:r>
              <a:rPr lang="en-US" sz="2589">
                <a:solidFill>
                  <a:srgbClr val="000000"/>
                </a:solidFill>
                <a:latin typeface="Times New Roman"/>
                <a:ea typeface="Times New Roman"/>
                <a:cs typeface="Times New Roman"/>
                <a:sym typeface="Times New Roman"/>
              </a:rPr>
              <a:t>[8] D. Enke, N. Mehdiyev, Stock market prediction using a combination of stepwise regression analysis, differential evolution-based fuzzy clustering, and a fuzzy inference neural network, Intelligent Automation &amp; Soft Computing 19.4, (2013) 636–648.</a:t>
            </a:r>
          </a:p>
          <a:p>
            <a:pPr algn="l">
              <a:lnSpc>
                <a:spcPts val="3884"/>
              </a:lnSpc>
            </a:pPr>
            <a:r>
              <a:rPr lang="en-US" sz="2589">
                <a:solidFill>
                  <a:srgbClr val="000000"/>
                </a:solidFill>
                <a:latin typeface="Times New Roman"/>
                <a:ea typeface="Times New Roman"/>
                <a:cs typeface="Times New Roman"/>
                <a:sym typeface="Times New Roman"/>
              </a:rPr>
              <a:t>[9] T. Fischer, C. Krau, Deep learning with long short-term memory networks for financial market predictions, Tech. rep. FAU Discussion Papers in Economics, (2017).</a:t>
            </a:r>
          </a:p>
          <a:p>
            <a:pPr algn="l">
              <a:lnSpc>
                <a:spcPts val="3884"/>
              </a:lnSpc>
            </a:pPr>
            <a:r>
              <a:rPr lang="en-US" sz="2589">
                <a:solidFill>
                  <a:srgbClr val="000000"/>
                </a:solidFill>
                <a:latin typeface="Times New Roman"/>
                <a:ea typeface="Times New Roman"/>
                <a:cs typeface="Times New Roman"/>
                <a:sym typeface="Times New Roman"/>
              </a:rPr>
              <a:t>[10] I. Goodfellow, Y. Bengio, A. Courville, Deep Learning, MIT Press, (2016).</a:t>
            </a:r>
          </a:p>
          <a:p>
            <a:pPr algn="l">
              <a:lnSpc>
                <a:spcPts val="3884"/>
              </a:lnSpc>
            </a:pPr>
            <a:r>
              <a:rPr lang="en-US" sz="2589">
                <a:solidFill>
                  <a:srgbClr val="000000"/>
                </a:solidFill>
                <a:latin typeface="Times New Roman"/>
                <a:ea typeface="Times New Roman"/>
                <a:cs typeface="Times New Roman"/>
                <a:sym typeface="Times New Roman"/>
              </a:rPr>
              <a:t>[11] E. Guresen, G. Kayakutlu, T.U. Daim, Using artificial neural network models in stock market index prediction, Expert Systems with Applications 38.8, (2011) pp. 10389-10397.</a:t>
            </a:r>
          </a:p>
          <a:p>
            <a:pPr algn="l">
              <a:lnSpc>
                <a:spcPts val="3884"/>
              </a:lnSpc>
            </a:pPr>
            <a:r>
              <a:rPr lang="en-US" sz="2589">
                <a:solidFill>
                  <a:srgbClr val="000000"/>
                </a:solidFill>
                <a:latin typeface="Times New Roman"/>
                <a:ea typeface="Times New Roman"/>
                <a:cs typeface="Times New Roman"/>
                <a:sym typeface="Times New Roman"/>
              </a:rPr>
              <a:t> [12] A. Karpathy et al., Large-scale video classification with convolutional neural networks, Proceedings of the IEEE conference on Computer Vision and Pattern Recognition, (2014) pp. 1725-1732.</a:t>
            </a:r>
          </a:p>
          <a:p>
            <a:pPr algn="l">
              <a:lnSpc>
                <a:spcPts val="3884"/>
              </a:lnSpc>
            </a:pPr>
            <a:r>
              <a:rPr lang="en-US" sz="2589">
                <a:solidFill>
                  <a:srgbClr val="000000"/>
                </a:solidFill>
                <a:latin typeface="Times New Roman"/>
                <a:ea typeface="Times New Roman"/>
                <a:cs typeface="Times New Roman"/>
                <a:sym typeface="Times New Roman"/>
              </a:rPr>
              <a:t> [13] N. Kalchbrenner, E. Grefenstette, P. Blunsom, A convolutional neural network for modelling sentences, (2014) ArXiv: 1404.2188. </a:t>
            </a:r>
          </a:p>
          <a:p>
            <a:pPr algn="l">
              <a:lnSpc>
                <a:spcPts val="3884"/>
              </a:lnSpc>
            </a:pPr>
            <a:r>
              <a:rPr lang="en-US" sz="2589">
                <a:solidFill>
                  <a:srgbClr val="000000"/>
                </a:solidFill>
                <a:latin typeface="Times New Roman"/>
                <a:ea typeface="Times New Roman"/>
                <a:cs typeface="Times New Roman"/>
                <a:sym typeface="Times New Roman"/>
              </a:rPr>
              <a:t> [14] L. Kaelan, V. Kaelan, M. Jovanovi, Hybrid support vector machine rule extraction method for discovering the preferences of stock market investors: Evidence from Montenegro, Intelligent Automation &amp; Soft Computing 21.4, (2015) 503–522. </a:t>
            </a:r>
          </a:p>
          <a:p>
            <a:pPr algn="l">
              <a:lnSpc>
                <a:spcPts val="3884"/>
              </a:lnSpc>
            </a:pPr>
          </a:p>
          <a:p>
            <a:pPr algn="l">
              <a:lnSpc>
                <a:spcPts val="3884"/>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685295" y="1494847"/>
            <a:ext cx="16936461" cy="7363177"/>
          </a:xfrm>
          <a:prstGeom prst="rect">
            <a:avLst/>
          </a:prstGeom>
        </p:spPr>
        <p:txBody>
          <a:bodyPr anchor="t" rtlCol="false" tIns="0" lIns="0" bIns="0" rIns="0">
            <a:spAutoFit/>
          </a:bodyPr>
          <a:lstStyle/>
          <a:p>
            <a:pPr algn="just">
              <a:lnSpc>
                <a:spcPts val="5395"/>
              </a:lnSpc>
            </a:pPr>
            <a:r>
              <a:rPr lang="en-US" sz="4500" b="true">
                <a:solidFill>
                  <a:srgbClr val="000000"/>
                </a:solidFill>
                <a:latin typeface="Times New Roman Bold"/>
                <a:ea typeface="Times New Roman Bold"/>
                <a:cs typeface="Times New Roman Bold"/>
                <a:sym typeface="Times New Roman Bold"/>
              </a:rPr>
              <a:t>                                             INTRODUCTION</a:t>
            </a:r>
          </a:p>
          <a:p>
            <a:pPr algn="just">
              <a:lnSpc>
                <a:spcPts val="2826"/>
              </a:lnSpc>
            </a:pPr>
          </a:p>
          <a:p>
            <a:pPr algn="just">
              <a:lnSpc>
                <a:spcPts val="3105"/>
              </a:lnSpc>
            </a:pPr>
            <a:r>
              <a:rPr lang="en-US" sz="2589">
                <a:solidFill>
                  <a:srgbClr val="000000"/>
                </a:solidFill>
                <a:latin typeface="Times New Roman"/>
                <a:ea typeface="Times New Roman"/>
                <a:cs typeface="Times New Roman"/>
                <a:sym typeface="Times New Roman"/>
              </a:rPr>
              <a:t>In recent years, the use of advanced computational methods in finance has grown, particularly in algorithmic trading, due to the increasing complexity and volume of financial data. Traditional methods often fall short in capturing the intricate patterns needed for accurate market predictions. This has led to a rise in using deep learning models to improve prediction accuracy and decision-making.</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Convolutional Neural Networks (CNNs) are a type of deep learning model well-suited for analyzing images. They excel at detecting patterns and features effectively, making them ideal for processing visual data. In financial markets, stock price movements are commonly visualized using bar charts, which provide a snapshot of price trends over time. </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This study introduces a novel approach by using CNNs to analyze stock bar chart images. By converting time series data into 30x30 pixel images, the CNN model can generate trading signals like "Buy," "Sell," or "Hold." The goal is to evaluate how well would the developed model predicts trading decisions compared to traditional strategies, such as the Buy and Hold (BaH) approach.</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Overall, this research aims to improve trading predictions by leveraging visual data and deep learning techniques, offering new insights into financial forecasting and trading strategies.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275944" y="2019478"/>
            <a:ext cx="17656747" cy="7445121"/>
          </a:xfrm>
          <a:prstGeom prst="rect">
            <a:avLst/>
          </a:prstGeom>
        </p:spPr>
        <p:txBody>
          <a:bodyPr anchor="t" rtlCol="false" tIns="0" lIns="0" bIns="0" rIns="0">
            <a:spAutoFit/>
          </a:bodyPr>
          <a:lstStyle/>
          <a:p>
            <a:pPr algn="l">
              <a:lnSpc>
                <a:spcPts val="3135"/>
              </a:lnSpc>
            </a:pPr>
            <a:r>
              <a:rPr lang="en-US" sz="2090">
                <a:solidFill>
                  <a:srgbClr val="000000"/>
                </a:solidFill>
                <a:latin typeface="Times New Roman"/>
                <a:ea typeface="Times New Roman"/>
                <a:cs typeface="Times New Roman"/>
                <a:sym typeface="Times New Roman"/>
              </a:rPr>
              <a:t>\[15] C. Krauss, X. Do, N. Huck, Deep neural networks, gradient-boosted trees, random forests: Statistical arbitrage on the S&amp;P 500, European Journal of Operational Research 259.2, (2017) pp. 689-702. </a:t>
            </a:r>
          </a:p>
          <a:p>
            <a:pPr algn="l">
              <a:lnSpc>
                <a:spcPts val="3135"/>
              </a:lnSpc>
            </a:pPr>
            <a:r>
              <a:rPr lang="en-US" sz="2090">
                <a:solidFill>
                  <a:srgbClr val="000000"/>
                </a:solidFill>
                <a:latin typeface="Times New Roman"/>
                <a:ea typeface="Times New Roman"/>
                <a:cs typeface="Times New Roman"/>
                <a:sym typeface="Times New Roman"/>
              </a:rPr>
              <a:t>[16] Y. Kim, Convolutional neural networks for sentence classification, (2014) ArXiv: 1408.5882.</a:t>
            </a:r>
          </a:p>
          <a:p>
            <a:pPr algn="l">
              <a:lnSpc>
                <a:spcPts val="3135"/>
              </a:lnSpc>
            </a:pPr>
            <a:r>
              <a:rPr lang="en-US" sz="2090">
                <a:solidFill>
                  <a:srgbClr val="000000"/>
                </a:solidFill>
                <a:latin typeface="Times New Roman"/>
                <a:ea typeface="Times New Roman"/>
                <a:cs typeface="Times New Roman"/>
                <a:sym typeface="Times New Roman"/>
              </a:rPr>
              <a:t> [17] A. Krizhevsky, I. Sutskever, G. Hinton, ImageNet classification with deep convolutional neural networks, Advances in neural information processing systems, (2012) pp. 1097-1105.</a:t>
            </a:r>
          </a:p>
          <a:p>
            <a:pPr algn="l">
              <a:lnSpc>
                <a:spcPts val="3135"/>
              </a:lnSpc>
            </a:pPr>
            <a:r>
              <a:rPr lang="en-US" sz="2090">
                <a:solidFill>
                  <a:srgbClr val="000000"/>
                </a:solidFill>
                <a:latin typeface="Times New Roman"/>
                <a:ea typeface="Times New Roman"/>
                <a:cs typeface="Times New Roman"/>
                <a:sym typeface="Times New Roman"/>
              </a:rPr>
              <a:t>[18] B. Krollner, B. Vanstone, G. Finnie, Financial time series forecasting with machine learning techniques: A survey, European Symposium on Artificial Neural Networks Computational Intelligence and Machine Learning, (2010). </a:t>
            </a:r>
          </a:p>
          <a:p>
            <a:pPr algn="l">
              <a:lnSpc>
                <a:spcPts val="3135"/>
              </a:lnSpc>
            </a:pPr>
            <a:r>
              <a:rPr lang="en-US" sz="2090">
                <a:solidFill>
                  <a:srgbClr val="000000"/>
                </a:solidFill>
                <a:latin typeface="Times New Roman"/>
                <a:ea typeface="Times New Roman"/>
                <a:cs typeface="Times New Roman"/>
                <a:sym typeface="Times New Roman"/>
              </a:rPr>
              <a:t>[19] Y.K. Kwon, B.R. Moon, A hybrid neurogenetic approach for stock forecasting, IEEE Transactions on Neural Networks 18.3, (2007) pp. 851-864.</a:t>
            </a:r>
          </a:p>
          <a:p>
            <a:pPr algn="l">
              <a:lnSpc>
                <a:spcPts val="3135"/>
              </a:lnSpc>
            </a:pPr>
            <a:r>
              <a:rPr lang="en-US" sz="2090">
                <a:solidFill>
                  <a:srgbClr val="000000"/>
                </a:solidFill>
                <a:latin typeface="Times New Roman"/>
                <a:ea typeface="Times New Roman"/>
                <a:cs typeface="Times New Roman"/>
                <a:sym typeface="Times New Roman"/>
              </a:rPr>
              <a:t> [20] M. Langkvist, L. Karlsson, A.Loutfi, A review of unsupervised feature learning and deep learning for time-series modeling, Pattern Recognition Letters 42, (2014), pp. 11-24. </a:t>
            </a:r>
          </a:p>
          <a:p>
            <a:pPr algn="l">
              <a:lnSpc>
                <a:spcPts val="3135"/>
              </a:lnSpc>
            </a:pPr>
            <a:r>
              <a:rPr lang="en-US" sz="2090">
                <a:solidFill>
                  <a:srgbClr val="000000"/>
                </a:solidFill>
                <a:latin typeface="Times New Roman"/>
                <a:ea typeface="Times New Roman"/>
                <a:cs typeface="Times New Roman"/>
                <a:sym typeface="Times New Roman"/>
              </a:rPr>
              <a:t>[21] S. Lawrence et al., Face recognition: A convolutional neural-network approach, IEEE transactions on neural networks 8.1., (1997) pp. 98-113. </a:t>
            </a:r>
          </a:p>
          <a:p>
            <a:pPr algn="l">
              <a:lnSpc>
                <a:spcPts val="3135"/>
              </a:lnSpc>
            </a:pPr>
            <a:r>
              <a:rPr lang="en-US" sz="2090">
                <a:solidFill>
                  <a:srgbClr val="000000"/>
                </a:solidFill>
                <a:latin typeface="Times New Roman"/>
                <a:ea typeface="Times New Roman"/>
                <a:cs typeface="Times New Roman"/>
                <a:sym typeface="Times New Roman"/>
              </a:rPr>
              <a:t>[22] Y. LeCun et al., Learning algorithms for classification: A comparison on handwritten digit recognition, Neural networks: the statistical mechanics perspective, (1995) 265.</a:t>
            </a:r>
          </a:p>
          <a:p>
            <a:pPr algn="l">
              <a:lnSpc>
                <a:spcPts val="3135"/>
              </a:lnSpc>
            </a:pPr>
            <a:r>
              <a:rPr lang="en-US" sz="2090">
                <a:solidFill>
                  <a:srgbClr val="000000"/>
                </a:solidFill>
                <a:latin typeface="Times New Roman"/>
                <a:ea typeface="Times New Roman"/>
                <a:cs typeface="Times New Roman"/>
                <a:sym typeface="Times New Roman"/>
              </a:rPr>
              <a:t> [23] Y. LeCun, Y. Bengio, G. Hinton, Deep learning, Nature 521.7553, (2015) pp. 436-444. </a:t>
            </a:r>
          </a:p>
          <a:p>
            <a:pPr algn="l">
              <a:lnSpc>
                <a:spcPts val="3135"/>
              </a:lnSpc>
            </a:pPr>
            <a:r>
              <a:rPr lang="en-US" sz="2090">
                <a:solidFill>
                  <a:srgbClr val="000000"/>
                </a:solidFill>
                <a:latin typeface="Times New Roman"/>
                <a:ea typeface="Times New Roman"/>
                <a:cs typeface="Times New Roman"/>
                <a:sym typeface="Times New Roman"/>
              </a:rPr>
              <a:t>[24] Z. Liao, J. Wang, Forecasting model of global stock index by stochastic time effective neural network, Expert Systems with Applications 37.1, (2010) pp. 834-841.</a:t>
            </a:r>
          </a:p>
          <a:p>
            <a:pPr algn="l">
              <a:lnSpc>
                <a:spcPts val="3135"/>
              </a:lnSpc>
            </a:pPr>
            <a:r>
              <a:rPr lang="en-US" sz="2090">
                <a:solidFill>
                  <a:srgbClr val="000000"/>
                </a:solidFill>
                <a:latin typeface="Times New Roman"/>
                <a:ea typeface="Times New Roman"/>
                <a:cs typeface="Times New Roman"/>
                <a:sym typeface="Times New Roman"/>
              </a:rPr>
              <a:t> [25] O.B. Sezer, A.M. Ozbayoglu, E. Dogdu, An Artificial Neural Network-based Stock Trading System Using Technical Analysis and Big Data Framework, ACM Proceedings of the South East Conference, (2017) pp. 223-226.</a:t>
            </a:r>
          </a:p>
          <a:p>
            <a:pPr algn="l">
              <a:lnSpc>
                <a:spcPts val="3135"/>
              </a:lnSpc>
            </a:pPr>
          </a:p>
        </p:txBody>
      </p:sp>
      <p:sp>
        <p:nvSpPr>
          <p:cNvPr name="TextBox 8" id="8"/>
          <p:cNvSpPr txBox="true"/>
          <p:nvPr/>
        </p:nvSpPr>
        <p:spPr>
          <a:xfrm rot="0">
            <a:off x="5255940" y="1219150"/>
            <a:ext cx="5813558" cy="762229"/>
          </a:xfrm>
          <a:prstGeom prst="rect">
            <a:avLst/>
          </a:prstGeom>
        </p:spPr>
        <p:txBody>
          <a:bodyPr anchor="t" rtlCol="false" tIns="0" lIns="0" bIns="0" rIns="0">
            <a:spAutoFit/>
          </a:bodyPr>
          <a:lstStyle/>
          <a:p>
            <a:pPr algn="ctr">
              <a:lnSpc>
                <a:spcPts val="5398"/>
              </a:lnSpc>
              <a:spcBef>
                <a:spcPct val="0"/>
              </a:spcBef>
            </a:pPr>
            <a:r>
              <a:rPr lang="en-US" b="true" sz="4500">
                <a:solidFill>
                  <a:srgbClr val="000000"/>
                </a:solidFill>
                <a:latin typeface="Times New Roman Bold"/>
                <a:ea typeface="Times New Roman Bold"/>
                <a:cs typeface="Times New Roman Bold"/>
                <a:sym typeface="Times New Roman Bold"/>
              </a:rPr>
              <a:t>REFERENCES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Freeform 5" id="5"/>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901385" y="4183283"/>
            <a:ext cx="6427141" cy="843154"/>
          </a:xfrm>
          <a:prstGeom prst="rect">
            <a:avLst/>
          </a:prstGeom>
        </p:spPr>
        <p:txBody>
          <a:bodyPr anchor="t" rtlCol="false" tIns="0" lIns="0" bIns="0" rIns="0">
            <a:spAutoFit/>
          </a:bodyPr>
          <a:lstStyle/>
          <a:p>
            <a:pPr algn="ctr">
              <a:lnSpc>
                <a:spcPts val="5967"/>
              </a:lnSpc>
              <a:spcBef>
                <a:spcPct val="0"/>
              </a:spcBef>
            </a:pPr>
            <a:r>
              <a:rPr lang="en-US" b="true" sz="4974">
                <a:solidFill>
                  <a:srgbClr val="000000"/>
                </a:solidFill>
                <a:latin typeface="Times New Roman Bold"/>
                <a:ea typeface="Times New Roman Bold"/>
                <a:cs typeface="Times New Roman Bold"/>
                <a:sym typeface="Times New Roman Bold"/>
              </a:rPr>
              <a:t>THANK YOU</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5974867" y="4493231"/>
            <a:ext cx="6014323"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MOTIVATION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647867" y="1497249"/>
            <a:ext cx="16992266" cy="7477355"/>
          </a:xfrm>
          <a:prstGeom prst="rect">
            <a:avLst/>
          </a:prstGeom>
        </p:spPr>
        <p:txBody>
          <a:bodyPr anchor="t" rtlCol="false" tIns="0" lIns="0" bIns="0" rIns="0">
            <a:spAutoFit/>
          </a:bodyPr>
          <a:lstStyle/>
          <a:p>
            <a:pPr algn="just">
              <a:lnSpc>
                <a:spcPts val="3105"/>
              </a:lnSpc>
            </a:pPr>
            <a:r>
              <a:rPr lang="en-US" sz="2589">
                <a:solidFill>
                  <a:srgbClr val="000000"/>
                </a:solidFill>
                <a:latin typeface="Times New Roman"/>
                <a:ea typeface="Times New Roman"/>
                <a:cs typeface="Times New Roman"/>
                <a:sym typeface="Times New Roman"/>
              </a:rPr>
              <a:t>The motivation behind the paper "Visualizing Financial Trends: A Deep Learning Approach Using Stock Bar Chart Images for Algorithmic Trading" arises from several key factors:</a:t>
            </a:r>
          </a:p>
          <a:p>
            <a:pPr algn="just">
              <a:lnSpc>
                <a:spcPts val="3105"/>
              </a:lnSpc>
            </a:pPr>
          </a:p>
          <a:p>
            <a:pPr algn="just" marL="559180" indent="-279590" lvl="1">
              <a:lnSpc>
                <a:spcPts val="3105"/>
              </a:lnSpc>
              <a:buAutoNum type="arabicPeriod" startAt="1"/>
            </a:pPr>
            <a:r>
              <a:rPr lang="en-US" b="true" sz="2589">
                <a:solidFill>
                  <a:srgbClr val="000000"/>
                </a:solidFill>
                <a:latin typeface="Times New Roman Bold"/>
                <a:ea typeface="Times New Roman Bold"/>
                <a:cs typeface="Times New Roman Bold"/>
                <a:sym typeface="Times New Roman Bold"/>
              </a:rPr>
              <a:t>Limitations of Traditional Methods: </a:t>
            </a:r>
            <a:r>
              <a:rPr lang="en-US" sz="2589">
                <a:solidFill>
                  <a:srgbClr val="000000"/>
                </a:solidFill>
                <a:latin typeface="Times New Roman"/>
                <a:ea typeface="Times New Roman"/>
                <a:cs typeface="Times New Roman"/>
                <a:sym typeface="Times New Roman"/>
              </a:rPr>
              <a:t>Traditional trading models such as moving averages ARIMA Regression analysis, often rely on numerical data, which can miss complex patterns, leading to less effective trading decisions</a:t>
            </a:r>
          </a:p>
          <a:p>
            <a:pPr algn="just">
              <a:lnSpc>
                <a:spcPts val="3105"/>
              </a:lnSpc>
            </a:pPr>
            <a:r>
              <a:rPr lang="en-US" sz="2589">
                <a:solidFill>
                  <a:srgbClr val="000000"/>
                </a:solidFill>
                <a:latin typeface="Times New Roman"/>
                <a:ea typeface="Times New Roman"/>
                <a:cs typeface="Times New Roman"/>
                <a:sym typeface="Times New Roman"/>
              </a:rPr>
              <a:t>.</a:t>
            </a:r>
          </a:p>
          <a:p>
            <a:pPr algn="just">
              <a:lnSpc>
                <a:spcPts val="3105"/>
              </a:lnSpc>
            </a:pPr>
            <a:r>
              <a:rPr lang="en-US" sz="2589">
                <a:solidFill>
                  <a:srgbClr val="000000"/>
                </a:solidFill>
                <a:latin typeface="Times New Roman"/>
                <a:ea typeface="Times New Roman"/>
                <a:cs typeface="Times New Roman"/>
                <a:sym typeface="Times New Roman"/>
              </a:rPr>
              <a:t>  2.</a:t>
            </a:r>
            <a:r>
              <a:rPr lang="en-US" sz="2589" b="true">
                <a:solidFill>
                  <a:srgbClr val="000000"/>
                </a:solidFill>
                <a:latin typeface="Times New Roman Bold"/>
                <a:ea typeface="Times New Roman Bold"/>
                <a:cs typeface="Times New Roman Bold"/>
                <a:sym typeface="Times New Roman Bold"/>
              </a:rPr>
              <a:t>Advances in Deep Learning: </a:t>
            </a:r>
            <a:r>
              <a:rPr lang="en-US" sz="2589">
                <a:solidFill>
                  <a:srgbClr val="000000"/>
                </a:solidFill>
                <a:latin typeface="Times New Roman"/>
                <a:ea typeface="Times New Roman"/>
                <a:cs typeface="Times New Roman"/>
                <a:sym typeface="Times New Roman"/>
              </a:rPr>
              <a:t>With the success of convolutional neural networks (CNNs) in image processing, the study explores it’s  potential in financial trading.</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3. </a:t>
            </a:r>
            <a:r>
              <a:rPr lang="en-US" sz="2589" b="true">
                <a:solidFill>
                  <a:srgbClr val="000000"/>
                </a:solidFill>
                <a:latin typeface="Times New Roman Bold"/>
                <a:ea typeface="Times New Roman Bold"/>
                <a:cs typeface="Times New Roman Bold"/>
                <a:sym typeface="Times New Roman Bold"/>
              </a:rPr>
              <a:t>Visual Data Representation:</a:t>
            </a:r>
            <a:r>
              <a:rPr lang="en-US" sz="2589">
                <a:solidFill>
                  <a:srgbClr val="000000"/>
                </a:solidFill>
                <a:latin typeface="Times New Roman"/>
                <a:ea typeface="Times New Roman"/>
                <a:cs typeface="Times New Roman"/>
                <a:sym typeface="Times New Roman"/>
              </a:rPr>
              <a:t> The study leverages Histogram images to provide richer insights, aiming to capture patterns overlooked by raw numerical data.</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4. </a:t>
            </a:r>
            <a:r>
              <a:rPr lang="en-US" sz="2589" b="true">
                <a:solidFill>
                  <a:srgbClr val="000000"/>
                </a:solidFill>
                <a:latin typeface="Times New Roman Bold"/>
                <a:ea typeface="Times New Roman Bold"/>
                <a:cs typeface="Times New Roman Bold"/>
                <a:sym typeface="Times New Roman Bold"/>
              </a:rPr>
              <a:t>Enhanced Trading Performance: </a:t>
            </a:r>
            <a:r>
              <a:rPr lang="en-US" sz="2589">
                <a:solidFill>
                  <a:srgbClr val="000000"/>
                </a:solidFill>
                <a:latin typeface="Times New Roman"/>
                <a:ea typeface="Times New Roman"/>
                <a:cs typeface="Times New Roman"/>
                <a:sym typeface="Times New Roman"/>
              </a:rPr>
              <a:t>The goal is to develop a model that predicts buy, sell, and hold signals using visual data, outperforming traditional methods in different market conditions.</a:t>
            </a:r>
          </a:p>
          <a:p>
            <a:pPr algn="just">
              <a:lnSpc>
                <a:spcPts val="3105"/>
              </a:lnSpc>
            </a:pPr>
          </a:p>
          <a:p>
            <a:pPr algn="just">
              <a:lnSpc>
                <a:spcPts val="3105"/>
              </a:lnSpc>
            </a:pPr>
            <a:r>
              <a:rPr lang="en-US" sz="2589">
                <a:solidFill>
                  <a:srgbClr val="000000"/>
                </a:solidFill>
                <a:latin typeface="Times New Roman"/>
                <a:ea typeface="Times New Roman"/>
                <a:cs typeface="Times New Roman"/>
                <a:sym typeface="Times New Roman"/>
              </a:rPr>
              <a:t>   5.</a:t>
            </a:r>
            <a:r>
              <a:rPr lang="en-US" sz="2589" b="true">
                <a:solidFill>
                  <a:srgbClr val="000000"/>
                </a:solidFill>
                <a:latin typeface="Times New Roman Bold"/>
                <a:ea typeface="Times New Roman Bold"/>
                <a:cs typeface="Times New Roman Bold"/>
                <a:sym typeface="Times New Roman Bold"/>
              </a:rPr>
              <a:t>Exploring New Approaches: </a:t>
            </a:r>
            <a:r>
              <a:rPr lang="en-US" sz="2589">
                <a:solidFill>
                  <a:srgbClr val="000000"/>
                </a:solidFill>
                <a:latin typeface="Times New Roman"/>
                <a:ea typeface="Times New Roman"/>
                <a:cs typeface="Times New Roman"/>
                <a:sym typeface="Times New Roman"/>
              </a:rPr>
              <a:t>This paper pushes boundaries by applying CNNs to bar chart images for algorithmic   trading, contributing to innovative financial forecasting strategies.</a:t>
            </a:r>
          </a:p>
          <a:p>
            <a:pPr algn="just">
              <a:lnSpc>
                <a:spcPts val="3105"/>
              </a:lnSpc>
            </a:pPr>
          </a:p>
          <a:p>
            <a:pPr algn="just">
              <a:lnSpc>
                <a:spcPts val="3106"/>
              </a:lnSpc>
              <a:spcBef>
                <a:spcPct val="0"/>
              </a:spcBef>
            </a:pPr>
            <a:r>
              <a:rPr lang="en-US" sz="2589">
                <a:solidFill>
                  <a:srgbClr val="000000"/>
                </a:solidFill>
                <a:latin typeface="Times New Roman"/>
                <a:ea typeface="Times New Roman"/>
                <a:cs typeface="Times New Roman"/>
                <a:sym typeface="Times New Roman"/>
              </a:rPr>
              <a:t>The motivation is to harness deep learning and visual analysis to improve financial decision-making.</a:t>
            </a:r>
          </a:p>
        </p:txBody>
      </p:sp>
      <p:sp>
        <p:nvSpPr>
          <p:cNvPr name="TextBox 6" id="6"/>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7" id="7"/>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8" id="8"/>
          <p:cNvSpPr txBox="true"/>
          <p:nvPr/>
        </p:nvSpPr>
        <p:spPr>
          <a:xfrm rot="0">
            <a:off x="5741295" y="739503"/>
            <a:ext cx="5813558" cy="762229"/>
          </a:xfrm>
          <a:prstGeom prst="rect">
            <a:avLst/>
          </a:prstGeom>
        </p:spPr>
        <p:txBody>
          <a:bodyPr anchor="t" rtlCol="false" tIns="0" lIns="0" bIns="0" rIns="0">
            <a:spAutoFit/>
          </a:bodyPr>
          <a:lstStyle/>
          <a:p>
            <a:pPr algn="ctr">
              <a:lnSpc>
                <a:spcPts val="5398"/>
              </a:lnSpc>
            </a:pPr>
            <a:r>
              <a:rPr lang="en-US" b="true" sz="4500">
                <a:solidFill>
                  <a:srgbClr val="000000"/>
                </a:solidFill>
                <a:latin typeface="Times New Roman Bold"/>
                <a:ea typeface="Times New Roman Bold"/>
                <a:cs typeface="Times New Roman Bold"/>
                <a:sym typeface="Times New Roman Bold"/>
              </a:rPr>
              <a:t>MOTIVATION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305" y="8392408"/>
            <a:ext cx="18296305" cy="1733513"/>
            <a:chOff x="0" y="0"/>
            <a:chExt cx="24395073" cy="2311351"/>
          </a:xfrm>
        </p:grpSpPr>
        <p:sp>
          <p:nvSpPr>
            <p:cNvPr name="Freeform 3" id="3"/>
            <p:cNvSpPr/>
            <p:nvPr/>
          </p:nvSpPr>
          <p:spPr>
            <a:xfrm flipH="false" flipV="false" rot="0">
              <a:off x="0" y="0"/>
              <a:ext cx="24395073" cy="2311351"/>
            </a:xfrm>
            <a:custGeom>
              <a:avLst/>
              <a:gdLst/>
              <a:ahLst/>
              <a:cxnLst/>
              <a:rect r="r" b="b" t="t" l="l"/>
              <a:pathLst>
                <a:path h="2311351" w="24395073">
                  <a:moveTo>
                    <a:pt x="0" y="0"/>
                  </a:moveTo>
                  <a:lnTo>
                    <a:pt x="24395073" y="0"/>
                  </a:lnTo>
                  <a:lnTo>
                    <a:pt x="24395073" y="2311351"/>
                  </a:lnTo>
                  <a:lnTo>
                    <a:pt x="0" y="2311351"/>
                  </a:lnTo>
                  <a:lnTo>
                    <a:pt x="0" y="0"/>
                  </a:lnTo>
                  <a:close/>
                </a:path>
              </a:pathLst>
            </a:custGeom>
            <a:blipFill>
              <a:blip r:embed="rId2">
                <a:extLst>
                  <a:ext uri="{96DAC541-7B7A-43D3-8B79-37D633B846F1}">
                    <asvg:svgBlip xmlns:asvg="http://schemas.microsoft.com/office/drawing/2016/SVG/main" r:embed="rId3"/>
                  </a:ext>
                </a:extLst>
              </a:blip>
              <a:stretch>
                <a:fillRect l="0" t="-5059" r="0" b="-5059"/>
              </a:stretch>
            </a:blipFill>
          </p:spPr>
        </p:sp>
        <p:sp>
          <p:nvSpPr>
            <p:cNvPr name="TextBox 4" id="4"/>
            <p:cNvSpPr txBox="true"/>
            <p:nvPr/>
          </p:nvSpPr>
          <p:spPr>
            <a:xfrm rot="0">
              <a:off x="282626" y="172347"/>
              <a:ext cx="9042745"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MISSION</a:t>
              </a:r>
            </a:p>
            <a:p>
              <a:pPr algn="ctr">
                <a:lnSpc>
                  <a:spcPts val="2630"/>
                </a:lnSpc>
              </a:pPr>
              <a:r>
                <a:rPr lang="en-US" sz="2193">
                  <a:solidFill>
                    <a:srgbClr val="FFFFFF"/>
                  </a:solidFill>
                  <a:latin typeface="Times New Roman"/>
                  <a:ea typeface="Times New Roman"/>
                  <a:cs typeface="Times New Roman"/>
                  <a:sym typeface="Times New Roman"/>
                </a:rPr>
                <a:t>CHRIST is a nurturing ground for an individual’s holistic development to make effective contribution to the society in a dynamic environment</a:t>
              </a:r>
            </a:p>
          </p:txBody>
        </p:sp>
        <p:sp>
          <p:nvSpPr>
            <p:cNvPr name="TextBox 5" id="5"/>
            <p:cNvSpPr txBox="true"/>
            <p:nvPr/>
          </p:nvSpPr>
          <p:spPr>
            <a:xfrm rot="0">
              <a:off x="10145363" y="172347"/>
              <a:ext cx="4944007" cy="1030882"/>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VISION</a:t>
              </a:r>
            </a:p>
            <a:p>
              <a:pPr algn="ctr">
                <a:lnSpc>
                  <a:spcPts val="2630"/>
                </a:lnSpc>
              </a:pPr>
              <a:r>
                <a:rPr lang="en-US" sz="2193">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6417648" y="172347"/>
              <a:ext cx="7479992" cy="1885700"/>
            </a:xfrm>
            <a:prstGeom prst="rect">
              <a:avLst/>
            </a:prstGeom>
          </p:spPr>
          <p:txBody>
            <a:bodyPr anchor="t" rtlCol="false" tIns="0" lIns="0" bIns="0" rIns="0">
              <a:spAutoFit/>
            </a:bodyPr>
            <a:lstStyle/>
            <a:p>
              <a:pPr algn="ctr">
                <a:lnSpc>
                  <a:spcPts val="3348"/>
                </a:lnSpc>
              </a:pPr>
              <a:r>
                <a:rPr lang="en-US" sz="2791" b="true">
                  <a:solidFill>
                    <a:srgbClr val="FFFFFF"/>
                  </a:solidFill>
                  <a:latin typeface="Times New Roman Bold"/>
                  <a:ea typeface="Times New Roman Bold"/>
                  <a:cs typeface="Times New Roman Bold"/>
                  <a:sym typeface="Times New Roman Bold"/>
                </a:rPr>
                <a:t>CORE   VALUES</a:t>
              </a:r>
            </a:p>
            <a:p>
              <a:pPr algn="ctr">
                <a:lnSpc>
                  <a:spcPts val="2630"/>
                </a:lnSpc>
              </a:pPr>
              <a:r>
                <a:rPr lang="en-US" sz="2193">
                  <a:solidFill>
                    <a:srgbClr val="FFFFFF"/>
                  </a:solidFill>
                  <a:latin typeface="Times New Roman"/>
                  <a:ea typeface="Times New Roman"/>
                  <a:cs typeface="Times New Roman"/>
                  <a:sym typeface="Times New Roman"/>
                </a:rPr>
                <a:t>Faith in God |  Moral Uprightness</a:t>
              </a:r>
            </a:p>
            <a:p>
              <a:pPr algn="ctr">
                <a:lnSpc>
                  <a:spcPts val="2630"/>
                </a:lnSpc>
              </a:pPr>
              <a:r>
                <a:rPr lang="en-US" sz="2193">
                  <a:solidFill>
                    <a:srgbClr val="FFFFFF"/>
                  </a:solidFill>
                  <a:latin typeface="Times New Roman"/>
                  <a:ea typeface="Times New Roman"/>
                  <a:cs typeface="Times New Roman"/>
                  <a:sym typeface="Times New Roman"/>
                </a:rPr>
                <a:t> Love of Fellow Beings   </a:t>
              </a:r>
            </a:p>
            <a:p>
              <a:pPr algn="ctr">
                <a:lnSpc>
                  <a:spcPts val="2630"/>
                </a:lnSpc>
              </a:pPr>
              <a:r>
                <a:rPr lang="en-US" sz="2193">
                  <a:solidFill>
                    <a:srgbClr val="FFFFFF"/>
                  </a:solidFill>
                  <a:latin typeface="Times New Roman"/>
                  <a:ea typeface="Times New Roman"/>
                  <a:cs typeface="Times New Roman"/>
                  <a:sym typeface="Times New Roman"/>
                </a:rPr>
                <a:t>Social Responsibility | Pursuit of Excellence</a:t>
              </a:r>
            </a:p>
          </p:txBody>
        </p:sp>
      </p:grpSp>
      <p:grpSp>
        <p:nvGrpSpPr>
          <p:cNvPr name="Group 7" id="7"/>
          <p:cNvGrpSpPr/>
          <p:nvPr/>
        </p:nvGrpSpPr>
        <p:grpSpPr>
          <a:xfrm rot="0">
            <a:off x="-8305" y="0"/>
            <a:ext cx="18296305" cy="3145929"/>
            <a:chOff x="0" y="0"/>
            <a:chExt cx="24395073" cy="4194572"/>
          </a:xfrm>
        </p:grpSpPr>
        <p:sp>
          <p:nvSpPr>
            <p:cNvPr name="Freeform 8" id="8"/>
            <p:cNvSpPr/>
            <p:nvPr/>
          </p:nvSpPr>
          <p:spPr>
            <a:xfrm flipH="false" flipV="false" rot="0">
              <a:off x="11228" y="206251"/>
              <a:ext cx="24383845" cy="3782071"/>
            </a:xfrm>
            <a:custGeom>
              <a:avLst/>
              <a:gdLst/>
              <a:ahLst/>
              <a:cxnLst/>
              <a:rect r="r" b="b" t="t" l="l"/>
              <a:pathLst>
                <a:path h="3782071" w="24383845">
                  <a:moveTo>
                    <a:pt x="0" y="0"/>
                  </a:moveTo>
                  <a:lnTo>
                    <a:pt x="24383845" y="0"/>
                  </a:lnTo>
                  <a:lnTo>
                    <a:pt x="24383845" y="3782071"/>
                  </a:lnTo>
                  <a:lnTo>
                    <a:pt x="0" y="378207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0" y="0"/>
              <a:ext cx="24384000" cy="4194572"/>
            </a:xfrm>
            <a:custGeom>
              <a:avLst/>
              <a:gdLst/>
              <a:ahLst/>
              <a:cxnLst/>
              <a:rect r="r" b="b" t="t" l="l"/>
              <a:pathLst>
                <a:path h="4194572" w="24384000">
                  <a:moveTo>
                    <a:pt x="0" y="0"/>
                  </a:moveTo>
                  <a:lnTo>
                    <a:pt x="24384000" y="0"/>
                  </a:lnTo>
                  <a:lnTo>
                    <a:pt x="24384000" y="4194572"/>
                  </a:lnTo>
                  <a:lnTo>
                    <a:pt x="0" y="419457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16500494" y="621166"/>
              <a:ext cx="7127699" cy="2583827"/>
              <a:chOff x="0" y="0"/>
              <a:chExt cx="3931984" cy="1425364"/>
            </a:xfrm>
          </p:grpSpPr>
          <p:sp>
            <p:nvSpPr>
              <p:cNvPr name="Freeform 11" id="11"/>
              <p:cNvSpPr/>
              <p:nvPr/>
            </p:nvSpPr>
            <p:spPr>
              <a:xfrm flipH="false" flipV="false" rot="0">
                <a:off x="0" y="0"/>
                <a:ext cx="3932047" cy="1425321"/>
              </a:xfrm>
              <a:custGeom>
                <a:avLst/>
                <a:gdLst/>
                <a:ahLst/>
                <a:cxnLst/>
                <a:rect r="r" b="b" t="t" l="l"/>
                <a:pathLst>
                  <a:path h="1425321" w="3932047">
                    <a:moveTo>
                      <a:pt x="0" y="0"/>
                    </a:moveTo>
                    <a:lnTo>
                      <a:pt x="3932047" y="0"/>
                    </a:lnTo>
                    <a:lnTo>
                      <a:pt x="3932047" y="1425321"/>
                    </a:lnTo>
                    <a:lnTo>
                      <a:pt x="0" y="1425321"/>
                    </a:lnTo>
                    <a:lnTo>
                      <a:pt x="0" y="0"/>
                    </a:lnTo>
                    <a:close/>
                  </a:path>
                </a:pathLst>
              </a:custGeom>
              <a:blipFill>
                <a:blip r:embed="rId8"/>
                <a:stretch>
                  <a:fillRect l="0" t="0" r="0" b="-3"/>
                </a:stretch>
              </a:blipFill>
            </p:spPr>
          </p:sp>
        </p:grpSp>
      </p:grpSp>
      <p:sp>
        <p:nvSpPr>
          <p:cNvPr name="TextBox 12" id="12"/>
          <p:cNvSpPr txBox="true"/>
          <p:nvPr/>
        </p:nvSpPr>
        <p:spPr>
          <a:xfrm rot="0">
            <a:off x="4202383" y="4493231"/>
            <a:ext cx="9559290" cy="1171921"/>
          </a:xfrm>
          <a:prstGeom prst="rect">
            <a:avLst/>
          </a:prstGeom>
        </p:spPr>
        <p:txBody>
          <a:bodyPr anchor="t" rtlCol="false" tIns="0" lIns="0" bIns="0" rIns="0">
            <a:spAutoFit/>
          </a:bodyPr>
          <a:lstStyle/>
          <a:p>
            <a:pPr algn="ctr">
              <a:lnSpc>
                <a:spcPts val="8175"/>
              </a:lnSpc>
              <a:spcBef>
                <a:spcPct val="0"/>
              </a:spcBef>
            </a:pPr>
            <a:r>
              <a:rPr lang="en-US" b="true" sz="6814">
                <a:solidFill>
                  <a:srgbClr val="000000"/>
                </a:solidFill>
                <a:latin typeface="Times New Roman Bold"/>
                <a:ea typeface="Times New Roman Bold"/>
                <a:cs typeface="Times New Roman Bold"/>
                <a:sym typeface="Times New Roman Bold"/>
              </a:rPr>
              <a:t>LITERATURE REVIEW</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66822"/>
            <a:ext cx="17186321" cy="862132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1: Sentiment Analysis for Financial Markets Using Machine Learning Techniques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 </a:t>
            </a:r>
            <a:r>
              <a:rPr lang="en-US" sz="2588">
                <a:solidFill>
                  <a:srgbClr val="000000"/>
                </a:solidFill>
                <a:latin typeface="Times New Roman"/>
                <a:ea typeface="Times New Roman"/>
                <a:cs typeface="Times New Roman"/>
                <a:sym typeface="Times New Roman"/>
              </a:rPr>
              <a:t>E. Gilbert, D. Karahalios, and R. Malouf</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focuses on the application of sentiment analysis to financial markets, using machine learning techniques to analyze news articles and social media posts. The authors find that sentiment data can significantly impact stock price movements, particularly in the case of large market events such as earnings reports or geopolitical developments. The study shows that sentiment analysis can be used as an effective tool for predicting short-term price movements and volatility.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paper does not explore how sentiment analysis can be combined with traditional financial models such as fundamental analysis or technical analysis. Additionally, the authors do not consider how sentiment data from different sources (e.g., social media, news, blogs) might be weighted differently in the model. There is also limited discussion on the potential for sentiment data to be manipulated, particularly in the case of social media platforms.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News articles and social media data, combined with historical stock price data.</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apply sentiment analysis tools to quantify sentiment in news articles and social media posts. They then input this sentiment data into machine learning models to predict stock price movements.</a:t>
            </a:r>
          </a:p>
          <a:p>
            <a:pPr algn="just">
              <a:lnSpc>
                <a:spcPts val="2976"/>
              </a:lnSpc>
            </a:pPr>
          </a:p>
          <a:p>
            <a:pPr algn="just">
              <a:lnSpc>
                <a:spcPts val="2976"/>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60364" y="1066822"/>
            <a:ext cx="17068728" cy="8987081"/>
          </a:xfrm>
          <a:prstGeom prst="rect">
            <a:avLst/>
          </a:prstGeom>
        </p:spPr>
        <p:txBody>
          <a:bodyPr anchor="t" rtlCol="false" tIns="0" lIns="0" bIns="0" rIns="0">
            <a:spAutoFit/>
          </a:bodyPr>
          <a:lstStyle/>
          <a:p>
            <a:pPr algn="ctr">
              <a:lnSpc>
                <a:spcPts val="4356"/>
              </a:lnSpc>
            </a:pPr>
            <a:r>
              <a:rPr lang="en-US" sz="3788" b="true">
                <a:solidFill>
                  <a:srgbClr val="000000"/>
                </a:solidFill>
                <a:latin typeface="Times New Roman Bold"/>
                <a:ea typeface="Times New Roman Bold"/>
                <a:cs typeface="Times New Roman Bold"/>
                <a:sym typeface="Times New Roman Bold"/>
              </a:rPr>
              <a:t>Paper 2: An Empirical Comparison of Machine Learning Models for Stock Price Prediction</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a:t>
            </a:r>
            <a:r>
              <a:rPr lang="en-US" sz="2588">
                <a:solidFill>
                  <a:srgbClr val="000000"/>
                </a:solidFill>
                <a:latin typeface="Times New Roman"/>
                <a:ea typeface="Times New Roman"/>
                <a:cs typeface="Times New Roman"/>
                <a:sym typeface="Times New Roman"/>
              </a:rPr>
              <a:t> K. Atsalakis, E. Valavanis, and E. Zopounidis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a:t>
            </a:r>
            <a:r>
              <a:rPr lang="en-US" sz="2588">
                <a:solidFill>
                  <a:srgbClr val="000000"/>
                </a:solidFill>
                <a:latin typeface="Times New Roman"/>
                <a:ea typeface="Times New Roman"/>
                <a:cs typeface="Times New Roman"/>
                <a:sym typeface="Times New Roman"/>
              </a:rPr>
              <a:t> This paper compares the performance of several machine learning models, including Decision Trees and  SVMs for stock price prediction. The authors use a comprehensive dataset of historical stock prices from various global markets and evaluate the models based on their prediction accuracy and computational efficiency. The findings suggest that no single model consistently outperforms others, and the choice of model depends on the specific characteristics of the stock market being analyzed.</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paper does not explore the potential benefits of ensemble models, which combine the strengths of different machine learning techniques. Additionally, the authors do not consider the impact of high-frequency trading on the performance of these models. There is also a lack of discussion on how macroeconomic variables or alternative data sources can be incorporated into the models to improve prediction accuracy.</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a:t>
            </a:r>
            <a:r>
              <a:rPr lang="en-US" sz="2588">
                <a:solidFill>
                  <a:srgbClr val="000000"/>
                </a:solidFill>
                <a:latin typeface="Times New Roman"/>
                <a:ea typeface="Times New Roman"/>
                <a:cs typeface="Times New Roman"/>
                <a:sym typeface="Times New Roman"/>
              </a:rPr>
              <a:t> Historical stock price data from global stock exchanges, including the NYSE, NASDAQ, and LSE.</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conduct an empirical comparison of machine learning models, using historical stock price data for training and testing. They evaluate the models based on metrics such as Mean Absolute Error (MAE) and Mean Squared Error (MSE).</a:t>
            </a:r>
          </a:p>
          <a:p>
            <a:pPr algn="just">
              <a:lnSpc>
                <a:spcPts val="4356"/>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91853" y="9365523"/>
            <a:ext cx="19279853" cy="1112462"/>
          </a:xfrm>
          <a:custGeom>
            <a:avLst/>
            <a:gdLst/>
            <a:ahLst/>
            <a:cxnLst/>
            <a:rect r="r" b="b" t="t" l="l"/>
            <a:pathLst>
              <a:path h="1112462" w="19279853">
                <a:moveTo>
                  <a:pt x="0" y="0"/>
                </a:moveTo>
                <a:lnTo>
                  <a:pt x="19279853" y="0"/>
                </a:lnTo>
                <a:lnTo>
                  <a:pt x="19279853" y="1112462"/>
                </a:lnTo>
                <a:lnTo>
                  <a:pt x="0" y="1112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0"/>
            <a:ext cx="18288000" cy="765249"/>
          </a:xfrm>
          <a:custGeom>
            <a:avLst/>
            <a:gdLst/>
            <a:ahLst/>
            <a:cxnLst/>
            <a:rect r="r" b="b" t="t" l="l"/>
            <a:pathLst>
              <a:path h="765249" w="18288000">
                <a:moveTo>
                  <a:pt x="0" y="0"/>
                </a:moveTo>
                <a:lnTo>
                  <a:pt x="18288000" y="0"/>
                </a:lnTo>
                <a:lnTo>
                  <a:pt x="18288000" y="765249"/>
                </a:lnTo>
                <a:lnTo>
                  <a:pt x="0" y="7652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75449" y="78090"/>
            <a:ext cx="3812551" cy="1085390"/>
          </a:xfrm>
          <a:custGeom>
            <a:avLst/>
            <a:gdLst/>
            <a:ahLst/>
            <a:cxnLst/>
            <a:rect r="r" b="b" t="t" l="l"/>
            <a:pathLst>
              <a:path h="1085390" w="3812551">
                <a:moveTo>
                  <a:pt x="0" y="0"/>
                </a:moveTo>
                <a:lnTo>
                  <a:pt x="3812551" y="0"/>
                </a:lnTo>
                <a:lnTo>
                  <a:pt x="3812551" y="1085390"/>
                </a:lnTo>
                <a:lnTo>
                  <a:pt x="0" y="10853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5" id="5"/>
          <p:cNvSpPr txBox="true"/>
          <p:nvPr/>
        </p:nvSpPr>
        <p:spPr>
          <a:xfrm rot="0">
            <a:off x="7218502" y="9650158"/>
            <a:ext cx="3850996" cy="403231"/>
          </a:xfrm>
          <a:prstGeom prst="rect">
            <a:avLst/>
          </a:prstGeom>
        </p:spPr>
        <p:txBody>
          <a:bodyPr anchor="t" rtlCol="false" tIns="0" lIns="0" bIns="0" rIns="0">
            <a:spAutoFit/>
          </a:bodyPr>
          <a:lstStyle/>
          <a:p>
            <a:pPr algn="ctr">
              <a:lnSpc>
                <a:spcPts val="2828"/>
              </a:lnSpc>
            </a:pPr>
            <a:r>
              <a:rPr lang="en-US" sz="2357">
                <a:solidFill>
                  <a:srgbClr val="FFFFFF"/>
                </a:solidFill>
                <a:latin typeface="Times New Roman"/>
                <a:ea typeface="Times New Roman"/>
                <a:cs typeface="Times New Roman"/>
                <a:sym typeface="Times New Roman"/>
              </a:rPr>
              <a:t>Excellence and Service</a:t>
            </a:r>
          </a:p>
        </p:txBody>
      </p:sp>
      <p:sp>
        <p:nvSpPr>
          <p:cNvPr name="TextBox 6" id="6"/>
          <p:cNvSpPr txBox="true"/>
          <p:nvPr/>
        </p:nvSpPr>
        <p:spPr>
          <a:xfrm rot="0">
            <a:off x="14638498" y="236700"/>
            <a:ext cx="3486452" cy="705292"/>
          </a:xfrm>
          <a:prstGeom prst="rect">
            <a:avLst/>
          </a:prstGeom>
        </p:spPr>
        <p:txBody>
          <a:bodyPr anchor="t" rtlCol="false" tIns="0" lIns="0" bIns="0" rIns="0">
            <a:spAutoFit/>
          </a:bodyPr>
          <a:lstStyle/>
          <a:p>
            <a:pPr algn="ctr">
              <a:lnSpc>
                <a:spcPts val="2875"/>
              </a:lnSpc>
            </a:pPr>
            <a:r>
              <a:rPr lang="en-US" sz="2397">
                <a:solidFill>
                  <a:srgbClr val="FFFFFF"/>
                </a:solidFill>
                <a:latin typeface="Times New Roman"/>
                <a:ea typeface="Times New Roman"/>
                <a:cs typeface="Times New Roman"/>
                <a:sym typeface="Times New Roman"/>
              </a:rPr>
              <a:t>CHRIST</a:t>
            </a:r>
          </a:p>
          <a:p>
            <a:pPr algn="ctr">
              <a:lnSpc>
                <a:spcPts val="2464"/>
              </a:lnSpc>
            </a:pPr>
            <a:r>
              <a:rPr lang="en-US" sz="2053">
                <a:solidFill>
                  <a:srgbClr val="FFFFFF"/>
                </a:solidFill>
                <a:latin typeface="Times New Roman"/>
                <a:ea typeface="Times New Roman"/>
                <a:cs typeface="Times New Roman"/>
                <a:sym typeface="Times New Roman"/>
              </a:rPr>
              <a:t>Deemed to be University</a:t>
            </a:r>
          </a:p>
        </p:txBody>
      </p:sp>
      <p:sp>
        <p:nvSpPr>
          <p:cNvPr name="TextBox 7" id="7"/>
          <p:cNvSpPr txBox="true"/>
          <p:nvPr/>
        </p:nvSpPr>
        <p:spPr>
          <a:xfrm rot="0">
            <a:off x="550839" y="1066822"/>
            <a:ext cx="17068728" cy="8434631"/>
          </a:xfrm>
          <a:prstGeom prst="rect">
            <a:avLst/>
          </a:prstGeom>
        </p:spPr>
        <p:txBody>
          <a:bodyPr anchor="t" rtlCol="false" tIns="0" lIns="0" bIns="0" rIns="0">
            <a:spAutoFit/>
          </a:bodyPr>
          <a:lstStyle/>
          <a:p>
            <a:pPr algn="just">
              <a:lnSpc>
                <a:spcPts val="4356"/>
              </a:lnSpc>
            </a:pPr>
            <a:r>
              <a:rPr lang="en-US" sz="3788" b="true">
                <a:solidFill>
                  <a:srgbClr val="000000"/>
                </a:solidFill>
                <a:latin typeface="Times New Roman Bold"/>
                <a:ea typeface="Times New Roman Bold"/>
                <a:cs typeface="Times New Roman Bold"/>
                <a:sym typeface="Times New Roman Bold"/>
              </a:rPr>
              <a:t>Paper 3: Application of Artificial Neural Networks in stock price prediction: A review</a:t>
            </a:r>
          </a:p>
          <a:p>
            <a:pPr algn="just">
              <a:lnSpc>
                <a:spcPts val="435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Authors: </a:t>
            </a:r>
            <a:r>
              <a:rPr lang="en-US" sz="2588">
                <a:solidFill>
                  <a:srgbClr val="000000"/>
                </a:solidFill>
                <a:latin typeface="Times New Roman"/>
                <a:ea typeface="Times New Roman"/>
                <a:cs typeface="Times New Roman"/>
                <a:sym typeface="Times New Roman"/>
              </a:rPr>
              <a:t>L. Nair, P. Choudhary, and M. Ghosh</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Abstract: </a:t>
            </a:r>
            <a:r>
              <a:rPr lang="en-US" sz="2588">
                <a:solidFill>
                  <a:srgbClr val="000000"/>
                </a:solidFill>
                <a:latin typeface="Times New Roman"/>
                <a:ea typeface="Times New Roman"/>
                <a:cs typeface="Times New Roman"/>
                <a:sym typeface="Times New Roman"/>
              </a:rPr>
              <a:t>This review paper examines the application of Artificial Neural Networks (ANNs) in stock price prediction. The authors discuss various ANN architectures, including feedforward, recurrent, and deep neural networks, and how they have been applied to financial forecasting. The paper highlights the advantages of using ANNs in capturing non-linear relationships in stock prices and discusses common challenges such as overfitting and data preprocessing.</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Research Gap:</a:t>
            </a:r>
            <a:r>
              <a:rPr lang="en-US" sz="2588">
                <a:solidFill>
                  <a:srgbClr val="000000"/>
                </a:solidFill>
                <a:latin typeface="Times New Roman"/>
                <a:ea typeface="Times New Roman"/>
                <a:cs typeface="Times New Roman"/>
                <a:sym typeface="Times New Roman"/>
              </a:rPr>
              <a:t> The review does not delve into how ANN models can be combined with other machine learning techniques to improve accuracy and robustness. Additionally, the authors do not explore the role of alternative data sources, such as social media sentiment or macroeconomic indicators, in enhancing ANN performance. There is also limited discussion on the interpretability of ANN models in a financial context.</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Dataset Used: </a:t>
            </a:r>
            <a:r>
              <a:rPr lang="en-US" sz="2588">
                <a:solidFill>
                  <a:srgbClr val="000000"/>
                </a:solidFill>
                <a:latin typeface="Times New Roman"/>
                <a:ea typeface="Times New Roman"/>
                <a:cs typeface="Times New Roman"/>
                <a:sym typeface="Times New Roman"/>
              </a:rPr>
              <a:t>The review covers a range of datasets used in previous studies, including historical stock prices, forex data, and commodity prices.</a:t>
            </a:r>
          </a:p>
          <a:p>
            <a:pPr algn="just">
              <a:lnSpc>
                <a:spcPts val="2976"/>
              </a:lnSpc>
            </a:pPr>
          </a:p>
          <a:p>
            <a:pPr algn="just">
              <a:lnSpc>
                <a:spcPts val="2976"/>
              </a:lnSpc>
            </a:pPr>
            <a:r>
              <a:rPr lang="en-US" sz="2588" b="true">
                <a:solidFill>
                  <a:srgbClr val="000000"/>
                </a:solidFill>
                <a:latin typeface="Times New Roman Bold"/>
                <a:ea typeface="Times New Roman Bold"/>
                <a:cs typeface="Times New Roman Bold"/>
                <a:sym typeface="Times New Roman Bold"/>
              </a:rPr>
              <a:t>Methodology Used:</a:t>
            </a:r>
            <a:r>
              <a:rPr lang="en-US" sz="2588">
                <a:solidFill>
                  <a:srgbClr val="000000"/>
                </a:solidFill>
                <a:latin typeface="Times New Roman"/>
                <a:ea typeface="Times New Roman"/>
                <a:cs typeface="Times New Roman"/>
                <a:sym typeface="Times New Roman"/>
              </a:rPr>
              <a:t> The authors review existing literature on the application of ANN models in financial forecasting. They categorize the studies based on the type of ANN architecture used and provide a detailed discussion of the challenges and limitations associated with each approach.</a:t>
            </a:r>
          </a:p>
          <a:p>
            <a:pPr algn="just">
              <a:lnSpc>
                <a:spcPts val="435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DAGi5mpWxI8</dc:identifier>
  <dcterms:modified xsi:type="dcterms:W3CDTF">2011-08-01T06:04:30Z</dcterms:modified>
  <cp:revision>1</cp:revision>
  <dc:title>Visualizing Financial Trends: A Deep Learning Approach Using Stock Bar Chart Images for Algorithmic Trading</dc:title>
</cp:coreProperties>
</file>