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18288000" cy="10287000"/>
  <p:notesSz cx="6858000" cy="9144000"/>
  <p:embeddedFontLst>
    <p:embeddedFont>
      <p:font typeface="Times New Roman Bold" charset="1" panose="02030802070405020303"/>
      <p:regular r:id="rId46"/>
    </p:embeddedFont>
    <p:embeddedFont>
      <p:font typeface="Times New Roman" charset="1" panose="02030502070405020303"/>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fonts/font46.fntdata" Type="http://schemas.openxmlformats.org/officeDocument/2006/relationships/font"/><Relationship Id="rId47" Target="fonts/font47.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https://finance.yahoo.com"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1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7.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8.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15240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Freeform 12" id="12"/>
          <p:cNvSpPr/>
          <p:nvPr/>
        </p:nvSpPr>
        <p:spPr>
          <a:xfrm flipH="false" flipV="false" rot="0">
            <a:off x="-8305" y="2121928"/>
            <a:ext cx="18296305" cy="6270480"/>
          </a:xfrm>
          <a:custGeom>
            <a:avLst/>
            <a:gdLst/>
            <a:ahLst/>
            <a:cxnLst/>
            <a:rect r="r" b="b" t="t" l="l"/>
            <a:pathLst>
              <a:path h="6270480" w="18296305">
                <a:moveTo>
                  <a:pt x="0" y="0"/>
                </a:moveTo>
                <a:lnTo>
                  <a:pt x="18296305" y="0"/>
                </a:lnTo>
                <a:lnTo>
                  <a:pt x="18296305" y="6270480"/>
                </a:lnTo>
                <a:lnTo>
                  <a:pt x="0" y="6270480"/>
                </a:lnTo>
                <a:lnTo>
                  <a:pt x="0" y="0"/>
                </a:lnTo>
                <a:close/>
              </a:path>
            </a:pathLst>
          </a:custGeom>
          <a:blipFill>
            <a:blip r:embed="rId9"/>
            <a:stretch>
              <a:fillRect l="0" t="-38630" r="0" b="-24945"/>
            </a:stretch>
          </a:blipFill>
        </p:spPr>
      </p:sp>
      <p:sp>
        <p:nvSpPr>
          <p:cNvPr name="TextBox 13" id="13"/>
          <p:cNvSpPr txBox="true"/>
          <p:nvPr/>
        </p:nvSpPr>
        <p:spPr>
          <a:xfrm rot="0">
            <a:off x="0" y="3060204"/>
            <a:ext cx="18288000" cy="1324183"/>
          </a:xfrm>
          <a:prstGeom prst="rect">
            <a:avLst/>
          </a:prstGeom>
        </p:spPr>
        <p:txBody>
          <a:bodyPr anchor="t" rtlCol="false" tIns="0" lIns="0" bIns="0" rIns="0">
            <a:spAutoFit/>
          </a:bodyPr>
          <a:lstStyle/>
          <a:p>
            <a:pPr algn="ctr">
              <a:lnSpc>
                <a:spcPts val="4917"/>
              </a:lnSpc>
              <a:spcBef>
                <a:spcPct val="0"/>
              </a:spcBef>
            </a:pPr>
            <a:r>
              <a:rPr lang="en-US" b="true" sz="4099">
                <a:solidFill>
                  <a:srgbClr val="FFFFFF"/>
                </a:solidFill>
                <a:latin typeface="Times New Roman Bold"/>
                <a:ea typeface="Times New Roman Bold"/>
                <a:cs typeface="Times New Roman Bold"/>
                <a:sym typeface="Times New Roman Bold"/>
              </a:rPr>
              <a:t>VISUALIZING FINANCIAL TRENDS: A DEEP LEARNING APPROACH USING STOCK BAR CHART IMAGES FOR ALGORITHMIC TRADING</a:t>
            </a:r>
          </a:p>
        </p:txBody>
      </p:sp>
      <p:sp>
        <p:nvSpPr>
          <p:cNvPr name="TextBox 14" id="14"/>
          <p:cNvSpPr txBox="true"/>
          <p:nvPr/>
        </p:nvSpPr>
        <p:spPr>
          <a:xfrm rot="0">
            <a:off x="6438115" y="4891410"/>
            <a:ext cx="5569230" cy="895599"/>
          </a:xfrm>
          <a:prstGeom prst="rect">
            <a:avLst/>
          </a:prstGeom>
        </p:spPr>
        <p:txBody>
          <a:bodyPr anchor="t" rtlCol="false" tIns="0" lIns="0" bIns="0" rIns="0">
            <a:spAutoFit/>
          </a:bodyPr>
          <a:lstStyle/>
          <a:p>
            <a:pPr algn="ctr">
              <a:lnSpc>
                <a:spcPts val="3357"/>
              </a:lnSpc>
            </a:pPr>
            <a:r>
              <a:rPr lang="en-US" b="true" sz="2799">
                <a:solidFill>
                  <a:srgbClr val="FFFFFF"/>
                </a:solidFill>
                <a:latin typeface="Times New Roman Bold"/>
                <a:ea typeface="Times New Roman Bold"/>
                <a:cs typeface="Times New Roman Bold"/>
                <a:sym typeface="Times New Roman Bold"/>
              </a:rPr>
              <a:t>PRESENTED BY:</a:t>
            </a:r>
          </a:p>
          <a:p>
            <a:pPr algn="ctr">
              <a:lnSpc>
                <a:spcPts val="3358"/>
              </a:lnSpc>
              <a:spcBef>
                <a:spcPct val="0"/>
              </a:spcBef>
            </a:pPr>
            <a:r>
              <a:rPr lang="en-US" b="true" sz="2799">
                <a:solidFill>
                  <a:srgbClr val="FFFFFF"/>
                </a:solidFill>
                <a:latin typeface="Times New Roman Bold"/>
                <a:ea typeface="Times New Roman Bold"/>
                <a:cs typeface="Times New Roman Bold"/>
                <a:sym typeface="Times New Roman Bold"/>
              </a:rPr>
              <a:t>SANJAY R(2348055)</a:t>
            </a:r>
          </a:p>
        </p:txBody>
      </p:sp>
      <p:sp>
        <p:nvSpPr>
          <p:cNvPr name="TextBox 15" id="15"/>
          <p:cNvSpPr txBox="true"/>
          <p:nvPr/>
        </p:nvSpPr>
        <p:spPr>
          <a:xfrm rot="0">
            <a:off x="6438115" y="6263317"/>
            <a:ext cx="5411770" cy="1095677"/>
          </a:xfrm>
          <a:prstGeom prst="rect">
            <a:avLst/>
          </a:prstGeom>
        </p:spPr>
        <p:txBody>
          <a:bodyPr anchor="t" rtlCol="false" tIns="0" lIns="0" bIns="0" rIns="0">
            <a:spAutoFit/>
          </a:bodyPr>
          <a:lstStyle/>
          <a:p>
            <a:pPr algn="ctr">
              <a:lnSpc>
                <a:spcPts val="4076"/>
              </a:lnSpc>
            </a:pPr>
            <a:r>
              <a:rPr lang="en-US" b="true" sz="3399">
                <a:solidFill>
                  <a:srgbClr val="FFFFFF"/>
                </a:solidFill>
                <a:latin typeface="Times New Roman Bold"/>
                <a:ea typeface="Times New Roman Bold"/>
                <a:cs typeface="Times New Roman Bold"/>
                <a:sym typeface="Times New Roman Bold"/>
              </a:rPr>
              <a:t>GUIDE: DR SATHYA P</a:t>
            </a:r>
          </a:p>
          <a:p>
            <a:pPr algn="ctr">
              <a:lnSpc>
                <a:spcPts val="4078"/>
              </a:lnSpc>
              <a:spcBef>
                <a:spcPct val="0"/>
              </a:spcBef>
            </a:pPr>
          </a:p>
        </p:txBody>
      </p:sp>
      <p:sp>
        <p:nvSpPr>
          <p:cNvPr name="TextBox 16" id="16"/>
          <p:cNvSpPr txBox="true"/>
          <p:nvPr/>
        </p:nvSpPr>
        <p:spPr>
          <a:xfrm rot="0">
            <a:off x="5676499" y="7256411"/>
            <a:ext cx="7092462" cy="981347"/>
          </a:xfrm>
          <a:prstGeom prst="rect">
            <a:avLst/>
          </a:prstGeom>
        </p:spPr>
        <p:txBody>
          <a:bodyPr anchor="t" rtlCol="false" tIns="0" lIns="0" bIns="0" rIns="0">
            <a:spAutoFit/>
          </a:bodyPr>
          <a:lstStyle/>
          <a:p>
            <a:pPr algn="ctr">
              <a:lnSpc>
                <a:spcPts val="3666"/>
              </a:lnSpc>
            </a:pPr>
            <a:r>
              <a:rPr lang="en-US" sz="3057">
                <a:solidFill>
                  <a:srgbClr val="FFFFFF"/>
                </a:solidFill>
                <a:latin typeface="Times New Roman"/>
                <a:ea typeface="Times New Roman"/>
                <a:cs typeface="Times New Roman"/>
                <a:sym typeface="Times New Roman"/>
              </a:rPr>
              <a:t>MSc Data Science</a:t>
            </a:r>
          </a:p>
          <a:p>
            <a:pPr algn="ctr">
              <a:lnSpc>
                <a:spcPts val="3668"/>
              </a:lnSpc>
              <a:spcBef>
                <a:spcPct val="0"/>
              </a:spcBef>
            </a:pPr>
            <a:r>
              <a:rPr lang="en-US" sz="3057">
                <a:solidFill>
                  <a:srgbClr val="FFFFFF"/>
                </a:solidFill>
                <a:latin typeface="Times New Roman"/>
                <a:ea typeface="Times New Roman"/>
                <a:cs typeface="Times New Roman"/>
                <a:sym typeface="Times New Roman"/>
              </a:rPr>
              <a:t>Department of Statistics and Data Science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068728" cy="8425106"/>
          </a:xfrm>
          <a:prstGeom prst="rect">
            <a:avLst/>
          </a:prstGeom>
        </p:spPr>
        <p:txBody>
          <a:bodyPr anchor="t" rtlCol="false" tIns="0" lIns="0" bIns="0" rIns="0">
            <a:spAutoFit/>
          </a:bodyPr>
          <a:lstStyle/>
          <a:p>
            <a:pPr algn="just">
              <a:lnSpc>
                <a:spcPts val="4356"/>
              </a:lnSpc>
            </a:pPr>
            <a:r>
              <a:rPr lang="en-US" sz="3788" b="true">
                <a:solidFill>
                  <a:srgbClr val="000000"/>
                </a:solidFill>
                <a:latin typeface="Times New Roman Bold"/>
                <a:ea typeface="Times New Roman Bold"/>
                <a:cs typeface="Times New Roman Bold"/>
                <a:sym typeface="Times New Roman Bold"/>
              </a:rPr>
              <a:t>Paper 4: Application of Artificial Neural Networks in stock price prediction: A review</a:t>
            </a:r>
          </a:p>
          <a:p>
            <a:pPr algn="just">
              <a:lnSpc>
                <a:spcPts val="435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Authors: </a:t>
            </a:r>
            <a:r>
              <a:rPr lang="en-US" sz="2588">
                <a:solidFill>
                  <a:srgbClr val="000000"/>
                </a:solidFill>
                <a:latin typeface="Times New Roman"/>
                <a:ea typeface="Times New Roman"/>
                <a:cs typeface="Times New Roman"/>
                <a:sym typeface="Times New Roman"/>
              </a:rPr>
              <a:t>L. Nair, P. Choudhary, and M. Ghosh</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 </a:t>
            </a:r>
            <a:r>
              <a:rPr lang="en-US" sz="2588">
                <a:solidFill>
                  <a:srgbClr val="000000"/>
                </a:solidFill>
                <a:latin typeface="Times New Roman"/>
                <a:ea typeface="Times New Roman"/>
                <a:cs typeface="Times New Roman"/>
                <a:sym typeface="Times New Roman"/>
              </a:rPr>
              <a:t>This review paper examines the application of Artificial Neural Networks (ANNs) in stock price prediction. The authors discuss various ANN architectures, including feedforward, recurrent, and deep neural networks, and how they have been applied to financial forecasting. The paper highlights the advantages of using ANNs in capturing non-linear relationships in stock prices and discusses common challenges such as overfitting and data preprocessing.</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a:t>
            </a:r>
            <a:r>
              <a:rPr lang="en-US" sz="2588">
                <a:solidFill>
                  <a:srgbClr val="000000"/>
                </a:solidFill>
                <a:latin typeface="Times New Roman"/>
                <a:ea typeface="Times New Roman"/>
                <a:cs typeface="Times New Roman"/>
                <a:sym typeface="Times New Roman"/>
              </a:rPr>
              <a:t> The review does not delve into how ANN models can be combined with other machine learning techniques to improve accuracy and robustness. Additionally, the authors do not explore the role of alternative data sources, such as social media sentiment or macroeconomic indicators, in enhancing ANN performance. There is also limited discussion on the interpretability of ANN models in a financial context.</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 </a:t>
            </a:r>
            <a:r>
              <a:rPr lang="en-US" sz="2588">
                <a:solidFill>
                  <a:srgbClr val="000000"/>
                </a:solidFill>
                <a:latin typeface="Times New Roman"/>
                <a:ea typeface="Times New Roman"/>
                <a:cs typeface="Times New Roman"/>
                <a:sym typeface="Times New Roman"/>
              </a:rPr>
              <a:t>The review covers a range of datasets used in previous studies, including historical stock prices, forex data, and commodity prices.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The authors review existing literature on the application of ANN models in financial forecasting. They categorize the studies based on the type of ANN architecture used and provide a detailed discussion of the challenges and limitations associated with each approach.</a:t>
            </a:r>
          </a:p>
          <a:p>
            <a:pPr algn="just">
              <a:lnSpc>
                <a:spcPts val="435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303915" cy="8606081"/>
          </a:xfrm>
          <a:prstGeom prst="rect">
            <a:avLst/>
          </a:prstGeom>
        </p:spPr>
        <p:txBody>
          <a:bodyPr anchor="t" rtlCol="false" tIns="0" lIns="0" bIns="0" rIns="0">
            <a:spAutoFit/>
          </a:bodyPr>
          <a:lstStyle/>
          <a:p>
            <a:pPr algn="ctr">
              <a:lnSpc>
                <a:spcPts val="4356"/>
              </a:lnSpc>
            </a:pPr>
            <a:r>
              <a:rPr lang="en-US" sz="3788" b="true">
                <a:solidFill>
                  <a:srgbClr val="000000"/>
                </a:solidFill>
                <a:latin typeface="Times New Roman Bold"/>
                <a:ea typeface="Times New Roman Bold"/>
                <a:cs typeface="Times New Roman Bold"/>
                <a:sym typeface="Times New Roman Bold"/>
              </a:rPr>
              <a:t>Paper 5: Predicting Stock Price Movements Using Social Media Sentiment Analysis and Machine Learning</a:t>
            </a:r>
          </a:p>
          <a:p>
            <a:pPr algn="just">
              <a:lnSpc>
                <a:spcPts val="435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Authors:</a:t>
            </a:r>
            <a:r>
              <a:rPr lang="en-US" sz="2588">
                <a:solidFill>
                  <a:srgbClr val="000000"/>
                </a:solidFill>
                <a:latin typeface="Times New Roman"/>
                <a:ea typeface="Times New Roman"/>
                <a:cs typeface="Times New Roman"/>
                <a:sym typeface="Times New Roman"/>
              </a:rPr>
              <a:t> J. Bollen, H. Mao, and X. Zeng</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 </a:t>
            </a:r>
            <a:r>
              <a:rPr lang="en-US" sz="2588">
                <a:solidFill>
                  <a:srgbClr val="000000"/>
                </a:solidFill>
                <a:latin typeface="Times New Roman"/>
                <a:ea typeface="Times New Roman"/>
                <a:cs typeface="Times New Roman"/>
                <a:sym typeface="Times New Roman"/>
              </a:rPr>
              <a:t>This paper explores the use of social media sentiment analysis, combined with machine learning models, to predict stock price movements. The authors collect data from platforms like Twitter and Reddit to gauge public sentiment and use this data as an input for machine learning models such as SVM and Random Forest. The study finds that social media sentiment has a significant impact on short-term stock price movements, particularly in the case of highly volatile stocks.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 </a:t>
            </a:r>
            <a:r>
              <a:rPr lang="en-US" sz="2588">
                <a:solidFill>
                  <a:srgbClr val="000000"/>
                </a:solidFill>
                <a:latin typeface="Times New Roman"/>
                <a:ea typeface="Times New Roman"/>
                <a:cs typeface="Times New Roman"/>
                <a:sym typeface="Times New Roman"/>
              </a:rPr>
              <a:t>The paper focuses primarily on short-term price movements and does not explore the long-term predictive power of social media sentiment. Additionally, the authors do not consider how other forms of alternative data, such as news articles or earnings reports, can be integrated into the model. The study also lacks a detailed discussion on the potential for manipulation of social media sentiment, which could skew the results.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a:t>
            </a:r>
            <a:r>
              <a:rPr lang="en-US" sz="2588">
                <a:solidFill>
                  <a:srgbClr val="000000"/>
                </a:solidFill>
                <a:latin typeface="Times New Roman"/>
                <a:ea typeface="Times New Roman"/>
                <a:cs typeface="Times New Roman"/>
                <a:sym typeface="Times New Roman"/>
              </a:rPr>
              <a:t> Social media data from platforms like Twitter and Reddit, combined with historical stock price data.</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The authors use sentiment analysis tools to quantify public sentiment from social media platforms. They then input this sentiment data into machine learning models such as SVM and Random Forest, which are trained on historical stock price data.</a:t>
            </a:r>
          </a:p>
          <a:p>
            <a:pPr algn="just">
              <a:lnSpc>
                <a:spcPts val="4356"/>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068728" cy="8425106"/>
          </a:xfrm>
          <a:prstGeom prst="rect">
            <a:avLst/>
          </a:prstGeom>
        </p:spPr>
        <p:txBody>
          <a:bodyPr anchor="t" rtlCol="false" tIns="0" lIns="0" bIns="0" rIns="0">
            <a:spAutoFit/>
          </a:bodyPr>
          <a:lstStyle/>
          <a:p>
            <a:pPr algn="just">
              <a:lnSpc>
                <a:spcPts val="4356"/>
              </a:lnSpc>
            </a:pPr>
            <a:r>
              <a:rPr lang="en-US" sz="3788" b="true">
                <a:solidFill>
                  <a:srgbClr val="000000"/>
                </a:solidFill>
                <a:latin typeface="Times New Roman Bold"/>
                <a:ea typeface="Times New Roman Bold"/>
                <a:cs typeface="Times New Roman Bold"/>
                <a:sym typeface="Times New Roman Bold"/>
              </a:rPr>
              <a:t>Paper 6: Stock price prediction using machine learning and deep learning frameworks</a:t>
            </a:r>
          </a:p>
          <a:p>
            <a:pPr algn="just">
              <a:lnSpc>
                <a:spcPts val="435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Authors: </a:t>
            </a:r>
            <a:r>
              <a:rPr lang="en-US" sz="2588">
                <a:solidFill>
                  <a:srgbClr val="000000"/>
                </a:solidFill>
                <a:latin typeface="Times New Roman"/>
                <a:ea typeface="Times New Roman"/>
                <a:cs typeface="Times New Roman"/>
                <a:sym typeface="Times New Roman"/>
              </a:rPr>
              <a:t>S. Patel, H. Shah, P. Thakkar, and S. Kotecha</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a:t>
            </a:r>
            <a:r>
              <a:rPr lang="en-US" sz="2588">
                <a:solidFill>
                  <a:srgbClr val="000000"/>
                </a:solidFill>
                <a:latin typeface="Times New Roman"/>
                <a:ea typeface="Times New Roman"/>
                <a:cs typeface="Times New Roman"/>
                <a:sym typeface="Times New Roman"/>
              </a:rPr>
              <a:t> This paper compares various machine learning and deep learning frameworks for stock price prediction, including Support Vector Machines (SVM), Random Forest, LSTM, and CNN models. The authors assess the accuracy of these models across different stock markets and provide a detailed comparison of their performance in terms of both prediction accuracy and computational efficiency.</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a:t>
            </a:r>
            <a:r>
              <a:rPr lang="en-US" sz="2588">
                <a:solidFill>
                  <a:srgbClr val="000000"/>
                </a:solidFill>
                <a:latin typeface="Times New Roman"/>
                <a:ea typeface="Times New Roman"/>
                <a:cs typeface="Times New Roman"/>
                <a:sym typeface="Times New Roman"/>
              </a:rPr>
              <a:t> While the paper compares a range of machine learning models, it does not investigate the potential benefits of hybrid models that combine the strengths of different techniques. Additionally, the authors do not account for external market factors such as macroeconomic variables, which can significantly affect stock prices. The study also lacks a discussion on the scalability of these models in high-frequency trading environments.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a:t>
            </a:r>
            <a:r>
              <a:rPr lang="en-US" sz="2588">
                <a:solidFill>
                  <a:srgbClr val="000000"/>
                </a:solidFill>
                <a:latin typeface="Times New Roman"/>
                <a:ea typeface="Times New Roman"/>
                <a:cs typeface="Times New Roman"/>
                <a:sym typeface="Times New Roman"/>
              </a:rPr>
              <a:t> The authors use historical stock prices from various global markets, including the NYSE, NASDAQ, and the Bombay Stock Exchange.</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 </a:t>
            </a:r>
            <a:r>
              <a:rPr lang="en-US" sz="2588">
                <a:solidFill>
                  <a:srgbClr val="000000"/>
                </a:solidFill>
                <a:latin typeface="Times New Roman"/>
                <a:ea typeface="Times New Roman"/>
                <a:cs typeface="Times New Roman"/>
                <a:sym typeface="Times New Roman"/>
              </a:rPr>
              <a:t>The paper employs a comparative analysis of machine learning and deep learning models, using historical stock price data for training and testing. The authors measure model performance based on metrics such as Mean Absolute Error (MAE) and Root Mean Square Error (RMSE).</a:t>
            </a:r>
          </a:p>
          <a:p>
            <a:pPr algn="just">
              <a:lnSpc>
                <a:spcPts val="4356"/>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068728" cy="8606081"/>
          </a:xfrm>
          <a:prstGeom prst="rect">
            <a:avLst/>
          </a:prstGeom>
        </p:spPr>
        <p:txBody>
          <a:bodyPr anchor="t" rtlCol="false" tIns="0" lIns="0" bIns="0" rIns="0">
            <a:spAutoFit/>
          </a:bodyPr>
          <a:lstStyle/>
          <a:p>
            <a:pPr algn="ctr">
              <a:lnSpc>
                <a:spcPts val="4356"/>
              </a:lnSpc>
            </a:pPr>
            <a:r>
              <a:rPr lang="en-US" sz="3788" b="true">
                <a:solidFill>
                  <a:srgbClr val="000000"/>
                </a:solidFill>
                <a:latin typeface="Times New Roman Bold"/>
                <a:ea typeface="Times New Roman Bold"/>
                <a:cs typeface="Times New Roman Bold"/>
                <a:sym typeface="Times New Roman Bold"/>
              </a:rPr>
              <a:t>Paper 7: Financial time series forecasting with deep learning: A systematic literature review: 2005–2019</a:t>
            </a:r>
          </a:p>
          <a:p>
            <a:pPr algn="just">
              <a:lnSpc>
                <a:spcPts val="435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Authors:</a:t>
            </a:r>
            <a:r>
              <a:rPr lang="en-US" sz="2588">
                <a:solidFill>
                  <a:srgbClr val="000000"/>
                </a:solidFill>
                <a:latin typeface="Times New Roman"/>
                <a:ea typeface="Times New Roman"/>
                <a:cs typeface="Times New Roman"/>
                <a:sym typeface="Times New Roman"/>
              </a:rPr>
              <a:t> O.B. Sezer, M.U. Gudelek, and A.M. Ozbayoglu</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a:t>
            </a:r>
            <a:r>
              <a:rPr lang="en-US" sz="2588">
                <a:solidFill>
                  <a:srgbClr val="000000"/>
                </a:solidFill>
                <a:latin typeface="Times New Roman"/>
                <a:ea typeface="Times New Roman"/>
                <a:cs typeface="Times New Roman"/>
                <a:sym typeface="Times New Roman"/>
              </a:rPr>
              <a:t> This systematic literature review covers the application of deep learning techniques to financial time series forecasting. The authors summarize 125 papers published between 2005 and 2019, categorizing them by the types of deep learning models used, including LSTM, CNN, and reinforcement learning models. They also discuss the key challenges in applying deep learning to financial data, such as data scarcity, overfitting, and the need for more interpretable models.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 </a:t>
            </a:r>
            <a:r>
              <a:rPr lang="en-US" sz="2588">
                <a:solidFill>
                  <a:srgbClr val="000000"/>
                </a:solidFill>
                <a:latin typeface="Times New Roman"/>
                <a:ea typeface="Times New Roman"/>
                <a:cs typeface="Times New Roman"/>
                <a:sym typeface="Times New Roman"/>
              </a:rPr>
              <a:t>Although the review provides a comprehensive overview of the existing literature, it does not explore the integration of deep learning models with traditional statistical methods. Furthermore, the authors highlight the need for more research into explainability and interpretability of deep learning models in financial forecasting, which is critical for gaining the trust of investors and regulators.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a:t>
            </a:r>
            <a:r>
              <a:rPr lang="en-US" sz="2588">
                <a:solidFill>
                  <a:srgbClr val="000000"/>
                </a:solidFill>
                <a:latin typeface="Times New Roman"/>
                <a:ea typeface="Times New Roman"/>
                <a:cs typeface="Times New Roman"/>
                <a:sym typeface="Times New Roman"/>
              </a:rPr>
              <a:t> The review covers a wide range of datasets used in the literature, including historical stock prices, forex rates, and cryptocurrency data.</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The paper employs a systematic review methodology, categorizing the existing literature into different deep learning models and discussing the challenges and opportunities in the field.</a:t>
            </a:r>
          </a:p>
          <a:p>
            <a:pPr algn="just">
              <a:lnSpc>
                <a:spcPts val="4356"/>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068728" cy="8049821"/>
          </a:xfrm>
          <a:prstGeom prst="rect">
            <a:avLst/>
          </a:prstGeom>
        </p:spPr>
        <p:txBody>
          <a:bodyPr anchor="t" rtlCol="false" tIns="0" lIns="0" bIns="0" rIns="0">
            <a:spAutoFit/>
          </a:bodyPr>
          <a:lstStyle/>
          <a:p>
            <a:pPr algn="ctr">
              <a:lnSpc>
                <a:spcPts val="4356"/>
              </a:lnSpc>
            </a:pPr>
            <a:r>
              <a:rPr lang="en-US" sz="3788" b="true">
                <a:solidFill>
                  <a:srgbClr val="000000"/>
                </a:solidFill>
                <a:latin typeface="Times New Roman Bold"/>
                <a:ea typeface="Times New Roman Bold"/>
                <a:cs typeface="Times New Roman Bold"/>
                <a:sym typeface="Times New Roman Bold"/>
              </a:rPr>
              <a:t>Paper 8: Deep learning networks for stock market analysis and prediction: Methodology, data representations, and case studies</a:t>
            </a:r>
          </a:p>
          <a:p>
            <a:pPr algn="just">
              <a:lnSpc>
                <a:spcPts val="435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Authors:</a:t>
            </a:r>
            <a:r>
              <a:rPr lang="en-US" sz="2588">
                <a:solidFill>
                  <a:srgbClr val="000000"/>
                </a:solidFill>
                <a:latin typeface="Times New Roman"/>
                <a:ea typeface="Times New Roman"/>
                <a:cs typeface="Times New Roman"/>
                <a:sym typeface="Times New Roman"/>
              </a:rPr>
              <a:t> Edward Chong, Chulhee Han, and Fred C. Park</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 </a:t>
            </a:r>
            <a:r>
              <a:rPr lang="en-US" sz="2588">
                <a:solidFill>
                  <a:srgbClr val="000000"/>
                </a:solidFill>
                <a:latin typeface="Times New Roman"/>
                <a:ea typeface="Times New Roman"/>
                <a:cs typeface="Times New Roman"/>
                <a:sym typeface="Times New Roman"/>
              </a:rPr>
              <a:t>This paper explores the application of deep learning networks, specifically Long Short-Term Memory (LSTM) and Convolutional Neural Networks (CNN), in predicting stock market trends. The authors present case studies that highlight how deep learning architectures can capture non-linear patterns in financial data. The paper also discusses the importance of data representation and feature engineering in improving the accuracy of deep learning models.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 </a:t>
            </a:r>
            <a:r>
              <a:rPr lang="en-US" sz="2588">
                <a:solidFill>
                  <a:srgbClr val="000000"/>
                </a:solidFill>
                <a:latin typeface="Times New Roman"/>
                <a:ea typeface="Times New Roman"/>
                <a:cs typeface="Times New Roman"/>
                <a:sym typeface="Times New Roman"/>
              </a:rPr>
              <a:t>While the paper makes a strong case for the use of deep learning in stock market prediction, it does not compare the performance of these models to traditional methods such as ARIMA or GARCH. Additionally, the study does not explore hybrid models that combine deep learning with other machine learning techniques or the potential benefits of incorporating alternative data sources, such as sentiment analysis from news or social media.</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a:t>
            </a:r>
            <a:r>
              <a:rPr lang="en-US" sz="2588">
                <a:solidFill>
                  <a:srgbClr val="000000"/>
                </a:solidFill>
                <a:latin typeface="Times New Roman"/>
                <a:ea typeface="Times New Roman"/>
                <a:cs typeface="Times New Roman"/>
                <a:sym typeface="Times New Roman"/>
              </a:rPr>
              <a:t> Historical stock price data and trading volumes from major U.S. stock indices.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The authors apply deep learning models, including LSTM and CNN, to financial time series data. They experiment with different architectures and data representations to optimize the models for stock market prediction.</a:t>
            </a:r>
          </a:p>
          <a:p>
            <a:pPr algn="just">
              <a:lnSpc>
                <a:spcPts val="2976"/>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186321" cy="8240956"/>
          </a:xfrm>
          <a:prstGeom prst="rect">
            <a:avLst/>
          </a:prstGeom>
        </p:spPr>
        <p:txBody>
          <a:bodyPr anchor="t" rtlCol="false" tIns="0" lIns="0" bIns="0" rIns="0">
            <a:spAutoFit/>
          </a:bodyPr>
          <a:lstStyle/>
          <a:p>
            <a:pPr algn="ctr">
              <a:lnSpc>
                <a:spcPts val="4356"/>
              </a:lnSpc>
            </a:pPr>
            <a:r>
              <a:rPr lang="en-US" sz="3788" b="true">
                <a:solidFill>
                  <a:srgbClr val="000000"/>
                </a:solidFill>
                <a:latin typeface="Times New Roman Bold"/>
                <a:ea typeface="Times New Roman Bold"/>
                <a:cs typeface="Times New Roman Bold"/>
                <a:sym typeface="Times New Roman Bold"/>
              </a:rPr>
              <a:t>Paper 9 : Stock Market Prediction Using Machine Learning and Sentiment Analysis</a:t>
            </a:r>
          </a:p>
          <a:p>
            <a:pPr algn="just">
              <a:lnSpc>
                <a:spcPts val="4356"/>
              </a:lnSpc>
            </a:pPr>
          </a:p>
          <a:p>
            <a:pPr algn="just">
              <a:lnSpc>
                <a:spcPts val="3206"/>
              </a:lnSpc>
            </a:pPr>
            <a:r>
              <a:rPr lang="en-US" sz="2788" b="true">
                <a:solidFill>
                  <a:srgbClr val="000000"/>
                </a:solidFill>
                <a:latin typeface="Times New Roman Bold"/>
                <a:ea typeface="Times New Roman Bold"/>
                <a:cs typeface="Times New Roman Bold"/>
                <a:sym typeface="Times New Roman Bold"/>
              </a:rPr>
              <a:t>Authors:</a:t>
            </a:r>
            <a:r>
              <a:rPr lang="en-US" sz="2788">
                <a:solidFill>
                  <a:srgbClr val="000000"/>
                </a:solidFill>
                <a:latin typeface="Times New Roman"/>
                <a:ea typeface="Times New Roman"/>
                <a:cs typeface="Times New Roman"/>
                <a:sym typeface="Times New Roman"/>
              </a:rPr>
              <a:t> H. Mittal, S. Goel, and P. Sharma</a:t>
            </a:r>
          </a:p>
          <a:p>
            <a:pPr algn="just">
              <a:lnSpc>
                <a:spcPts val="320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a:t>
            </a:r>
            <a:r>
              <a:rPr lang="en-US" sz="2588">
                <a:solidFill>
                  <a:srgbClr val="000000"/>
                </a:solidFill>
                <a:latin typeface="Times New Roman"/>
                <a:ea typeface="Times New Roman"/>
                <a:cs typeface="Times New Roman"/>
                <a:sym typeface="Times New Roman"/>
              </a:rPr>
              <a:t> This paper combines machine learning techniques with sentiment analysis to predict stock market movements. The authors use news articles and social media posts as a source of sentiment data and train machine learning models such as Logistic Regression, SVM, and Neural Networks to predict stock price trends. The study shows that incorporating sentiment data improves the accuracy of machine learning models in predicting short-term price movements.</a:t>
            </a:r>
          </a:p>
          <a:p>
            <a:pPr algn="just">
              <a:lnSpc>
                <a:spcPts val="2976"/>
              </a:lnSpc>
            </a:pPr>
          </a:p>
          <a:p>
            <a:pPr algn="just">
              <a:lnSpc>
                <a:spcPts val="3206"/>
              </a:lnSpc>
            </a:pPr>
            <a:r>
              <a:rPr lang="en-US" sz="2788" b="true">
                <a:solidFill>
                  <a:srgbClr val="000000"/>
                </a:solidFill>
                <a:latin typeface="Times New Roman Bold"/>
                <a:ea typeface="Times New Roman Bold"/>
                <a:cs typeface="Times New Roman Bold"/>
                <a:sym typeface="Times New Roman Bold"/>
              </a:rPr>
              <a:t>Research Gap:</a:t>
            </a:r>
            <a:r>
              <a:rPr lang="en-US" sz="2788">
                <a:solidFill>
                  <a:srgbClr val="000000"/>
                </a:solidFill>
                <a:latin typeface="Times New Roman"/>
                <a:ea typeface="Times New Roman"/>
                <a:cs typeface="Times New Roman"/>
                <a:sym typeface="Times New Roman"/>
              </a:rPr>
              <a:t> The paper focuses on short-term price prediction and does not explore the long-term impact of sentiment data on stock prices. Additionally, the authors do not consider how other forms of alternative data, such as macroeconomic indicators or earnings reports, can be integrated into the model. There is also limited discussion on the potential biases in sentiment data, particularly in the case of manipulated or fake news.</a:t>
            </a:r>
          </a:p>
          <a:p>
            <a:pPr algn="just">
              <a:lnSpc>
                <a:spcPts val="3206"/>
              </a:lnSpc>
            </a:pPr>
          </a:p>
          <a:p>
            <a:pPr algn="just">
              <a:lnSpc>
                <a:spcPts val="3206"/>
              </a:lnSpc>
            </a:pPr>
            <a:r>
              <a:rPr lang="en-US" sz="2788" b="true">
                <a:solidFill>
                  <a:srgbClr val="000000"/>
                </a:solidFill>
                <a:latin typeface="Times New Roman Bold"/>
                <a:ea typeface="Times New Roman Bold"/>
                <a:cs typeface="Times New Roman Bold"/>
                <a:sym typeface="Times New Roman Bold"/>
              </a:rPr>
              <a:t>Dataset Used:</a:t>
            </a:r>
            <a:r>
              <a:rPr lang="en-US" sz="2788">
                <a:solidFill>
                  <a:srgbClr val="000000"/>
                </a:solidFill>
                <a:latin typeface="Times New Roman"/>
                <a:ea typeface="Times New Roman"/>
                <a:cs typeface="Times New Roman"/>
                <a:sym typeface="Times New Roman"/>
              </a:rPr>
              <a:t> News articles and social media posts, combined with historical stock price data.</a:t>
            </a:r>
          </a:p>
          <a:p>
            <a:pPr algn="just">
              <a:lnSpc>
                <a:spcPts val="3206"/>
              </a:lnSpc>
            </a:pPr>
          </a:p>
          <a:p>
            <a:pPr algn="just">
              <a:lnSpc>
                <a:spcPts val="3206"/>
              </a:lnSpc>
            </a:pPr>
            <a:r>
              <a:rPr lang="en-US" sz="2788" b="true">
                <a:solidFill>
                  <a:srgbClr val="000000"/>
                </a:solidFill>
                <a:latin typeface="Times New Roman Bold"/>
                <a:ea typeface="Times New Roman Bold"/>
                <a:cs typeface="Times New Roman Bold"/>
                <a:sym typeface="Times New Roman Bold"/>
              </a:rPr>
              <a:t>Methodology Used: </a:t>
            </a:r>
            <a:r>
              <a:rPr lang="en-US" sz="2788">
                <a:solidFill>
                  <a:srgbClr val="000000"/>
                </a:solidFill>
                <a:latin typeface="Times New Roman"/>
                <a:ea typeface="Times New Roman"/>
                <a:cs typeface="Times New Roman"/>
                <a:sym typeface="Times New Roman"/>
              </a:rPr>
              <a:t>The authors apply sentiment analysis tools to quantify the sentiment in news articles and social media posts. They then input this sentiment data into machine learning models such as Logistic Regression, SVM, and Neural Networks, which are trained on historical stock price data.</a:t>
            </a:r>
          </a:p>
          <a:p>
            <a:pPr algn="just">
              <a:lnSpc>
                <a:spcPts val="3206"/>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068728" cy="7872656"/>
          </a:xfrm>
          <a:prstGeom prst="rect">
            <a:avLst/>
          </a:prstGeom>
        </p:spPr>
        <p:txBody>
          <a:bodyPr anchor="t" rtlCol="false" tIns="0" lIns="0" bIns="0" rIns="0">
            <a:spAutoFit/>
          </a:bodyPr>
          <a:lstStyle/>
          <a:p>
            <a:pPr algn="ctr">
              <a:lnSpc>
                <a:spcPts val="4356"/>
              </a:lnSpc>
            </a:pPr>
            <a:r>
              <a:rPr lang="en-US" b="true" sz="3788">
                <a:solidFill>
                  <a:srgbClr val="000000"/>
                </a:solidFill>
                <a:latin typeface="Times New Roman Bold"/>
                <a:ea typeface="Times New Roman Bold"/>
                <a:cs typeface="Times New Roman Bold"/>
                <a:sym typeface="Times New Roman Bold"/>
              </a:rPr>
              <a:t>Paper 10: </a:t>
            </a:r>
            <a:r>
              <a:rPr lang="en-US" b="true" sz="3788">
                <a:solidFill>
                  <a:srgbClr val="000000"/>
                </a:solidFill>
                <a:latin typeface="Times New Roman Bold"/>
                <a:ea typeface="Times New Roman Bold"/>
                <a:cs typeface="Times New Roman Bold"/>
                <a:sym typeface="Times New Roman Bold"/>
              </a:rPr>
              <a:t>Technical Trading Rule Profitability and Foreign Exchange Intervention</a:t>
            </a:r>
          </a:p>
          <a:p>
            <a:pPr algn="just">
              <a:lnSpc>
                <a:spcPts val="2976"/>
              </a:lnSpc>
            </a:pPr>
          </a:p>
          <a:p>
            <a:pPr algn="just">
              <a:lnSpc>
                <a:spcPts val="2976"/>
              </a:lnSpc>
            </a:pPr>
            <a:r>
              <a:rPr lang="en-US" b="true" sz="2588">
                <a:solidFill>
                  <a:srgbClr val="000000"/>
                </a:solidFill>
                <a:latin typeface="Times New Roman Bold"/>
                <a:ea typeface="Times New Roman Bold"/>
                <a:cs typeface="Times New Roman Bold"/>
                <a:sym typeface="Times New Roman Bold"/>
              </a:rPr>
              <a:t>Author:</a:t>
            </a:r>
            <a:r>
              <a:rPr lang="en-US" sz="2588">
                <a:solidFill>
                  <a:srgbClr val="000000"/>
                </a:solidFill>
                <a:latin typeface="Times New Roman"/>
                <a:ea typeface="Times New Roman"/>
                <a:cs typeface="Times New Roman"/>
                <a:sym typeface="Times New Roman"/>
              </a:rPr>
              <a:t> Blake LeBaron</a:t>
            </a:r>
          </a:p>
          <a:p>
            <a:pPr algn="just">
              <a:lnSpc>
                <a:spcPts val="2976"/>
              </a:lnSpc>
            </a:pPr>
          </a:p>
          <a:p>
            <a:pPr algn="just">
              <a:lnSpc>
                <a:spcPts val="2976"/>
              </a:lnSpc>
            </a:pPr>
            <a:r>
              <a:rPr lang="en-US" b="true" sz="2588">
                <a:solidFill>
                  <a:srgbClr val="000000"/>
                </a:solidFill>
                <a:latin typeface="Times New Roman Bold"/>
                <a:ea typeface="Times New Roman Bold"/>
                <a:cs typeface="Times New Roman Bold"/>
                <a:sym typeface="Times New Roman Bold"/>
              </a:rPr>
              <a:t>Abstract:</a:t>
            </a:r>
            <a:r>
              <a:rPr lang="en-US" sz="2588">
                <a:solidFill>
                  <a:srgbClr val="000000"/>
                </a:solidFill>
                <a:latin typeface="Times New Roman"/>
                <a:ea typeface="Times New Roman"/>
                <a:cs typeface="Times New Roman"/>
                <a:sym typeface="Times New Roman"/>
              </a:rPr>
              <a:t> This paper investigates the profitability of technical trading rules in the foreign exchange (forex) market, focusing on the impact of central bank interventions. LeBaron examines how forex traders can profit from using simple technical trading rules, such as moving averages, during periods of central bank activity. The study shows that central bank interventions can create short-term opportunities for technical traders to exploit.</a:t>
            </a:r>
          </a:p>
          <a:p>
            <a:pPr algn="just">
              <a:lnSpc>
                <a:spcPts val="2976"/>
              </a:lnSpc>
            </a:pPr>
          </a:p>
          <a:p>
            <a:pPr algn="just">
              <a:lnSpc>
                <a:spcPts val="2976"/>
              </a:lnSpc>
            </a:pPr>
            <a:r>
              <a:rPr lang="en-US" b="true" sz="2588">
                <a:solidFill>
                  <a:srgbClr val="000000"/>
                </a:solidFill>
                <a:latin typeface="Times New Roman Bold"/>
                <a:ea typeface="Times New Roman Bold"/>
                <a:cs typeface="Times New Roman Bold"/>
                <a:sym typeface="Times New Roman Bold"/>
              </a:rPr>
              <a:t>Research Gap: </a:t>
            </a:r>
            <a:r>
              <a:rPr lang="en-US" sz="2588">
                <a:solidFill>
                  <a:srgbClr val="000000"/>
                </a:solidFill>
                <a:latin typeface="Times New Roman"/>
                <a:ea typeface="Times New Roman"/>
                <a:cs typeface="Times New Roman"/>
                <a:sym typeface="Times New Roman"/>
              </a:rPr>
              <a:t>The paper is limited to simple technical trading rules and does not explore the potential for machine learning models to improve forex trading performance. Additionally, the study does not account for the effects of algorithmic trading, which has transformed the forex market in recent years. There is also a lack of analysis on how global macroeconomic factors beyond central bank interventions impact the profitability of technical trading strategies.</a:t>
            </a:r>
          </a:p>
          <a:p>
            <a:pPr algn="just">
              <a:lnSpc>
                <a:spcPts val="2976"/>
              </a:lnSpc>
            </a:pPr>
          </a:p>
          <a:p>
            <a:pPr algn="just">
              <a:lnSpc>
                <a:spcPts val="2976"/>
              </a:lnSpc>
            </a:pPr>
            <a:r>
              <a:rPr lang="en-US" b="true" sz="2588">
                <a:solidFill>
                  <a:srgbClr val="000000"/>
                </a:solidFill>
                <a:latin typeface="Times New Roman Bold"/>
                <a:ea typeface="Times New Roman Bold"/>
                <a:cs typeface="Times New Roman Bold"/>
                <a:sym typeface="Times New Roman Bold"/>
              </a:rPr>
              <a:t>Dataset Used:</a:t>
            </a:r>
            <a:r>
              <a:rPr lang="en-US" sz="2588">
                <a:solidFill>
                  <a:srgbClr val="000000"/>
                </a:solidFill>
                <a:latin typeface="Times New Roman"/>
                <a:ea typeface="Times New Roman"/>
                <a:cs typeface="Times New Roman"/>
                <a:sym typeface="Times New Roman"/>
              </a:rPr>
              <a:t> Historical forex data, including periods of central bank intervention.</a:t>
            </a:r>
          </a:p>
          <a:p>
            <a:pPr algn="just">
              <a:lnSpc>
                <a:spcPts val="2976"/>
              </a:lnSpc>
            </a:pPr>
          </a:p>
          <a:p>
            <a:pPr algn="just">
              <a:lnSpc>
                <a:spcPts val="2976"/>
              </a:lnSpc>
            </a:pPr>
            <a:r>
              <a:rPr lang="en-US" b="true" sz="2588">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The paper uses empirical analysis to assess the profitability of technical trading rules during central bank interventions. LeBaron compares the returns of these rules to a buy-and-hold strategy and measures how interventions affect the market dynamics.</a:t>
            </a:r>
          </a:p>
          <a:p>
            <a:pPr algn="just">
              <a:lnSpc>
                <a:spcPts val="4356"/>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068728" cy="8240321"/>
          </a:xfrm>
          <a:prstGeom prst="rect">
            <a:avLst/>
          </a:prstGeom>
        </p:spPr>
        <p:txBody>
          <a:bodyPr anchor="t" rtlCol="false" tIns="0" lIns="0" bIns="0" rIns="0">
            <a:spAutoFit/>
          </a:bodyPr>
          <a:lstStyle/>
          <a:p>
            <a:pPr algn="ctr">
              <a:lnSpc>
                <a:spcPts val="4356"/>
              </a:lnSpc>
            </a:pPr>
            <a:r>
              <a:rPr lang="en-US" sz="3788" b="true">
                <a:solidFill>
                  <a:srgbClr val="000000"/>
                </a:solidFill>
                <a:latin typeface="Times New Roman Bold"/>
                <a:ea typeface="Times New Roman Bold"/>
                <a:cs typeface="Times New Roman Bold"/>
                <a:sym typeface="Times New Roman Bold"/>
              </a:rPr>
              <a:t>Paper 11: The Predictability of Security Returns with Simple Technical Trading Rules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 </a:t>
            </a:r>
            <a:r>
              <a:rPr lang="en-US" sz="2588">
                <a:solidFill>
                  <a:srgbClr val="000000"/>
                </a:solidFill>
                <a:latin typeface="Times New Roman"/>
                <a:ea typeface="Times New Roman"/>
                <a:cs typeface="Times New Roman"/>
                <a:sym typeface="Times New Roman"/>
              </a:rPr>
              <a:t>R. Gencay</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a:t>
            </a:r>
            <a:r>
              <a:rPr lang="en-US" sz="2588">
                <a:solidFill>
                  <a:srgbClr val="000000"/>
                </a:solidFill>
                <a:latin typeface="Times New Roman"/>
                <a:ea typeface="Times New Roman"/>
                <a:cs typeface="Times New Roman"/>
                <a:sym typeface="Times New Roman"/>
              </a:rPr>
              <a:t> Gencay investigates the predictive power of simple technical trading rules, such as moving averages and filter rules, to forecast security returns. The study assesses how well these rules perform under various market conditions and across different asset classes. The findings suggest that these trading rules can generate above-average returns, particularly in short-term trading, by identifying trends and momentum in stock prices.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 </a:t>
            </a:r>
            <a:r>
              <a:rPr lang="en-US" sz="2588">
                <a:solidFill>
                  <a:srgbClr val="000000"/>
                </a:solidFill>
                <a:latin typeface="Times New Roman"/>
                <a:ea typeface="Times New Roman"/>
                <a:cs typeface="Times New Roman"/>
                <a:sym typeface="Times New Roman"/>
              </a:rPr>
              <a:t>The study does not explore more complex algorithms, such as machine learning techniques, that could potentially enhance prediction accuracy. Additionally, it does not account for the noise generated by high-frequency traders, which can affect the performance of technical trading rules. There is also no focus on the global applicability of the results, as the study is limited to specific market conditions.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a:t>
            </a:r>
            <a:r>
              <a:rPr lang="en-US" sz="2588">
                <a:solidFill>
                  <a:srgbClr val="000000"/>
                </a:solidFill>
                <a:latin typeface="Times New Roman"/>
                <a:ea typeface="Times New Roman"/>
                <a:cs typeface="Times New Roman"/>
                <a:sym typeface="Times New Roman"/>
              </a:rPr>
              <a:t> Historical price data for multiple securities, focusing primarily on the U.S. stock market.</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Gencay uses empirical analysis to test the predictive power of simple technical trading rules. He applies moving averages, filter rules, and momentum-based indicators to historical data and measures their performance against a buy-and-hold strategy.</a:t>
            </a:r>
          </a:p>
          <a:p>
            <a:pPr algn="just">
              <a:lnSpc>
                <a:spcPts val="2976"/>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357583" cy="8395784"/>
          </a:xfrm>
          <a:prstGeom prst="rect">
            <a:avLst/>
          </a:prstGeom>
        </p:spPr>
        <p:txBody>
          <a:bodyPr anchor="t" rtlCol="false" tIns="0" lIns="0" bIns="0" rIns="0">
            <a:spAutoFit/>
          </a:bodyPr>
          <a:lstStyle/>
          <a:p>
            <a:pPr algn="ctr">
              <a:lnSpc>
                <a:spcPts val="4358"/>
              </a:lnSpc>
            </a:pPr>
            <a:r>
              <a:rPr lang="en-US" sz="3789" b="true">
                <a:solidFill>
                  <a:srgbClr val="000000"/>
                </a:solidFill>
                <a:latin typeface="Times New Roman Bold"/>
                <a:ea typeface="Times New Roman Bold"/>
                <a:cs typeface="Times New Roman Bold"/>
                <a:sym typeface="Times New Roman Bold"/>
              </a:rPr>
              <a:t> Paper 12: Simple Technical Trading Rules and the Stochastic Properties of Stock Returns</a:t>
            </a:r>
          </a:p>
          <a:p>
            <a:pPr algn="just">
              <a:lnSpc>
                <a:spcPts val="2790"/>
              </a:lnSpc>
            </a:pPr>
          </a:p>
          <a:p>
            <a:pPr algn="just">
              <a:lnSpc>
                <a:spcPts val="2790"/>
              </a:lnSpc>
            </a:pPr>
            <a:r>
              <a:rPr lang="en-US" sz="2426" b="true">
                <a:solidFill>
                  <a:srgbClr val="000000"/>
                </a:solidFill>
                <a:latin typeface="Times New Roman Bold"/>
                <a:ea typeface="Times New Roman Bold"/>
                <a:cs typeface="Times New Roman Bold"/>
                <a:sym typeface="Times New Roman Bold"/>
              </a:rPr>
              <a:t>Authors: </a:t>
            </a:r>
            <a:r>
              <a:rPr lang="en-US" sz="2426">
                <a:solidFill>
                  <a:srgbClr val="000000"/>
                </a:solidFill>
                <a:latin typeface="Times New Roman"/>
                <a:ea typeface="Times New Roman"/>
                <a:cs typeface="Times New Roman"/>
                <a:sym typeface="Times New Roman"/>
              </a:rPr>
              <a:t>William Brock, Josef Lakonishok, and Blake LeBaron</a:t>
            </a:r>
          </a:p>
          <a:p>
            <a:pPr algn="just">
              <a:lnSpc>
                <a:spcPts val="2790"/>
              </a:lnSpc>
            </a:pPr>
          </a:p>
          <a:p>
            <a:pPr algn="just">
              <a:lnSpc>
                <a:spcPts val="2790"/>
              </a:lnSpc>
            </a:pPr>
            <a:r>
              <a:rPr lang="en-US" sz="2426" b="true">
                <a:solidFill>
                  <a:srgbClr val="000000"/>
                </a:solidFill>
                <a:latin typeface="Times New Roman Bold"/>
                <a:ea typeface="Times New Roman Bold"/>
                <a:cs typeface="Times New Roman Bold"/>
                <a:sym typeface="Times New Roman Bold"/>
              </a:rPr>
              <a:t>Abstract:</a:t>
            </a:r>
            <a:r>
              <a:rPr lang="en-US" sz="2426">
                <a:solidFill>
                  <a:srgbClr val="000000"/>
                </a:solidFill>
                <a:latin typeface="Times New Roman"/>
                <a:ea typeface="Times New Roman"/>
                <a:cs typeface="Times New Roman"/>
                <a:sym typeface="Times New Roman"/>
              </a:rPr>
              <a:t> This paper evaluates the profitability of simple technical trading rules, such as moving averages and trading range breakouts, using historical stock market data. The authors explore whether these rules can generate abnormal returns and whether the results are consistent with the stochastic properties of stock returns. They conclude that certain technical rules can produce returns that outperform a simple buy-and-hold strategy, particularly in specific market conditions.</a:t>
            </a:r>
          </a:p>
          <a:p>
            <a:pPr algn="just">
              <a:lnSpc>
                <a:spcPts val="2790"/>
              </a:lnSpc>
            </a:pPr>
          </a:p>
          <a:p>
            <a:pPr algn="just">
              <a:lnSpc>
                <a:spcPts val="2790"/>
              </a:lnSpc>
            </a:pPr>
            <a:r>
              <a:rPr lang="en-US" sz="2426" b="true">
                <a:solidFill>
                  <a:srgbClr val="000000"/>
                </a:solidFill>
                <a:latin typeface="Times New Roman Bold"/>
                <a:ea typeface="Times New Roman Bold"/>
                <a:cs typeface="Times New Roman Bold"/>
                <a:sym typeface="Times New Roman Bold"/>
              </a:rPr>
              <a:t>Research Gap:</a:t>
            </a:r>
            <a:r>
              <a:rPr lang="en-US" sz="2426">
                <a:solidFill>
                  <a:srgbClr val="000000"/>
                </a:solidFill>
                <a:latin typeface="Times New Roman"/>
                <a:ea typeface="Times New Roman"/>
                <a:cs typeface="Times New Roman"/>
                <a:sym typeface="Times New Roman"/>
              </a:rPr>
              <a:t> The study primarily examines simple technical rules and does not address more advanced trading systems that incorporate machine learning, artificial intelligence, or algorithmic strategies. It also does not consider the impact of high-frequency trading or market microstructure changes on the effectiveness of technical trading rules. Furthermore, the study focuses on the U.S. stock market, limiting its generalizability across global markets with different regulatory frameworks and market dynamics.</a:t>
            </a:r>
          </a:p>
          <a:p>
            <a:pPr algn="just">
              <a:lnSpc>
                <a:spcPts val="2790"/>
              </a:lnSpc>
            </a:pPr>
          </a:p>
          <a:p>
            <a:pPr algn="just">
              <a:lnSpc>
                <a:spcPts val="2790"/>
              </a:lnSpc>
            </a:pPr>
            <a:r>
              <a:rPr lang="en-US" sz="2426" b="true">
                <a:solidFill>
                  <a:srgbClr val="000000"/>
                </a:solidFill>
                <a:latin typeface="Times New Roman Bold"/>
                <a:ea typeface="Times New Roman Bold"/>
                <a:cs typeface="Times New Roman Bold"/>
                <a:sym typeface="Times New Roman Bold"/>
              </a:rPr>
              <a:t>Dataset Used:</a:t>
            </a:r>
            <a:r>
              <a:rPr lang="en-US" sz="2426">
                <a:solidFill>
                  <a:srgbClr val="000000"/>
                </a:solidFill>
                <a:latin typeface="Times New Roman"/>
                <a:ea typeface="Times New Roman"/>
                <a:cs typeface="Times New Roman"/>
                <a:sym typeface="Times New Roman"/>
              </a:rPr>
              <a:t> The authors use historical stock return data from the U.S. stock market, focusing on long-term trends to test the profitability of technical trading rules.</a:t>
            </a:r>
          </a:p>
          <a:p>
            <a:pPr algn="just">
              <a:lnSpc>
                <a:spcPts val="2790"/>
              </a:lnSpc>
            </a:pPr>
          </a:p>
          <a:p>
            <a:pPr algn="just">
              <a:lnSpc>
                <a:spcPts val="2790"/>
              </a:lnSpc>
            </a:pPr>
            <a:r>
              <a:rPr lang="en-US" sz="2426" b="true">
                <a:solidFill>
                  <a:srgbClr val="000000"/>
                </a:solidFill>
                <a:latin typeface="Times New Roman Bold"/>
                <a:ea typeface="Times New Roman Bold"/>
                <a:cs typeface="Times New Roman Bold"/>
                <a:sym typeface="Times New Roman Bold"/>
              </a:rPr>
              <a:t>Methodology Used:</a:t>
            </a:r>
            <a:r>
              <a:rPr lang="en-US" sz="2426">
                <a:solidFill>
                  <a:srgbClr val="000000"/>
                </a:solidFill>
                <a:latin typeface="Times New Roman"/>
                <a:ea typeface="Times New Roman"/>
                <a:cs typeface="Times New Roman"/>
                <a:sym typeface="Times New Roman"/>
              </a:rPr>
              <a:t> The paper uses statistical techniques to evaluate the effectiveness of technical trading rules. It compares the returns of these rules against a benchmark buy-and-hold strategy, using stochastic models to account for randomness in stock price movements.</a:t>
            </a:r>
          </a:p>
          <a:p>
            <a:pPr algn="just">
              <a:lnSpc>
                <a:spcPts val="4084"/>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574111" cy="8977556"/>
          </a:xfrm>
          <a:prstGeom prst="rect">
            <a:avLst/>
          </a:prstGeom>
        </p:spPr>
        <p:txBody>
          <a:bodyPr anchor="t" rtlCol="false" tIns="0" lIns="0" bIns="0" rIns="0">
            <a:spAutoFit/>
          </a:bodyPr>
          <a:lstStyle/>
          <a:p>
            <a:pPr algn="ctr">
              <a:lnSpc>
                <a:spcPts val="4356"/>
              </a:lnSpc>
            </a:pPr>
            <a:r>
              <a:rPr lang="en-US" sz="3788" b="true">
                <a:solidFill>
                  <a:srgbClr val="000000"/>
                </a:solidFill>
                <a:latin typeface="Times New Roman Bold"/>
                <a:ea typeface="Times New Roman Bold"/>
                <a:cs typeface="Times New Roman Bold"/>
                <a:sym typeface="Times New Roman Bold"/>
              </a:rPr>
              <a:t>Paper 13: Technical Analysis of the Financial Markets: A Comprehensive Guide to Trading Methods and Applications</a:t>
            </a:r>
          </a:p>
          <a:p>
            <a:pPr algn="just">
              <a:lnSpc>
                <a:spcPts val="435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a:t>
            </a:r>
            <a:r>
              <a:rPr lang="en-US" sz="2588">
                <a:solidFill>
                  <a:srgbClr val="000000"/>
                </a:solidFill>
                <a:latin typeface="Times New Roman"/>
                <a:ea typeface="Times New Roman"/>
                <a:cs typeface="Times New Roman"/>
                <a:sym typeface="Times New Roman"/>
              </a:rPr>
              <a:t> John J. Murphy</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 </a:t>
            </a:r>
            <a:r>
              <a:rPr lang="en-US" sz="2588">
                <a:solidFill>
                  <a:srgbClr val="000000"/>
                </a:solidFill>
                <a:latin typeface="Times New Roman"/>
                <a:ea typeface="Times New Roman"/>
                <a:cs typeface="Times New Roman"/>
                <a:sym typeface="Times New Roman"/>
              </a:rPr>
              <a:t>This comprehensive guide covers all aspects of technical analysis, from chart patterns to technical indicators. Murphy explains how to interpret price movements, volume, and market sentiment to predict future price trends. Key indicators such as moving averages, Relative Strength Index (RSI), and MACD are discussed in detail. The book also covers the psychology behind market movements, illustrating how emotions like fear and greed can create market trends and reversals.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 </a:t>
            </a:r>
            <a:r>
              <a:rPr lang="en-US" sz="2588">
                <a:solidFill>
                  <a:srgbClr val="000000"/>
                </a:solidFill>
                <a:latin typeface="Times New Roman"/>
                <a:ea typeface="Times New Roman"/>
                <a:cs typeface="Times New Roman"/>
                <a:sym typeface="Times New Roman"/>
              </a:rPr>
              <a:t>The book mainly focuses on traditional technical analysis tools without integrating more sophisticated machine learning models that have proven effective in recent times. The lack of empirical testing or case studies involving algorithmic trading and modern predictive models such as neural networks leaves a gap in the understanding of how technical analysis can be adapted to today's complex financial markets.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 </a:t>
            </a:r>
            <a:r>
              <a:rPr lang="en-US" sz="2588">
                <a:solidFill>
                  <a:srgbClr val="000000"/>
                </a:solidFill>
                <a:latin typeface="Times New Roman"/>
                <a:ea typeface="Times New Roman"/>
                <a:cs typeface="Times New Roman"/>
                <a:sym typeface="Times New Roman"/>
              </a:rPr>
              <a:t>The book contains examples and case studies based on historical stock prices, typically illustrated with charts.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 </a:t>
            </a:r>
            <a:r>
              <a:rPr lang="en-US" sz="2588">
                <a:solidFill>
                  <a:srgbClr val="000000"/>
                </a:solidFill>
                <a:latin typeface="Times New Roman"/>
                <a:ea typeface="Times New Roman"/>
                <a:cs typeface="Times New Roman"/>
                <a:sym typeface="Times New Roman"/>
              </a:rPr>
              <a:t>Murphy applies a hands-on approach, combining technical analysis with charting techniques. He uses graphical representations of stock price movements to demonstrate how different technical indicators can be interpreted and applied in real-world trading scenarios.</a:t>
            </a:r>
          </a:p>
          <a:p>
            <a:pPr algn="just">
              <a:lnSpc>
                <a:spcPts val="4356"/>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5402354" y="4493231"/>
            <a:ext cx="7159347" cy="1171921"/>
          </a:xfrm>
          <a:prstGeom prst="rect">
            <a:avLst/>
          </a:prstGeom>
        </p:spPr>
        <p:txBody>
          <a:bodyPr anchor="t" rtlCol="false" tIns="0" lIns="0" bIns="0" rIns="0">
            <a:spAutoFit/>
          </a:bodyPr>
          <a:lstStyle/>
          <a:p>
            <a:pPr algn="ctr">
              <a:lnSpc>
                <a:spcPts val="8175"/>
              </a:lnSpc>
              <a:spcBef>
                <a:spcPct val="0"/>
              </a:spcBef>
            </a:pPr>
            <a:r>
              <a:rPr lang="en-US" b="true" sz="6814">
                <a:solidFill>
                  <a:srgbClr val="000000"/>
                </a:solidFill>
                <a:latin typeface="Times New Roman Bold"/>
                <a:ea typeface="Times New Roman Bold"/>
                <a:cs typeface="Times New Roman Bold"/>
                <a:sym typeface="Times New Roman Bold"/>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574111" cy="8987081"/>
          </a:xfrm>
          <a:prstGeom prst="rect">
            <a:avLst/>
          </a:prstGeom>
        </p:spPr>
        <p:txBody>
          <a:bodyPr anchor="t" rtlCol="false" tIns="0" lIns="0" bIns="0" rIns="0">
            <a:spAutoFit/>
          </a:bodyPr>
          <a:lstStyle/>
          <a:p>
            <a:pPr algn="ctr">
              <a:lnSpc>
                <a:spcPts val="4356"/>
              </a:lnSpc>
            </a:pPr>
            <a:r>
              <a:rPr lang="en-US" sz="3788" b="true">
                <a:solidFill>
                  <a:srgbClr val="000000"/>
                </a:solidFill>
                <a:latin typeface="Times New Roman Bold"/>
                <a:ea typeface="Times New Roman Bold"/>
                <a:cs typeface="Times New Roman Bold"/>
                <a:sym typeface="Times New Roman Bold"/>
              </a:rPr>
              <a:t>Paper 14 : A Random Walk Down Wall Street</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a:t>
            </a:r>
            <a:r>
              <a:rPr lang="en-US" sz="2588">
                <a:solidFill>
                  <a:srgbClr val="000000"/>
                </a:solidFill>
                <a:latin typeface="Times New Roman"/>
                <a:ea typeface="Times New Roman"/>
                <a:cs typeface="Times New Roman"/>
                <a:sym typeface="Times New Roman"/>
              </a:rPr>
              <a:t> Burton G. Malkiel</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 </a:t>
            </a:r>
            <a:r>
              <a:rPr lang="en-US" sz="2588">
                <a:solidFill>
                  <a:srgbClr val="000000"/>
                </a:solidFill>
                <a:latin typeface="Times New Roman"/>
                <a:ea typeface="Times New Roman"/>
                <a:cs typeface="Times New Roman"/>
                <a:sym typeface="Times New Roman"/>
              </a:rPr>
              <a:t>This book argues for the Efficient Market Hypothesis (EMH), suggesting that stock prices reflect all available information and that it is impossible to consistently outperform the market without assuming additional risk. Malkiel critiques the efficacy of both technical analysis and fundamental analysis, stating that stock prices follow a random walk. He promotes passive investment strategies, such as index funds, and presents evidence that most active investors cannot beat the market over the long term.</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a:t>
            </a:r>
            <a:r>
              <a:rPr lang="en-US" sz="2588">
                <a:solidFill>
                  <a:srgbClr val="000000"/>
                </a:solidFill>
                <a:latin typeface="Times New Roman"/>
                <a:ea typeface="Times New Roman"/>
                <a:cs typeface="Times New Roman"/>
                <a:sym typeface="Times New Roman"/>
              </a:rPr>
              <a:t> The book does not explore the role of algorithmic and high-frequency trading, which are capable of exploiting microsecond inefficiencies in markets. While the random walk hypothesis challenges traditional analysis techniques, it does not address how big data and machine learning might uncover subtle patterns that are imperceptible to human investors. Moreover, the book does not discuss how EMH might be tested or contradicted by the success of hedge funds and sophisticated traders using proprietary models.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a:t>
            </a:r>
            <a:r>
              <a:rPr lang="en-US" sz="2588">
                <a:solidFill>
                  <a:srgbClr val="000000"/>
                </a:solidFill>
                <a:latin typeface="Times New Roman"/>
                <a:ea typeface="Times New Roman"/>
                <a:cs typeface="Times New Roman"/>
                <a:sym typeface="Times New Roman"/>
              </a:rPr>
              <a:t> Malkiel discusses empirical evidence from historical market data, including examples of stock price movements and returns. He also analyzes performance statistics of mutual funds and index funds.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The book’s methodology relies on empirical testing of the random walk theory using historical market data. Malkiel critiques various investment strategies through comparative analysis, providing statistical evidence to support the EMH.</a:t>
            </a:r>
          </a:p>
          <a:p>
            <a:pPr algn="just">
              <a:lnSpc>
                <a:spcPts val="4356"/>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5670649" y="4352676"/>
            <a:ext cx="6946702" cy="1162395"/>
          </a:xfrm>
          <a:prstGeom prst="rect">
            <a:avLst/>
          </a:prstGeom>
        </p:spPr>
        <p:txBody>
          <a:bodyPr anchor="t" rtlCol="false" tIns="0" lIns="0" bIns="0" rIns="0">
            <a:spAutoFit/>
          </a:bodyPr>
          <a:lstStyle/>
          <a:p>
            <a:pPr algn="ctr">
              <a:lnSpc>
                <a:spcPts val="8157"/>
              </a:lnSpc>
              <a:spcBef>
                <a:spcPct val="0"/>
              </a:spcBef>
            </a:pPr>
            <a:r>
              <a:rPr lang="en-US" b="true" sz="6800">
                <a:solidFill>
                  <a:srgbClr val="000000"/>
                </a:solidFill>
                <a:latin typeface="Times New Roman Bold"/>
                <a:ea typeface="Times New Roman Bold"/>
                <a:cs typeface="Times New Roman Bold"/>
                <a:sym typeface="Times New Roman Bold"/>
              </a:rPr>
              <a:t>RESEARCH GAP</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417031" y="1692511"/>
            <a:ext cx="17492038" cy="7086830"/>
          </a:xfrm>
          <a:prstGeom prst="rect">
            <a:avLst/>
          </a:prstGeom>
        </p:spPr>
        <p:txBody>
          <a:bodyPr anchor="t" rtlCol="false" tIns="0" lIns="0" bIns="0" rIns="0">
            <a:spAutoFit/>
          </a:bodyPr>
          <a:lstStyle/>
          <a:p>
            <a:pPr algn="just">
              <a:lnSpc>
                <a:spcPts val="3105"/>
              </a:lnSpc>
            </a:pPr>
            <a:r>
              <a:rPr lang="en-US" sz="2589">
                <a:solidFill>
                  <a:srgbClr val="000000"/>
                </a:solidFill>
                <a:latin typeface="Times New Roman"/>
                <a:ea typeface="Times New Roman"/>
                <a:cs typeface="Times New Roman"/>
                <a:sym typeface="Times New Roman"/>
              </a:rPr>
              <a:t>The research gap identified in the paper "Visualizing Financial Trends: A Deep Learning Approach Using Stock Bar Chart Images for Algorithmic Trading" can be summarized as follows:</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Limited Use of Visual Data in Financial Models: </a:t>
            </a:r>
            <a:r>
              <a:rPr lang="en-US" sz="2589">
                <a:solidFill>
                  <a:srgbClr val="000000"/>
                </a:solidFill>
                <a:latin typeface="Times New Roman"/>
                <a:ea typeface="Times New Roman"/>
                <a:cs typeface="Times New Roman"/>
                <a:sym typeface="Times New Roman"/>
              </a:rPr>
              <a:t>While there has been extensive research on using numerical time series data for financial forecasting and trading, there is a notable lack of studies that utilize visual representations of financial data, such as bar charts, in algorithmic trading models. This paper addresses this gap by proposing a novel approach that directly employs 2-D images of stock price movements.</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Underexplored Application of CNNs in Finance: </a:t>
            </a:r>
            <a:r>
              <a:rPr lang="en-US" sz="2589">
                <a:solidFill>
                  <a:srgbClr val="000000"/>
                </a:solidFill>
                <a:latin typeface="Times New Roman"/>
                <a:ea typeface="Times New Roman"/>
                <a:cs typeface="Times New Roman"/>
                <a:sym typeface="Times New Roman"/>
              </a:rPr>
              <a:t>Although convolutional neural networks (CNNs) have been widely applied in image classification tasks across various fields, their application in financial trading and forecasting remains limited. The paper seeks to fill this gap by demonstrating how CNNs can be effectively used to analyze stock bar chart images for predicting trading signals.</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Integration of Deep Learning with Trading Strategies:</a:t>
            </a:r>
            <a:r>
              <a:rPr lang="en-US" sz="2589">
                <a:solidFill>
                  <a:srgbClr val="000000"/>
                </a:solidFill>
                <a:latin typeface="Times New Roman"/>
                <a:ea typeface="Times New Roman"/>
                <a:cs typeface="Times New Roman"/>
                <a:sym typeface="Times New Roman"/>
              </a:rPr>
              <a:t> The existing literature primarily focuses on traditional machine learning techniques for financial analysis, with fewer studies exploring the integration of deep learning models into trading strategies. This research aims to bridge that gap by developing a deep learning-based trading model (CNN-BI) that utilizes visual data for decision-making.</a:t>
            </a:r>
          </a:p>
          <a:p>
            <a:pPr algn="just">
              <a:lnSpc>
                <a:spcPts val="3106"/>
              </a:lnSpc>
              <a:spcBef>
                <a:spcPct val="0"/>
              </a:spcBef>
            </a:pPr>
          </a:p>
        </p:txBody>
      </p:sp>
      <p:sp>
        <p:nvSpPr>
          <p:cNvPr name="TextBox 8" id="8"/>
          <p:cNvSpPr txBox="true"/>
          <p:nvPr/>
        </p:nvSpPr>
        <p:spPr>
          <a:xfrm rot="0">
            <a:off x="5255940" y="856267"/>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RESEARCH GAP</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397981" y="1558662"/>
            <a:ext cx="17492038" cy="5915255"/>
          </a:xfrm>
          <a:prstGeom prst="rect">
            <a:avLst/>
          </a:prstGeom>
        </p:spPr>
        <p:txBody>
          <a:bodyPr anchor="t" rtlCol="false" tIns="0" lIns="0" bIns="0" rIns="0">
            <a:spAutoFit/>
          </a:bodyPr>
          <a:lstStyle/>
          <a:p>
            <a:pPr algn="just">
              <a:lnSpc>
                <a:spcPts val="3105"/>
              </a:lnSpc>
            </a:pP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Lack of Comprehensive Evaluation in Diverse Market Conditions:</a:t>
            </a:r>
            <a:r>
              <a:rPr lang="en-US" sz="2589">
                <a:solidFill>
                  <a:srgbClr val="000000"/>
                </a:solidFill>
                <a:latin typeface="Times New Roman"/>
                <a:ea typeface="Times New Roman"/>
                <a:cs typeface="Times New Roman"/>
                <a:sym typeface="Times New Roman"/>
              </a:rPr>
              <a:t> Many existing studies do not comprehensively evaluate the performance of trading models across different market conditions. This paper addresses this gap by testing the proposed model in distinct time frames (2008-2018 and 2018-2023.), allowing for an assessment of its effectiveness in varying market environments, including trendless and bear markets.</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Novelty of the Approach: </a:t>
            </a:r>
            <a:r>
              <a:rPr lang="en-US" sz="2589">
                <a:solidFill>
                  <a:srgbClr val="000000"/>
                </a:solidFill>
                <a:latin typeface="Times New Roman"/>
                <a:ea typeface="Times New Roman"/>
                <a:cs typeface="Times New Roman"/>
                <a:sym typeface="Times New Roman"/>
              </a:rPr>
              <a:t>The paper claims to be one of the first attempts in the literature to adapt such an unconventional approach of using bar chart images with deep CNN training for algorithmic trading. This highlights a significant gap in the existing body of research, as previous studies have not explored this specific methodology.</a:t>
            </a:r>
          </a:p>
          <a:p>
            <a:pPr algn="just">
              <a:lnSpc>
                <a:spcPts val="3105"/>
              </a:lnSpc>
            </a:pPr>
          </a:p>
          <a:p>
            <a:pPr algn="just">
              <a:lnSpc>
                <a:spcPts val="3106"/>
              </a:lnSpc>
              <a:spcBef>
                <a:spcPct val="0"/>
              </a:spcBef>
            </a:pPr>
            <a:r>
              <a:rPr lang="en-US" sz="2589">
                <a:solidFill>
                  <a:srgbClr val="000000"/>
                </a:solidFill>
                <a:latin typeface="Times New Roman"/>
                <a:ea typeface="Times New Roman"/>
                <a:cs typeface="Times New Roman"/>
                <a:sym typeface="Times New Roman"/>
              </a:rPr>
              <a:t>In summary, the research gap in this paper lies in the underutilization of visual data representations in financial trading models, the limited application of CNNs in this domain, the need for integration of deep learning with trading strategies, and the lack of comprehensive evaluations across different market conditions. The authors aim to address these gaps through their innovative approach.</a:t>
            </a:r>
          </a:p>
        </p:txBody>
      </p:sp>
      <p:sp>
        <p:nvSpPr>
          <p:cNvPr name="TextBox 8" id="8"/>
          <p:cNvSpPr txBox="true"/>
          <p:nvPr/>
        </p:nvSpPr>
        <p:spPr>
          <a:xfrm rot="0">
            <a:off x="5255940" y="856267"/>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RESEARCH GAP</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4379654" y="4352676"/>
            <a:ext cx="9528691" cy="1162395"/>
          </a:xfrm>
          <a:prstGeom prst="rect">
            <a:avLst/>
          </a:prstGeom>
        </p:spPr>
        <p:txBody>
          <a:bodyPr anchor="t" rtlCol="false" tIns="0" lIns="0" bIns="0" rIns="0">
            <a:spAutoFit/>
          </a:bodyPr>
          <a:lstStyle/>
          <a:p>
            <a:pPr algn="ctr">
              <a:lnSpc>
                <a:spcPts val="8157"/>
              </a:lnSpc>
              <a:spcBef>
                <a:spcPct val="0"/>
              </a:spcBef>
            </a:pPr>
            <a:r>
              <a:rPr lang="en-US" b="true" sz="6800">
                <a:solidFill>
                  <a:srgbClr val="000000"/>
                </a:solidFill>
                <a:latin typeface="Times New Roman Bold"/>
                <a:ea typeface="Times New Roman Bold"/>
                <a:cs typeface="Times New Roman Bold"/>
                <a:sym typeface="Times New Roman Bold"/>
              </a:rPr>
              <a:t>PRIMARY OBJECTIVE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45904" y="2083036"/>
            <a:ext cx="16551290" cy="6305780"/>
          </a:xfrm>
          <a:prstGeom prst="rect">
            <a:avLst/>
          </a:prstGeom>
        </p:spPr>
        <p:txBody>
          <a:bodyPr anchor="t" rtlCol="false" tIns="0" lIns="0" bIns="0" rIns="0">
            <a:spAutoFit/>
          </a:bodyPr>
          <a:lstStyle/>
          <a:p>
            <a:pPr algn="just">
              <a:lnSpc>
                <a:spcPts val="3105"/>
              </a:lnSpc>
            </a:pPr>
            <a:r>
              <a:rPr lang="en-US" sz="2589" b="true">
                <a:solidFill>
                  <a:srgbClr val="000000"/>
                </a:solidFill>
                <a:latin typeface="Times New Roman Bold"/>
                <a:ea typeface="Times New Roman Bold"/>
                <a:cs typeface="Times New Roman Bold"/>
                <a:sym typeface="Times New Roman Bold"/>
              </a:rPr>
              <a:t>Transforming Time Series Data: </a:t>
            </a:r>
            <a:r>
              <a:rPr lang="en-US" sz="2589">
                <a:solidFill>
                  <a:srgbClr val="000000"/>
                </a:solidFill>
                <a:latin typeface="Times New Roman"/>
                <a:ea typeface="Times New Roman"/>
                <a:cs typeface="Times New Roman"/>
                <a:sym typeface="Times New Roman"/>
              </a:rPr>
              <a:t>To convert one-dimensional financial time series data into two-dimensional images (30x30 pixel bar charts) that visually represent stock price movements over a 30-day period.</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Predicting Trading Signals: </a:t>
            </a:r>
            <a:r>
              <a:rPr lang="en-US" sz="2589">
                <a:solidFill>
                  <a:srgbClr val="000000"/>
                </a:solidFill>
                <a:latin typeface="Times New Roman"/>
                <a:ea typeface="Times New Roman"/>
                <a:cs typeface="Times New Roman"/>
                <a:sym typeface="Times New Roman"/>
              </a:rPr>
              <a:t>To train a deep CNN model on these images to classify them into trading signals—specifically "Buy," "Sell," and "Hold"—thereby aiding in decision-making for algorithmic trading.</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Evaluating Model Performance: </a:t>
            </a:r>
            <a:r>
              <a:rPr lang="en-US" sz="2589">
                <a:solidFill>
                  <a:srgbClr val="000000"/>
                </a:solidFill>
                <a:latin typeface="Times New Roman"/>
                <a:ea typeface="Times New Roman"/>
                <a:cs typeface="Times New Roman"/>
                <a:sym typeface="Times New Roman"/>
              </a:rPr>
              <a:t>To assess the effectiveness of the CNN-BI model in predicting trading signals and to compare its performance against traditional trading strategies, particularly the Buy and Hold (BaH) strategy, across different market conditions.</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Exploring Unconventional Approaches:</a:t>
            </a:r>
            <a:r>
              <a:rPr lang="en-US" sz="2589">
                <a:solidFill>
                  <a:srgbClr val="000000"/>
                </a:solidFill>
                <a:latin typeface="Times New Roman"/>
                <a:ea typeface="Times New Roman"/>
                <a:cs typeface="Times New Roman"/>
                <a:sym typeface="Times New Roman"/>
              </a:rPr>
              <a:t> To investigate the potential of using visual data representations in financial forecasting and trading, thereby contributing to the existing literature by demonstrating a new methodology that leverages deep learning techniques.</a:t>
            </a:r>
          </a:p>
          <a:p>
            <a:pPr algn="just">
              <a:lnSpc>
                <a:spcPts val="3105"/>
              </a:lnSpc>
            </a:pPr>
          </a:p>
          <a:p>
            <a:pPr algn="just">
              <a:lnSpc>
                <a:spcPts val="3106"/>
              </a:lnSpc>
              <a:spcBef>
                <a:spcPct val="0"/>
              </a:spcBef>
            </a:pPr>
            <a:r>
              <a:rPr lang="en-US" sz="2589">
                <a:solidFill>
                  <a:srgbClr val="000000"/>
                </a:solidFill>
                <a:latin typeface="Times New Roman"/>
                <a:ea typeface="Times New Roman"/>
                <a:cs typeface="Times New Roman"/>
                <a:sym typeface="Times New Roman"/>
              </a:rPr>
              <a:t>Overall, the primary objective is to enhance trading performance through the innovative use of visual data and deep learning, providing a new perspective on algorithmic trading strategies.</a:t>
            </a:r>
          </a:p>
        </p:txBody>
      </p:sp>
      <p:sp>
        <p:nvSpPr>
          <p:cNvPr name="TextBox 6" id="6"/>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7" id="7"/>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8" id="8"/>
          <p:cNvSpPr txBox="true"/>
          <p:nvPr/>
        </p:nvSpPr>
        <p:spPr>
          <a:xfrm rot="0">
            <a:off x="5255940" y="856267"/>
            <a:ext cx="8131217"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PRIMARY OBJECTIVE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3691354" y="4352676"/>
            <a:ext cx="10905291" cy="1162395"/>
          </a:xfrm>
          <a:prstGeom prst="rect">
            <a:avLst/>
          </a:prstGeom>
        </p:spPr>
        <p:txBody>
          <a:bodyPr anchor="t" rtlCol="false" tIns="0" lIns="0" bIns="0" rIns="0">
            <a:spAutoFit/>
          </a:bodyPr>
          <a:lstStyle/>
          <a:p>
            <a:pPr algn="ctr">
              <a:lnSpc>
                <a:spcPts val="8157"/>
              </a:lnSpc>
              <a:spcBef>
                <a:spcPct val="0"/>
              </a:spcBef>
            </a:pPr>
            <a:r>
              <a:rPr lang="en-US" b="true" sz="6800">
                <a:solidFill>
                  <a:srgbClr val="000000"/>
                </a:solidFill>
                <a:latin typeface="Times New Roman Bold"/>
                <a:ea typeface="Times New Roman Bold"/>
                <a:cs typeface="Times New Roman Bold"/>
                <a:sym typeface="Times New Roman Bold"/>
              </a:rPr>
              <a:t>SECONDARY OBJECTIVE</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96315" y="1986604"/>
            <a:ext cx="15704459" cy="6924889"/>
          </a:xfrm>
          <a:prstGeom prst="rect">
            <a:avLst/>
          </a:prstGeom>
        </p:spPr>
        <p:txBody>
          <a:bodyPr anchor="t" rtlCol="false" tIns="0" lIns="0" bIns="0" rIns="0">
            <a:spAutoFit/>
          </a:bodyPr>
          <a:lstStyle/>
          <a:p>
            <a:pPr algn="just">
              <a:lnSpc>
                <a:spcPts val="2880"/>
              </a:lnSpc>
            </a:pPr>
          </a:p>
          <a:p>
            <a:pPr algn="just">
              <a:lnSpc>
                <a:spcPts val="2880"/>
              </a:lnSpc>
            </a:pPr>
            <a:r>
              <a:rPr lang="en-US" sz="2402" b="true">
                <a:solidFill>
                  <a:srgbClr val="000000"/>
                </a:solidFill>
                <a:latin typeface="Times New Roman Bold"/>
                <a:ea typeface="Times New Roman Bold"/>
                <a:cs typeface="Times New Roman Bold"/>
                <a:sym typeface="Times New Roman Bold"/>
              </a:rPr>
              <a:t>Demonstrating the Effectiveness of CNNs:</a:t>
            </a:r>
            <a:r>
              <a:rPr lang="en-US" sz="2402">
                <a:solidFill>
                  <a:srgbClr val="000000"/>
                </a:solidFill>
                <a:latin typeface="Times New Roman"/>
                <a:ea typeface="Times New Roman"/>
                <a:cs typeface="Times New Roman"/>
                <a:sym typeface="Times New Roman"/>
              </a:rPr>
              <a:t> To showcase the capability of convolutional neural networks (CNNs) in processing and analyzing financial data represented as images, thereby highlighting their potential advantages over traditional numerical analysis methods.</a:t>
            </a:r>
          </a:p>
          <a:p>
            <a:pPr algn="just">
              <a:lnSpc>
                <a:spcPts val="2880"/>
              </a:lnSpc>
            </a:pPr>
          </a:p>
          <a:p>
            <a:pPr algn="just">
              <a:lnSpc>
                <a:spcPts val="2880"/>
              </a:lnSpc>
            </a:pPr>
            <a:r>
              <a:rPr lang="en-US" sz="2402" b="true">
                <a:solidFill>
                  <a:srgbClr val="000000"/>
                </a:solidFill>
                <a:latin typeface="Times New Roman Bold"/>
                <a:ea typeface="Times New Roman Bold"/>
                <a:cs typeface="Times New Roman Bold"/>
                <a:sym typeface="Times New Roman Bold"/>
              </a:rPr>
              <a:t>Comparative Analysis with Existing Models:</a:t>
            </a:r>
            <a:r>
              <a:rPr lang="en-US" sz="2402">
                <a:solidFill>
                  <a:srgbClr val="000000"/>
                </a:solidFill>
                <a:latin typeface="Times New Roman"/>
                <a:ea typeface="Times New Roman"/>
                <a:cs typeface="Times New Roman"/>
                <a:sym typeface="Times New Roman"/>
              </a:rPr>
              <a:t> To conduct a comparative analysis of the proposed CNN-BI model against other established trading strategies and models, such as </a:t>
            </a:r>
            <a:r>
              <a:rPr lang="en-US" sz="2402" b="true">
                <a:solidFill>
                  <a:srgbClr val="000000"/>
                </a:solidFill>
                <a:latin typeface="Times New Roman Bold"/>
                <a:ea typeface="Times New Roman Bold"/>
                <a:cs typeface="Times New Roman Bold"/>
                <a:sym typeface="Times New Roman Bold"/>
              </a:rPr>
              <a:t>traditional machine learning techniques(Decision Trees, SVM, Random Forests )</a:t>
            </a:r>
            <a:r>
              <a:rPr lang="en-US" sz="2402">
                <a:solidFill>
                  <a:srgbClr val="000000"/>
                </a:solidFill>
                <a:latin typeface="Times New Roman"/>
                <a:ea typeface="Times New Roman"/>
                <a:cs typeface="Times New Roman"/>
                <a:sym typeface="Times New Roman"/>
              </a:rPr>
              <a:t> and the </a:t>
            </a:r>
            <a:r>
              <a:rPr lang="en-US" sz="2402" b="true">
                <a:solidFill>
                  <a:srgbClr val="000000"/>
                </a:solidFill>
                <a:latin typeface="Times New Roman Bold"/>
                <a:ea typeface="Times New Roman Bold"/>
                <a:cs typeface="Times New Roman Bold"/>
                <a:sym typeface="Times New Roman Bold"/>
              </a:rPr>
              <a:t>Buy and Hold (BaH) strategy, </a:t>
            </a:r>
            <a:r>
              <a:rPr lang="en-US" sz="2402">
                <a:solidFill>
                  <a:srgbClr val="000000"/>
                </a:solidFill>
                <a:latin typeface="Times New Roman"/>
                <a:ea typeface="Times New Roman"/>
                <a:cs typeface="Times New Roman"/>
                <a:sym typeface="Times New Roman"/>
              </a:rPr>
              <a:t>to evaluate its relative performance and effectiveness.</a:t>
            </a:r>
          </a:p>
          <a:p>
            <a:pPr algn="just">
              <a:lnSpc>
                <a:spcPts val="2880"/>
              </a:lnSpc>
            </a:pPr>
          </a:p>
          <a:p>
            <a:pPr algn="just">
              <a:lnSpc>
                <a:spcPts val="2880"/>
              </a:lnSpc>
            </a:pPr>
            <a:r>
              <a:rPr lang="en-US" sz="2402" b="true">
                <a:solidFill>
                  <a:srgbClr val="000000"/>
                </a:solidFill>
                <a:latin typeface="Times New Roman Bold"/>
                <a:ea typeface="Times New Roman Bold"/>
                <a:cs typeface="Times New Roman Bold"/>
                <a:sym typeface="Times New Roman Bold"/>
              </a:rPr>
              <a:t>Exploring Market Conditions:</a:t>
            </a:r>
            <a:r>
              <a:rPr lang="en-US" sz="2402">
                <a:solidFill>
                  <a:srgbClr val="000000"/>
                </a:solidFill>
                <a:latin typeface="Times New Roman"/>
                <a:ea typeface="Times New Roman"/>
                <a:cs typeface="Times New Roman"/>
                <a:sym typeface="Times New Roman"/>
              </a:rPr>
              <a:t> To investigate how the proposed model performs under different market conditions (e.g., bull, bear, and trendless markets) by testing it on historical data from distinct time periods (2008-2018 and 2018-2023.). This aims to provide insights into the robustness and adaptability of the model.</a:t>
            </a:r>
          </a:p>
          <a:p>
            <a:pPr algn="just">
              <a:lnSpc>
                <a:spcPts val="2880"/>
              </a:lnSpc>
            </a:pPr>
          </a:p>
          <a:p>
            <a:pPr algn="just">
              <a:lnSpc>
                <a:spcPts val="2880"/>
              </a:lnSpc>
            </a:pPr>
            <a:r>
              <a:rPr lang="en-US" sz="2402" b="true">
                <a:solidFill>
                  <a:srgbClr val="000000"/>
                </a:solidFill>
                <a:latin typeface="Times New Roman Bold"/>
                <a:ea typeface="Times New Roman Bold"/>
                <a:cs typeface="Times New Roman Bold"/>
                <a:sym typeface="Times New Roman Bold"/>
              </a:rPr>
              <a:t>Identifying Areas for Improvement: </a:t>
            </a:r>
            <a:r>
              <a:rPr lang="en-US" sz="2402">
                <a:solidFill>
                  <a:srgbClr val="000000"/>
                </a:solidFill>
                <a:latin typeface="Times New Roman"/>
                <a:ea typeface="Times New Roman"/>
                <a:cs typeface="Times New Roman"/>
                <a:sym typeface="Times New Roman"/>
              </a:rPr>
              <a:t>To recognize the limitations of the proposed approach and identify potential areas for future research and improvement, given that this study represents a preliminary exploration of using visual data in financial trading.</a:t>
            </a:r>
          </a:p>
          <a:p>
            <a:pPr algn="just">
              <a:lnSpc>
                <a:spcPts val="2880"/>
              </a:lnSpc>
            </a:pPr>
          </a:p>
          <a:p>
            <a:pPr algn="just">
              <a:lnSpc>
                <a:spcPts val="2881"/>
              </a:lnSpc>
              <a:spcBef>
                <a:spcPct val="0"/>
              </a:spcBef>
            </a:pPr>
            <a:r>
              <a:rPr lang="en-US" sz="2402">
                <a:solidFill>
                  <a:srgbClr val="000000"/>
                </a:solidFill>
                <a:latin typeface="Times New Roman"/>
                <a:ea typeface="Times New Roman"/>
                <a:cs typeface="Times New Roman"/>
                <a:sym typeface="Times New Roman"/>
              </a:rPr>
              <a:t>Overall, the secondary objectives focus on validating the proposed model's effectiveness, exploring its performance across various conditions, and contributing to the broader field of financial analysis and trading strategies.</a:t>
            </a:r>
          </a:p>
        </p:txBody>
      </p:sp>
      <p:sp>
        <p:nvSpPr>
          <p:cNvPr name="TextBox 6" id="6"/>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7" id="7"/>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8" id="8"/>
          <p:cNvSpPr txBox="true"/>
          <p:nvPr/>
        </p:nvSpPr>
        <p:spPr>
          <a:xfrm rot="0">
            <a:off x="5255940" y="856267"/>
            <a:ext cx="8131217"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SECONDARY OBJECTIVE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4811435" y="4352676"/>
            <a:ext cx="8665131" cy="1162395"/>
          </a:xfrm>
          <a:prstGeom prst="rect">
            <a:avLst/>
          </a:prstGeom>
        </p:spPr>
        <p:txBody>
          <a:bodyPr anchor="t" rtlCol="false" tIns="0" lIns="0" bIns="0" rIns="0">
            <a:spAutoFit/>
          </a:bodyPr>
          <a:lstStyle/>
          <a:p>
            <a:pPr algn="ctr">
              <a:lnSpc>
                <a:spcPts val="8157"/>
              </a:lnSpc>
              <a:spcBef>
                <a:spcPct val="0"/>
              </a:spcBef>
            </a:pPr>
            <a:r>
              <a:rPr lang="en-US" b="true" sz="6800">
                <a:solidFill>
                  <a:srgbClr val="000000"/>
                </a:solidFill>
                <a:latin typeface="Times New Roman Bold"/>
                <a:ea typeface="Times New Roman Bold"/>
                <a:cs typeface="Times New Roman Bold"/>
                <a:sym typeface="Times New Roman Bold"/>
              </a:rPr>
              <a:t>DATA COLLECTION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193737" y="1381014"/>
            <a:ext cx="17550835" cy="7105871"/>
          </a:xfrm>
          <a:prstGeom prst="rect">
            <a:avLst/>
          </a:prstGeom>
        </p:spPr>
        <p:txBody>
          <a:bodyPr anchor="t" rtlCol="false" tIns="0" lIns="0" bIns="0" rIns="0">
            <a:spAutoFit/>
          </a:bodyPr>
          <a:lstStyle/>
          <a:p>
            <a:pPr algn="just">
              <a:lnSpc>
                <a:spcPts val="2985"/>
              </a:lnSpc>
            </a:pPr>
          </a:p>
          <a:p>
            <a:pPr algn="just">
              <a:lnSpc>
                <a:spcPts val="2985"/>
              </a:lnSpc>
            </a:pPr>
            <a:r>
              <a:rPr lang="en-US" sz="2490" b="true">
                <a:solidFill>
                  <a:srgbClr val="000000"/>
                </a:solidFill>
                <a:latin typeface="Times New Roman Bold"/>
                <a:ea typeface="Times New Roman Bold"/>
                <a:cs typeface="Times New Roman Bold"/>
                <a:sym typeface="Times New Roman Bold"/>
              </a:rPr>
              <a:t>Time Periods for Data Collection: </a:t>
            </a:r>
            <a:r>
              <a:rPr lang="en-US" sz="2490">
                <a:solidFill>
                  <a:srgbClr val="000000"/>
                </a:solidFill>
                <a:latin typeface="Times New Roman"/>
                <a:ea typeface="Times New Roman"/>
                <a:cs typeface="Times New Roman"/>
                <a:sym typeface="Times New Roman"/>
              </a:rPr>
              <a:t>We can collect historical stock price data for two distinct time periods: 2008-2018 and 2018-2023. This allows for the evaluation of the model's performance across different market conditions, including both bullish and bearish trends.</a:t>
            </a:r>
          </a:p>
          <a:p>
            <a:pPr algn="just">
              <a:lnSpc>
                <a:spcPts val="2985"/>
              </a:lnSpc>
            </a:pPr>
          </a:p>
          <a:p>
            <a:pPr algn="just">
              <a:lnSpc>
                <a:spcPts val="2985"/>
              </a:lnSpc>
            </a:pPr>
            <a:r>
              <a:rPr lang="en-US" sz="2490" b="true">
                <a:solidFill>
                  <a:srgbClr val="000000"/>
                </a:solidFill>
                <a:latin typeface="Times New Roman Bold"/>
                <a:ea typeface="Times New Roman Bold"/>
                <a:cs typeface="Times New Roman Bold"/>
                <a:sym typeface="Times New Roman Bold"/>
              </a:rPr>
              <a:t>Data Source:  The data was collected from </a:t>
            </a:r>
            <a:r>
              <a:rPr lang="en-US" b="true" sz="2490" u="sng">
                <a:solidFill>
                  <a:srgbClr val="000000"/>
                </a:solidFill>
                <a:latin typeface="Times New Roman Bold"/>
                <a:ea typeface="Times New Roman Bold"/>
                <a:cs typeface="Times New Roman Bold"/>
                <a:sym typeface="Times New Roman Bold"/>
                <a:hlinkClick r:id="rId8" tooltip="https://finance.yahoo.com"/>
              </a:rPr>
              <a:t>finance.yahoo.com.</a:t>
            </a:r>
            <a:r>
              <a:rPr lang="en-US" sz="2490" b="true">
                <a:solidFill>
                  <a:srgbClr val="000000"/>
                </a:solidFill>
                <a:latin typeface="Times New Roman Bold"/>
                <a:ea typeface="Times New Roman Bold"/>
                <a:cs typeface="Times New Roman Bold"/>
                <a:sym typeface="Times New Roman Bold"/>
              </a:rPr>
              <a:t> </a:t>
            </a:r>
            <a:r>
              <a:rPr lang="en-US" sz="2490">
                <a:solidFill>
                  <a:srgbClr val="000000"/>
                </a:solidFill>
                <a:latin typeface="Times New Roman"/>
                <a:ea typeface="Times New Roman"/>
                <a:cs typeface="Times New Roman"/>
                <a:sym typeface="Times New Roman"/>
              </a:rPr>
              <a:t>which provides historical stock price information, including daily open, high, low, and close prices.</a:t>
            </a:r>
          </a:p>
          <a:p>
            <a:pPr algn="just">
              <a:lnSpc>
                <a:spcPts val="2985"/>
              </a:lnSpc>
            </a:pPr>
          </a:p>
          <a:p>
            <a:pPr algn="just">
              <a:lnSpc>
                <a:spcPts val="2985"/>
              </a:lnSpc>
            </a:pPr>
            <a:r>
              <a:rPr lang="en-US" sz="2490" b="true">
                <a:solidFill>
                  <a:srgbClr val="000000"/>
                </a:solidFill>
                <a:latin typeface="Times New Roman Bold"/>
                <a:ea typeface="Times New Roman Bold"/>
                <a:cs typeface="Times New Roman Bold"/>
                <a:sym typeface="Times New Roman Bold"/>
              </a:rPr>
              <a:t>Image Generation:</a:t>
            </a:r>
            <a:r>
              <a:rPr lang="en-US" sz="2490">
                <a:solidFill>
                  <a:srgbClr val="000000"/>
                </a:solidFill>
                <a:latin typeface="Times New Roman"/>
                <a:ea typeface="Times New Roman"/>
                <a:cs typeface="Times New Roman"/>
                <a:sym typeface="Times New Roman"/>
              </a:rPr>
              <a:t> The collected time series data is transformed into visual representations. Specifically, the authors generate 2-D images of sliding windows of 30-day bar charts for each stock. Each image represents the stock price movements over a 30-day period, which is then used as input for the convolutional neural network.</a:t>
            </a:r>
          </a:p>
          <a:p>
            <a:pPr algn="just">
              <a:lnSpc>
                <a:spcPts val="2985"/>
              </a:lnSpc>
            </a:pPr>
          </a:p>
          <a:p>
            <a:pPr algn="just">
              <a:lnSpc>
                <a:spcPts val="2985"/>
              </a:lnSpc>
            </a:pPr>
            <a:r>
              <a:rPr lang="en-US" sz="2490" b="true">
                <a:solidFill>
                  <a:srgbClr val="000000"/>
                </a:solidFill>
                <a:latin typeface="Times New Roman Bold"/>
                <a:ea typeface="Times New Roman Bold"/>
                <a:cs typeface="Times New Roman Bold"/>
                <a:sym typeface="Times New Roman Bold"/>
              </a:rPr>
              <a:t>Labeling of Images: </a:t>
            </a:r>
            <a:r>
              <a:rPr lang="en-US" sz="2490">
                <a:solidFill>
                  <a:srgbClr val="000000"/>
                </a:solidFill>
                <a:latin typeface="Times New Roman"/>
                <a:ea typeface="Times New Roman"/>
                <a:cs typeface="Times New Roman"/>
                <a:sym typeface="Times New Roman"/>
              </a:rPr>
              <a:t>Each generated image is labeled with one of three trading signals: "Buy," "Sell," or "Hold." These labels are based on the predicted trading actions derived from the model's analysis of the stock price movements.</a:t>
            </a:r>
          </a:p>
          <a:p>
            <a:pPr algn="just">
              <a:lnSpc>
                <a:spcPts val="2985"/>
              </a:lnSpc>
            </a:pPr>
          </a:p>
          <a:p>
            <a:pPr algn="just">
              <a:lnSpc>
                <a:spcPts val="2985"/>
              </a:lnSpc>
            </a:pPr>
            <a:r>
              <a:rPr lang="en-US" sz="2490" b="true">
                <a:solidFill>
                  <a:srgbClr val="000000"/>
                </a:solidFill>
                <a:latin typeface="Times New Roman Bold"/>
                <a:ea typeface="Times New Roman Bold"/>
                <a:cs typeface="Times New Roman Bold"/>
                <a:sym typeface="Times New Roman Bold"/>
              </a:rPr>
              <a:t>Preprocessing:</a:t>
            </a:r>
            <a:r>
              <a:rPr lang="en-US" sz="2490">
                <a:solidFill>
                  <a:srgbClr val="000000"/>
                </a:solidFill>
                <a:latin typeface="Times New Roman"/>
                <a:ea typeface="Times New Roman"/>
                <a:cs typeface="Times New Roman"/>
                <a:sym typeface="Times New Roman"/>
              </a:rPr>
              <a:t> Data preprocessing involves normalizing 30-day stock price windows and converting them into 30x30 pixel bar chart images, where the y-axis represents stock prices and the x-axis represents time. These binary images are used for training the CNN model.</a:t>
            </a:r>
          </a:p>
          <a:p>
            <a:pPr algn="just">
              <a:lnSpc>
                <a:spcPts val="2987"/>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675770" y="1494847"/>
            <a:ext cx="16936461" cy="7363177"/>
          </a:xfrm>
          <a:prstGeom prst="rect">
            <a:avLst/>
          </a:prstGeom>
        </p:spPr>
        <p:txBody>
          <a:bodyPr anchor="t" rtlCol="false" tIns="0" lIns="0" bIns="0" rIns="0">
            <a:spAutoFit/>
          </a:bodyPr>
          <a:lstStyle/>
          <a:p>
            <a:pPr algn="just">
              <a:lnSpc>
                <a:spcPts val="5395"/>
              </a:lnSpc>
            </a:pPr>
            <a:r>
              <a:rPr lang="en-US" sz="4500" b="true">
                <a:solidFill>
                  <a:srgbClr val="000000"/>
                </a:solidFill>
                <a:latin typeface="Times New Roman Bold"/>
                <a:ea typeface="Times New Roman Bold"/>
                <a:cs typeface="Times New Roman Bold"/>
                <a:sym typeface="Times New Roman Bold"/>
              </a:rPr>
              <a:t>                                             INTRODUCTION</a:t>
            </a:r>
          </a:p>
          <a:p>
            <a:pPr algn="just">
              <a:lnSpc>
                <a:spcPts val="2826"/>
              </a:lnSpc>
            </a:pPr>
          </a:p>
          <a:p>
            <a:pPr algn="just">
              <a:lnSpc>
                <a:spcPts val="3105"/>
              </a:lnSpc>
            </a:pPr>
            <a:r>
              <a:rPr lang="en-US" sz="2589">
                <a:solidFill>
                  <a:srgbClr val="000000"/>
                </a:solidFill>
                <a:latin typeface="Times New Roman"/>
                <a:ea typeface="Times New Roman"/>
                <a:cs typeface="Times New Roman"/>
                <a:sym typeface="Times New Roman"/>
              </a:rPr>
              <a:t>In recent years, the use of advanced computational methods in finance has grown, particularly in algorithmic trading, due to the increasing complexity and volume of financial data. Traditional methods often fall short in capturing the intricate patterns needed for accurate market predictions. This has led to a rise in using deep learning models to improve prediction accuracy and decision-making.</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Convolutional Neural Networks (CNNs) are a type of deep learning model well-suited for analyzing images. They excel at detecting patterns and features effectively, making them ideal for processing visual data. In financial markets, stock price movements are commonly visualized using bar charts, which provide a snapshot of price trends over time. </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This study introduces a novel approach by using CNNs to analyze stock bar chart images. By converting time series data into 30x30 pixel images, the CNN model can generate trading signals like "Buy," "Sell," or "Hold." The goal is to evaluate how well this model predicts trading decisions compared to traditional strategies, such as the Buy and Hold (BaH) approach.</a:t>
            </a:r>
          </a:p>
          <a:p>
            <a:pPr algn="just">
              <a:lnSpc>
                <a:spcPts val="3105"/>
              </a:lnSpc>
            </a:pPr>
          </a:p>
          <a:p>
            <a:pPr algn="just">
              <a:lnSpc>
                <a:spcPts val="3106"/>
              </a:lnSpc>
              <a:spcBef>
                <a:spcPct val="0"/>
              </a:spcBef>
            </a:pPr>
            <a:r>
              <a:rPr lang="en-US" sz="2589">
                <a:solidFill>
                  <a:srgbClr val="000000"/>
                </a:solidFill>
                <a:latin typeface="Times New Roman"/>
                <a:ea typeface="Times New Roman"/>
                <a:cs typeface="Times New Roman"/>
                <a:sym typeface="Times New Roman"/>
              </a:rPr>
              <a:t>Overall, this research aims to improve trading predictions by leveraging visual data and deep learning techniques, offering new insights into financial forecasting and trading strategies.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6486049" y="4390776"/>
            <a:ext cx="5315903" cy="838449"/>
          </a:xfrm>
          <a:prstGeom prst="rect">
            <a:avLst/>
          </a:prstGeom>
        </p:spPr>
        <p:txBody>
          <a:bodyPr anchor="t" rtlCol="false" tIns="0" lIns="0" bIns="0" rIns="0">
            <a:spAutoFit/>
          </a:bodyPr>
          <a:lstStyle/>
          <a:p>
            <a:pPr algn="ctr">
              <a:lnSpc>
                <a:spcPts val="5876"/>
              </a:lnSpc>
              <a:spcBef>
                <a:spcPct val="0"/>
              </a:spcBef>
            </a:pPr>
            <a:r>
              <a:rPr lang="en-US" b="true" sz="4899">
                <a:solidFill>
                  <a:srgbClr val="000000"/>
                </a:solidFill>
                <a:latin typeface="Times New Roman Bold"/>
                <a:ea typeface="Times New Roman Bold"/>
                <a:cs typeface="Times New Roman Bold"/>
                <a:sym typeface="Times New Roman Bold"/>
              </a:rPr>
              <a:t>METHODOLOGY</a:t>
            </a:r>
          </a:p>
        </p:txBody>
      </p:sp>
      <p:grpSp>
        <p:nvGrpSpPr>
          <p:cNvPr name="Group 13" id="13"/>
          <p:cNvGrpSpPr/>
          <p:nvPr/>
        </p:nvGrpSpPr>
        <p:grpSpPr>
          <a:xfrm rot="0">
            <a:off x="838284" y="5596255"/>
            <a:ext cx="16611433" cy="1709170"/>
            <a:chOff x="0" y="0"/>
            <a:chExt cx="22148577" cy="2278893"/>
          </a:xfrm>
        </p:grpSpPr>
        <p:sp>
          <p:nvSpPr>
            <p:cNvPr name="Freeform 14" id="14"/>
            <p:cNvSpPr/>
            <p:nvPr/>
          </p:nvSpPr>
          <p:spPr>
            <a:xfrm flipH="false" flipV="false" rot="0">
              <a:off x="0" y="0"/>
              <a:ext cx="22148577" cy="2278893"/>
            </a:xfrm>
            <a:custGeom>
              <a:avLst/>
              <a:gdLst/>
              <a:ahLst/>
              <a:cxnLst/>
              <a:rect r="r" b="b" t="t" l="l"/>
              <a:pathLst>
                <a:path h="2278893" w="22148577">
                  <a:moveTo>
                    <a:pt x="0" y="0"/>
                  </a:moveTo>
                  <a:lnTo>
                    <a:pt x="22148577" y="0"/>
                  </a:lnTo>
                  <a:lnTo>
                    <a:pt x="22148577" y="2278893"/>
                  </a:lnTo>
                  <a:lnTo>
                    <a:pt x="0" y="22788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768055" y="748119"/>
              <a:ext cx="3386907" cy="727296"/>
            </a:xfrm>
            <a:prstGeom prst="rect">
              <a:avLst/>
            </a:prstGeom>
          </p:spPr>
          <p:txBody>
            <a:bodyPr anchor="t" rtlCol="false" tIns="0" lIns="0" bIns="0" rIns="0">
              <a:spAutoFit/>
            </a:bodyPr>
            <a:lstStyle/>
            <a:p>
              <a:pPr algn="l">
                <a:lnSpc>
                  <a:spcPts val="3906"/>
                </a:lnSpc>
                <a:spcBef>
                  <a:spcPct val="0"/>
                </a:spcBef>
              </a:pPr>
              <a:r>
                <a:rPr lang="en-US" sz="3256">
                  <a:solidFill>
                    <a:srgbClr val="FFFFFF"/>
                  </a:solidFill>
                  <a:latin typeface="Times New Roman"/>
                  <a:ea typeface="Times New Roman"/>
                  <a:cs typeface="Times New Roman"/>
                  <a:sym typeface="Times New Roman"/>
                </a:rPr>
                <a:t>Dataset(E/T)</a:t>
              </a:r>
            </a:p>
          </p:txBody>
        </p:sp>
        <p:sp>
          <p:nvSpPr>
            <p:cNvPr name="TextBox 16" id="16"/>
            <p:cNvSpPr txBox="true"/>
            <p:nvPr/>
          </p:nvSpPr>
          <p:spPr>
            <a:xfrm rot="0">
              <a:off x="5120162" y="423578"/>
              <a:ext cx="3386907" cy="1365062"/>
            </a:xfrm>
            <a:prstGeom prst="rect">
              <a:avLst/>
            </a:prstGeom>
          </p:spPr>
          <p:txBody>
            <a:bodyPr anchor="t" rtlCol="false" tIns="0" lIns="0" bIns="0" rIns="0">
              <a:spAutoFit/>
            </a:bodyPr>
            <a:lstStyle/>
            <a:p>
              <a:pPr algn="ctr">
                <a:lnSpc>
                  <a:spcPts val="3906"/>
                </a:lnSpc>
                <a:spcBef>
                  <a:spcPct val="0"/>
                </a:spcBef>
              </a:pPr>
              <a:r>
                <a:rPr lang="en-US" sz="3256">
                  <a:solidFill>
                    <a:srgbClr val="FFFFFF"/>
                  </a:solidFill>
                  <a:latin typeface="Times New Roman"/>
                  <a:ea typeface="Times New Roman"/>
                  <a:cs typeface="Times New Roman"/>
                  <a:sym typeface="Times New Roman"/>
                </a:rPr>
                <a:t>Image Creation</a:t>
              </a:r>
            </a:p>
          </p:txBody>
        </p:sp>
        <p:sp>
          <p:nvSpPr>
            <p:cNvPr name="TextBox 17" id="17"/>
            <p:cNvSpPr txBox="true"/>
            <p:nvPr/>
          </p:nvSpPr>
          <p:spPr>
            <a:xfrm rot="0">
              <a:off x="9559417" y="423578"/>
              <a:ext cx="3386907" cy="1365062"/>
            </a:xfrm>
            <a:prstGeom prst="rect">
              <a:avLst/>
            </a:prstGeom>
          </p:spPr>
          <p:txBody>
            <a:bodyPr anchor="t" rtlCol="false" tIns="0" lIns="0" bIns="0" rIns="0">
              <a:spAutoFit/>
            </a:bodyPr>
            <a:lstStyle/>
            <a:p>
              <a:pPr algn="ctr">
                <a:lnSpc>
                  <a:spcPts val="3906"/>
                </a:lnSpc>
                <a:spcBef>
                  <a:spcPct val="0"/>
                </a:spcBef>
              </a:pPr>
              <a:r>
                <a:rPr lang="en-US" sz="3256">
                  <a:solidFill>
                    <a:srgbClr val="FFFFFF"/>
                  </a:solidFill>
                  <a:latin typeface="Times New Roman"/>
                  <a:ea typeface="Times New Roman"/>
                  <a:cs typeface="Times New Roman"/>
                  <a:sym typeface="Times New Roman"/>
                </a:rPr>
                <a:t>Labelling Data</a:t>
              </a:r>
            </a:p>
          </p:txBody>
        </p:sp>
        <p:sp>
          <p:nvSpPr>
            <p:cNvPr name="TextBox 18" id="18"/>
            <p:cNvSpPr txBox="true"/>
            <p:nvPr/>
          </p:nvSpPr>
          <p:spPr>
            <a:xfrm rot="0">
              <a:off x="13998672" y="423578"/>
              <a:ext cx="3386907" cy="1365062"/>
            </a:xfrm>
            <a:prstGeom prst="rect">
              <a:avLst/>
            </a:prstGeom>
          </p:spPr>
          <p:txBody>
            <a:bodyPr anchor="t" rtlCol="false" tIns="0" lIns="0" bIns="0" rIns="0">
              <a:spAutoFit/>
            </a:bodyPr>
            <a:lstStyle/>
            <a:p>
              <a:pPr algn="ctr">
                <a:lnSpc>
                  <a:spcPts val="3906"/>
                </a:lnSpc>
                <a:spcBef>
                  <a:spcPct val="0"/>
                </a:spcBef>
              </a:pPr>
              <a:r>
                <a:rPr lang="en-US" sz="3256">
                  <a:solidFill>
                    <a:srgbClr val="FFFFFF"/>
                  </a:solidFill>
                  <a:latin typeface="Times New Roman"/>
                  <a:ea typeface="Times New Roman"/>
                  <a:cs typeface="Times New Roman"/>
                  <a:sym typeface="Times New Roman"/>
                </a:rPr>
                <a:t>Predicting Label(CNN)</a:t>
              </a:r>
            </a:p>
          </p:txBody>
        </p:sp>
        <p:sp>
          <p:nvSpPr>
            <p:cNvPr name="TextBox 19" id="19"/>
            <p:cNvSpPr txBox="true"/>
            <p:nvPr/>
          </p:nvSpPr>
          <p:spPr>
            <a:xfrm rot="0">
              <a:off x="18350779" y="423578"/>
              <a:ext cx="3386907" cy="1365062"/>
            </a:xfrm>
            <a:prstGeom prst="rect">
              <a:avLst/>
            </a:prstGeom>
          </p:spPr>
          <p:txBody>
            <a:bodyPr anchor="t" rtlCol="false" tIns="0" lIns="0" bIns="0" rIns="0">
              <a:spAutoFit/>
            </a:bodyPr>
            <a:lstStyle/>
            <a:p>
              <a:pPr algn="ctr">
                <a:lnSpc>
                  <a:spcPts val="3906"/>
                </a:lnSpc>
                <a:spcBef>
                  <a:spcPct val="0"/>
                </a:spcBef>
              </a:pPr>
              <a:r>
                <a:rPr lang="en-US" sz="3256">
                  <a:solidFill>
                    <a:srgbClr val="FFFFFF"/>
                  </a:solidFill>
                  <a:latin typeface="Times New Roman"/>
                  <a:ea typeface="Times New Roman"/>
                  <a:cs typeface="Times New Roman"/>
                  <a:sym typeface="Times New Roman"/>
                </a:rPr>
                <a:t>Financial Evaluation</a:t>
              </a:r>
            </a:p>
          </p:txBody>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74499" y="1116643"/>
            <a:ext cx="17095884" cy="6670078"/>
          </a:xfrm>
          <a:prstGeom prst="rect">
            <a:avLst/>
          </a:prstGeom>
        </p:spPr>
        <p:txBody>
          <a:bodyPr anchor="t" rtlCol="false" tIns="0" lIns="0" bIns="0" rIns="0">
            <a:spAutoFit/>
          </a:bodyPr>
          <a:lstStyle/>
          <a:p>
            <a:pPr algn="just">
              <a:lnSpc>
                <a:spcPts val="3097"/>
              </a:lnSpc>
            </a:pPr>
          </a:p>
          <a:p>
            <a:pPr algn="just">
              <a:lnSpc>
                <a:spcPts val="3097"/>
              </a:lnSpc>
            </a:pPr>
          </a:p>
          <a:p>
            <a:pPr algn="just">
              <a:lnSpc>
                <a:spcPts val="3097"/>
              </a:lnSpc>
            </a:pPr>
            <a:r>
              <a:rPr lang="en-US" sz="2583" b="true">
                <a:solidFill>
                  <a:srgbClr val="000000"/>
                </a:solidFill>
                <a:latin typeface="Times New Roman Bold"/>
                <a:ea typeface="Times New Roman Bold"/>
                <a:cs typeface="Times New Roman Bold"/>
                <a:sym typeface="Times New Roman Bold"/>
              </a:rPr>
              <a:t>1. Data Collection and Preparation:</a:t>
            </a:r>
          </a:p>
          <a:p>
            <a:pPr algn="just">
              <a:lnSpc>
                <a:spcPts val="3097"/>
              </a:lnSpc>
            </a:pPr>
            <a:r>
              <a:rPr lang="en-US" sz="2583">
                <a:solidFill>
                  <a:srgbClr val="000000"/>
                </a:solidFill>
                <a:latin typeface="Times New Roman"/>
                <a:ea typeface="Times New Roman"/>
                <a:cs typeface="Times New Roman"/>
                <a:sym typeface="Times New Roman"/>
              </a:rPr>
              <a:t>    </a:t>
            </a:r>
            <a:r>
              <a:rPr lang="en-US" sz="2583" b="true">
                <a:solidFill>
                  <a:srgbClr val="000000"/>
                </a:solidFill>
                <a:latin typeface="Times New Roman Bold"/>
                <a:ea typeface="Times New Roman Bold"/>
                <a:cs typeface="Times New Roman Bold"/>
                <a:sym typeface="Times New Roman Bold"/>
              </a:rPr>
              <a:t>Stock Selection: </a:t>
            </a:r>
            <a:r>
              <a:rPr lang="en-US" sz="2583">
                <a:solidFill>
                  <a:srgbClr val="000000"/>
                </a:solidFill>
                <a:latin typeface="Times New Roman"/>
                <a:ea typeface="Times New Roman"/>
                <a:cs typeface="Times New Roman"/>
                <a:sym typeface="Times New Roman"/>
              </a:rPr>
              <a:t>The study focuses on the collecting historical price data of all stocks for two distinct periods: 2008-2018 and 2018-2023.</a:t>
            </a:r>
          </a:p>
          <a:p>
            <a:pPr algn="just">
              <a:lnSpc>
                <a:spcPts val="3097"/>
              </a:lnSpc>
            </a:pPr>
            <a:r>
              <a:rPr lang="en-US" sz="2583">
                <a:solidFill>
                  <a:srgbClr val="000000"/>
                </a:solidFill>
                <a:latin typeface="Times New Roman"/>
                <a:ea typeface="Times New Roman"/>
                <a:cs typeface="Times New Roman"/>
                <a:sym typeface="Times New Roman"/>
              </a:rPr>
              <a:t>    </a:t>
            </a:r>
            <a:r>
              <a:rPr lang="en-US" sz="2583" b="true">
                <a:solidFill>
                  <a:srgbClr val="000000"/>
                </a:solidFill>
                <a:latin typeface="Times New Roman Bold"/>
                <a:ea typeface="Times New Roman Bold"/>
                <a:cs typeface="Times New Roman Bold"/>
                <a:sym typeface="Times New Roman Bold"/>
              </a:rPr>
              <a:t>Image Generation: </a:t>
            </a:r>
            <a:r>
              <a:rPr lang="en-US" sz="2583">
                <a:solidFill>
                  <a:srgbClr val="000000"/>
                </a:solidFill>
                <a:latin typeface="Times New Roman"/>
                <a:ea typeface="Times New Roman"/>
                <a:cs typeface="Times New Roman"/>
                <a:sym typeface="Times New Roman"/>
              </a:rPr>
              <a:t>The time series stock price data is transformed into 2-D images. Specifically, a sliding window of 30 days is used to create bar chart images, where each image represents the stock prices over a 30-day period, resulting in 30x30 pixel images.</a:t>
            </a:r>
          </a:p>
          <a:p>
            <a:pPr algn="just">
              <a:lnSpc>
                <a:spcPts val="3097"/>
              </a:lnSpc>
            </a:pPr>
          </a:p>
          <a:p>
            <a:pPr algn="just">
              <a:lnSpc>
                <a:spcPts val="3097"/>
              </a:lnSpc>
            </a:pPr>
            <a:r>
              <a:rPr lang="en-US" sz="2583" b="true">
                <a:solidFill>
                  <a:srgbClr val="000000"/>
                </a:solidFill>
                <a:latin typeface="Times New Roman Bold"/>
                <a:ea typeface="Times New Roman Bold"/>
                <a:cs typeface="Times New Roman Bold"/>
                <a:sym typeface="Times New Roman Bold"/>
              </a:rPr>
              <a:t>2. Image Labeling:</a:t>
            </a:r>
          </a:p>
          <a:p>
            <a:pPr algn="just">
              <a:lnSpc>
                <a:spcPts val="3097"/>
              </a:lnSpc>
            </a:pPr>
            <a:r>
              <a:rPr lang="en-US" sz="2583">
                <a:solidFill>
                  <a:srgbClr val="000000"/>
                </a:solidFill>
                <a:latin typeface="Times New Roman"/>
                <a:ea typeface="Times New Roman"/>
                <a:cs typeface="Times New Roman"/>
                <a:sym typeface="Times New Roman"/>
              </a:rPr>
              <a:t>    Each generated image is labeled with one of three trading signals: "Buy," "Sell," or "Hold." This labeling is based on the calculated slopes of the stock prices, which indicate the future trend of the prices. The current slope is also computed to determine the appropriate label for each image.</a:t>
            </a:r>
          </a:p>
          <a:p>
            <a:pPr algn="just">
              <a:lnSpc>
                <a:spcPts val="3097"/>
              </a:lnSpc>
            </a:pPr>
          </a:p>
          <a:p>
            <a:pPr algn="just">
              <a:lnSpc>
                <a:spcPts val="3097"/>
              </a:lnSpc>
            </a:pPr>
          </a:p>
          <a:p>
            <a:pPr algn="just">
              <a:lnSpc>
                <a:spcPts val="3097"/>
              </a:lnSpc>
            </a:pPr>
          </a:p>
          <a:p>
            <a:pPr algn="just">
              <a:lnSpc>
                <a:spcPts val="3099"/>
              </a:lnSpc>
              <a:spcBef>
                <a:spcPct val="0"/>
              </a:spcBef>
            </a:pPr>
          </a:p>
        </p:txBody>
      </p:sp>
      <p:sp>
        <p:nvSpPr>
          <p:cNvPr name="Freeform 6" id="6"/>
          <p:cNvSpPr/>
          <p:nvPr/>
        </p:nvSpPr>
        <p:spPr>
          <a:xfrm flipH="false" flipV="false" rot="0">
            <a:off x="3943031" y="6294063"/>
            <a:ext cx="9467235" cy="3071460"/>
          </a:xfrm>
          <a:custGeom>
            <a:avLst/>
            <a:gdLst/>
            <a:ahLst/>
            <a:cxnLst/>
            <a:rect r="r" b="b" t="t" l="l"/>
            <a:pathLst>
              <a:path h="3071460" w="9467235">
                <a:moveTo>
                  <a:pt x="0" y="0"/>
                </a:moveTo>
                <a:lnTo>
                  <a:pt x="9467235" y="0"/>
                </a:lnTo>
                <a:lnTo>
                  <a:pt x="9467235" y="3071460"/>
                </a:lnTo>
                <a:lnTo>
                  <a:pt x="0" y="3071460"/>
                </a:lnTo>
                <a:lnTo>
                  <a:pt x="0" y="0"/>
                </a:lnTo>
                <a:close/>
              </a:path>
            </a:pathLst>
          </a:custGeom>
          <a:blipFill>
            <a:blip r:embed="rId8"/>
            <a:stretch>
              <a:fillRect l="0" t="0" r="0" b="0"/>
            </a:stretch>
          </a:blipFill>
        </p:spPr>
      </p:sp>
      <p:sp>
        <p:nvSpPr>
          <p:cNvPr name="TextBox 7" id="7"/>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8" id="8"/>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9" id="9"/>
          <p:cNvSpPr txBox="true"/>
          <p:nvPr/>
        </p:nvSpPr>
        <p:spPr>
          <a:xfrm rot="0">
            <a:off x="5255940" y="856267"/>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METHODOLOGY</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74499" y="4726840"/>
            <a:ext cx="17139002" cy="5915255"/>
          </a:xfrm>
          <a:prstGeom prst="rect">
            <a:avLst/>
          </a:prstGeom>
        </p:spPr>
        <p:txBody>
          <a:bodyPr anchor="t" rtlCol="false" tIns="0" lIns="0" bIns="0" rIns="0">
            <a:spAutoFit/>
          </a:bodyPr>
          <a:lstStyle/>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3. Model Development:</a:t>
            </a:r>
          </a:p>
          <a:p>
            <a:pPr algn="just">
              <a:lnSpc>
                <a:spcPts val="3105"/>
              </a:lnSpc>
            </a:pPr>
            <a:r>
              <a:rPr lang="en-US" sz="2589" b="true">
                <a:solidFill>
                  <a:srgbClr val="000000"/>
                </a:solidFill>
                <a:latin typeface="Times New Roman Bold"/>
                <a:ea typeface="Times New Roman Bold"/>
                <a:cs typeface="Times New Roman Bold"/>
                <a:sym typeface="Times New Roman Bold"/>
              </a:rPr>
              <a:t> Convolutional Neural Network (CNN):</a:t>
            </a:r>
            <a:r>
              <a:rPr lang="en-US" sz="2589">
                <a:solidFill>
                  <a:srgbClr val="000000"/>
                </a:solidFill>
                <a:latin typeface="Times New Roman"/>
                <a:ea typeface="Times New Roman"/>
                <a:cs typeface="Times New Roman"/>
                <a:sym typeface="Times New Roman"/>
              </a:rPr>
              <a:t> A deep convolutional neural network is designed to process the labeled bar chart images. The CNN architecture is tailored to classify the images into the defined trading signals.</a:t>
            </a:r>
          </a:p>
          <a:p>
            <a:pPr algn="just">
              <a:lnSpc>
                <a:spcPts val="3105"/>
              </a:lnSpc>
            </a:pPr>
            <a:r>
              <a:rPr lang="en-US" sz="2589" b="true">
                <a:solidFill>
                  <a:srgbClr val="000000"/>
                </a:solidFill>
                <a:latin typeface="Times New Roman Bold"/>
                <a:ea typeface="Times New Roman Bold"/>
                <a:cs typeface="Times New Roman Bold"/>
                <a:sym typeface="Times New Roman Bold"/>
              </a:rPr>
              <a:t> Training the Model: </a:t>
            </a:r>
            <a:r>
              <a:rPr lang="en-US" sz="2589">
                <a:solidFill>
                  <a:srgbClr val="000000"/>
                </a:solidFill>
                <a:latin typeface="Times New Roman"/>
                <a:ea typeface="Times New Roman"/>
                <a:cs typeface="Times New Roman"/>
                <a:sym typeface="Times New Roman"/>
              </a:rPr>
              <a:t>The CNN is trained using the prepared dataset of images and their corresponding labels. The training process involves optimizing the model parameters to minimize the classification error.</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4. Model Evaluation:</a:t>
            </a:r>
          </a:p>
          <a:p>
            <a:pPr algn="just">
              <a:lnSpc>
                <a:spcPts val="3105"/>
              </a:lnSpc>
            </a:pPr>
            <a:r>
              <a:rPr lang="en-US" sz="2589">
                <a:solidFill>
                  <a:srgbClr val="000000"/>
                </a:solidFill>
                <a:latin typeface="Times New Roman"/>
                <a:ea typeface="Times New Roman"/>
                <a:cs typeface="Times New Roman"/>
                <a:sym typeface="Times New Roman"/>
              </a:rPr>
              <a:t>   The performance of the trained CNN model is evaluated on separate test datasets that were not used during training. This evaluation assesses the model's ability to predict trading signals accurately.</a:t>
            </a:r>
          </a:p>
          <a:p>
            <a:pPr algn="just">
              <a:lnSpc>
                <a:spcPts val="3105"/>
              </a:lnSpc>
            </a:pPr>
            <a:r>
              <a:rPr lang="en-US" sz="2589">
                <a:solidFill>
                  <a:srgbClr val="000000"/>
                </a:solidFill>
                <a:latin typeface="Times New Roman"/>
                <a:ea typeface="Times New Roman"/>
                <a:cs typeface="Times New Roman"/>
                <a:sym typeface="Times New Roman"/>
              </a:rPr>
              <a:t>  The results are compared against traditional trading strategies, particularly the Buy and Hold (BaH) strategy, to determine the effectiveness of the CNN-based approach.</a:t>
            </a:r>
          </a:p>
          <a:p>
            <a:pPr algn="just">
              <a:lnSpc>
                <a:spcPts val="3105"/>
              </a:lnSpc>
            </a:pPr>
          </a:p>
          <a:p>
            <a:pPr algn="just">
              <a:lnSpc>
                <a:spcPts val="3105"/>
              </a:lnSpc>
            </a:pPr>
          </a:p>
          <a:p>
            <a:pPr algn="just">
              <a:lnSpc>
                <a:spcPts val="3106"/>
              </a:lnSpc>
              <a:spcBef>
                <a:spcPct val="0"/>
              </a:spcBef>
            </a:pPr>
          </a:p>
        </p:txBody>
      </p:sp>
      <p:sp>
        <p:nvSpPr>
          <p:cNvPr name="TextBox 8" id="8"/>
          <p:cNvSpPr txBox="true"/>
          <p:nvPr/>
        </p:nvSpPr>
        <p:spPr>
          <a:xfrm rot="0">
            <a:off x="5255940" y="856267"/>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METHODOLOGY</a:t>
            </a:r>
          </a:p>
        </p:txBody>
      </p:sp>
      <p:sp>
        <p:nvSpPr>
          <p:cNvPr name="Freeform 9" id="9"/>
          <p:cNvSpPr/>
          <p:nvPr/>
        </p:nvSpPr>
        <p:spPr>
          <a:xfrm flipH="false" flipV="false" rot="0">
            <a:off x="3880316" y="1618496"/>
            <a:ext cx="10527368" cy="3165494"/>
          </a:xfrm>
          <a:custGeom>
            <a:avLst/>
            <a:gdLst/>
            <a:ahLst/>
            <a:cxnLst/>
            <a:rect r="r" b="b" t="t" l="l"/>
            <a:pathLst>
              <a:path h="3165494" w="10527368">
                <a:moveTo>
                  <a:pt x="0" y="0"/>
                </a:moveTo>
                <a:lnTo>
                  <a:pt x="10527368" y="0"/>
                </a:lnTo>
                <a:lnTo>
                  <a:pt x="10527368" y="3165494"/>
                </a:lnTo>
                <a:lnTo>
                  <a:pt x="0" y="3165494"/>
                </a:lnTo>
                <a:lnTo>
                  <a:pt x="0" y="0"/>
                </a:lnTo>
                <a:close/>
              </a:path>
            </a:pathLst>
          </a:custGeom>
          <a:blipFill>
            <a:blip r:embed="rId8"/>
            <a:stretch>
              <a:fillRect l="-1078" t="-17313" r="-682" b="-13423"/>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45924" y="1742321"/>
            <a:ext cx="17139002" cy="5134205"/>
          </a:xfrm>
          <a:prstGeom prst="rect">
            <a:avLst/>
          </a:prstGeom>
        </p:spPr>
        <p:txBody>
          <a:bodyPr anchor="t" rtlCol="false" tIns="0" lIns="0" bIns="0" rIns="0">
            <a:spAutoFit/>
          </a:bodyPr>
          <a:lstStyle/>
          <a:p>
            <a:pPr algn="just">
              <a:lnSpc>
                <a:spcPts val="3105"/>
              </a:lnSpc>
            </a:pP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5. Analysis of Results:</a:t>
            </a:r>
          </a:p>
          <a:p>
            <a:pPr algn="just">
              <a:lnSpc>
                <a:spcPts val="3105"/>
              </a:lnSpc>
            </a:pPr>
            <a:r>
              <a:rPr lang="en-US" sz="2589">
                <a:solidFill>
                  <a:srgbClr val="000000"/>
                </a:solidFill>
                <a:latin typeface="Times New Roman"/>
                <a:ea typeface="Times New Roman"/>
                <a:cs typeface="Times New Roman"/>
                <a:sym typeface="Times New Roman"/>
              </a:rPr>
              <a:t>    The study analyzes the model's performance across different market conditions, examining how well it performs in both bullish and bearish markets. This analysis helps to understand the robustness and adaptability of the proposed model.</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6. Discussion and Future Work:</a:t>
            </a:r>
          </a:p>
          <a:p>
            <a:pPr algn="just">
              <a:lnSpc>
                <a:spcPts val="3105"/>
              </a:lnSpc>
            </a:pPr>
            <a:r>
              <a:rPr lang="en-US" sz="2589">
                <a:solidFill>
                  <a:srgbClr val="000000"/>
                </a:solidFill>
                <a:latin typeface="Times New Roman"/>
                <a:ea typeface="Times New Roman"/>
                <a:cs typeface="Times New Roman"/>
                <a:sym typeface="Times New Roman"/>
              </a:rPr>
              <a:t>    The paper discusses the implications of the findings, the limitations of the current study, and potential areas for future research and improvement in the methodology.</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Overall, the methodology emphasizes the innovative use of visual data representations in financial trading, leveraging deep learning techniques to enhance decision-making in algorithmic trading.</a:t>
            </a:r>
          </a:p>
          <a:p>
            <a:pPr algn="just">
              <a:lnSpc>
                <a:spcPts val="3106"/>
              </a:lnSpc>
              <a:spcBef>
                <a:spcPct val="0"/>
              </a:spcBef>
            </a:pPr>
          </a:p>
        </p:txBody>
      </p:sp>
      <p:sp>
        <p:nvSpPr>
          <p:cNvPr name="TextBox 8" id="8"/>
          <p:cNvSpPr txBox="true"/>
          <p:nvPr/>
        </p:nvSpPr>
        <p:spPr>
          <a:xfrm rot="0">
            <a:off x="5255940" y="856267"/>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METHODOLOGY</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6766021" y="4371726"/>
            <a:ext cx="5439489" cy="1038534"/>
          </a:xfrm>
          <a:prstGeom prst="rect">
            <a:avLst/>
          </a:prstGeom>
        </p:spPr>
        <p:txBody>
          <a:bodyPr anchor="t" rtlCol="false" tIns="0" lIns="0" bIns="0" rIns="0">
            <a:spAutoFit/>
          </a:bodyPr>
          <a:lstStyle/>
          <a:p>
            <a:pPr algn="ctr">
              <a:lnSpc>
                <a:spcPts val="7285"/>
              </a:lnSpc>
              <a:spcBef>
                <a:spcPct val="0"/>
              </a:spcBef>
            </a:pPr>
            <a:r>
              <a:rPr lang="en-US" b="true" sz="6073">
                <a:solidFill>
                  <a:srgbClr val="000000"/>
                </a:solidFill>
                <a:latin typeface="Times New Roman Bold"/>
                <a:ea typeface="Times New Roman Bold"/>
                <a:cs typeface="Times New Roman Bold"/>
                <a:sym typeface="Times New Roman Bold"/>
              </a:rPr>
              <a:t>CONCLUSION</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1208497" y="3039473"/>
            <a:ext cx="14879153" cy="4734692"/>
          </a:xfrm>
          <a:prstGeom prst="rect">
            <a:avLst/>
          </a:prstGeom>
        </p:spPr>
        <p:txBody>
          <a:bodyPr anchor="t" rtlCol="false" tIns="0" lIns="0" bIns="0" rIns="0">
            <a:spAutoFit/>
          </a:bodyPr>
          <a:lstStyle/>
          <a:p>
            <a:pPr algn="just">
              <a:lnSpc>
                <a:spcPts val="3101"/>
              </a:lnSpc>
              <a:spcBef>
                <a:spcPct val="0"/>
              </a:spcBef>
            </a:pPr>
            <a:r>
              <a:rPr lang="en-US" sz="2585">
                <a:solidFill>
                  <a:srgbClr val="000000"/>
                </a:solidFill>
                <a:latin typeface="Times New Roman"/>
                <a:ea typeface="Times New Roman"/>
                <a:cs typeface="Times New Roman"/>
                <a:sym typeface="Times New Roman"/>
              </a:rPr>
              <a:t>The conclusion of the paper "Visualizing Financial Trends: A Deep Learning Approach Using Stock Bar Chart Images for Algorithmic Trading" highlights the effectiveness of the proposed CNN-BI model in predicting trading signals ("Buy," "Sell," and "Hold") using 2-D images of stock price bar charts. The model outperforms traditional strategies like Buy and Hold (BaH), particularly in bear or trendless markets. This research introduces a novel approach by leveraging visual data representations rather than numerical time series, showcasing the potential of deep learning in financial forecasting. The study demonstrates the model's adaptability across different market conditions, although the authors acknowledge it as a preliminary exploration. There is ample room for improvement, such as refining image processing techniques and model architecture. Future research could explore integrating the CNN-BI model with other strategies to enhance performance and apply this method to other financial instruments. Overall, the study makes a valuable contribution to algorithmic trading and deep learning in finance, encouraging further exploration in visual data analysis for financial decision-making.</a:t>
            </a:r>
          </a:p>
        </p:txBody>
      </p:sp>
      <p:sp>
        <p:nvSpPr>
          <p:cNvPr name="TextBox 8" id="8"/>
          <p:cNvSpPr txBox="true"/>
          <p:nvPr/>
        </p:nvSpPr>
        <p:spPr>
          <a:xfrm rot="0">
            <a:off x="5255940" y="1219150"/>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CONCLUSION</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6862045" y="4371726"/>
            <a:ext cx="5247442" cy="1038534"/>
          </a:xfrm>
          <a:prstGeom prst="rect">
            <a:avLst/>
          </a:prstGeom>
        </p:spPr>
        <p:txBody>
          <a:bodyPr anchor="t" rtlCol="false" tIns="0" lIns="0" bIns="0" rIns="0">
            <a:spAutoFit/>
          </a:bodyPr>
          <a:lstStyle/>
          <a:p>
            <a:pPr algn="ctr">
              <a:lnSpc>
                <a:spcPts val="7285"/>
              </a:lnSpc>
              <a:spcBef>
                <a:spcPct val="0"/>
              </a:spcBef>
            </a:pPr>
            <a:r>
              <a:rPr lang="en-US" b="true" sz="6073">
                <a:solidFill>
                  <a:srgbClr val="000000"/>
                </a:solidFill>
                <a:latin typeface="Times New Roman Bold"/>
                <a:ea typeface="Times New Roman Bold"/>
                <a:cs typeface="Times New Roman Bold"/>
                <a:sym typeface="Times New Roman Bold"/>
              </a:rPr>
              <a:t>REFERENCES</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642038" y="2000428"/>
            <a:ext cx="16617262" cy="7365095"/>
          </a:xfrm>
          <a:prstGeom prst="rect">
            <a:avLst/>
          </a:prstGeom>
        </p:spPr>
        <p:txBody>
          <a:bodyPr anchor="t" rtlCol="false" tIns="0" lIns="0" bIns="0" rIns="0">
            <a:spAutoFit/>
          </a:bodyPr>
          <a:lstStyle/>
          <a:p>
            <a:pPr algn="just">
              <a:lnSpc>
                <a:spcPts val="3666"/>
              </a:lnSpc>
            </a:pPr>
            <a:r>
              <a:rPr lang="en-US" sz="2444">
                <a:solidFill>
                  <a:srgbClr val="000000"/>
                </a:solidFill>
                <a:latin typeface="Times New Roman"/>
                <a:ea typeface="Times New Roman"/>
                <a:cs typeface="Times New Roman"/>
                <a:sym typeface="Times New Roman"/>
              </a:rPr>
              <a:t>1] R. Aguilar-Rivera, M. Valenzuela-Rendon, JJ. Rodrguez-Ortiz, Genetic algorithms and Darwinian approaches </a:t>
            </a:r>
            <a:r>
              <a:rPr lang="en-US" sz="2444">
                <a:solidFill>
                  <a:srgbClr val="000000"/>
                </a:solidFill>
                <a:latin typeface="Times New Roman"/>
                <a:ea typeface="Times New Roman"/>
                <a:cs typeface="Times New Roman"/>
                <a:sym typeface="Times New Roman"/>
              </a:rPr>
              <a:t>in financial applications: A survey, Expert Systems with Applications 42.2, (2015) pp. 7684-7697.</a:t>
            </a:r>
          </a:p>
          <a:p>
            <a:pPr algn="just">
              <a:lnSpc>
                <a:spcPts val="3666"/>
              </a:lnSpc>
            </a:pPr>
            <a:r>
              <a:rPr lang="en-US" sz="2444">
                <a:solidFill>
                  <a:srgbClr val="000000"/>
                </a:solidFill>
                <a:latin typeface="Times New Roman"/>
                <a:ea typeface="Times New Roman"/>
                <a:cs typeface="Times New Roman"/>
                <a:sym typeface="Times New Roman"/>
              </a:rPr>
              <a:t>[2] A. Canziani, A. Paszke, E. Culurciello, An analysis of deep neural network models for practical applications(2016) ArXiv: 1605.07678.</a:t>
            </a:r>
          </a:p>
          <a:p>
            <a:pPr algn="just">
              <a:lnSpc>
                <a:spcPts val="3666"/>
              </a:lnSpc>
            </a:pPr>
            <a:r>
              <a:rPr lang="en-US" sz="2444">
                <a:solidFill>
                  <a:srgbClr val="000000"/>
                </a:solidFill>
                <a:latin typeface="Times New Roman"/>
                <a:ea typeface="Times New Roman"/>
                <a:cs typeface="Times New Roman"/>
                <a:sym typeface="Times New Roman"/>
              </a:rPr>
              <a:t>[3] R.C. Cavalcante, R.C. Brasileiro, V. Souza, J.P. Nobrega, A.L.I. Oliveira, Computational intelligence and financial markets: A survey and future directions, Expert Systems with Applications 55, (2016) pp. 194-211.</a:t>
            </a:r>
          </a:p>
          <a:p>
            <a:pPr algn="just">
              <a:lnSpc>
                <a:spcPts val="3666"/>
              </a:lnSpc>
            </a:pPr>
            <a:r>
              <a:rPr lang="en-US" sz="2444">
                <a:solidFill>
                  <a:srgbClr val="000000"/>
                </a:solidFill>
                <a:latin typeface="Times New Roman"/>
                <a:ea typeface="Times New Roman"/>
                <a:cs typeface="Times New Roman"/>
                <a:sym typeface="Times New Roman"/>
              </a:rPr>
              <a:t>[4] J. Chen et al., Financial Time-Series Data Analysis Using Deep Convolutional Neural Networks, Cloud Computing and Big Data (CCBD), 7th International Conference on. IEEE, (2016) pp. 87-92.</a:t>
            </a:r>
          </a:p>
          <a:p>
            <a:pPr algn="just">
              <a:lnSpc>
                <a:spcPts val="3666"/>
              </a:lnSpc>
            </a:pPr>
            <a:r>
              <a:rPr lang="en-US" sz="2444">
                <a:solidFill>
                  <a:srgbClr val="000000"/>
                </a:solidFill>
                <a:latin typeface="Times New Roman"/>
                <a:ea typeface="Times New Roman"/>
                <a:cs typeface="Times New Roman"/>
                <a:sym typeface="Times New Roman"/>
              </a:rPr>
              <a:t>[5] A. Chen, M.T. Leung, H. Daouk, Application of neural networks to an emerging financial market: forecasting and trading the Taiwan Stock Index, Computers &amp; Operations Research 30.6, (2003) pp. 901-923.</a:t>
            </a:r>
          </a:p>
          <a:p>
            <a:pPr algn="just">
              <a:lnSpc>
                <a:spcPts val="3666"/>
              </a:lnSpc>
            </a:pPr>
            <a:r>
              <a:rPr lang="en-US" sz="2444">
                <a:solidFill>
                  <a:srgbClr val="000000"/>
                </a:solidFill>
                <a:latin typeface="Times New Roman"/>
                <a:ea typeface="Times New Roman"/>
                <a:cs typeface="Times New Roman"/>
                <a:sym typeface="Times New Roman"/>
              </a:rPr>
              <a:t>[6] D.C. Ciresan et al., Convolutional neural network committees for handwritten character classification, Document Analysis and Recognition (IC-DAR), International Conference on. IEEE, (2011) pp. 1135-1139.</a:t>
            </a:r>
          </a:p>
          <a:p>
            <a:pPr algn="just">
              <a:lnSpc>
                <a:spcPts val="3666"/>
              </a:lnSpc>
            </a:pPr>
            <a:r>
              <a:rPr lang="en-US" sz="2444">
                <a:solidFill>
                  <a:srgbClr val="000000"/>
                </a:solidFill>
                <a:latin typeface="Times New Roman"/>
                <a:ea typeface="Times New Roman"/>
                <a:cs typeface="Times New Roman"/>
                <a:sym typeface="Times New Roman"/>
              </a:rPr>
              <a:t>[7] X. Ding et al., Deep Learning for Event-Driven Stock Prediction, International Joint Conference on Artificial Intelligence, (2015) pp. 2327-2333.</a:t>
            </a:r>
          </a:p>
          <a:p>
            <a:pPr algn="just">
              <a:lnSpc>
                <a:spcPts val="3666"/>
              </a:lnSpc>
            </a:pPr>
          </a:p>
          <a:p>
            <a:pPr algn="just">
              <a:lnSpc>
                <a:spcPts val="3666"/>
              </a:lnSpc>
            </a:pPr>
          </a:p>
        </p:txBody>
      </p:sp>
      <p:sp>
        <p:nvSpPr>
          <p:cNvPr name="TextBox 8" id="8"/>
          <p:cNvSpPr txBox="true"/>
          <p:nvPr/>
        </p:nvSpPr>
        <p:spPr>
          <a:xfrm rot="0">
            <a:off x="5255940" y="1219150"/>
            <a:ext cx="5813558" cy="762229"/>
          </a:xfrm>
          <a:prstGeom prst="rect">
            <a:avLst/>
          </a:prstGeom>
        </p:spPr>
        <p:txBody>
          <a:bodyPr anchor="t" rtlCol="false" tIns="0" lIns="0" bIns="0" rIns="0">
            <a:spAutoFit/>
          </a:bodyPr>
          <a:lstStyle/>
          <a:p>
            <a:pPr algn="ctr">
              <a:lnSpc>
                <a:spcPts val="5398"/>
              </a:lnSpc>
              <a:spcBef>
                <a:spcPct val="0"/>
              </a:spcBef>
            </a:pPr>
            <a:r>
              <a:rPr lang="en-US" b="true" sz="4500">
                <a:solidFill>
                  <a:srgbClr val="000000"/>
                </a:solidFill>
                <a:latin typeface="Times New Roman Bold"/>
                <a:ea typeface="Times New Roman Bold"/>
                <a:cs typeface="Times New Roman Bold"/>
                <a:sym typeface="Times New Roman Bold"/>
              </a:rPr>
              <a:t>REFERENCES</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12828" y="2000428"/>
            <a:ext cx="17143378" cy="8283321"/>
          </a:xfrm>
          <a:prstGeom prst="rect">
            <a:avLst/>
          </a:prstGeom>
        </p:spPr>
        <p:txBody>
          <a:bodyPr anchor="t" rtlCol="false" tIns="0" lIns="0" bIns="0" rIns="0">
            <a:spAutoFit/>
          </a:bodyPr>
          <a:lstStyle/>
          <a:p>
            <a:pPr algn="l">
              <a:lnSpc>
                <a:spcPts val="3884"/>
              </a:lnSpc>
            </a:pPr>
            <a:r>
              <a:rPr lang="en-US" sz="2589">
                <a:solidFill>
                  <a:srgbClr val="000000"/>
                </a:solidFill>
                <a:latin typeface="Times New Roman"/>
                <a:ea typeface="Times New Roman"/>
                <a:cs typeface="Times New Roman"/>
                <a:sym typeface="Times New Roman"/>
              </a:rPr>
              <a:t>[8] D. Enke, N. Mehdiyev, Stock market prediction using a combination of stepwise regression analysis, differential evolution-based fuzzy clustering, and a fuzzy inference neural network, Intelligent Automation &amp; Soft Computing 19.4, (2013) 636–648.</a:t>
            </a:r>
          </a:p>
          <a:p>
            <a:pPr algn="l">
              <a:lnSpc>
                <a:spcPts val="3884"/>
              </a:lnSpc>
            </a:pPr>
            <a:r>
              <a:rPr lang="en-US" sz="2589">
                <a:solidFill>
                  <a:srgbClr val="000000"/>
                </a:solidFill>
                <a:latin typeface="Times New Roman"/>
                <a:ea typeface="Times New Roman"/>
                <a:cs typeface="Times New Roman"/>
                <a:sym typeface="Times New Roman"/>
              </a:rPr>
              <a:t>[9] T. Fischer, C. Krau, Deep learning with long short-term memory networks for financial market predictions, Tech. rep. FAU Discussion Papers in Economics, (2017).</a:t>
            </a:r>
          </a:p>
          <a:p>
            <a:pPr algn="l">
              <a:lnSpc>
                <a:spcPts val="3884"/>
              </a:lnSpc>
            </a:pPr>
            <a:r>
              <a:rPr lang="en-US" sz="2589">
                <a:solidFill>
                  <a:srgbClr val="000000"/>
                </a:solidFill>
                <a:latin typeface="Times New Roman"/>
                <a:ea typeface="Times New Roman"/>
                <a:cs typeface="Times New Roman"/>
                <a:sym typeface="Times New Roman"/>
              </a:rPr>
              <a:t>[10] I. Goodfellow, Y. Bengio, A. Courville, Deep Learning, MIT Press, (2016).</a:t>
            </a:r>
          </a:p>
          <a:p>
            <a:pPr algn="l">
              <a:lnSpc>
                <a:spcPts val="3884"/>
              </a:lnSpc>
            </a:pPr>
            <a:r>
              <a:rPr lang="en-US" sz="2589">
                <a:solidFill>
                  <a:srgbClr val="000000"/>
                </a:solidFill>
                <a:latin typeface="Times New Roman"/>
                <a:ea typeface="Times New Roman"/>
                <a:cs typeface="Times New Roman"/>
                <a:sym typeface="Times New Roman"/>
              </a:rPr>
              <a:t>[11] E. Guresen, G. Kayakutlu, T.U. Daim, Using artificial neural network models in stock market index prediction, Expert Systems with Applications 38.8, (2011) pp. 10389-10397.</a:t>
            </a:r>
          </a:p>
          <a:p>
            <a:pPr algn="l">
              <a:lnSpc>
                <a:spcPts val="3884"/>
              </a:lnSpc>
            </a:pPr>
            <a:r>
              <a:rPr lang="en-US" sz="2589">
                <a:solidFill>
                  <a:srgbClr val="000000"/>
                </a:solidFill>
                <a:latin typeface="Times New Roman"/>
                <a:ea typeface="Times New Roman"/>
                <a:cs typeface="Times New Roman"/>
                <a:sym typeface="Times New Roman"/>
              </a:rPr>
              <a:t> [12] A. Karpathy et al., Large-scale video classification with convolutional neural networks, Proceedings of the IEEE conference on Computer Vision and Pattern Recognition, (2014) pp. 1725-1732.</a:t>
            </a:r>
          </a:p>
          <a:p>
            <a:pPr algn="l">
              <a:lnSpc>
                <a:spcPts val="3884"/>
              </a:lnSpc>
            </a:pPr>
            <a:r>
              <a:rPr lang="en-US" sz="2589">
                <a:solidFill>
                  <a:srgbClr val="000000"/>
                </a:solidFill>
                <a:latin typeface="Times New Roman"/>
                <a:ea typeface="Times New Roman"/>
                <a:cs typeface="Times New Roman"/>
                <a:sym typeface="Times New Roman"/>
              </a:rPr>
              <a:t> [13] N. Kalchbrenner, E. Grefenstette, P. Blunsom, A convolutional neural network for modelling sentences, (2014) ArXiv: 1404.2188. </a:t>
            </a:r>
          </a:p>
          <a:p>
            <a:pPr algn="l">
              <a:lnSpc>
                <a:spcPts val="3884"/>
              </a:lnSpc>
            </a:pPr>
            <a:r>
              <a:rPr lang="en-US" sz="2589">
                <a:solidFill>
                  <a:srgbClr val="000000"/>
                </a:solidFill>
                <a:latin typeface="Times New Roman"/>
                <a:ea typeface="Times New Roman"/>
                <a:cs typeface="Times New Roman"/>
                <a:sym typeface="Times New Roman"/>
              </a:rPr>
              <a:t> [14] L. Kaelan, V. Kaelan, M. Jovanovi, Hybrid support vector machine rule extraction method for discovering the preferences of stock market investors: Evidence from Montenegro, Intelligent Automation &amp; Soft Computing 21.4, (2015) 503–522. </a:t>
            </a:r>
          </a:p>
          <a:p>
            <a:pPr algn="l">
              <a:lnSpc>
                <a:spcPts val="3884"/>
              </a:lnSpc>
            </a:pPr>
          </a:p>
          <a:p>
            <a:pPr algn="l">
              <a:lnSpc>
                <a:spcPts val="3884"/>
              </a:lnSpc>
            </a:pPr>
          </a:p>
        </p:txBody>
      </p:sp>
      <p:sp>
        <p:nvSpPr>
          <p:cNvPr name="TextBox 8" id="8"/>
          <p:cNvSpPr txBox="true"/>
          <p:nvPr/>
        </p:nvSpPr>
        <p:spPr>
          <a:xfrm rot="0">
            <a:off x="5255940" y="1219150"/>
            <a:ext cx="5813558" cy="762229"/>
          </a:xfrm>
          <a:prstGeom prst="rect">
            <a:avLst/>
          </a:prstGeom>
        </p:spPr>
        <p:txBody>
          <a:bodyPr anchor="t" rtlCol="false" tIns="0" lIns="0" bIns="0" rIns="0">
            <a:spAutoFit/>
          </a:bodyPr>
          <a:lstStyle/>
          <a:p>
            <a:pPr algn="ctr">
              <a:lnSpc>
                <a:spcPts val="5398"/>
              </a:lnSpc>
              <a:spcBef>
                <a:spcPct val="0"/>
              </a:spcBef>
            </a:pPr>
            <a:r>
              <a:rPr lang="en-US" b="true" sz="4500">
                <a:solidFill>
                  <a:srgbClr val="000000"/>
                </a:solidFill>
                <a:latin typeface="Times New Roman Bold"/>
                <a:ea typeface="Times New Roman Bold"/>
                <a:cs typeface="Times New Roman Bold"/>
                <a:sym typeface="Times New Roman Bold"/>
              </a:rPr>
              <a:t>REFERENCES</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275944" y="2009953"/>
            <a:ext cx="17656747" cy="7454646"/>
          </a:xfrm>
          <a:prstGeom prst="rect">
            <a:avLst/>
          </a:prstGeom>
        </p:spPr>
        <p:txBody>
          <a:bodyPr anchor="t" rtlCol="false" tIns="0" lIns="0" bIns="0" rIns="0">
            <a:spAutoFit/>
          </a:bodyPr>
          <a:lstStyle/>
          <a:p>
            <a:pPr algn="l">
              <a:lnSpc>
                <a:spcPts val="3135"/>
              </a:lnSpc>
            </a:pPr>
            <a:r>
              <a:rPr lang="en-US" sz="2090">
                <a:solidFill>
                  <a:srgbClr val="000000"/>
                </a:solidFill>
                <a:latin typeface="Times New Roman"/>
                <a:ea typeface="Times New Roman"/>
                <a:cs typeface="Times New Roman"/>
                <a:sym typeface="Times New Roman"/>
              </a:rPr>
              <a:t>\[15] C. Krauss, X. Do, N. Huck, Deep neural networks, gradient-boosted trees, random forests: Statistical arbitrage on the S&amp;P 500, European Journal of Operational Research 259.2, (2017) pp. 689-702. </a:t>
            </a:r>
          </a:p>
          <a:p>
            <a:pPr algn="l">
              <a:lnSpc>
                <a:spcPts val="3135"/>
              </a:lnSpc>
            </a:pPr>
            <a:r>
              <a:rPr lang="en-US" sz="2090">
                <a:solidFill>
                  <a:srgbClr val="000000"/>
                </a:solidFill>
                <a:latin typeface="Times New Roman"/>
                <a:ea typeface="Times New Roman"/>
                <a:cs typeface="Times New Roman"/>
                <a:sym typeface="Times New Roman"/>
              </a:rPr>
              <a:t>[16] Y. Kim, Convolutional neural networks for sentence classification, (2014) ArXiv: 1408.5882.</a:t>
            </a:r>
          </a:p>
          <a:p>
            <a:pPr algn="l">
              <a:lnSpc>
                <a:spcPts val="3135"/>
              </a:lnSpc>
            </a:pPr>
            <a:r>
              <a:rPr lang="en-US" sz="2090">
                <a:solidFill>
                  <a:srgbClr val="000000"/>
                </a:solidFill>
                <a:latin typeface="Times New Roman"/>
                <a:ea typeface="Times New Roman"/>
                <a:cs typeface="Times New Roman"/>
                <a:sym typeface="Times New Roman"/>
              </a:rPr>
              <a:t> [17] A. Krizhevsky, I. Sutskever, G. Hinton, ImageNet classification with deep convolutional neural networks, Advances in neural information processing systems, (2012) pp. 1097-1105.</a:t>
            </a:r>
          </a:p>
          <a:p>
            <a:pPr algn="l">
              <a:lnSpc>
                <a:spcPts val="3135"/>
              </a:lnSpc>
            </a:pPr>
            <a:r>
              <a:rPr lang="en-US" sz="2090">
                <a:solidFill>
                  <a:srgbClr val="000000"/>
                </a:solidFill>
                <a:latin typeface="Times New Roman"/>
                <a:ea typeface="Times New Roman"/>
                <a:cs typeface="Times New Roman"/>
                <a:sym typeface="Times New Roman"/>
              </a:rPr>
              <a:t>[18] B. Krollner, B. Vanstone, G. Finnie, Financial time series forecasting with machine learning techniques: A survey, European Symposium on Artificial Neural Networks Computational Intelligence and Machine Learning, (2010). </a:t>
            </a:r>
          </a:p>
          <a:p>
            <a:pPr algn="l">
              <a:lnSpc>
                <a:spcPts val="3135"/>
              </a:lnSpc>
            </a:pPr>
            <a:r>
              <a:rPr lang="en-US" sz="2090">
                <a:solidFill>
                  <a:srgbClr val="000000"/>
                </a:solidFill>
                <a:latin typeface="Times New Roman"/>
                <a:ea typeface="Times New Roman"/>
                <a:cs typeface="Times New Roman"/>
                <a:sym typeface="Times New Roman"/>
              </a:rPr>
              <a:t>[19] Y.K. Kwon, B.R. Moon, A hybrid neurogenetic approach for stock forecasting, IEEE Transactions on Neural Networks 18.3, (2007) pp. 851-864.</a:t>
            </a:r>
          </a:p>
          <a:p>
            <a:pPr algn="l">
              <a:lnSpc>
                <a:spcPts val="3135"/>
              </a:lnSpc>
            </a:pPr>
            <a:r>
              <a:rPr lang="en-US" sz="2090">
                <a:solidFill>
                  <a:srgbClr val="000000"/>
                </a:solidFill>
                <a:latin typeface="Times New Roman"/>
                <a:ea typeface="Times New Roman"/>
                <a:cs typeface="Times New Roman"/>
                <a:sym typeface="Times New Roman"/>
              </a:rPr>
              <a:t> [20] M. Langkvist, L. Karlsson, A.Loutfi, A review of unsupervised feature learning and deep learning for time-series modeling, Pattern Recognition Letters 42, (2014), pp. 11-24. </a:t>
            </a:r>
          </a:p>
          <a:p>
            <a:pPr algn="l">
              <a:lnSpc>
                <a:spcPts val="3135"/>
              </a:lnSpc>
            </a:pPr>
            <a:r>
              <a:rPr lang="en-US" sz="2090">
                <a:solidFill>
                  <a:srgbClr val="000000"/>
                </a:solidFill>
                <a:latin typeface="Times New Roman"/>
                <a:ea typeface="Times New Roman"/>
                <a:cs typeface="Times New Roman"/>
                <a:sym typeface="Times New Roman"/>
              </a:rPr>
              <a:t>[21] S. Lawrence et al., Face recognition: A convolutional neural-network approach, IEEE transactions on neural networks 8.1., (1997) pp. 98-113. </a:t>
            </a:r>
          </a:p>
          <a:p>
            <a:pPr algn="l">
              <a:lnSpc>
                <a:spcPts val="3135"/>
              </a:lnSpc>
            </a:pPr>
            <a:r>
              <a:rPr lang="en-US" sz="2090">
                <a:solidFill>
                  <a:srgbClr val="000000"/>
                </a:solidFill>
                <a:latin typeface="Times New Roman"/>
                <a:ea typeface="Times New Roman"/>
                <a:cs typeface="Times New Roman"/>
                <a:sym typeface="Times New Roman"/>
              </a:rPr>
              <a:t>[22] Y. LeCun et al., Learning algorithms for classification: A comparison on handwritten digit recognition, Neural networks: the statistical mechanics perspective, (1995) 265.</a:t>
            </a:r>
          </a:p>
          <a:p>
            <a:pPr algn="l">
              <a:lnSpc>
                <a:spcPts val="3135"/>
              </a:lnSpc>
            </a:pPr>
            <a:r>
              <a:rPr lang="en-US" sz="2090">
                <a:solidFill>
                  <a:srgbClr val="000000"/>
                </a:solidFill>
                <a:latin typeface="Times New Roman"/>
                <a:ea typeface="Times New Roman"/>
                <a:cs typeface="Times New Roman"/>
                <a:sym typeface="Times New Roman"/>
              </a:rPr>
              <a:t> [23] Y. LeCun, Y. Bengio, G. Hinton, Deep learning, Nature 521.7553, (2015) pp. 436-444. </a:t>
            </a:r>
          </a:p>
          <a:p>
            <a:pPr algn="l">
              <a:lnSpc>
                <a:spcPts val="3135"/>
              </a:lnSpc>
            </a:pPr>
            <a:r>
              <a:rPr lang="en-US" sz="2090">
                <a:solidFill>
                  <a:srgbClr val="000000"/>
                </a:solidFill>
                <a:latin typeface="Times New Roman"/>
                <a:ea typeface="Times New Roman"/>
                <a:cs typeface="Times New Roman"/>
                <a:sym typeface="Times New Roman"/>
              </a:rPr>
              <a:t>[24] Z. Liao, J. Wang, Forecasting model of global stock index by stochastic time effective neural network, Expert Systems with Applications 37.1, (2010) pp. 834-841.</a:t>
            </a:r>
          </a:p>
          <a:p>
            <a:pPr algn="l">
              <a:lnSpc>
                <a:spcPts val="3135"/>
              </a:lnSpc>
            </a:pPr>
            <a:r>
              <a:rPr lang="en-US" sz="2090">
                <a:solidFill>
                  <a:srgbClr val="000000"/>
                </a:solidFill>
                <a:latin typeface="Times New Roman"/>
                <a:ea typeface="Times New Roman"/>
                <a:cs typeface="Times New Roman"/>
                <a:sym typeface="Times New Roman"/>
              </a:rPr>
              <a:t> [25] O.B. Sezer, A.M. Ozbayoglu, E. Dogdu, An Artificial Neural Network-based Stock Trading System Using Technical Analysis and Big Data Framework, ACM Proceedings of the South East Conference, (2017) pp. 223-226.</a:t>
            </a:r>
          </a:p>
          <a:p>
            <a:pPr algn="l">
              <a:lnSpc>
                <a:spcPts val="3135"/>
              </a:lnSpc>
            </a:pPr>
          </a:p>
        </p:txBody>
      </p:sp>
      <p:sp>
        <p:nvSpPr>
          <p:cNvPr name="TextBox 8" id="8"/>
          <p:cNvSpPr txBox="true"/>
          <p:nvPr/>
        </p:nvSpPr>
        <p:spPr>
          <a:xfrm rot="0">
            <a:off x="5255940" y="1219150"/>
            <a:ext cx="5813558" cy="762229"/>
          </a:xfrm>
          <a:prstGeom prst="rect">
            <a:avLst/>
          </a:prstGeom>
        </p:spPr>
        <p:txBody>
          <a:bodyPr anchor="t" rtlCol="false" tIns="0" lIns="0" bIns="0" rIns="0">
            <a:spAutoFit/>
          </a:bodyPr>
          <a:lstStyle/>
          <a:p>
            <a:pPr algn="ctr">
              <a:lnSpc>
                <a:spcPts val="5398"/>
              </a:lnSpc>
              <a:spcBef>
                <a:spcPct val="0"/>
              </a:spcBef>
            </a:pPr>
            <a:r>
              <a:rPr lang="en-US" b="true" sz="4500">
                <a:solidFill>
                  <a:srgbClr val="000000"/>
                </a:solidFill>
                <a:latin typeface="Times New Roman Bold"/>
                <a:ea typeface="Times New Roman Bold"/>
                <a:cs typeface="Times New Roman Bold"/>
                <a:sym typeface="Times New Roman Bold"/>
              </a:rPr>
              <a:t>REFERENCES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5974867" y="4493231"/>
            <a:ext cx="6014323" cy="1171921"/>
          </a:xfrm>
          <a:prstGeom prst="rect">
            <a:avLst/>
          </a:prstGeom>
        </p:spPr>
        <p:txBody>
          <a:bodyPr anchor="t" rtlCol="false" tIns="0" lIns="0" bIns="0" rIns="0">
            <a:spAutoFit/>
          </a:bodyPr>
          <a:lstStyle/>
          <a:p>
            <a:pPr algn="ctr">
              <a:lnSpc>
                <a:spcPts val="8175"/>
              </a:lnSpc>
              <a:spcBef>
                <a:spcPct val="0"/>
              </a:spcBef>
            </a:pPr>
            <a:r>
              <a:rPr lang="en-US" b="true" sz="6814">
                <a:solidFill>
                  <a:srgbClr val="000000"/>
                </a:solidFill>
                <a:latin typeface="Times New Roman Bold"/>
                <a:ea typeface="Times New Roman Bold"/>
                <a:cs typeface="Times New Roman Bold"/>
                <a:sym typeface="Times New Roman Bold"/>
              </a:rPr>
              <a:t>MOTIVATION</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901385" y="4183283"/>
            <a:ext cx="6427141" cy="843154"/>
          </a:xfrm>
          <a:prstGeom prst="rect">
            <a:avLst/>
          </a:prstGeom>
        </p:spPr>
        <p:txBody>
          <a:bodyPr anchor="t" rtlCol="false" tIns="0" lIns="0" bIns="0" rIns="0">
            <a:spAutoFit/>
          </a:bodyPr>
          <a:lstStyle/>
          <a:p>
            <a:pPr algn="ctr">
              <a:lnSpc>
                <a:spcPts val="5967"/>
              </a:lnSpc>
              <a:spcBef>
                <a:spcPct val="0"/>
              </a:spcBef>
            </a:pPr>
            <a:r>
              <a:rPr lang="en-US" b="true" sz="4974">
                <a:solidFill>
                  <a:srgbClr val="000000"/>
                </a:solidFill>
                <a:latin typeface="Times New Roman Bold"/>
                <a:ea typeface="Times New Roman Bold"/>
                <a:cs typeface="Times New Roman Bold"/>
                <a:sym typeface="Times New Roman Bold"/>
              </a:rPr>
              <a:t>THANK YOU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47867" y="1497249"/>
            <a:ext cx="16992266" cy="7477355"/>
          </a:xfrm>
          <a:prstGeom prst="rect">
            <a:avLst/>
          </a:prstGeom>
        </p:spPr>
        <p:txBody>
          <a:bodyPr anchor="t" rtlCol="false" tIns="0" lIns="0" bIns="0" rIns="0">
            <a:spAutoFit/>
          </a:bodyPr>
          <a:lstStyle/>
          <a:p>
            <a:pPr algn="just">
              <a:lnSpc>
                <a:spcPts val="3105"/>
              </a:lnSpc>
            </a:pPr>
            <a:r>
              <a:rPr lang="en-US" sz="2589">
                <a:solidFill>
                  <a:srgbClr val="000000"/>
                </a:solidFill>
                <a:latin typeface="Times New Roman"/>
                <a:ea typeface="Times New Roman"/>
                <a:cs typeface="Times New Roman"/>
                <a:sym typeface="Times New Roman"/>
              </a:rPr>
              <a:t>The motivation behind the paper "Visualizing Financial Trends: A Deep Learning Approach Using Stock Bar Chart Images for Algorithmic Trading" arises from several key factors:</a:t>
            </a:r>
          </a:p>
          <a:p>
            <a:pPr algn="just">
              <a:lnSpc>
                <a:spcPts val="3105"/>
              </a:lnSpc>
            </a:pPr>
          </a:p>
          <a:p>
            <a:pPr algn="just" marL="559180" indent="-279590" lvl="1">
              <a:lnSpc>
                <a:spcPts val="3105"/>
              </a:lnSpc>
              <a:buAutoNum type="arabicPeriod" startAt="1"/>
            </a:pPr>
            <a:r>
              <a:rPr lang="en-US" b="true" sz="2589">
                <a:solidFill>
                  <a:srgbClr val="000000"/>
                </a:solidFill>
                <a:latin typeface="Times New Roman Bold"/>
                <a:ea typeface="Times New Roman Bold"/>
                <a:cs typeface="Times New Roman Bold"/>
                <a:sym typeface="Times New Roman Bold"/>
              </a:rPr>
              <a:t>Limitations of Traditional Methods: </a:t>
            </a:r>
            <a:r>
              <a:rPr lang="en-US" sz="2589">
                <a:solidFill>
                  <a:srgbClr val="000000"/>
                </a:solidFill>
                <a:latin typeface="Times New Roman"/>
                <a:ea typeface="Times New Roman"/>
                <a:cs typeface="Times New Roman"/>
                <a:sym typeface="Times New Roman"/>
              </a:rPr>
              <a:t>Traditional trading models often rely on numerical data, which can miss complex patterns, leading to less effective trading decisions</a:t>
            </a:r>
          </a:p>
          <a:p>
            <a:pPr algn="just">
              <a:lnSpc>
                <a:spcPts val="3105"/>
              </a:lnSpc>
            </a:pPr>
            <a:r>
              <a:rPr lang="en-US" sz="2589">
                <a:solidFill>
                  <a:srgbClr val="000000"/>
                </a:solidFill>
                <a:latin typeface="Times New Roman"/>
                <a:ea typeface="Times New Roman"/>
                <a:cs typeface="Times New Roman"/>
                <a:sym typeface="Times New Roman"/>
              </a:rPr>
              <a:t>.</a:t>
            </a:r>
          </a:p>
          <a:p>
            <a:pPr algn="just">
              <a:lnSpc>
                <a:spcPts val="3105"/>
              </a:lnSpc>
            </a:pPr>
            <a:r>
              <a:rPr lang="en-US" sz="2589">
                <a:solidFill>
                  <a:srgbClr val="000000"/>
                </a:solidFill>
                <a:latin typeface="Times New Roman"/>
                <a:ea typeface="Times New Roman"/>
                <a:cs typeface="Times New Roman"/>
                <a:sym typeface="Times New Roman"/>
              </a:rPr>
              <a:t>  2.</a:t>
            </a:r>
            <a:r>
              <a:rPr lang="en-US" sz="2589" b="true">
                <a:solidFill>
                  <a:srgbClr val="000000"/>
                </a:solidFill>
                <a:latin typeface="Times New Roman Bold"/>
                <a:ea typeface="Times New Roman Bold"/>
                <a:cs typeface="Times New Roman Bold"/>
                <a:sym typeface="Times New Roman Bold"/>
              </a:rPr>
              <a:t>Advances in Deep Learning: </a:t>
            </a:r>
            <a:r>
              <a:rPr lang="en-US" sz="2589">
                <a:solidFill>
                  <a:srgbClr val="000000"/>
                </a:solidFill>
                <a:latin typeface="Times New Roman"/>
                <a:ea typeface="Times New Roman"/>
                <a:cs typeface="Times New Roman"/>
                <a:sym typeface="Times New Roman"/>
              </a:rPr>
              <a:t>With the success of convolutional neural networks (CNNs) in image processing, the study explores it’s  potential in financial trading.</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  3. </a:t>
            </a:r>
            <a:r>
              <a:rPr lang="en-US" sz="2589" b="true">
                <a:solidFill>
                  <a:srgbClr val="000000"/>
                </a:solidFill>
                <a:latin typeface="Times New Roman Bold"/>
                <a:ea typeface="Times New Roman Bold"/>
                <a:cs typeface="Times New Roman Bold"/>
                <a:sym typeface="Times New Roman Bold"/>
              </a:rPr>
              <a:t>Visual Data Representation:</a:t>
            </a:r>
            <a:r>
              <a:rPr lang="en-US" sz="2589">
                <a:solidFill>
                  <a:srgbClr val="000000"/>
                </a:solidFill>
                <a:latin typeface="Times New Roman"/>
                <a:ea typeface="Times New Roman"/>
                <a:cs typeface="Times New Roman"/>
                <a:sym typeface="Times New Roman"/>
              </a:rPr>
              <a:t> The study leverages bar chart images to provide richer insights, aiming to capture patterns overlooked by raw numerical data.</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    4. </a:t>
            </a:r>
            <a:r>
              <a:rPr lang="en-US" sz="2589" b="true">
                <a:solidFill>
                  <a:srgbClr val="000000"/>
                </a:solidFill>
                <a:latin typeface="Times New Roman Bold"/>
                <a:ea typeface="Times New Roman Bold"/>
                <a:cs typeface="Times New Roman Bold"/>
                <a:sym typeface="Times New Roman Bold"/>
              </a:rPr>
              <a:t>Enhanced Trading Performance: </a:t>
            </a:r>
            <a:r>
              <a:rPr lang="en-US" sz="2589">
                <a:solidFill>
                  <a:srgbClr val="000000"/>
                </a:solidFill>
                <a:latin typeface="Times New Roman"/>
                <a:ea typeface="Times New Roman"/>
                <a:cs typeface="Times New Roman"/>
                <a:sym typeface="Times New Roman"/>
              </a:rPr>
              <a:t>The goal is to develop a model that predicts buy, sell, and hold signals using visual data, outperforming traditional methods in different market conditions.</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   5.</a:t>
            </a:r>
            <a:r>
              <a:rPr lang="en-US" sz="2589" b="true">
                <a:solidFill>
                  <a:srgbClr val="000000"/>
                </a:solidFill>
                <a:latin typeface="Times New Roman Bold"/>
                <a:ea typeface="Times New Roman Bold"/>
                <a:cs typeface="Times New Roman Bold"/>
                <a:sym typeface="Times New Roman Bold"/>
              </a:rPr>
              <a:t>Exploring New Approaches: </a:t>
            </a:r>
            <a:r>
              <a:rPr lang="en-US" sz="2589">
                <a:solidFill>
                  <a:srgbClr val="000000"/>
                </a:solidFill>
                <a:latin typeface="Times New Roman"/>
                <a:ea typeface="Times New Roman"/>
                <a:cs typeface="Times New Roman"/>
                <a:sym typeface="Times New Roman"/>
              </a:rPr>
              <a:t>This paper pushes boundaries by applying CNNs to bar chart images for algorithmic   trading, contributing to innovative financial forecasting strategies.</a:t>
            </a:r>
          </a:p>
          <a:p>
            <a:pPr algn="just">
              <a:lnSpc>
                <a:spcPts val="3105"/>
              </a:lnSpc>
            </a:pPr>
          </a:p>
          <a:p>
            <a:pPr algn="just">
              <a:lnSpc>
                <a:spcPts val="3106"/>
              </a:lnSpc>
              <a:spcBef>
                <a:spcPct val="0"/>
              </a:spcBef>
            </a:pPr>
            <a:r>
              <a:rPr lang="en-US" sz="2589">
                <a:solidFill>
                  <a:srgbClr val="000000"/>
                </a:solidFill>
                <a:latin typeface="Times New Roman"/>
                <a:ea typeface="Times New Roman"/>
                <a:cs typeface="Times New Roman"/>
                <a:sym typeface="Times New Roman"/>
              </a:rPr>
              <a:t>The motivation is to harness deep learning and visual analysis to improve financial decision-making.</a:t>
            </a:r>
          </a:p>
        </p:txBody>
      </p:sp>
      <p:sp>
        <p:nvSpPr>
          <p:cNvPr name="TextBox 6" id="6"/>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7" id="7"/>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8" id="8"/>
          <p:cNvSpPr txBox="true"/>
          <p:nvPr/>
        </p:nvSpPr>
        <p:spPr>
          <a:xfrm rot="0">
            <a:off x="5741295" y="739503"/>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MOTIVATION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4202383" y="4493231"/>
            <a:ext cx="9559290" cy="1171921"/>
          </a:xfrm>
          <a:prstGeom prst="rect">
            <a:avLst/>
          </a:prstGeom>
        </p:spPr>
        <p:txBody>
          <a:bodyPr anchor="t" rtlCol="false" tIns="0" lIns="0" bIns="0" rIns="0">
            <a:spAutoFit/>
          </a:bodyPr>
          <a:lstStyle/>
          <a:p>
            <a:pPr algn="ctr">
              <a:lnSpc>
                <a:spcPts val="8175"/>
              </a:lnSpc>
              <a:spcBef>
                <a:spcPct val="0"/>
              </a:spcBef>
            </a:pPr>
            <a:r>
              <a:rPr lang="en-US" b="true" sz="6814">
                <a:solidFill>
                  <a:srgbClr val="000000"/>
                </a:solidFill>
                <a:latin typeface="Times New Roman Bold"/>
                <a:ea typeface="Times New Roman Bold"/>
                <a:cs typeface="Times New Roman Bold"/>
                <a:sym typeface="Times New Roman Bold"/>
              </a:rPr>
              <a:t>LITERATURE REVIEW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186321" cy="8611796"/>
          </a:xfrm>
          <a:prstGeom prst="rect">
            <a:avLst/>
          </a:prstGeom>
        </p:spPr>
        <p:txBody>
          <a:bodyPr anchor="t" rtlCol="false" tIns="0" lIns="0" bIns="0" rIns="0">
            <a:spAutoFit/>
          </a:bodyPr>
          <a:lstStyle/>
          <a:p>
            <a:pPr algn="ctr">
              <a:lnSpc>
                <a:spcPts val="4356"/>
              </a:lnSpc>
            </a:pPr>
            <a:r>
              <a:rPr lang="en-US" sz="3788" b="true">
                <a:solidFill>
                  <a:srgbClr val="000000"/>
                </a:solidFill>
                <a:latin typeface="Times New Roman Bold"/>
                <a:ea typeface="Times New Roman Bold"/>
                <a:cs typeface="Times New Roman Bold"/>
                <a:sym typeface="Times New Roman Bold"/>
              </a:rPr>
              <a:t>Paper 1: Sentiment Analysis for Financial Markets Using Machine Learning Techniques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Authors: </a:t>
            </a:r>
            <a:r>
              <a:rPr lang="en-US" sz="2588">
                <a:solidFill>
                  <a:srgbClr val="000000"/>
                </a:solidFill>
                <a:latin typeface="Times New Roman"/>
                <a:ea typeface="Times New Roman"/>
                <a:cs typeface="Times New Roman"/>
                <a:sym typeface="Times New Roman"/>
              </a:rPr>
              <a:t>E. Gilbert, D. Karahalios, and R. Malouf</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a:t>
            </a:r>
            <a:r>
              <a:rPr lang="en-US" sz="2588">
                <a:solidFill>
                  <a:srgbClr val="000000"/>
                </a:solidFill>
                <a:latin typeface="Times New Roman"/>
                <a:ea typeface="Times New Roman"/>
                <a:cs typeface="Times New Roman"/>
                <a:sym typeface="Times New Roman"/>
              </a:rPr>
              <a:t> This paper focuses on the application of sentiment analysis to financial markets, using machine learning techniques to analyze news articles and social media posts. The authors find that sentiment data can significantly impact stock price movements, particularly in the case of large market events such as earnings reports or geopolitical developments. The study shows that sentiment analysis can be used as an effective tool for predicting short-term price movements and volatility.</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a:t>
            </a:r>
            <a:r>
              <a:rPr lang="en-US" sz="2588">
                <a:solidFill>
                  <a:srgbClr val="000000"/>
                </a:solidFill>
                <a:latin typeface="Times New Roman"/>
                <a:ea typeface="Times New Roman"/>
                <a:cs typeface="Times New Roman"/>
                <a:sym typeface="Times New Roman"/>
              </a:rPr>
              <a:t> The paper does not explore how sentiment analysis can be combined with traditional financial models such as fundamental analysis or technical analysis. Additionally, the authors do not consider how sentiment data from different sources (e.g., social media, news, blogs) might be weighted differently in the model. There is also limited discussion on the potential for sentiment data to be manipulated, particularly in the case of social media platforms.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a:t>
            </a:r>
            <a:r>
              <a:rPr lang="en-US" sz="2588">
                <a:solidFill>
                  <a:srgbClr val="000000"/>
                </a:solidFill>
                <a:latin typeface="Times New Roman"/>
                <a:ea typeface="Times New Roman"/>
                <a:cs typeface="Times New Roman"/>
                <a:sym typeface="Times New Roman"/>
              </a:rPr>
              <a:t> News articles and social media data, combined with historical stock price data.</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The authors apply sentiment analysis tools to quantify sentiment in news articles and social media posts. They then input this sentiment data into machine learning models to predict stock price movements.</a:t>
            </a:r>
          </a:p>
          <a:p>
            <a:pPr algn="just">
              <a:lnSpc>
                <a:spcPts val="2976"/>
              </a:lnSpc>
            </a:pPr>
          </a:p>
          <a:p>
            <a:pPr algn="just">
              <a:lnSpc>
                <a:spcPts val="297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60364" y="1076347"/>
            <a:ext cx="17068728" cy="8977556"/>
          </a:xfrm>
          <a:prstGeom prst="rect">
            <a:avLst/>
          </a:prstGeom>
        </p:spPr>
        <p:txBody>
          <a:bodyPr anchor="t" rtlCol="false" tIns="0" lIns="0" bIns="0" rIns="0">
            <a:spAutoFit/>
          </a:bodyPr>
          <a:lstStyle/>
          <a:p>
            <a:pPr algn="ctr">
              <a:lnSpc>
                <a:spcPts val="4356"/>
              </a:lnSpc>
            </a:pPr>
            <a:r>
              <a:rPr lang="en-US" sz="3788" b="true">
                <a:solidFill>
                  <a:srgbClr val="000000"/>
                </a:solidFill>
                <a:latin typeface="Times New Roman Bold"/>
                <a:ea typeface="Times New Roman Bold"/>
                <a:cs typeface="Times New Roman Bold"/>
                <a:sym typeface="Times New Roman Bold"/>
              </a:rPr>
              <a:t>Paper 2: An Empirical Comparison of Machine Learning Models for Stock Price Prediction</a:t>
            </a:r>
          </a:p>
          <a:p>
            <a:pPr algn="just">
              <a:lnSpc>
                <a:spcPts val="435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Authors:</a:t>
            </a:r>
            <a:r>
              <a:rPr lang="en-US" sz="2588">
                <a:solidFill>
                  <a:srgbClr val="000000"/>
                </a:solidFill>
                <a:latin typeface="Times New Roman"/>
                <a:ea typeface="Times New Roman"/>
                <a:cs typeface="Times New Roman"/>
                <a:sym typeface="Times New Roman"/>
              </a:rPr>
              <a:t> K. Atsalakis, E. Valavanis, and E. Zopounidis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a:t>
            </a:r>
            <a:r>
              <a:rPr lang="en-US" sz="2588">
                <a:solidFill>
                  <a:srgbClr val="000000"/>
                </a:solidFill>
                <a:latin typeface="Times New Roman"/>
                <a:ea typeface="Times New Roman"/>
                <a:cs typeface="Times New Roman"/>
                <a:sym typeface="Times New Roman"/>
              </a:rPr>
              <a:t> This paper compares the performance of several machine learning models, including Decision Trees and  SVMs for stock price prediction. The authors use a comprehensive dataset of historical stock prices from various global markets and evaluate the models based on their prediction accuracy and computational efficiency. The findings suggest that no single model consistently outperforms others, and the choice of model depends on the specific characteristics of the stock market being analyzed.</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a:t>
            </a:r>
            <a:r>
              <a:rPr lang="en-US" sz="2588">
                <a:solidFill>
                  <a:srgbClr val="000000"/>
                </a:solidFill>
                <a:latin typeface="Times New Roman"/>
                <a:ea typeface="Times New Roman"/>
                <a:cs typeface="Times New Roman"/>
                <a:sym typeface="Times New Roman"/>
              </a:rPr>
              <a:t> The paper does not explore the potential benefits of ensemble models, which combine the strengths of different machine learning techniques. Additionally, the authors do not consider the impact of high-frequency trading on the performance of these models. There is also a lack of discussion on how macroeconomic variables or alternative data sources can be incorporated into the models to improve prediction accuracy.</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a:t>
            </a:r>
            <a:r>
              <a:rPr lang="en-US" sz="2588">
                <a:solidFill>
                  <a:srgbClr val="000000"/>
                </a:solidFill>
                <a:latin typeface="Times New Roman"/>
                <a:ea typeface="Times New Roman"/>
                <a:cs typeface="Times New Roman"/>
                <a:sym typeface="Times New Roman"/>
              </a:rPr>
              <a:t> Historical stock price data from global stock exchanges, including the NYSE, NASDAQ, and LSE.</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The authors conduct an empirical comparison of machine learning models, using historical stock price data for training and testing. They evaluate the models based on metrics such as Mean Absolute Error (MAE) and Mean Squared Error (MSE).</a:t>
            </a:r>
          </a:p>
          <a:p>
            <a:pPr algn="just">
              <a:lnSpc>
                <a:spcPts val="4356"/>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263502" cy="8166738"/>
          </a:xfrm>
          <a:prstGeom prst="rect">
            <a:avLst/>
          </a:prstGeom>
        </p:spPr>
        <p:txBody>
          <a:bodyPr anchor="t" rtlCol="false" tIns="0" lIns="0" bIns="0" rIns="0">
            <a:spAutoFit/>
          </a:bodyPr>
          <a:lstStyle/>
          <a:p>
            <a:pPr algn="ctr">
              <a:lnSpc>
                <a:spcPts val="4140"/>
              </a:lnSpc>
            </a:pPr>
            <a:r>
              <a:rPr lang="en-US" sz="3600" b="true">
                <a:solidFill>
                  <a:srgbClr val="000000"/>
                </a:solidFill>
                <a:latin typeface="Times New Roman Bold"/>
                <a:ea typeface="Times New Roman Bold"/>
                <a:cs typeface="Times New Roman Bold"/>
                <a:sym typeface="Times New Roman Bold"/>
              </a:rPr>
              <a:t>Paper 3: Intraday Prediction of Borsa Istanbul using Convolutional Neural Networks and Feature Correlations</a:t>
            </a:r>
          </a:p>
          <a:p>
            <a:pPr algn="just">
              <a:lnSpc>
                <a:spcPts val="4140"/>
              </a:lnSpc>
            </a:pPr>
          </a:p>
          <a:p>
            <a:pPr algn="just">
              <a:lnSpc>
                <a:spcPts val="2829"/>
              </a:lnSpc>
            </a:pPr>
            <a:r>
              <a:rPr lang="en-US" sz="2460" b="true">
                <a:solidFill>
                  <a:srgbClr val="000000"/>
                </a:solidFill>
                <a:latin typeface="Times New Roman Bold"/>
                <a:ea typeface="Times New Roman Bold"/>
                <a:cs typeface="Times New Roman Bold"/>
                <a:sym typeface="Times New Roman Bold"/>
              </a:rPr>
              <a:t>Authors: </a:t>
            </a:r>
            <a:r>
              <a:rPr lang="en-US" sz="2460">
                <a:solidFill>
                  <a:srgbClr val="000000"/>
                </a:solidFill>
                <a:latin typeface="Times New Roman"/>
                <a:ea typeface="Times New Roman"/>
                <a:cs typeface="Times New Roman"/>
                <a:sym typeface="Times New Roman"/>
              </a:rPr>
              <a:t>H. Gunduz, Y. Yaslan, and Z. Cataltepe</a:t>
            </a:r>
          </a:p>
          <a:p>
            <a:pPr algn="just">
              <a:lnSpc>
                <a:spcPts val="2829"/>
              </a:lnSpc>
            </a:pPr>
          </a:p>
          <a:p>
            <a:pPr algn="just">
              <a:lnSpc>
                <a:spcPts val="2829"/>
              </a:lnSpc>
            </a:pPr>
            <a:r>
              <a:rPr lang="en-US" sz="2460" b="true">
                <a:solidFill>
                  <a:srgbClr val="000000"/>
                </a:solidFill>
                <a:latin typeface="Times New Roman Bold"/>
                <a:ea typeface="Times New Roman Bold"/>
                <a:cs typeface="Times New Roman Bold"/>
                <a:sym typeface="Times New Roman Bold"/>
              </a:rPr>
              <a:t>Abstract:</a:t>
            </a:r>
            <a:r>
              <a:rPr lang="en-US" sz="2460">
                <a:solidFill>
                  <a:srgbClr val="000000"/>
                </a:solidFill>
                <a:latin typeface="Times New Roman"/>
                <a:ea typeface="Times New Roman"/>
                <a:cs typeface="Times New Roman"/>
                <a:sym typeface="Times New Roman"/>
              </a:rPr>
              <a:t> This paper applies Convolutional Neural Networks (CNNs) for intraday stock price prediction on the Borsa Istanbul. It investigates how feature correlations can enhance CNN model performance and explores the potential for improving the accuracy of intraday predictions using high-dimensional financial data. The study shows that CNNs can capture non-linear relationships between features, leading to more accurate predictions of short-term price movements.</a:t>
            </a:r>
          </a:p>
          <a:p>
            <a:pPr algn="just">
              <a:lnSpc>
                <a:spcPts val="2829"/>
              </a:lnSpc>
            </a:pPr>
          </a:p>
          <a:p>
            <a:pPr algn="just">
              <a:lnSpc>
                <a:spcPts val="2829"/>
              </a:lnSpc>
            </a:pPr>
            <a:r>
              <a:rPr lang="en-US" sz="2460" b="true">
                <a:solidFill>
                  <a:srgbClr val="000000"/>
                </a:solidFill>
                <a:latin typeface="Times New Roman Bold"/>
                <a:ea typeface="Times New Roman Bold"/>
                <a:cs typeface="Times New Roman Bold"/>
                <a:sym typeface="Times New Roman Bold"/>
              </a:rPr>
              <a:t>Research Gap:</a:t>
            </a:r>
            <a:r>
              <a:rPr lang="en-US" sz="2460">
                <a:solidFill>
                  <a:srgbClr val="000000"/>
                </a:solidFill>
                <a:latin typeface="Times New Roman"/>
                <a:ea typeface="Times New Roman"/>
                <a:cs typeface="Times New Roman"/>
                <a:sym typeface="Times New Roman"/>
              </a:rPr>
              <a:t> While the paper focuses on CNNs, it does not compare their performance with other deep learning models such as LSTMs or hybrid models. Additionally, the study does not explore the integration of alternative data sources, such as news sentiment or macroeconomic indicators, which could further improve prediction accuracy. The authors also do not consider the scalability of CNNs in real-time trading environments, particularly in the context of high-frequency trading.</a:t>
            </a:r>
          </a:p>
          <a:p>
            <a:pPr algn="just">
              <a:lnSpc>
                <a:spcPts val="2829"/>
              </a:lnSpc>
            </a:pPr>
          </a:p>
          <a:p>
            <a:pPr algn="just">
              <a:lnSpc>
                <a:spcPts val="2829"/>
              </a:lnSpc>
            </a:pPr>
            <a:r>
              <a:rPr lang="en-US" sz="2460" b="true">
                <a:solidFill>
                  <a:srgbClr val="000000"/>
                </a:solidFill>
                <a:latin typeface="Times New Roman Bold"/>
                <a:ea typeface="Times New Roman Bold"/>
                <a:cs typeface="Times New Roman Bold"/>
                <a:sym typeface="Times New Roman Bold"/>
              </a:rPr>
              <a:t>Dataset Used:</a:t>
            </a:r>
            <a:r>
              <a:rPr lang="en-US" sz="2460">
                <a:solidFill>
                  <a:srgbClr val="000000"/>
                </a:solidFill>
                <a:latin typeface="Times New Roman"/>
                <a:ea typeface="Times New Roman"/>
                <a:cs typeface="Times New Roman"/>
                <a:sym typeface="Times New Roman"/>
              </a:rPr>
              <a:t> High-frequency intraday stock price data from the Borsa Istanbul.</a:t>
            </a:r>
          </a:p>
          <a:p>
            <a:pPr algn="just">
              <a:lnSpc>
                <a:spcPts val="2829"/>
              </a:lnSpc>
            </a:pPr>
          </a:p>
          <a:p>
            <a:pPr algn="just">
              <a:lnSpc>
                <a:spcPts val="2829"/>
              </a:lnSpc>
            </a:pPr>
            <a:r>
              <a:rPr lang="en-US" sz="2460" b="true">
                <a:solidFill>
                  <a:srgbClr val="000000"/>
                </a:solidFill>
                <a:latin typeface="Times New Roman Bold"/>
                <a:ea typeface="Times New Roman Bold"/>
                <a:cs typeface="Times New Roman Bold"/>
                <a:sym typeface="Times New Roman Bold"/>
              </a:rPr>
              <a:t>Methodology Used:</a:t>
            </a:r>
            <a:r>
              <a:rPr lang="en-US" sz="2460">
                <a:solidFill>
                  <a:srgbClr val="000000"/>
                </a:solidFill>
                <a:latin typeface="Times New Roman"/>
                <a:ea typeface="Times New Roman"/>
                <a:cs typeface="Times New Roman"/>
                <a:sym typeface="Times New Roman"/>
              </a:rPr>
              <a:t> The authors use CNNs to analyze intraday stock price data, focusing on feature correlations to improve model performance. They train the CNN model using high-frequency financial data and evaluate its performance based on intraday price predictions.</a:t>
            </a:r>
          </a:p>
          <a:p>
            <a:pPr algn="just">
              <a:lnSpc>
                <a:spcPts val="41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DAGQQ-Ira3c</dc:identifier>
  <dcterms:modified xsi:type="dcterms:W3CDTF">2011-08-01T06:04:30Z</dcterms:modified>
  <cp:revision>1</cp:revision>
  <dc:title>Visualizing Financial Trends: A Deep Learning Approach Using Stock Bar Chart Images for Algorithmic Trading</dc:title>
</cp:coreProperties>
</file>