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04E1-80B3-4B33-9407-F4EDE8D26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CEDCC1-D0DE-4516-AEE4-3A8D0071D9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B4E719-8DEA-4F91-A1A0-DC6C09C03E1F}"/>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9D96EA96-4AFB-4AAB-BD42-230AAA2753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2DB5B5-9A4F-41A9-9AB4-48543A4BF95F}"/>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283656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05BD-EE8D-4398-A08A-DD3410F777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1593B-855F-412F-86CF-D7831427CD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5E47F-9CD8-430D-88AC-D4B0B38FDD3C}"/>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54DCC973-5AC8-4356-9FE4-454ABBC6C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828AC-CC63-4047-BF41-6087BC2B10B4}"/>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4087978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52080-22A4-4F96-A43D-C44B7BD188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2A19E-0434-4A53-99F2-88E0CD381F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9CEE1-9B45-4A18-B264-1F126EF4DC53}"/>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4DF1B874-B4A2-4C43-877C-75BC80672A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E108BC-EFC1-4152-A0D1-E8695466A48F}"/>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58864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C994-AEF4-4281-A1CE-19826263C3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30FEC0-4C17-43F5-947B-116933B1A1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D0CE3-09A2-4210-8B9A-E05C81D80CBD}"/>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8D7B88C6-58B1-4DAF-B395-3F05AA8244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7080F-241C-42C2-BBA0-1C693DFF49A6}"/>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390145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87E9-E506-4E2F-BEEB-C4B647C04E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AD6CF6-629E-4995-9BC9-E82A9FC384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A8E2D8-77FC-4C83-ACED-275CDEAC24BD}"/>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AAC44734-5870-490D-ACAB-EE1439897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A1F8A-30E9-425C-BAA7-D24FDF60A6B9}"/>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143469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AC0B3-FBE1-4EF2-8121-0C5AF9E97D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DCC454-AB1C-4574-9A26-E93E7F87AE7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03A32B-6D73-4837-A0BA-ABA14B7BBC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4FFE75-B187-4B09-8C54-704AE5CE1E1B}"/>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6" name="Footer Placeholder 5">
            <a:extLst>
              <a:ext uri="{FF2B5EF4-FFF2-40B4-BE49-F238E27FC236}">
                <a16:creationId xmlns:a16="http://schemas.microsoft.com/office/drawing/2014/main" id="{B774559C-6059-4B37-BC10-A63F342E7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D45FBD-22BC-4B1D-AE8A-4C0FB1FB49D3}"/>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164310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18FB6-6E43-4779-8FE2-512BB87A44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BF979E-ABD8-48D7-BDC2-8F0129F754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4FE9A64-E780-4831-8B88-827D4A72EEF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2BF5D6-62B3-4955-B541-A514AAD904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03FB502-CC37-4616-8FAE-8A1E083AA52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C810A8-95F7-49E6-AA3B-F99C342076D2}"/>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8" name="Footer Placeholder 7">
            <a:extLst>
              <a:ext uri="{FF2B5EF4-FFF2-40B4-BE49-F238E27FC236}">
                <a16:creationId xmlns:a16="http://schemas.microsoft.com/office/drawing/2014/main" id="{B8C3370E-A3B1-4BCD-9B09-FA113EDE36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BEEEB9-2263-4E9A-AF8A-06A63A2C99F8}"/>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2964082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F381-36ED-4F49-B03A-F58D35D7F0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EBC0F4-3AF7-434F-A3FA-E80609B2DFED}"/>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4" name="Footer Placeholder 3">
            <a:extLst>
              <a:ext uri="{FF2B5EF4-FFF2-40B4-BE49-F238E27FC236}">
                <a16:creationId xmlns:a16="http://schemas.microsoft.com/office/drawing/2014/main" id="{07B8A210-F344-4222-BB12-9660A30F6B6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4BF456-3DE4-4BA9-B623-D6777E4388D2}"/>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107108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B5776D-F357-46A5-B265-3DB532070044}"/>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3" name="Footer Placeholder 2">
            <a:extLst>
              <a:ext uri="{FF2B5EF4-FFF2-40B4-BE49-F238E27FC236}">
                <a16:creationId xmlns:a16="http://schemas.microsoft.com/office/drawing/2014/main" id="{CB6E0BDD-40DE-4010-9E0D-C216AFC6DB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AB65E-4970-4D66-860A-3C304A76E415}"/>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4213767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3E9E-F241-40DA-A009-8D272E108F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FE3CA-6BD3-4FF5-A4DD-76CA5200F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C55065-8C96-40D9-ADD6-9A59661A4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20F66A-B198-47C4-818D-C19F9842B09D}"/>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6" name="Footer Placeholder 5">
            <a:extLst>
              <a:ext uri="{FF2B5EF4-FFF2-40B4-BE49-F238E27FC236}">
                <a16:creationId xmlns:a16="http://schemas.microsoft.com/office/drawing/2014/main" id="{F7FE29E5-D2A2-45D7-B7BB-108B4BB558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4827E-2567-45A4-A575-1EDEEBF16320}"/>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420754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9ACBC-02BC-490B-A0CF-99678AD03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98CDD9-B74D-4EF9-9298-820FD8F0F8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65ADEC-A0FB-43B4-8E72-1A82005E0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7F4217B-9A52-44AE-BA15-F02247E7937A}"/>
              </a:ext>
            </a:extLst>
          </p:cNvPr>
          <p:cNvSpPr>
            <a:spLocks noGrp="1"/>
          </p:cNvSpPr>
          <p:nvPr>
            <p:ph type="dt" sz="half" idx="10"/>
          </p:nvPr>
        </p:nvSpPr>
        <p:spPr/>
        <p:txBody>
          <a:bodyPr/>
          <a:lstStyle/>
          <a:p>
            <a:fld id="{23FA8615-4D53-4AC7-A091-D23A77968AE9}" type="datetimeFigureOut">
              <a:rPr lang="en-IN" smtClean="0"/>
              <a:t>28-05-2025</a:t>
            </a:fld>
            <a:endParaRPr lang="en-IN"/>
          </a:p>
        </p:txBody>
      </p:sp>
      <p:sp>
        <p:nvSpPr>
          <p:cNvPr id="6" name="Footer Placeholder 5">
            <a:extLst>
              <a:ext uri="{FF2B5EF4-FFF2-40B4-BE49-F238E27FC236}">
                <a16:creationId xmlns:a16="http://schemas.microsoft.com/office/drawing/2014/main" id="{0053D62C-8321-4286-9AE0-59ECF3DB6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6085A5-005A-403C-9512-4F87D46AA693}"/>
              </a:ext>
            </a:extLst>
          </p:cNvPr>
          <p:cNvSpPr>
            <a:spLocks noGrp="1"/>
          </p:cNvSpPr>
          <p:nvPr>
            <p:ph type="sldNum" sz="quarter" idx="12"/>
          </p:nvPr>
        </p:nvSpPr>
        <p:spPr/>
        <p:txBody>
          <a:bodyPr/>
          <a:lstStyle/>
          <a:p>
            <a:fld id="{14CE4EAF-AF83-4169-AD9E-68A0FF8817C0}" type="slidenum">
              <a:rPr lang="en-IN" smtClean="0"/>
              <a:t>‹#›</a:t>
            </a:fld>
            <a:endParaRPr lang="en-IN"/>
          </a:p>
        </p:txBody>
      </p:sp>
    </p:spTree>
    <p:extLst>
      <p:ext uri="{BB962C8B-B14F-4D97-AF65-F5344CB8AC3E}">
        <p14:creationId xmlns:p14="http://schemas.microsoft.com/office/powerpoint/2010/main" val="1046546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01F844-4C70-45DD-9400-0DDABD5C2D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4D70E3-BB9C-4E3C-8028-55F752B5F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87A2A6-7FFB-4134-AF9E-E093DF84EF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A8615-4D53-4AC7-A091-D23A77968AE9}" type="datetimeFigureOut">
              <a:rPr lang="en-IN" smtClean="0"/>
              <a:t>28-05-2025</a:t>
            </a:fld>
            <a:endParaRPr lang="en-IN"/>
          </a:p>
        </p:txBody>
      </p:sp>
      <p:sp>
        <p:nvSpPr>
          <p:cNvPr id="5" name="Footer Placeholder 4">
            <a:extLst>
              <a:ext uri="{FF2B5EF4-FFF2-40B4-BE49-F238E27FC236}">
                <a16:creationId xmlns:a16="http://schemas.microsoft.com/office/drawing/2014/main" id="{8C285B20-0323-4036-ADB8-882CAE25C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3BF106-5305-4BE5-858B-F951F641B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CE4EAF-AF83-4169-AD9E-68A0FF8817C0}" type="slidenum">
              <a:rPr lang="en-IN" smtClean="0"/>
              <a:t>‹#›</a:t>
            </a:fld>
            <a:endParaRPr lang="en-IN"/>
          </a:p>
        </p:txBody>
      </p:sp>
    </p:spTree>
    <p:extLst>
      <p:ext uri="{BB962C8B-B14F-4D97-AF65-F5344CB8AC3E}">
        <p14:creationId xmlns:p14="http://schemas.microsoft.com/office/powerpoint/2010/main" val="4193483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C9DF-A520-4807-8D51-90817C66F6FB}"/>
              </a:ext>
            </a:extLst>
          </p:cNvPr>
          <p:cNvSpPr>
            <a:spLocks noGrp="1"/>
          </p:cNvSpPr>
          <p:nvPr>
            <p:ph type="ctrTitle"/>
          </p:nvPr>
        </p:nvSpPr>
        <p:spPr>
          <a:xfrm>
            <a:off x="1674054" y="356235"/>
            <a:ext cx="10044334" cy="1243966"/>
          </a:xfrm>
          <a:blipFill>
            <a:blip r:embed="rId2"/>
            <a:tile tx="0" ty="0" sx="100000" sy="100000" flip="none" algn="tl"/>
          </a:blipFill>
        </p:spPr>
        <p:txBody>
          <a:bodyPr>
            <a:normAutofit/>
          </a:bodyPr>
          <a:lstStyle/>
          <a:p>
            <a:r>
              <a:rPr lang="en-US" sz="2800" dirty="0"/>
              <a:t> </a:t>
            </a:r>
            <a:r>
              <a:rPr lang="en-US" sz="2400" b="1" dirty="0">
                <a:latin typeface="Aptos Display" panose="020B0004020202020204" pitchFamily="34" charset="0"/>
              </a:rPr>
              <a:t>ANNAI MIRA COLLEGE OF ENGINEERING AND TECHNOLOGY</a:t>
            </a:r>
            <a:br>
              <a:rPr lang="en-US" sz="2400" b="1" dirty="0">
                <a:latin typeface="Aptos Display" panose="020B0004020202020204" pitchFamily="34" charset="0"/>
              </a:rPr>
            </a:br>
            <a:r>
              <a:rPr lang="en-US" sz="2800" b="1" dirty="0">
                <a:latin typeface="Aptos Display" panose="020B0004020202020204" pitchFamily="34" charset="0"/>
              </a:rPr>
              <a:t> </a:t>
            </a:r>
            <a:r>
              <a:rPr lang="en-US" sz="1600" dirty="0">
                <a:latin typeface="Aptos Display" panose="020B0004020202020204" pitchFamily="34" charset="0"/>
              </a:rPr>
              <a:t>DEPARTMENT OF ELECTRONICS AND COMMUNICATION ENGINEERING</a:t>
            </a:r>
            <a:endParaRPr lang="en-IN" sz="1600" dirty="0">
              <a:latin typeface="Aptos Display" panose="020B0004020202020204" pitchFamily="34" charset="0"/>
            </a:endParaRPr>
          </a:p>
        </p:txBody>
      </p:sp>
      <p:sp>
        <p:nvSpPr>
          <p:cNvPr id="10" name="Subtitle 9">
            <a:extLst>
              <a:ext uri="{FF2B5EF4-FFF2-40B4-BE49-F238E27FC236}">
                <a16:creationId xmlns:a16="http://schemas.microsoft.com/office/drawing/2014/main" id="{2B22655E-3F51-23C4-CDB5-3103E64CB46D}"/>
              </a:ext>
            </a:extLst>
          </p:cNvPr>
          <p:cNvSpPr>
            <a:spLocks noGrp="1"/>
          </p:cNvSpPr>
          <p:nvPr>
            <p:ph type="subTitle" idx="1"/>
          </p:nvPr>
        </p:nvSpPr>
        <p:spPr>
          <a:xfrm>
            <a:off x="0" y="2124222"/>
            <a:ext cx="12192000" cy="4733778"/>
          </a:xfrm>
        </p:spPr>
        <p:txBody>
          <a:bodyPr>
            <a:normAutofit/>
          </a:bodyPr>
          <a:lstStyle/>
          <a:p>
            <a:r>
              <a:rPr lang="en-US" sz="3200" b="1" dirty="0">
                <a:effectLst/>
                <a:latin typeface="Times New Roman" panose="02020603050405020304" pitchFamily="18" charset="0"/>
                <a:ea typeface="Times New Roman" panose="02020603050405020304" pitchFamily="18" charset="0"/>
              </a:rPr>
              <a:t>SMART E-DRIVEN UNIFORM  FOR SOLDIER</a:t>
            </a:r>
          </a:p>
          <a:p>
            <a:endParaRPr lang="en-IN" sz="1400" b="1" dirty="0">
              <a:latin typeface="Times New Roman" panose="02020603050405020304" pitchFamily="18" charset="0"/>
            </a:endParaRPr>
          </a:p>
          <a:p>
            <a:r>
              <a:rPr lang="en-IN" sz="1400" b="1" dirty="0">
                <a:latin typeface="Times New Roman" panose="02020603050405020304" pitchFamily="18" charset="0"/>
              </a:rPr>
              <a:t>GUIDED BY: </a:t>
            </a:r>
            <a:r>
              <a:rPr lang="en-IN" sz="1400" b="1" dirty="0">
                <a:latin typeface="Aptos" panose="020B0004020202020204" pitchFamily="34" charset="0"/>
              </a:rPr>
              <a:t>DR. SRIVIDHYA, ASSOCIATE PROFESSOR / ECE</a:t>
            </a:r>
          </a:p>
          <a:p>
            <a:endParaRPr lang="en-IN" sz="1400" b="1" dirty="0">
              <a:latin typeface="Times New Roman" panose="02020603050405020304" pitchFamily="18" charset="0"/>
            </a:endParaRPr>
          </a:p>
          <a:p>
            <a:r>
              <a:rPr lang="en-US" sz="1400" b="1" dirty="0">
                <a:latin typeface="Times New Roman" panose="02020603050405020304" pitchFamily="18" charset="0"/>
              </a:rPr>
              <a:t>PRESENTED BY:</a:t>
            </a:r>
          </a:p>
          <a:p>
            <a:r>
              <a:rPr lang="en-US" sz="1400" b="1" dirty="0">
                <a:latin typeface="Times New Roman" panose="02020603050405020304" pitchFamily="18" charset="0"/>
              </a:rPr>
              <a:t>SANJAY BALA.A                             YOKESH RAJ.N</a:t>
            </a:r>
          </a:p>
          <a:p>
            <a:r>
              <a:rPr lang="en-US" sz="1400" b="1" dirty="0">
                <a:latin typeface="Times New Roman" panose="02020603050405020304" pitchFamily="18" charset="0"/>
              </a:rPr>
              <a:t> REG.NO;513521106033                     REG.NO.513521106033</a:t>
            </a:r>
          </a:p>
        </p:txBody>
      </p:sp>
      <p:pic>
        <p:nvPicPr>
          <p:cNvPr id="9" name="Picture 8">
            <a:extLst>
              <a:ext uri="{FF2B5EF4-FFF2-40B4-BE49-F238E27FC236}">
                <a16:creationId xmlns:a16="http://schemas.microsoft.com/office/drawing/2014/main" id="{61464AB4-8AB4-B30B-13C3-D64F5C1CE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611" y="356235"/>
            <a:ext cx="1960099" cy="1589649"/>
          </a:xfrm>
          <a:prstGeom prst="rect">
            <a:avLst/>
          </a:prstGeom>
        </p:spPr>
      </p:pic>
    </p:spTree>
    <p:extLst>
      <p:ext uri="{BB962C8B-B14F-4D97-AF65-F5344CB8AC3E}">
        <p14:creationId xmlns:p14="http://schemas.microsoft.com/office/powerpoint/2010/main" val="1777895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5DB72-4DA0-4FA8-A404-87A854CCA7C3}"/>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NODE MCU(ESP8266)</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C32438-3E3A-46B2-B1A3-4291FEECA108}"/>
              </a:ext>
            </a:extLst>
          </p:cNvPr>
          <p:cNvSpPr>
            <a:spLocks noGrp="1"/>
          </p:cNvSpPr>
          <p:nvPr>
            <p:ph idx="1"/>
          </p:nvPr>
        </p:nvSpPr>
        <p:spPr>
          <a:xfrm>
            <a:off x="732182" y="1905138"/>
            <a:ext cx="6052931" cy="4351338"/>
          </a:xfrm>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ESP8266</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low-cost, Wi-Fi-enabled microcontroller</a:t>
            </a:r>
            <a:r>
              <a:rPr lang="en-US" dirty="0">
                <a:latin typeface="Times New Roman" panose="02020603050405020304" pitchFamily="18" charset="0"/>
                <a:cs typeface="Times New Roman" panose="02020603050405020304" pitchFamily="18" charset="0"/>
              </a:rPr>
              <a:t> developed by </a:t>
            </a:r>
            <a:r>
              <a:rPr lang="en-US" dirty="0" err="1">
                <a:latin typeface="Times New Roman" panose="02020603050405020304" pitchFamily="18" charset="0"/>
                <a:cs typeface="Times New Roman" panose="02020603050405020304" pitchFamily="18" charset="0"/>
              </a:rPr>
              <a:t>Espressif</a:t>
            </a:r>
            <a:r>
              <a:rPr lang="en-US" dirty="0">
                <a:latin typeface="Times New Roman" panose="02020603050405020304" pitchFamily="18" charset="0"/>
                <a:cs typeface="Times New Roman" panose="02020603050405020304" pitchFamily="18" charset="0"/>
              </a:rPr>
              <a:t> Systems. It is widely used in </a:t>
            </a:r>
            <a:r>
              <a:rPr lang="en-US" b="1" dirty="0">
                <a:latin typeface="Times New Roman" panose="02020603050405020304" pitchFamily="18" charset="0"/>
                <a:cs typeface="Times New Roman" panose="02020603050405020304" pitchFamily="18" charset="0"/>
              </a:rPr>
              <a:t>IoT applications</a:t>
            </a:r>
            <a:r>
              <a:rPr lang="en-US" dirty="0">
                <a:latin typeface="Times New Roman" panose="02020603050405020304" pitchFamily="18" charset="0"/>
                <a:cs typeface="Times New Roman" panose="02020603050405020304" pitchFamily="18" charset="0"/>
              </a:rPr>
              <a:t> due to its built-in </a:t>
            </a:r>
            <a:r>
              <a:rPr lang="en-US" b="1" dirty="0">
                <a:latin typeface="Times New Roman" panose="02020603050405020304" pitchFamily="18" charset="0"/>
                <a:cs typeface="Times New Roman" panose="02020603050405020304" pitchFamily="18" charset="0"/>
              </a:rPr>
              <a:t>Wi-Fi capabilities, low power consumption, and compact size</a:t>
            </a:r>
            <a:r>
              <a:rPr lang="en-US" dirty="0">
                <a:latin typeface="Times New Roman" panose="02020603050405020304" pitchFamily="18" charset="0"/>
                <a:cs typeface="Times New Roman" panose="02020603050405020304" pitchFamily="18" charset="0"/>
              </a:rPr>
              <a:t>. The module can operate as a </a:t>
            </a:r>
            <a:r>
              <a:rPr lang="en-US" b="1" dirty="0">
                <a:latin typeface="Times New Roman" panose="02020603050405020304" pitchFamily="18" charset="0"/>
                <a:cs typeface="Times New Roman" panose="02020603050405020304" pitchFamily="18" charset="0"/>
              </a:rPr>
              <a:t>standalone microcontroller</a:t>
            </a:r>
            <a:r>
              <a:rPr lang="en-US" dirty="0">
                <a:latin typeface="Times New Roman" panose="02020603050405020304" pitchFamily="18" charset="0"/>
                <a:cs typeface="Times New Roman" panose="02020603050405020304" pitchFamily="18" charset="0"/>
              </a:rPr>
              <a:t> or as a </a:t>
            </a:r>
            <a:r>
              <a:rPr lang="en-US" b="1" dirty="0">
                <a:latin typeface="Times New Roman" panose="02020603050405020304" pitchFamily="18" charset="0"/>
                <a:cs typeface="Times New Roman" panose="02020603050405020304" pitchFamily="18" charset="0"/>
              </a:rPr>
              <a:t>Wi-Fi adapter</a:t>
            </a:r>
            <a:r>
              <a:rPr lang="en-US" dirty="0">
                <a:latin typeface="Times New Roman" panose="02020603050405020304" pitchFamily="18" charset="0"/>
                <a:cs typeface="Times New Roman" panose="02020603050405020304" pitchFamily="18" charset="0"/>
              </a:rPr>
              <a:t> for other microcontrollers via UART communication.</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D1D129-951B-9E55-AAEC-F2BC2739C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7078" y="1069145"/>
            <a:ext cx="3514873" cy="4351338"/>
          </a:xfrm>
          <a:prstGeom prst="rect">
            <a:avLst/>
          </a:prstGeom>
        </p:spPr>
      </p:pic>
    </p:spTree>
    <p:extLst>
      <p:ext uri="{BB962C8B-B14F-4D97-AF65-F5344CB8AC3E}">
        <p14:creationId xmlns:p14="http://schemas.microsoft.com/office/powerpoint/2010/main" val="214260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ED14-1202-47C6-A834-FCC71E2A1F87}"/>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METAL DETECT SENSOR</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2EFD0-3692-41B8-A9E4-3DFE856C9F2B}"/>
              </a:ext>
            </a:extLst>
          </p:cNvPr>
          <p:cNvSpPr>
            <a:spLocks noGrp="1"/>
          </p:cNvSpPr>
          <p:nvPr>
            <p:ph idx="1"/>
          </p:nvPr>
        </p:nvSpPr>
        <p:spPr>
          <a:xfrm>
            <a:off x="838200" y="1690688"/>
            <a:ext cx="5893904" cy="4351338"/>
          </a:xfrm>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metal detector sensor</a:t>
            </a:r>
            <a:r>
              <a:rPr lang="en-US" dirty="0">
                <a:latin typeface="Times New Roman" panose="02020603050405020304" pitchFamily="18" charset="0"/>
                <a:cs typeface="Times New Roman" panose="02020603050405020304" pitchFamily="18" charset="0"/>
              </a:rPr>
              <a:t> is an electronic device designed to detect the presence of metallic objects in its proximity. It operates based on </a:t>
            </a:r>
            <a:r>
              <a:rPr lang="en-US" b="1" dirty="0">
                <a:latin typeface="Times New Roman" panose="02020603050405020304" pitchFamily="18" charset="0"/>
                <a:cs typeface="Times New Roman" panose="02020603050405020304" pitchFamily="18" charset="0"/>
              </a:rPr>
              <a:t>electromagnetic induction</a:t>
            </a:r>
            <a:r>
              <a:rPr lang="en-US" dirty="0">
                <a:latin typeface="Times New Roman" panose="02020603050405020304" pitchFamily="18" charset="0"/>
                <a:cs typeface="Times New Roman" panose="02020603050405020304" pitchFamily="18" charset="0"/>
              </a:rPr>
              <a:t>, where a coil generates an alternating magnetic field that induces currents in nearby metal objects. These induced currents create a secondary magnetic field, which is detected by the sensor, triggering an output signal</a:t>
            </a:r>
            <a:r>
              <a:rPr lang="en-US" dirty="0"/>
              <a:t>.</a:t>
            </a:r>
            <a:endParaRPr lang="en-IN" dirty="0"/>
          </a:p>
        </p:txBody>
      </p:sp>
      <p:pic>
        <p:nvPicPr>
          <p:cNvPr id="5" name="Picture 4">
            <a:extLst>
              <a:ext uri="{FF2B5EF4-FFF2-40B4-BE49-F238E27FC236}">
                <a16:creationId xmlns:a16="http://schemas.microsoft.com/office/drawing/2014/main" id="{FBAAC93C-0BBC-1827-0C1C-7365F549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726" y="1445455"/>
            <a:ext cx="4137074" cy="3967089"/>
          </a:xfrm>
          <a:prstGeom prst="rect">
            <a:avLst/>
          </a:prstGeom>
        </p:spPr>
      </p:pic>
    </p:spTree>
    <p:extLst>
      <p:ext uri="{BB962C8B-B14F-4D97-AF65-F5344CB8AC3E}">
        <p14:creationId xmlns:p14="http://schemas.microsoft.com/office/powerpoint/2010/main" val="220874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E07CE-8814-44CB-B4EC-F8F5BF50DC1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DHT11</a:t>
            </a:r>
            <a:r>
              <a:rPr lang="en-US" dirty="0"/>
              <a:t> </a:t>
            </a:r>
            <a:endParaRPr lang="en-IN" dirty="0"/>
          </a:p>
        </p:txBody>
      </p:sp>
      <p:sp>
        <p:nvSpPr>
          <p:cNvPr id="3" name="Content Placeholder 2">
            <a:extLst>
              <a:ext uri="{FF2B5EF4-FFF2-40B4-BE49-F238E27FC236}">
                <a16:creationId xmlns:a16="http://schemas.microsoft.com/office/drawing/2014/main" id="{96984B42-11A3-441B-B314-CFFF1B38E421}"/>
              </a:ext>
            </a:extLst>
          </p:cNvPr>
          <p:cNvSpPr>
            <a:spLocks noGrp="1"/>
          </p:cNvSpPr>
          <p:nvPr>
            <p:ph idx="1"/>
          </p:nvPr>
        </p:nvSpPr>
        <p:spPr>
          <a:xfrm>
            <a:off x="838200" y="1825625"/>
            <a:ext cx="5112026" cy="4351338"/>
          </a:xfrm>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DHT11</a:t>
            </a:r>
            <a:r>
              <a:rPr lang="en-US" dirty="0">
                <a:latin typeface="Times New Roman" panose="02020603050405020304" pitchFamily="18" charset="0"/>
                <a:cs typeface="Times New Roman" panose="02020603050405020304" pitchFamily="18" charset="0"/>
              </a:rPr>
              <a:t> is a low-cost digital sensor used to measure </a:t>
            </a:r>
            <a:r>
              <a:rPr lang="en-US" b="1" dirty="0">
                <a:latin typeface="Times New Roman" panose="02020603050405020304" pitchFamily="18" charset="0"/>
                <a:cs typeface="Times New Roman" panose="02020603050405020304" pitchFamily="18" charset="0"/>
              </a:rPr>
              <a:t>temperature and humidity</a:t>
            </a:r>
            <a:r>
              <a:rPr lang="en-US" dirty="0">
                <a:latin typeface="Times New Roman" panose="02020603050405020304" pitchFamily="18" charset="0"/>
                <a:cs typeface="Times New Roman" panose="02020603050405020304" pitchFamily="18" charset="0"/>
              </a:rPr>
              <a:t> in various embedded and IoT applications. It provides </a:t>
            </a:r>
            <a:r>
              <a:rPr lang="en-US" b="1" dirty="0">
                <a:latin typeface="Times New Roman" panose="02020603050405020304" pitchFamily="18" charset="0"/>
                <a:cs typeface="Times New Roman" panose="02020603050405020304" pitchFamily="18" charset="0"/>
              </a:rPr>
              <a:t>calibrated digital output</a:t>
            </a:r>
            <a:r>
              <a:rPr lang="en-US" dirty="0">
                <a:latin typeface="Times New Roman" panose="02020603050405020304" pitchFamily="18" charset="0"/>
                <a:cs typeface="Times New Roman" panose="02020603050405020304" pitchFamily="18" charset="0"/>
              </a:rPr>
              <a:t> and is easy to interface with microcontrollers like </a:t>
            </a:r>
            <a:r>
              <a:rPr lang="en-US" b="1" dirty="0">
                <a:latin typeface="Times New Roman" panose="02020603050405020304" pitchFamily="18" charset="0"/>
                <a:cs typeface="Times New Roman" panose="02020603050405020304" pitchFamily="18" charset="0"/>
              </a:rPr>
              <a:t>ESP8266, Arduino, and Raspberry Pi</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FCCEBA-25DB-6C42-C2FF-AC89D2D796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930" y="1690688"/>
            <a:ext cx="4964870" cy="2881311"/>
          </a:xfrm>
          <a:prstGeom prst="rect">
            <a:avLst/>
          </a:prstGeom>
        </p:spPr>
      </p:pic>
    </p:spTree>
    <p:extLst>
      <p:ext uri="{BB962C8B-B14F-4D97-AF65-F5344CB8AC3E}">
        <p14:creationId xmlns:p14="http://schemas.microsoft.com/office/powerpoint/2010/main" val="2537509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5794-EC82-43B8-A44C-38B14C1D6D74}"/>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PELTIER PANEL</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3BE965-1164-4155-95EF-0DCED20C9C26}"/>
              </a:ext>
            </a:extLst>
          </p:cNvPr>
          <p:cNvSpPr>
            <a:spLocks noGrp="1"/>
          </p:cNvSpPr>
          <p:nvPr>
            <p:ph idx="1"/>
          </p:nvPr>
        </p:nvSpPr>
        <p:spPr>
          <a:xfrm>
            <a:off x="838200" y="1825625"/>
            <a:ext cx="5006009" cy="4351338"/>
          </a:xfrm>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Peltier panel</a:t>
            </a:r>
            <a:r>
              <a:rPr lang="en-US" dirty="0">
                <a:latin typeface="Times New Roman" panose="02020603050405020304" pitchFamily="18" charset="0"/>
                <a:cs typeface="Times New Roman" panose="02020603050405020304" pitchFamily="18" charset="0"/>
              </a:rPr>
              <a:t>, also known as a </a:t>
            </a:r>
            <a:r>
              <a:rPr lang="en-US" b="1" dirty="0">
                <a:latin typeface="Times New Roman" panose="02020603050405020304" pitchFamily="18" charset="0"/>
                <a:cs typeface="Times New Roman" panose="02020603050405020304" pitchFamily="18" charset="0"/>
              </a:rPr>
              <a:t>thermoelectric cooler (TEC)</a:t>
            </a:r>
            <a:r>
              <a:rPr lang="en-US" dirty="0">
                <a:latin typeface="Times New Roman" panose="02020603050405020304" pitchFamily="18" charset="0"/>
                <a:cs typeface="Times New Roman" panose="02020603050405020304" pitchFamily="18" charset="0"/>
              </a:rPr>
              <a:t>, is a solid-state device that transfers heat using the </a:t>
            </a:r>
            <a:r>
              <a:rPr lang="en-US" b="1" dirty="0">
                <a:latin typeface="Times New Roman" panose="02020603050405020304" pitchFamily="18" charset="0"/>
                <a:cs typeface="Times New Roman" panose="02020603050405020304" pitchFamily="18" charset="0"/>
              </a:rPr>
              <a:t>Peltier effect</a:t>
            </a:r>
            <a:r>
              <a:rPr lang="en-US" dirty="0">
                <a:latin typeface="Times New Roman" panose="02020603050405020304" pitchFamily="18" charset="0"/>
                <a:cs typeface="Times New Roman" panose="02020603050405020304" pitchFamily="18" charset="0"/>
              </a:rPr>
              <a:t>. It functions as both a cooler and a heater, making it ideal for temperature control applications.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51B50F-2E61-049B-2D1B-3AD3DAED0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832" y="1561514"/>
            <a:ext cx="5177713" cy="2996418"/>
          </a:xfrm>
          <a:prstGeom prst="rect">
            <a:avLst/>
          </a:prstGeom>
        </p:spPr>
      </p:pic>
    </p:spTree>
    <p:extLst>
      <p:ext uri="{BB962C8B-B14F-4D97-AF65-F5344CB8AC3E}">
        <p14:creationId xmlns:p14="http://schemas.microsoft.com/office/powerpoint/2010/main" val="3830583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64CB-5B15-4AEB-9CB8-2CD0B5CDE08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RELAY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D9E1CE-6EEE-4942-8630-4218CA70A73D}"/>
              </a:ext>
            </a:extLst>
          </p:cNvPr>
          <p:cNvSpPr>
            <a:spLocks noGrp="1"/>
          </p:cNvSpPr>
          <p:nvPr>
            <p:ph idx="1"/>
          </p:nvPr>
        </p:nvSpPr>
        <p:spPr>
          <a:xfrm>
            <a:off x="838200" y="1825625"/>
            <a:ext cx="6980583" cy="4351338"/>
          </a:xfrm>
        </p:spPr>
        <p:txBody>
          <a:bodyPr>
            <a:normAutofit fontScale="92500" lnSpcReduction="20000"/>
          </a:bodyPr>
          <a:lstStyle/>
          <a:p>
            <a:r>
              <a:rPr lang="en-US" sz="2600" dirty="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relay</a:t>
            </a:r>
            <a:r>
              <a:rPr lang="en-US" sz="2600" dirty="0">
                <a:latin typeface="Times New Roman" panose="02020603050405020304" pitchFamily="18" charset="0"/>
                <a:cs typeface="Times New Roman" panose="02020603050405020304" pitchFamily="18" charset="0"/>
              </a:rPr>
              <a:t> is an electromechanical switch used to control high-power devices with a low-power signal. It acts as an interface between the control circuit (microcontroller) and the load (such as a heater, motor, or fan).</a:t>
            </a:r>
          </a:p>
          <a:p>
            <a:r>
              <a:rPr lang="en-US" sz="2600" b="1" dirty="0">
                <a:latin typeface="Times New Roman" panose="02020603050405020304" pitchFamily="18" charset="0"/>
                <a:cs typeface="Times New Roman" panose="02020603050405020304" pitchFamily="18" charset="0"/>
              </a:rPr>
              <a:t>Working Principle:</a:t>
            </a:r>
          </a:p>
          <a:p>
            <a:r>
              <a:rPr lang="en-US" sz="2600" dirty="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small voltage signal</a:t>
            </a:r>
            <a:r>
              <a:rPr lang="en-US" sz="2600" dirty="0">
                <a:latin typeface="Times New Roman" panose="02020603050405020304" pitchFamily="18" charset="0"/>
                <a:cs typeface="Times New Roman" panose="02020603050405020304" pitchFamily="18" charset="0"/>
              </a:rPr>
              <a:t> from a microcontroller (ESP8266) activates an </a:t>
            </a:r>
            <a:r>
              <a:rPr lang="en-US" sz="2600" b="1" dirty="0">
                <a:latin typeface="Times New Roman" panose="02020603050405020304" pitchFamily="18" charset="0"/>
                <a:cs typeface="Times New Roman" panose="02020603050405020304" pitchFamily="18" charset="0"/>
              </a:rPr>
              <a:t>electromagnet</a:t>
            </a:r>
            <a:r>
              <a:rPr lang="en-US" sz="2600" dirty="0">
                <a:latin typeface="Times New Roman" panose="02020603050405020304" pitchFamily="18" charset="0"/>
                <a:cs typeface="Times New Roman" panose="02020603050405020304" pitchFamily="18" charset="0"/>
              </a:rPr>
              <a:t> inside the relay.</a:t>
            </a:r>
          </a:p>
          <a:p>
            <a:r>
              <a:rPr lang="en-US" sz="2600" dirty="0">
                <a:latin typeface="Times New Roman" panose="02020603050405020304" pitchFamily="18" charset="0"/>
                <a:cs typeface="Times New Roman" panose="02020603050405020304" pitchFamily="18" charset="0"/>
              </a:rPr>
              <a:t>The electromagnet pulls a switch to either </a:t>
            </a:r>
            <a:r>
              <a:rPr lang="en-US" sz="2600" b="1" dirty="0">
                <a:latin typeface="Times New Roman" panose="02020603050405020304" pitchFamily="18" charset="0"/>
                <a:cs typeface="Times New Roman" panose="02020603050405020304" pitchFamily="18" charset="0"/>
              </a:rPr>
              <a:t>connect or disconnect</a:t>
            </a:r>
            <a:r>
              <a:rPr lang="en-US" sz="2600" dirty="0">
                <a:latin typeface="Times New Roman" panose="02020603050405020304" pitchFamily="18" charset="0"/>
                <a:cs typeface="Times New Roman" panose="02020603050405020304" pitchFamily="18" charset="0"/>
              </a:rPr>
              <a:t> the circuit.</a:t>
            </a:r>
          </a:p>
          <a:p>
            <a:r>
              <a:rPr lang="en-US" sz="2600" dirty="0">
                <a:latin typeface="Times New Roman" panose="02020603050405020304" pitchFamily="18" charset="0"/>
                <a:cs typeface="Times New Roman" panose="02020603050405020304" pitchFamily="18" charset="0"/>
              </a:rPr>
              <a:t>This allows the relay to </a:t>
            </a:r>
            <a:r>
              <a:rPr lang="en-US" sz="2600" b="1" dirty="0">
                <a:latin typeface="Times New Roman" panose="02020603050405020304" pitchFamily="18" charset="0"/>
                <a:cs typeface="Times New Roman" panose="02020603050405020304" pitchFamily="18" charset="0"/>
              </a:rPr>
              <a:t>control high-voltage or high-current</a:t>
            </a:r>
            <a:r>
              <a:rPr lang="en-US" sz="2600" dirty="0">
                <a:latin typeface="Times New Roman" panose="02020603050405020304" pitchFamily="18" charset="0"/>
                <a:cs typeface="Times New Roman" panose="02020603050405020304" pitchFamily="18" charset="0"/>
              </a:rPr>
              <a:t> devices using low-voltage logic.</a:t>
            </a:r>
          </a:p>
          <a:p>
            <a:endParaRPr lang="en-IN" dirty="0"/>
          </a:p>
        </p:txBody>
      </p:sp>
      <p:pic>
        <p:nvPicPr>
          <p:cNvPr id="5" name="Picture 4">
            <a:extLst>
              <a:ext uri="{FF2B5EF4-FFF2-40B4-BE49-F238E27FC236}">
                <a16:creationId xmlns:a16="http://schemas.microsoft.com/office/drawing/2014/main" id="{FBF2CEF5-8DBA-80FA-AAF0-3A8EC8973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176" y="1825625"/>
            <a:ext cx="2962275" cy="3286125"/>
          </a:xfrm>
          <a:prstGeom prst="rect">
            <a:avLst/>
          </a:prstGeom>
        </p:spPr>
      </p:pic>
    </p:spTree>
    <p:extLst>
      <p:ext uri="{BB962C8B-B14F-4D97-AF65-F5344CB8AC3E}">
        <p14:creationId xmlns:p14="http://schemas.microsoft.com/office/powerpoint/2010/main" val="328184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5628-C817-4F53-84FD-D6FCDCF09125}"/>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FAN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336E90-6459-4ADC-806D-AC2D263C5FE8}"/>
              </a:ext>
            </a:extLst>
          </p:cNvPr>
          <p:cNvSpPr>
            <a:spLocks noGrp="1"/>
          </p:cNvSpPr>
          <p:nvPr>
            <p:ph idx="1"/>
          </p:nvPr>
        </p:nvSpPr>
        <p:spPr>
          <a:xfrm>
            <a:off x="838200" y="1825625"/>
            <a:ext cx="5814391" cy="4351338"/>
          </a:xfrm>
        </p:spPr>
        <p:txBody>
          <a:bodyPr>
            <a:normAutofit fontScale="92500"/>
          </a:bodyPr>
          <a:lstStyle/>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fan</a:t>
            </a:r>
            <a:r>
              <a:rPr lang="en-US" sz="2400" dirty="0">
                <a:latin typeface="Times New Roman" panose="02020603050405020304" pitchFamily="18" charset="0"/>
                <a:cs typeface="Times New Roman" panose="02020603050405020304" pitchFamily="18" charset="0"/>
              </a:rPr>
              <a:t> is an electromechanical device that generates airflow by rotating blades, commonly used for cooling and ventilation. It works on the principle of converting electrical energy into mechanical energy using a motor.</a:t>
            </a:r>
          </a:p>
          <a:p>
            <a:r>
              <a:rPr lang="en-US" sz="2400" b="1" dirty="0">
                <a:latin typeface="Times New Roman" panose="02020603050405020304" pitchFamily="18" charset="0"/>
                <a:cs typeface="Times New Roman" panose="02020603050405020304" pitchFamily="18" charset="0"/>
              </a:rPr>
              <a:t>Working Principle</a:t>
            </a:r>
          </a:p>
          <a:p>
            <a:r>
              <a:rPr lang="en-US" sz="2400" dirty="0">
                <a:latin typeface="Times New Roman" panose="02020603050405020304" pitchFamily="18" charset="0"/>
                <a:cs typeface="Times New Roman" panose="02020603050405020304" pitchFamily="18" charset="0"/>
              </a:rPr>
              <a:t>When power is supplied, the </a:t>
            </a:r>
            <a:r>
              <a:rPr lang="en-US" sz="2400" b="1" dirty="0">
                <a:latin typeface="Times New Roman" panose="02020603050405020304" pitchFamily="18" charset="0"/>
                <a:cs typeface="Times New Roman" panose="02020603050405020304" pitchFamily="18" charset="0"/>
              </a:rPr>
              <a:t>motor</a:t>
            </a:r>
            <a:r>
              <a:rPr lang="en-US" sz="2400" dirty="0">
                <a:latin typeface="Times New Roman" panose="02020603050405020304" pitchFamily="18" charset="0"/>
                <a:cs typeface="Times New Roman" panose="02020603050405020304" pitchFamily="18" charset="0"/>
              </a:rPr>
              <a:t> inside the fan starts rotating.</a:t>
            </a:r>
          </a:p>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blades</a:t>
            </a:r>
            <a:r>
              <a:rPr lang="en-US" sz="2400" dirty="0">
                <a:latin typeface="Times New Roman" panose="02020603050405020304" pitchFamily="18" charset="0"/>
                <a:cs typeface="Times New Roman" panose="02020603050405020304" pitchFamily="18" charset="0"/>
              </a:rPr>
              <a:t> attached to the motor move air, creating a cooling effect.</a:t>
            </a:r>
          </a:p>
          <a:p>
            <a:r>
              <a:rPr lang="en-US" sz="2400" dirty="0">
                <a:latin typeface="Times New Roman" panose="02020603050405020304" pitchFamily="18" charset="0"/>
                <a:cs typeface="Times New Roman" panose="02020603050405020304" pitchFamily="18" charset="0"/>
              </a:rPr>
              <a:t>The airflow depends on the </a:t>
            </a:r>
            <a:r>
              <a:rPr lang="en-US" sz="2400" b="1" dirty="0">
                <a:latin typeface="Times New Roman" panose="02020603050405020304" pitchFamily="18" charset="0"/>
                <a:cs typeface="Times New Roman" panose="02020603050405020304" pitchFamily="18" charset="0"/>
              </a:rPr>
              <a:t>fan speed, blade design, and motor power</a:t>
            </a:r>
            <a:r>
              <a:rPr lang="en-US" sz="2400" dirty="0">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7D176C7F-DFC3-E4D1-2701-9752AA244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2591" y="1176337"/>
            <a:ext cx="4505325" cy="4505325"/>
          </a:xfrm>
          <a:prstGeom prst="rect">
            <a:avLst/>
          </a:prstGeom>
        </p:spPr>
      </p:pic>
    </p:spTree>
    <p:extLst>
      <p:ext uri="{BB962C8B-B14F-4D97-AF65-F5344CB8AC3E}">
        <p14:creationId xmlns:p14="http://schemas.microsoft.com/office/powerpoint/2010/main" val="89314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D121-8CDC-459B-A7E3-F49C5D7B3C3A}"/>
              </a:ext>
            </a:extLst>
          </p:cNvPr>
          <p:cNvSpPr>
            <a:spLocks noGrp="1"/>
          </p:cNvSpPr>
          <p:nvPr>
            <p:ph type="title"/>
          </p:nvPr>
        </p:nvSpPr>
        <p:spPr/>
        <p:txBody>
          <a:bodyPr/>
          <a:lstStyle/>
          <a:p>
            <a:r>
              <a:rPr lang="en-US" dirty="0"/>
              <a:t>LCD</a:t>
            </a:r>
            <a:endParaRPr lang="en-IN" dirty="0"/>
          </a:p>
        </p:txBody>
      </p:sp>
      <p:sp>
        <p:nvSpPr>
          <p:cNvPr id="3" name="Content Placeholder 2">
            <a:extLst>
              <a:ext uri="{FF2B5EF4-FFF2-40B4-BE49-F238E27FC236}">
                <a16:creationId xmlns:a16="http://schemas.microsoft.com/office/drawing/2014/main" id="{56544643-A3D7-41DF-B089-4E79C505F3D2}"/>
              </a:ext>
            </a:extLst>
          </p:cNvPr>
          <p:cNvSpPr>
            <a:spLocks noGrp="1"/>
          </p:cNvSpPr>
          <p:nvPr>
            <p:ph idx="1"/>
          </p:nvPr>
        </p:nvSpPr>
        <p:spPr>
          <a:xfrm>
            <a:off x="838200" y="1825625"/>
            <a:ext cx="5602357" cy="4351338"/>
          </a:xfrm>
        </p:spPr>
        <p:txBody>
          <a:bodyPr/>
          <a:lstStyle/>
          <a:p>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LCD (Liquid Crystal Display)</a:t>
            </a:r>
            <a:r>
              <a:rPr lang="en-US" dirty="0">
                <a:latin typeface="Times New Roman" panose="02020603050405020304" pitchFamily="18" charset="0"/>
                <a:cs typeface="Times New Roman" panose="02020603050405020304" pitchFamily="18" charset="0"/>
              </a:rPr>
              <a:t> is an electronic display module commonly used in embedded systems to display alphanumeric characters, sensor values, and system status. It operates by manipulating liquid crystals to control light passage</a:t>
            </a:r>
            <a:r>
              <a:rPr lang="en-US" dirty="0"/>
              <a:t>.</a:t>
            </a:r>
            <a:endParaRPr lang="en-IN" dirty="0"/>
          </a:p>
        </p:txBody>
      </p:sp>
      <p:pic>
        <p:nvPicPr>
          <p:cNvPr id="5" name="Picture 4">
            <a:extLst>
              <a:ext uri="{FF2B5EF4-FFF2-40B4-BE49-F238E27FC236}">
                <a16:creationId xmlns:a16="http://schemas.microsoft.com/office/drawing/2014/main" id="{348B8F4B-3F99-9198-80CC-DEC0DE81F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299" y="1825626"/>
            <a:ext cx="5318833" cy="2951162"/>
          </a:xfrm>
          <a:prstGeom prst="rect">
            <a:avLst/>
          </a:prstGeom>
        </p:spPr>
      </p:pic>
    </p:spTree>
    <p:extLst>
      <p:ext uri="{BB962C8B-B14F-4D97-AF65-F5344CB8AC3E}">
        <p14:creationId xmlns:p14="http://schemas.microsoft.com/office/powerpoint/2010/main" val="149952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1678-D8BB-4A82-B254-A77AD6C34E01}"/>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BUZZER</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D820DD-530C-424D-822F-100225A52340}"/>
              </a:ext>
            </a:extLst>
          </p:cNvPr>
          <p:cNvSpPr>
            <a:spLocks noGrp="1"/>
          </p:cNvSpPr>
          <p:nvPr>
            <p:ph idx="1"/>
          </p:nvPr>
        </p:nvSpPr>
        <p:spPr>
          <a:xfrm>
            <a:off x="838200" y="1825625"/>
            <a:ext cx="5880652" cy="4351338"/>
          </a:xfrm>
        </p:spPr>
        <p:txBody>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buzzer</a:t>
            </a:r>
            <a:r>
              <a:rPr lang="en-US" dirty="0">
                <a:latin typeface="Times New Roman" panose="02020603050405020304" pitchFamily="18" charset="0"/>
                <a:cs typeface="Times New Roman" panose="02020603050405020304" pitchFamily="18" charset="0"/>
              </a:rPr>
              <a:t> is an electronic sound-producing component commonly used in embedded systems for alarms, notifications, and alerts. It converts electrical signals into sound waves, making it useful for warning systems, security alerts, and status notifications</a:t>
            </a:r>
            <a:r>
              <a:rPr lang="en-US" dirty="0"/>
              <a:t>.</a:t>
            </a:r>
            <a:endParaRPr lang="en-IN" dirty="0"/>
          </a:p>
        </p:txBody>
      </p:sp>
      <p:pic>
        <p:nvPicPr>
          <p:cNvPr id="5" name="Picture 4">
            <a:extLst>
              <a:ext uri="{FF2B5EF4-FFF2-40B4-BE49-F238E27FC236}">
                <a16:creationId xmlns:a16="http://schemas.microsoft.com/office/drawing/2014/main" id="{0C6EEF2E-BBAD-7805-A403-504BD32B8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6227" y="1690688"/>
            <a:ext cx="3599791" cy="3106395"/>
          </a:xfrm>
          <a:prstGeom prst="rect">
            <a:avLst/>
          </a:prstGeom>
        </p:spPr>
      </p:pic>
    </p:spTree>
    <p:extLst>
      <p:ext uri="{BB962C8B-B14F-4D97-AF65-F5344CB8AC3E}">
        <p14:creationId xmlns:p14="http://schemas.microsoft.com/office/powerpoint/2010/main" val="2270935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C24C-E96C-4EC6-9658-63ECCC9330A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E9EE27-D58D-472D-9A63-EBD53FCA391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Smart e-Uniform for Soldiers</a:t>
            </a:r>
            <a:r>
              <a:rPr lang="en-US" dirty="0">
                <a:latin typeface="Times New Roman" panose="02020603050405020304" pitchFamily="18" charset="0"/>
                <a:cs typeface="Times New Roman" panose="02020603050405020304" pitchFamily="18" charset="0"/>
              </a:rPr>
              <a:t> provides an innovative and automated solution for monitoring and regulating body temperature in extreme environmental conditions. By integrating a </a:t>
            </a:r>
            <a:r>
              <a:rPr lang="en-US" b="1" dirty="0">
                <a:latin typeface="Times New Roman" panose="02020603050405020304" pitchFamily="18" charset="0"/>
                <a:cs typeface="Times New Roman" panose="02020603050405020304" pitchFamily="18" charset="0"/>
              </a:rPr>
              <a:t>temperature sensor, ESP8266 controller, metal detection sensor, relays, a Peltier panel, and a fan</a:t>
            </a:r>
            <a:r>
              <a:rPr lang="en-US" dirty="0">
                <a:latin typeface="Times New Roman" panose="02020603050405020304" pitchFamily="18" charset="0"/>
                <a:cs typeface="Times New Roman" panose="02020603050405020304" pitchFamily="18" charset="0"/>
              </a:rPr>
              <a:t>, the system effectively maintains thermal comfort for soldiers. The </a:t>
            </a:r>
            <a:r>
              <a:rPr lang="en-US" b="1" dirty="0">
                <a:latin typeface="Times New Roman" panose="02020603050405020304" pitchFamily="18" charset="0"/>
                <a:cs typeface="Times New Roman" panose="02020603050405020304" pitchFamily="18" charset="0"/>
              </a:rPr>
              <a:t>cooling and heating mechanisms</a:t>
            </a:r>
            <a:r>
              <a:rPr lang="en-US" dirty="0">
                <a:latin typeface="Times New Roman" panose="02020603050405020304" pitchFamily="18" charset="0"/>
                <a:cs typeface="Times New Roman" panose="02020603050405020304" pitchFamily="18" charset="0"/>
              </a:rPr>
              <a:t> ensure that soldiers remain comfortable in both hot and cold environments. Additionally, real-time temperature data is displayed on an </a:t>
            </a:r>
            <a:r>
              <a:rPr lang="en-US" b="1" dirty="0">
                <a:latin typeface="Times New Roman" panose="02020603050405020304" pitchFamily="18" charset="0"/>
                <a:cs typeface="Times New Roman" panose="02020603050405020304" pitchFamily="18" charset="0"/>
              </a:rPr>
              <a:t>LCD</a:t>
            </a:r>
            <a:r>
              <a:rPr lang="en-US" dirty="0">
                <a:latin typeface="Times New Roman" panose="02020603050405020304" pitchFamily="18" charset="0"/>
                <a:cs typeface="Times New Roman" panose="02020603050405020304" pitchFamily="18" charset="0"/>
              </a:rPr>
              <a:t> and transmitted via </a:t>
            </a:r>
            <a:r>
              <a:rPr lang="en-US" b="1" dirty="0">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for remote monitoring and alerts.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641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C74B-F080-4096-B371-D9D2A727B128}"/>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5191396-6F1C-4F8F-AEDD-6ECCDAAF3B35}"/>
              </a:ext>
            </a:extLst>
          </p:cNvPr>
          <p:cNvSpPr>
            <a:spLocks noGrp="1" noChangeArrowheads="1"/>
          </p:cNvSpPr>
          <p:nvPr>
            <p:ph idx="1"/>
          </p:nvPr>
        </p:nvSpPr>
        <p:spPr bwMode="auto">
          <a:xfrm>
            <a:off x="838200" y="1739137"/>
            <a:ext cx="1016110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Adaptive Control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Implementing machine learning algorithms to predict and adjust temperature settings dynamically based on environmental conditions and soldier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Energy-Efficient Power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Optimizing power consumption using low-power components or integrating solar charging for extended battery life.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Wearable Health Monitoring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Adding sensors for heart rate, oxygen levels, and stress detection to enhance soldier safety and health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Fabric Integration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Embedding flexible sensors and conductive textiles for improved durability, comfort, and seamless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Communication Features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Enhancing IoT capabilities for real-time soldier health monitoring and remote data transmission to command centers.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459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0C188-6FBD-47AE-8644-AF5D06802E25}"/>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4DE82FB-BD33-4344-88EA-76A4DD5A8B56}"/>
              </a:ext>
            </a:extLst>
          </p:cNvPr>
          <p:cNvSpPr>
            <a:spLocks noGrp="1" noChangeArrowheads="1"/>
          </p:cNvSpPr>
          <p:nvPr>
            <p:ph idx="1"/>
          </p:nvPr>
        </p:nvSpPr>
        <p:spPr bwMode="auto">
          <a:xfrm>
            <a:off x="838200" y="1554470"/>
            <a:ext cx="1030687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Smart E-Uniform</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is designed to regulate a soldier’s body temperature and enhance safety in extreme environments. It uses an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ESP8266 microcontroller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temperature sensor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metal detection sensor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two relays</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to control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Peltier panel</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fan</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heating and cooling</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Cooling Mode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When temperature increases, the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fan</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turns 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Heating Mode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When temperature drops, the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Peltier panel</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activates.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Safety Feature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metal detection sensor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alerts the soldier about harmful metal objects.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IoT Integration</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Temperature and system status are displayed on an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LCD</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sent to a remote server for real-time monitoring.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smart uniform enhances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comfort, safety, and performance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for soldiers in extreme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662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EA0A20-051D-2F22-C452-2BF6C7FB1E1D}"/>
              </a:ext>
            </a:extLst>
          </p:cNvPr>
          <p:cNvSpPr>
            <a:spLocks noGrp="1"/>
          </p:cNvSpPr>
          <p:nvPr>
            <p:ph idx="1"/>
          </p:nvPr>
        </p:nvSpPr>
        <p:spPr>
          <a:xfrm>
            <a:off x="838200" y="443753"/>
            <a:ext cx="10515600" cy="5733210"/>
          </a:xfrm>
        </p:spPr>
        <p:txBody>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r>
              <a:rPr lang="en-IN" dirty="0"/>
              <a:t>                                                </a:t>
            </a:r>
            <a:endParaRPr lang="en-IN" sz="6600" dirty="0">
              <a:latin typeface="Algerian" panose="04020705040A02060702" pitchFamily="82" charset="0"/>
            </a:endParaRPr>
          </a:p>
        </p:txBody>
      </p:sp>
      <p:pic>
        <p:nvPicPr>
          <p:cNvPr id="5" name="Picture 4">
            <a:extLst>
              <a:ext uri="{FF2B5EF4-FFF2-40B4-BE49-F238E27FC236}">
                <a16:creationId xmlns:a16="http://schemas.microsoft.com/office/drawing/2014/main" id="{3493C58C-FB15-1D91-9766-5C68806DC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10"/>
            <a:ext cx="12191999" cy="6838390"/>
          </a:xfrm>
          <a:prstGeom prst="rect">
            <a:avLst/>
          </a:prstGeom>
        </p:spPr>
      </p:pic>
    </p:spTree>
    <p:extLst>
      <p:ext uri="{BB962C8B-B14F-4D97-AF65-F5344CB8AC3E}">
        <p14:creationId xmlns:p14="http://schemas.microsoft.com/office/powerpoint/2010/main" val="108410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4DCFC3-5FCD-89F5-42F7-AA6C7A9B265D}"/>
              </a:ext>
            </a:extLst>
          </p:cNvPr>
          <p:cNvSpPr>
            <a:spLocks noGrp="1"/>
          </p:cNvSpPr>
          <p:nvPr>
            <p:ph idx="1"/>
          </p:nvPr>
        </p:nvSpPr>
        <p:spPr>
          <a:xfrm>
            <a:off x="443753" y="672352"/>
            <a:ext cx="10963835" cy="5567083"/>
          </a:xfrm>
        </p:spPr>
        <p:txBody>
          <a:bodyPr/>
          <a:lstStyle/>
          <a:p>
            <a:endParaRPr lang="en-US" dirty="0"/>
          </a:p>
          <a:p>
            <a:endParaRPr lang="en-IN" dirty="0"/>
          </a:p>
          <a:p>
            <a:endParaRPr lang="en-IN" dirty="0"/>
          </a:p>
          <a:p>
            <a:endParaRPr lang="en-IN" dirty="0"/>
          </a:p>
          <a:p>
            <a:pPr marL="0" indent="0">
              <a:buNone/>
            </a:pPr>
            <a:r>
              <a:rPr lang="en-IN" sz="8800" dirty="0"/>
              <a:t>         </a:t>
            </a:r>
            <a:endParaRPr lang="en-IN" sz="8800" dirty="0">
              <a:latin typeface="Algerian" panose="04020705040A02060702" pitchFamily="82" charset="0"/>
            </a:endParaRPr>
          </a:p>
          <a:p>
            <a:pPr marL="0" indent="0">
              <a:buNone/>
            </a:pPr>
            <a:r>
              <a:rPr lang="en-IN" dirty="0"/>
              <a:t>                     </a:t>
            </a:r>
          </a:p>
        </p:txBody>
      </p:sp>
      <p:pic>
        <p:nvPicPr>
          <p:cNvPr id="11" name="Picture 10">
            <a:extLst>
              <a:ext uri="{FF2B5EF4-FFF2-40B4-BE49-F238E27FC236}">
                <a16:creationId xmlns:a16="http://schemas.microsoft.com/office/drawing/2014/main" id="{B334D79A-B010-9C5F-4D95-0BCF05FD0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1" cy="6858000"/>
          </a:xfrm>
          <a:prstGeom prst="rect">
            <a:avLst/>
          </a:prstGeom>
        </p:spPr>
      </p:pic>
    </p:spTree>
    <p:extLst>
      <p:ext uri="{BB962C8B-B14F-4D97-AF65-F5344CB8AC3E}">
        <p14:creationId xmlns:p14="http://schemas.microsoft.com/office/powerpoint/2010/main" val="2487257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F43E-8574-4EBC-A7B8-64C487F83F91}"/>
              </a:ext>
            </a:extLst>
          </p:cNvPr>
          <p:cNvSpPr>
            <a:spLocks noGrp="1"/>
          </p:cNvSpPr>
          <p:nvPr>
            <p:ph type="title"/>
          </p:nvPr>
        </p:nvSpPr>
        <p:spPr>
          <a:xfrm>
            <a:off x="838200" y="365125"/>
            <a:ext cx="10515600" cy="1325563"/>
          </a:xfrm>
        </p:spPr>
        <p:txBody>
          <a:bodyPr/>
          <a:lstStyle/>
          <a:p>
            <a:r>
              <a:rPr lang="en-US" dirty="0"/>
              <a:t>OBJECTIVE</a:t>
            </a:r>
            <a:endParaRPr lang="en-IN" dirty="0"/>
          </a:p>
        </p:txBody>
      </p:sp>
      <p:sp>
        <p:nvSpPr>
          <p:cNvPr id="7" name="Rectangle 4">
            <a:extLst>
              <a:ext uri="{FF2B5EF4-FFF2-40B4-BE49-F238E27FC236}">
                <a16:creationId xmlns:a16="http://schemas.microsoft.com/office/drawing/2014/main" id="{A65C3731-E5A3-47BD-A468-50F815CCCB07}"/>
              </a:ext>
            </a:extLst>
          </p:cNvPr>
          <p:cNvSpPr>
            <a:spLocks noGrp="1" noChangeArrowheads="1"/>
          </p:cNvSpPr>
          <p:nvPr>
            <p:ph idx="1"/>
          </p:nvPr>
        </p:nvSpPr>
        <p:spPr bwMode="auto">
          <a:xfrm>
            <a:off x="838199" y="1739136"/>
            <a:ext cx="106249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automate temperature regulation</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 soldiers' uniforms using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Peltier module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fan-based cooling</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monitor real-time body temperature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using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temperature sensor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display it on an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LCD screen</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enhance safety</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by integrating a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metal detection sensor</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for alerting soldiers about nearby threats.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enable remote monitoring</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of temperature conditions and alerts using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IoT and ESP8266</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 improve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soldier endurance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 extreme weather conditions by maintaining an </a:t>
            </a: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optimal body temperature</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85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9D98-7885-4075-A48D-200BBB19F0ED}"/>
              </a:ext>
            </a:extLst>
          </p:cNvPr>
          <p:cNvSpPr>
            <a:spLocks noGrp="1"/>
          </p:cNvSpPr>
          <p:nvPr>
            <p:ph type="title"/>
          </p:nvPr>
        </p:nvSpPr>
        <p:spPr>
          <a:xfrm>
            <a:off x="838200" y="365126"/>
            <a:ext cx="10515600" cy="469762"/>
          </a:xfrm>
        </p:spPr>
        <p:txBody>
          <a:bodyPr>
            <a:normAutofit fontScale="90000"/>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24E722-1EA2-4E2D-A12F-1074BF71409E}"/>
              </a:ext>
            </a:extLst>
          </p:cNvPr>
          <p:cNvSpPr>
            <a:spLocks noGrp="1"/>
          </p:cNvSpPr>
          <p:nvPr>
            <p:ph idx="1"/>
          </p:nvPr>
        </p:nvSpPr>
        <p:spPr>
          <a:xfrm>
            <a:off x="838200" y="1033670"/>
            <a:ext cx="10515600" cy="5143293"/>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The extreme climatic conditions faced by soldiers in battlefields and remote locations can pose serious challenges to their health and performance. Traditional uniforms provide limited protection against extreme temperatures, making it essential to develop a </a:t>
            </a:r>
            <a:r>
              <a:rPr lang="en-US" b="1" dirty="0">
                <a:latin typeface="Times New Roman" panose="02020603050405020304" pitchFamily="18" charset="0"/>
                <a:cs typeface="Times New Roman" panose="02020603050405020304" pitchFamily="18" charset="0"/>
              </a:rPr>
              <a:t>Smart E-Uniform</a:t>
            </a:r>
            <a:r>
              <a:rPr lang="en-US" dirty="0">
                <a:latin typeface="Times New Roman" panose="02020603050405020304" pitchFamily="18" charset="0"/>
                <a:cs typeface="Times New Roman" panose="02020603050405020304" pitchFamily="18" charset="0"/>
              </a:rPr>
              <a:t> with automated temperature regulation and safety monitoring features.</a:t>
            </a:r>
          </a:p>
          <a:p>
            <a:r>
              <a:rPr lang="en-US" dirty="0">
                <a:latin typeface="Times New Roman" panose="02020603050405020304" pitchFamily="18" charset="0"/>
                <a:cs typeface="Times New Roman" panose="02020603050405020304" pitchFamily="18" charset="0"/>
              </a:rPr>
              <a:t>This system integrates a </a:t>
            </a:r>
            <a:r>
              <a:rPr lang="en-US" b="1" dirty="0">
                <a:latin typeface="Times New Roman" panose="02020603050405020304" pitchFamily="18" charset="0"/>
                <a:cs typeface="Times New Roman" panose="02020603050405020304" pitchFamily="18" charset="0"/>
              </a:rPr>
              <a:t>temperature sensor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ESP8266 microcontroller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Peltier panel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fan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metal detection sensor</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actively regulate body temperature and enhance soldier safety</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temperature sensor</a:t>
            </a:r>
            <a:r>
              <a:rPr lang="en-US" dirty="0">
                <a:latin typeface="Times New Roman" panose="02020603050405020304" pitchFamily="18" charset="0"/>
                <a:cs typeface="Times New Roman" panose="02020603050405020304" pitchFamily="18" charset="0"/>
              </a:rPr>
              <a:t> continuously monitors body heat, triggering the </a:t>
            </a:r>
            <a:r>
              <a:rPr lang="en-US" b="1" dirty="0">
                <a:latin typeface="Times New Roman" panose="02020603050405020304" pitchFamily="18" charset="0"/>
                <a:cs typeface="Times New Roman" panose="02020603050405020304" pitchFamily="18" charset="0"/>
              </a:rPr>
              <a:t>Peltier module for heating</a:t>
            </a:r>
            <a:r>
              <a:rPr lang="en-US" dirty="0">
                <a:latin typeface="Times New Roman" panose="02020603050405020304" pitchFamily="18" charset="0"/>
                <a:cs typeface="Times New Roman" panose="02020603050405020304" pitchFamily="18" charset="0"/>
              </a:rPr>
              <a:t> when the temperature drops and the </a:t>
            </a:r>
            <a:r>
              <a:rPr lang="en-US" b="1" dirty="0">
                <a:latin typeface="Times New Roman" panose="02020603050405020304" pitchFamily="18" charset="0"/>
                <a:cs typeface="Times New Roman" panose="02020603050405020304" pitchFamily="18" charset="0"/>
              </a:rPr>
              <a:t>fan for cooling</a:t>
            </a:r>
            <a:r>
              <a:rPr lang="en-US" dirty="0">
                <a:latin typeface="Times New Roman" panose="02020603050405020304" pitchFamily="18" charset="0"/>
                <a:cs typeface="Times New Roman" panose="02020603050405020304" pitchFamily="18" charset="0"/>
              </a:rPr>
              <a:t> when it rises. Additionally, a </a:t>
            </a:r>
            <a:r>
              <a:rPr lang="en-US" b="1" dirty="0">
                <a:latin typeface="Times New Roman" panose="02020603050405020304" pitchFamily="18" charset="0"/>
                <a:cs typeface="Times New Roman" panose="02020603050405020304" pitchFamily="18" charset="0"/>
              </a:rPr>
              <a:t>metal detection sensor</a:t>
            </a:r>
            <a:r>
              <a:rPr lang="en-US" dirty="0">
                <a:latin typeface="Times New Roman" panose="02020603050405020304" pitchFamily="18" charset="0"/>
                <a:cs typeface="Times New Roman" panose="02020603050405020304" pitchFamily="18" charset="0"/>
              </a:rPr>
              <a:t> alerts soldiers to potential threats. The system is equipped with an </a:t>
            </a:r>
            <a:r>
              <a:rPr lang="en-US" b="1" dirty="0">
                <a:latin typeface="Times New Roman" panose="02020603050405020304" pitchFamily="18" charset="0"/>
                <a:cs typeface="Times New Roman" panose="02020603050405020304" pitchFamily="18" charset="0"/>
              </a:rPr>
              <a:t>LCD display for real-time data visualization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IoT connectivity</a:t>
            </a:r>
            <a:r>
              <a:rPr lang="en-US" dirty="0">
                <a:latin typeface="Times New Roman" panose="02020603050405020304" pitchFamily="18" charset="0"/>
                <a:cs typeface="Times New Roman" panose="02020603050405020304" pitchFamily="18" charset="0"/>
              </a:rPr>
              <a:t> for remote monitoring and alert notifications.</a:t>
            </a:r>
          </a:p>
          <a:p>
            <a:pPr marL="0" indent="0">
              <a:buNone/>
            </a:pPr>
            <a:endParaRPr lang="en-IN" dirty="0"/>
          </a:p>
        </p:txBody>
      </p:sp>
    </p:spTree>
    <p:extLst>
      <p:ext uri="{BB962C8B-B14F-4D97-AF65-F5344CB8AC3E}">
        <p14:creationId xmlns:p14="http://schemas.microsoft.com/office/powerpoint/2010/main" val="3164313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B431-5E93-4896-877E-4705B82E869E}"/>
              </a:ext>
            </a:extLst>
          </p:cNvPr>
          <p:cNvSpPr>
            <a:spLocks noGrp="1"/>
          </p:cNvSpPr>
          <p:nvPr>
            <p:ph type="title"/>
          </p:nvPr>
        </p:nvSpPr>
        <p:spPr>
          <a:xfrm>
            <a:off x="838200" y="365125"/>
            <a:ext cx="10515600" cy="880579"/>
          </a:xfrm>
        </p:spPr>
        <p:txBody>
          <a:bodyPr>
            <a:normAutofit/>
          </a:bodyPr>
          <a:lstStyle/>
          <a:p>
            <a:r>
              <a:rPr lang="en-US" sz="2800" dirty="0">
                <a:latin typeface="Times New Roman" panose="02020603050405020304" pitchFamily="18" charset="0"/>
                <a:cs typeface="Times New Roman" panose="02020603050405020304" pitchFamily="18" charset="0"/>
              </a:rPr>
              <a:t>EXISTING SYSTEM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C2088-E7DC-46E6-99F9-79995F2CD34C}"/>
              </a:ext>
            </a:extLst>
          </p:cNvPr>
          <p:cNvSpPr>
            <a:spLocks noGrp="1"/>
          </p:cNvSpPr>
          <p:nvPr>
            <p:ph idx="1"/>
          </p:nvPr>
        </p:nvSpPr>
        <p:spPr>
          <a:xfrm>
            <a:off x="838200" y="1404730"/>
            <a:ext cx="10515600" cy="4772233"/>
          </a:xfrm>
        </p:spPr>
        <p:txBody>
          <a:bodyPr/>
          <a:lstStyle/>
          <a:p>
            <a:r>
              <a:rPr lang="en-US" dirty="0">
                <a:latin typeface="Times New Roman" panose="02020603050405020304" pitchFamily="18" charset="0"/>
                <a:cs typeface="Times New Roman" panose="02020603050405020304" pitchFamily="18" charset="0"/>
              </a:rPr>
              <a:t>In the current scenario, soldiers rely on traditional military uniforms that provide only passive protection against environmental conditions. These uniforms are designed using </a:t>
            </a:r>
            <a:r>
              <a:rPr lang="en-US" b="1" dirty="0">
                <a:latin typeface="Times New Roman" panose="02020603050405020304" pitchFamily="18" charset="0"/>
                <a:cs typeface="Times New Roman" panose="02020603050405020304" pitchFamily="18" charset="0"/>
              </a:rPr>
              <a:t>insulating materials</a:t>
            </a:r>
            <a:r>
              <a:rPr lang="en-US" dirty="0">
                <a:latin typeface="Times New Roman" panose="02020603050405020304" pitchFamily="18" charset="0"/>
                <a:cs typeface="Times New Roman" panose="02020603050405020304" pitchFamily="18" charset="0"/>
              </a:rPr>
              <a:t> to offer some level of thermal regulation, but they </a:t>
            </a:r>
            <a:r>
              <a:rPr lang="en-US" b="1" dirty="0">
                <a:latin typeface="Times New Roman" panose="02020603050405020304" pitchFamily="18" charset="0"/>
                <a:cs typeface="Times New Roman" panose="02020603050405020304" pitchFamily="18" charset="0"/>
              </a:rPr>
              <a:t>lack active heating or cooling mechanisms</a:t>
            </a:r>
            <a:r>
              <a:rPr lang="en-US" dirty="0">
                <a:latin typeface="Times New Roman" panose="02020603050405020304" pitchFamily="18" charset="0"/>
                <a:cs typeface="Times New Roman" panose="02020603050405020304" pitchFamily="18" charset="0"/>
              </a:rPr>
              <a:t> to adapt to extreme temperatures.</a:t>
            </a:r>
          </a:p>
          <a:p>
            <a:r>
              <a:rPr lang="en-US" dirty="0">
                <a:latin typeface="Times New Roman" panose="02020603050405020304" pitchFamily="18" charset="0"/>
                <a:cs typeface="Times New Roman" panose="02020603050405020304" pitchFamily="18" charset="0"/>
              </a:rPr>
              <a:t>For temperature regulation, soldiers often use </a:t>
            </a:r>
            <a:r>
              <a:rPr lang="en-US" b="1" dirty="0">
                <a:latin typeface="Times New Roman" panose="02020603050405020304" pitchFamily="18" charset="0"/>
                <a:cs typeface="Times New Roman" panose="02020603050405020304" pitchFamily="18" charset="0"/>
              </a:rPr>
              <a:t>additional layers of clothing</a:t>
            </a:r>
            <a:r>
              <a:rPr lang="en-US" dirty="0">
                <a:latin typeface="Times New Roman" panose="02020603050405020304" pitchFamily="18" charset="0"/>
                <a:cs typeface="Times New Roman" panose="02020603050405020304" pitchFamily="18" charset="0"/>
              </a:rPr>
              <a:t> in cold environments and </a:t>
            </a:r>
            <a:r>
              <a:rPr lang="en-US" b="1" dirty="0">
                <a:latin typeface="Times New Roman" panose="02020603050405020304" pitchFamily="18" charset="0"/>
                <a:cs typeface="Times New Roman" panose="02020603050405020304" pitchFamily="18" charset="0"/>
              </a:rPr>
              <a:t>lightweight fabrics</a:t>
            </a:r>
            <a:r>
              <a:rPr lang="en-US" dirty="0">
                <a:latin typeface="Times New Roman" panose="02020603050405020304" pitchFamily="18" charset="0"/>
                <a:cs typeface="Times New Roman" panose="02020603050405020304" pitchFamily="18" charset="0"/>
              </a:rPr>
              <a:t> in hot conditions, which can be ineffective and cumbersome. Moreover, </a:t>
            </a:r>
            <a:r>
              <a:rPr lang="en-US" b="1" dirty="0">
                <a:latin typeface="Times New Roman" panose="02020603050405020304" pitchFamily="18" charset="0"/>
                <a:cs typeface="Times New Roman" panose="02020603050405020304" pitchFamily="18" charset="0"/>
              </a:rPr>
              <a:t>metal detection and real-time health monitoring are not integrated</a:t>
            </a:r>
            <a:r>
              <a:rPr lang="en-US" dirty="0">
                <a:latin typeface="Times New Roman" panose="02020603050405020304" pitchFamily="18" charset="0"/>
                <a:cs typeface="Times New Roman" panose="02020603050405020304" pitchFamily="18" charset="0"/>
              </a:rPr>
              <a:t>, making soldiers vulnerable to hidden threats and environmental hazards.</a:t>
            </a:r>
          </a:p>
          <a:p>
            <a:endParaRPr lang="en-IN" dirty="0"/>
          </a:p>
        </p:txBody>
      </p:sp>
    </p:spTree>
    <p:extLst>
      <p:ext uri="{BB962C8B-B14F-4D97-AF65-F5344CB8AC3E}">
        <p14:creationId xmlns:p14="http://schemas.microsoft.com/office/powerpoint/2010/main" val="179666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8A7E-3874-4415-ADE4-A2CE570247E4}"/>
              </a:ext>
            </a:extLst>
          </p:cNvPr>
          <p:cNvSpPr>
            <a:spLocks noGrp="1"/>
          </p:cNvSpPr>
          <p:nvPr>
            <p:ph type="title"/>
          </p:nvPr>
        </p:nvSpPr>
        <p:spPr>
          <a:xfrm>
            <a:off x="838200" y="365125"/>
            <a:ext cx="10515600" cy="986597"/>
          </a:xfrm>
        </p:spPr>
        <p:txBody>
          <a:bodyPr>
            <a:normAutofit/>
          </a:bodyPr>
          <a:lstStyle/>
          <a:p>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271543-BBBA-473C-ACA1-FCAFFE1C23C1}"/>
              </a:ext>
            </a:extLst>
          </p:cNvPr>
          <p:cNvSpPr>
            <a:spLocks noGrp="1"/>
          </p:cNvSpPr>
          <p:nvPr>
            <p:ph idx="1"/>
          </p:nvPr>
        </p:nvSpPr>
        <p:spPr>
          <a:xfrm>
            <a:off x="838200" y="1351722"/>
            <a:ext cx="10515600" cy="4825241"/>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Smart E-Uniform for Soldiers</a:t>
            </a:r>
            <a:r>
              <a:rPr lang="en-US" dirty="0">
                <a:latin typeface="Times New Roman" panose="02020603050405020304" pitchFamily="18" charset="0"/>
                <a:cs typeface="Times New Roman" panose="02020603050405020304" pitchFamily="18" charset="0"/>
              </a:rPr>
              <a:t> integrates </a:t>
            </a:r>
            <a:r>
              <a:rPr lang="en-US" b="1" dirty="0">
                <a:latin typeface="Times New Roman" panose="02020603050405020304" pitchFamily="18" charset="0"/>
                <a:cs typeface="Times New Roman" panose="02020603050405020304" pitchFamily="18" charset="0"/>
              </a:rPr>
              <a:t>temperature regulation, metal detection, and IoT-based monitoring</a:t>
            </a:r>
            <a:r>
              <a:rPr lang="en-US" dirty="0">
                <a:latin typeface="Times New Roman" panose="02020603050405020304" pitchFamily="18" charset="0"/>
                <a:cs typeface="Times New Roman" panose="02020603050405020304" pitchFamily="18" charset="0"/>
              </a:rPr>
              <a:t> to enhance soldier safety and comfort in extreme environments. The system uses a </a:t>
            </a:r>
            <a:r>
              <a:rPr lang="en-US" b="1" dirty="0">
                <a:latin typeface="Times New Roman" panose="02020603050405020304" pitchFamily="18" charset="0"/>
                <a:cs typeface="Times New Roman" panose="02020603050405020304" pitchFamily="18" charset="0"/>
              </a:rPr>
              <a:t>temperature sensor</a:t>
            </a:r>
            <a:r>
              <a:rPr lang="en-US" dirty="0">
                <a:latin typeface="Times New Roman" panose="02020603050405020304" pitchFamily="18" charset="0"/>
                <a:cs typeface="Times New Roman" panose="02020603050405020304" pitchFamily="18" charset="0"/>
              </a:rPr>
              <a:t> to monitor real-time body temperature and environmental conditions.</a:t>
            </a:r>
          </a:p>
          <a:p>
            <a:r>
              <a:rPr lang="en-US" b="1" dirty="0">
                <a:latin typeface="Times New Roman" panose="02020603050405020304" pitchFamily="18" charset="0"/>
                <a:cs typeface="Times New Roman" panose="02020603050405020304" pitchFamily="18" charset="0"/>
              </a:rPr>
              <a:t>Adaptive Temperature Control</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If the temperature </a:t>
            </a:r>
            <a:r>
              <a:rPr lang="en-US" b="1" dirty="0">
                <a:latin typeface="Times New Roman" panose="02020603050405020304" pitchFamily="18" charset="0"/>
                <a:cs typeface="Times New Roman" panose="02020603050405020304" pitchFamily="18" charset="0"/>
              </a:rPr>
              <a:t>increases</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cooling fan</a:t>
            </a:r>
            <a:r>
              <a:rPr lang="en-US" dirty="0">
                <a:latin typeface="Times New Roman" panose="02020603050405020304" pitchFamily="18" charset="0"/>
                <a:cs typeface="Times New Roman" panose="02020603050405020304" pitchFamily="18" charset="0"/>
              </a:rPr>
              <a:t> is activated.</a:t>
            </a:r>
          </a:p>
          <a:p>
            <a:pPr lvl="1"/>
            <a:r>
              <a:rPr lang="en-US" dirty="0">
                <a:latin typeface="Times New Roman" panose="02020603050405020304" pitchFamily="18" charset="0"/>
                <a:cs typeface="Times New Roman" panose="02020603050405020304" pitchFamily="18" charset="0"/>
              </a:rPr>
              <a:t>If the temperature </a:t>
            </a:r>
            <a:r>
              <a:rPr lang="en-US" b="1" dirty="0">
                <a:latin typeface="Times New Roman" panose="02020603050405020304" pitchFamily="18" charset="0"/>
                <a:cs typeface="Times New Roman" panose="02020603050405020304" pitchFamily="18" charset="0"/>
              </a:rPr>
              <a:t>decreases</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Peltier panel</a:t>
            </a:r>
            <a:r>
              <a:rPr lang="en-US" dirty="0">
                <a:latin typeface="Times New Roman" panose="02020603050405020304" pitchFamily="18" charset="0"/>
                <a:cs typeface="Times New Roman" panose="02020603050405020304" pitchFamily="18" charset="0"/>
              </a:rPr>
              <a:t> is activated for heating.</a:t>
            </a:r>
          </a:p>
          <a:p>
            <a:pPr lvl="1"/>
            <a:r>
              <a:rPr lang="en-US" dirty="0">
                <a:latin typeface="Times New Roman" panose="02020603050405020304" pitchFamily="18" charset="0"/>
                <a:cs typeface="Times New Roman" panose="02020603050405020304" pitchFamily="18" charset="0"/>
              </a:rPr>
              <a:t>Two </a:t>
            </a:r>
            <a:r>
              <a:rPr lang="en-US" b="1" dirty="0">
                <a:latin typeface="Times New Roman" panose="02020603050405020304" pitchFamily="18" charset="0"/>
                <a:cs typeface="Times New Roman" panose="02020603050405020304" pitchFamily="18" charset="0"/>
              </a:rPr>
              <a:t>relay modules</a:t>
            </a:r>
            <a:r>
              <a:rPr lang="en-US" dirty="0">
                <a:latin typeface="Times New Roman" panose="02020603050405020304" pitchFamily="18" charset="0"/>
                <a:cs typeface="Times New Roman" panose="02020603050405020304" pitchFamily="18" charset="0"/>
              </a:rPr>
              <a:t> control the heating and cooling functions efficiently.</a:t>
            </a:r>
          </a:p>
          <a:p>
            <a:r>
              <a:rPr lang="en-US" b="1" dirty="0">
                <a:latin typeface="Times New Roman" panose="02020603050405020304" pitchFamily="18" charset="0"/>
                <a:cs typeface="Times New Roman" panose="02020603050405020304" pitchFamily="18" charset="0"/>
              </a:rPr>
              <a:t>Metal Detection for Safety</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metal detector sensor</a:t>
            </a:r>
            <a:r>
              <a:rPr lang="en-US" dirty="0">
                <a:latin typeface="Times New Roman" panose="02020603050405020304" pitchFamily="18" charset="0"/>
                <a:cs typeface="Times New Roman" panose="02020603050405020304" pitchFamily="18" charset="0"/>
              </a:rPr>
              <a:t> alerts the soldier about nearby metallic objects or weapons.</a:t>
            </a:r>
          </a:p>
          <a:p>
            <a:r>
              <a:rPr lang="en-US" b="1" dirty="0">
                <a:latin typeface="Times New Roman" panose="02020603050405020304" pitchFamily="18" charset="0"/>
                <a:cs typeface="Times New Roman" panose="02020603050405020304" pitchFamily="18" charset="0"/>
              </a:rPr>
              <a:t>IoT-Based Monitoring and Alerts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All real-time sensor data is </a:t>
            </a:r>
            <a:r>
              <a:rPr lang="en-US" b="1" dirty="0">
                <a:latin typeface="Times New Roman" panose="02020603050405020304" pitchFamily="18" charset="0"/>
                <a:cs typeface="Times New Roman" panose="02020603050405020304" pitchFamily="18" charset="0"/>
              </a:rPr>
              <a:t>displayed on an LCD screen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ESP8266 </a:t>
            </a:r>
            <a:r>
              <a:rPr lang="en-US" b="1" dirty="0">
                <a:latin typeface="Times New Roman" panose="02020603050405020304" pitchFamily="18" charset="0"/>
                <a:cs typeface="Times New Roman" panose="02020603050405020304" pitchFamily="18" charset="0"/>
              </a:rPr>
              <a:t>transmits data</a:t>
            </a:r>
            <a:r>
              <a:rPr lang="en-US" dirty="0">
                <a:latin typeface="Times New Roman" panose="02020603050405020304" pitchFamily="18" charset="0"/>
                <a:cs typeface="Times New Roman" panose="02020603050405020304" pitchFamily="18" charset="0"/>
              </a:rPr>
              <a:t> to an IoT-based system for remote monitoring and alerts.</a:t>
            </a:r>
          </a:p>
          <a:p>
            <a:r>
              <a:rPr lang="en-US" dirty="0">
                <a:latin typeface="Times New Roman" panose="02020603050405020304" pitchFamily="18" charset="0"/>
                <a:cs typeface="Times New Roman" panose="02020603050405020304" pitchFamily="18" charset="0"/>
              </a:rPr>
              <a:t>This </a:t>
            </a:r>
            <a:r>
              <a:rPr lang="en-US" b="1" dirty="0">
                <a:latin typeface="Times New Roman" panose="02020603050405020304" pitchFamily="18" charset="0"/>
                <a:cs typeface="Times New Roman" panose="02020603050405020304" pitchFamily="18" charset="0"/>
              </a:rPr>
              <a:t>automated and real-time monitoring system</a:t>
            </a:r>
            <a:r>
              <a:rPr lang="en-US" dirty="0">
                <a:latin typeface="Times New Roman" panose="02020603050405020304" pitchFamily="18" charset="0"/>
                <a:cs typeface="Times New Roman" panose="02020603050405020304" pitchFamily="18" charset="0"/>
              </a:rPr>
              <a:t> enhances soldier </a:t>
            </a:r>
            <a:r>
              <a:rPr lang="en-US" b="1" dirty="0">
                <a:latin typeface="Times New Roman" panose="02020603050405020304" pitchFamily="18" charset="0"/>
                <a:cs typeface="Times New Roman" panose="02020603050405020304" pitchFamily="18" charset="0"/>
              </a:rPr>
              <a:t>comfort, safety, and situational awareness</a:t>
            </a:r>
            <a:r>
              <a:rPr lang="en-US" dirty="0">
                <a:latin typeface="Times New Roman" panose="02020603050405020304" pitchFamily="18" charset="0"/>
                <a:cs typeface="Times New Roman" panose="02020603050405020304" pitchFamily="18" charset="0"/>
              </a:rPr>
              <a:t>, making it highly effective for military applications.</a:t>
            </a:r>
          </a:p>
          <a:p>
            <a:endParaRPr lang="en-IN" dirty="0"/>
          </a:p>
        </p:txBody>
      </p:sp>
    </p:spTree>
    <p:extLst>
      <p:ext uri="{BB962C8B-B14F-4D97-AF65-F5344CB8AC3E}">
        <p14:creationId xmlns:p14="http://schemas.microsoft.com/office/powerpoint/2010/main" val="73033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7D1B-76CD-46E8-A900-C19D4C3021A5}"/>
              </a:ext>
            </a:extLst>
          </p:cNvPr>
          <p:cNvSpPr>
            <a:spLocks noGrp="1"/>
          </p:cNvSpPr>
          <p:nvPr>
            <p:ph type="title"/>
          </p:nvPr>
        </p:nvSpPr>
        <p:spPr>
          <a:xfrm>
            <a:off x="838200" y="365125"/>
            <a:ext cx="10515600" cy="986597"/>
          </a:xfrm>
        </p:spPr>
        <p:txBody>
          <a:bodyPr>
            <a:normAutofit/>
          </a:bodyPr>
          <a:lstStyle/>
          <a:p>
            <a:r>
              <a:rPr lang="en-US" sz="3600" dirty="0">
                <a:latin typeface="Times New Roman" panose="02020603050405020304" pitchFamily="18" charset="0"/>
                <a:cs typeface="Times New Roman" panose="02020603050405020304" pitchFamily="18" charset="0"/>
              </a:rPr>
              <a:t>BLOCK DIAGRAM</a:t>
            </a:r>
            <a:endParaRPr lang="en-IN" sz="36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90A3F36A-F5DB-4377-A306-5C87FD93C9E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6875" y="1350963"/>
            <a:ext cx="9638250" cy="4826000"/>
          </a:xfrm>
          <a:prstGeom prst="rect">
            <a:avLst/>
          </a:prstGeom>
          <a:blipFill>
            <a:blip r:embed="rId2"/>
            <a:tile tx="0" ty="0" sx="100000" sy="100000" flip="none" algn="tl"/>
          </a:blipFill>
        </p:spPr>
      </p:pic>
    </p:spTree>
    <p:extLst>
      <p:ext uri="{BB962C8B-B14F-4D97-AF65-F5344CB8AC3E}">
        <p14:creationId xmlns:p14="http://schemas.microsoft.com/office/powerpoint/2010/main" val="3272690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7198-93BC-4726-A660-D21CE2914C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HARDWARE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4A979E-48BF-4FD8-88EE-29601F617C34}"/>
              </a:ext>
            </a:extLst>
          </p:cNvPr>
          <p:cNvSpPr>
            <a:spLocks noGrp="1"/>
          </p:cNvSpPr>
          <p:nvPr>
            <p:ph idx="1"/>
          </p:nvPr>
        </p:nvSpPr>
        <p:spPr/>
        <p:txBody>
          <a:bodyPr/>
          <a:lstStyle/>
          <a:p>
            <a:r>
              <a:rPr lang="en-US" dirty="0"/>
              <a:t>Node MCU</a:t>
            </a:r>
          </a:p>
          <a:p>
            <a:r>
              <a:rPr lang="en-US" dirty="0"/>
              <a:t>DHT11</a:t>
            </a:r>
          </a:p>
          <a:p>
            <a:r>
              <a:rPr lang="en-US" dirty="0"/>
              <a:t>Metal detect sensor</a:t>
            </a:r>
          </a:p>
          <a:p>
            <a:r>
              <a:rPr lang="en-US" dirty="0"/>
              <a:t>Buzzer</a:t>
            </a:r>
          </a:p>
          <a:p>
            <a:r>
              <a:rPr lang="en-US" dirty="0" err="1"/>
              <a:t>Lcd</a:t>
            </a:r>
            <a:endParaRPr lang="en-US" dirty="0"/>
          </a:p>
          <a:p>
            <a:r>
              <a:rPr lang="en-US" dirty="0"/>
              <a:t>Peltier panel</a:t>
            </a:r>
          </a:p>
          <a:p>
            <a:r>
              <a:rPr lang="en-US" dirty="0"/>
              <a:t>Relay</a:t>
            </a:r>
          </a:p>
          <a:p>
            <a:r>
              <a:rPr lang="en-US" dirty="0"/>
              <a:t>fan</a:t>
            </a:r>
            <a:endParaRPr lang="en-IN" dirty="0"/>
          </a:p>
        </p:txBody>
      </p:sp>
    </p:spTree>
    <p:extLst>
      <p:ext uri="{BB962C8B-B14F-4D97-AF65-F5344CB8AC3E}">
        <p14:creationId xmlns:p14="http://schemas.microsoft.com/office/powerpoint/2010/main" val="71986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74BF-064B-4558-9445-930D0C11CA4D}"/>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SOFTWARE REQUIREMENTS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24DA92-69BC-4AF8-BF10-DD2BC998C589}"/>
              </a:ext>
            </a:extLst>
          </p:cNvPr>
          <p:cNvSpPr>
            <a:spLocks noGrp="1"/>
          </p:cNvSpPr>
          <p:nvPr>
            <p:ph idx="1"/>
          </p:nvPr>
        </p:nvSpPr>
        <p:spPr/>
        <p:txBody>
          <a:bodyPr/>
          <a:lstStyle/>
          <a:p>
            <a:r>
              <a:rPr lang="en-US" dirty="0"/>
              <a:t>Arduino ide</a:t>
            </a:r>
          </a:p>
          <a:p>
            <a:r>
              <a:rPr lang="en-US" dirty="0"/>
              <a:t>Embedded C</a:t>
            </a:r>
            <a:endParaRPr lang="en-IN" dirty="0"/>
          </a:p>
        </p:txBody>
      </p:sp>
    </p:spTree>
    <p:extLst>
      <p:ext uri="{BB962C8B-B14F-4D97-AF65-F5344CB8AC3E}">
        <p14:creationId xmlns:p14="http://schemas.microsoft.com/office/powerpoint/2010/main" val="869391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1348</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Aptos</vt:lpstr>
      <vt:lpstr>Aptos Display</vt:lpstr>
      <vt:lpstr>Arial</vt:lpstr>
      <vt:lpstr>Calibri</vt:lpstr>
      <vt:lpstr>Calibri Light</vt:lpstr>
      <vt:lpstr>Times New Roman</vt:lpstr>
      <vt:lpstr>Office Theme</vt:lpstr>
      <vt:lpstr> ANNAI MIRA COLLEGE OF ENGINEERING AND TECHNOLOGY  DEPARTMENT OF ELECTRONICS AND COMMUNICATION ENGINEERING</vt:lpstr>
      <vt:lpstr>ABSTRACT</vt:lpstr>
      <vt:lpstr>OBJECTIVE</vt:lpstr>
      <vt:lpstr>INTRODUCTION</vt:lpstr>
      <vt:lpstr>EXISTING SYSTEM </vt:lpstr>
      <vt:lpstr>PROPOSED SYSTEM</vt:lpstr>
      <vt:lpstr>BLOCK DIAGRAM</vt:lpstr>
      <vt:lpstr>HARDWARE REQUIREMENTS</vt:lpstr>
      <vt:lpstr>SOFTWARE REQUIREMENTS</vt:lpstr>
      <vt:lpstr>NODE MCU(ESP8266)</vt:lpstr>
      <vt:lpstr>METAL DETECT SENSOR</vt:lpstr>
      <vt:lpstr>DHT11 </vt:lpstr>
      <vt:lpstr>PELTIER PANEL</vt:lpstr>
      <vt:lpstr>RELAY</vt:lpstr>
      <vt:lpstr>FAN</vt:lpstr>
      <vt:lpstr>LCD</vt:lpstr>
      <vt:lpstr>BUZZER</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 UNIFORM FOR SOLDIERS</dc:title>
  <dc:creator>Admin</dc:creator>
  <cp:lastModifiedBy>Sanjay Bala A</cp:lastModifiedBy>
  <cp:revision>8</cp:revision>
  <dcterms:created xsi:type="dcterms:W3CDTF">2025-03-20T13:23:14Z</dcterms:created>
  <dcterms:modified xsi:type="dcterms:W3CDTF">2025-05-28T06:47:17Z</dcterms:modified>
</cp:coreProperties>
</file>