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1" r:id="rId2"/>
    <p:sldId id="257" r:id="rId3"/>
    <p:sldId id="258" r:id="rId4"/>
    <p:sldId id="266" r:id="rId5"/>
    <p:sldId id="259" r:id="rId6"/>
    <p:sldId id="265" r:id="rId7"/>
    <p:sldId id="267" r:id="rId8"/>
    <p:sldId id="260"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E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7"/>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1"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6916004-8783-4AE4-950E-80509B992555}" type="datetimeFigureOut">
              <a:rPr lang="en-IN" smtClean="0"/>
              <a:pPr/>
              <a:t>28-09-2015</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38929D59-B0F1-40CF-B2E5-C58D4A9D0277}"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916004-8783-4AE4-950E-80509B992555}" type="datetimeFigureOut">
              <a:rPr lang="en-IN" smtClean="0"/>
              <a:pPr/>
              <a:t>28-09-2015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929D59-B0F1-40CF-B2E5-C58D4A9D027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916004-8783-4AE4-950E-80509B992555}" type="datetimeFigureOut">
              <a:rPr lang="en-IN" smtClean="0"/>
              <a:pPr/>
              <a:t>28-09-2015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929D59-B0F1-40CF-B2E5-C58D4A9D027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916004-8783-4AE4-950E-80509B992555}" type="datetimeFigureOut">
              <a:rPr lang="en-IN" smtClean="0"/>
              <a:pPr/>
              <a:t>28-09-2015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929D59-B0F1-40CF-B2E5-C58D4A9D027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7"/>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40"/>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1"/>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6916004-8783-4AE4-950E-80509B992555}" type="datetimeFigureOut">
              <a:rPr lang="en-IN" smtClean="0"/>
              <a:pPr/>
              <a:t>28-09-2015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929D59-B0F1-40CF-B2E5-C58D4A9D0277}"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3"/>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3"/>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6916004-8783-4AE4-950E-80509B992555}" type="datetimeFigureOut">
              <a:rPr lang="en-IN" smtClean="0"/>
              <a:pPr/>
              <a:t>28-09-2015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929D59-B0F1-40CF-B2E5-C58D4A9D027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3"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9"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3"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9"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6916004-8783-4AE4-950E-80509B992555}" type="datetimeFigureOut">
              <a:rPr lang="en-IN" smtClean="0"/>
              <a:pPr/>
              <a:t>28-09-2015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929D59-B0F1-40CF-B2E5-C58D4A9D027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6916004-8783-4AE4-950E-80509B992555}" type="datetimeFigureOut">
              <a:rPr lang="en-IN" smtClean="0"/>
              <a:pPr/>
              <a:t>28-09-2015</a:t>
            </a:fld>
            <a:endParaRPr lang="en-IN"/>
          </a:p>
        </p:txBody>
      </p:sp>
      <p:sp>
        <p:nvSpPr>
          <p:cNvPr id="8" name="Slide Number Placeholder 7"/>
          <p:cNvSpPr>
            <a:spLocks noGrp="1"/>
          </p:cNvSpPr>
          <p:nvPr>
            <p:ph type="sldNum" sz="quarter" idx="11"/>
          </p:nvPr>
        </p:nvSpPr>
        <p:spPr/>
        <p:txBody>
          <a:bodyPr/>
          <a:lstStyle/>
          <a:p>
            <a:fld id="{38929D59-B0F1-40CF-B2E5-C58D4A9D0277}" type="slidenum">
              <a:rPr lang="en-IN" smtClean="0"/>
              <a:pPr/>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916004-8783-4AE4-950E-80509B992555}" type="datetimeFigureOut">
              <a:rPr lang="en-IN" smtClean="0"/>
              <a:pPr/>
              <a:t>28-09-2015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929D59-B0F1-40CF-B2E5-C58D4A9D027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9"/>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6916004-8783-4AE4-950E-80509B992555}" type="datetimeFigureOut">
              <a:rPr lang="en-IN" smtClean="0"/>
              <a:pPr/>
              <a:t>28-09-2015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156448" y="6422067"/>
            <a:ext cx="762000" cy="365125"/>
          </a:xfrm>
        </p:spPr>
        <p:txBody>
          <a:bodyPr/>
          <a:lstStyle/>
          <a:p>
            <a:fld id="{38929D59-B0F1-40CF-B2E5-C58D4A9D027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5"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3" y="2998767"/>
            <a:ext cx="3053867"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7"/>
            <a:ext cx="2133600" cy="365125"/>
          </a:xfrm>
        </p:spPr>
        <p:txBody>
          <a:bodyPr/>
          <a:lstStyle/>
          <a:p>
            <a:fld id="{56916004-8783-4AE4-950E-80509B992555}" type="datetimeFigureOut">
              <a:rPr lang="en-IN" smtClean="0"/>
              <a:pPr/>
              <a:t>28-09-2015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929D59-B0F1-40CF-B2E5-C58D4A9D0277}"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7"/>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3"/>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7"/>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56916004-8783-4AE4-950E-80509B992555}" type="datetimeFigureOut">
              <a:rPr lang="en-IN" smtClean="0"/>
              <a:pPr/>
              <a:t>28-09-2015</a:t>
            </a:fld>
            <a:endParaRPr lang="en-IN"/>
          </a:p>
        </p:txBody>
      </p:sp>
      <p:sp>
        <p:nvSpPr>
          <p:cNvPr id="22" name="Footer Placeholder 21"/>
          <p:cNvSpPr>
            <a:spLocks noGrp="1"/>
          </p:cNvSpPr>
          <p:nvPr>
            <p:ph type="ftr" sz="quarter" idx="3"/>
          </p:nvPr>
        </p:nvSpPr>
        <p:spPr>
          <a:xfrm>
            <a:off x="3124200" y="6422067"/>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8153400" y="6422067"/>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38929D59-B0F1-40CF-B2E5-C58D4A9D0277}"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624" y="2636912"/>
            <a:ext cx="6480048" cy="2301240"/>
          </a:xfrm>
        </p:spPr>
        <p:txBody>
          <a:bodyPr/>
          <a:lstStyle/>
          <a:p>
            <a:r>
              <a:rPr lang="en-IN" u="sng" cap="none" dirty="0" smtClean="0">
                <a:ln>
                  <a:noFill/>
                </a:ln>
                <a:solidFill>
                  <a:srgbClr val="00B0F0"/>
                </a:solidFill>
                <a:effectLst/>
              </a:rPr>
              <a:t>BUDGET PRESENTATION</a:t>
            </a:r>
            <a:endParaRPr lang="en-IN" u="sng" cap="none" dirty="0">
              <a:ln>
                <a:noFill/>
              </a:ln>
              <a:solidFill>
                <a:srgbClr val="00B0F0"/>
              </a:solidFill>
              <a:effectLst/>
            </a:endParaRPr>
          </a:p>
        </p:txBody>
      </p:sp>
      <p:sp>
        <p:nvSpPr>
          <p:cNvPr id="3" name="Subtitle 2"/>
          <p:cNvSpPr>
            <a:spLocks noGrp="1"/>
          </p:cNvSpPr>
          <p:nvPr>
            <p:ph type="subTitle" idx="1"/>
          </p:nvPr>
        </p:nvSpPr>
        <p:spPr>
          <a:xfrm>
            <a:off x="899592" y="3501008"/>
            <a:ext cx="6480048" cy="372468"/>
          </a:xfrm>
        </p:spPr>
        <p:txBody>
          <a:bodyPr>
            <a:normAutofit/>
          </a:bodyPr>
          <a:lstStyle/>
          <a:p>
            <a:r>
              <a:rPr lang="en-IN" dirty="0" smtClean="0"/>
              <a:t>Society of Automotive Engineers- SVNIT Chapter</a:t>
            </a:r>
            <a:endParaRPr lang="en-IN" dirty="0"/>
          </a:p>
        </p:txBody>
      </p:sp>
      <p:pic>
        <p:nvPicPr>
          <p:cNvPr id="4" name="Picture 2"/>
          <p:cNvPicPr>
            <a:picLocks noChangeAspect="1" noChangeArrowheads="1"/>
          </p:cNvPicPr>
          <p:nvPr/>
        </p:nvPicPr>
        <p:blipFill>
          <a:blip r:embed="rId2" cstate="print"/>
          <a:srcRect/>
          <a:stretch>
            <a:fillRect/>
          </a:stretch>
        </p:blipFill>
        <p:spPr bwMode="auto">
          <a:xfrm>
            <a:off x="4409972" y="0"/>
            <a:ext cx="4734028" cy="836712"/>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0" y="0"/>
            <a:ext cx="1547664" cy="14357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71600" y="0"/>
            <a:ext cx="7467600" cy="1143000"/>
          </a:xfrm>
        </p:spPr>
        <p:txBody>
          <a:bodyPr>
            <a:normAutofit/>
          </a:bodyPr>
          <a:lstStyle/>
          <a:p>
            <a:r>
              <a:rPr lang="en-IN" sz="3200" dirty="0" smtClean="0"/>
              <a:t>Budget Analysis Supra 2016</a:t>
            </a:r>
            <a:endParaRPr lang="en-IN" sz="3200" dirty="0"/>
          </a:p>
        </p:txBody>
      </p:sp>
      <p:pic>
        <p:nvPicPr>
          <p:cNvPr id="8" name="Picture 2"/>
          <p:cNvPicPr>
            <a:picLocks noChangeAspect="1" noChangeArrowheads="1"/>
          </p:cNvPicPr>
          <p:nvPr/>
        </p:nvPicPr>
        <p:blipFill>
          <a:blip r:embed="rId2" cstate="print"/>
          <a:srcRect/>
          <a:stretch>
            <a:fillRect/>
          </a:stretch>
        </p:blipFill>
        <p:spPr bwMode="auto">
          <a:xfrm>
            <a:off x="7008292" y="0"/>
            <a:ext cx="2135708" cy="377474"/>
          </a:xfrm>
          <a:prstGeom prst="rect">
            <a:avLst/>
          </a:prstGeom>
          <a:noFill/>
          <a:ln w="9525">
            <a:noFill/>
            <a:miter lim="800000"/>
            <a:headEnd/>
            <a:tailEnd/>
          </a:ln>
        </p:spPr>
      </p:pic>
      <p:pic>
        <p:nvPicPr>
          <p:cNvPr id="9" name="Picture 3"/>
          <p:cNvPicPr>
            <a:picLocks noChangeAspect="1" noChangeArrowheads="1"/>
          </p:cNvPicPr>
          <p:nvPr/>
        </p:nvPicPr>
        <p:blipFill>
          <a:blip r:embed="rId3" cstate="print"/>
          <a:srcRect/>
          <a:stretch>
            <a:fillRect/>
          </a:stretch>
        </p:blipFill>
        <p:spPr bwMode="auto">
          <a:xfrm>
            <a:off x="0" y="0"/>
            <a:ext cx="948299" cy="879698"/>
          </a:xfrm>
          <a:prstGeom prst="rect">
            <a:avLst/>
          </a:prstGeom>
          <a:noFill/>
          <a:ln w="9525">
            <a:noFill/>
            <a:miter lim="800000"/>
            <a:headEnd/>
            <a:tailEnd/>
          </a:ln>
        </p:spPr>
      </p:pic>
      <p:graphicFrame>
        <p:nvGraphicFramePr>
          <p:cNvPr id="7" name="Table 6"/>
          <p:cNvGraphicFramePr>
            <a:graphicFrameLocks noGrp="1"/>
          </p:cNvGraphicFramePr>
          <p:nvPr>
            <p:extLst>
              <p:ext uri="{D42A27DB-BD31-4B8C-83A1-F6EECF244321}">
                <p14:modId xmlns:p14="http://schemas.microsoft.com/office/powerpoint/2010/main" val="2042174322"/>
              </p:ext>
            </p:extLst>
          </p:nvPr>
        </p:nvGraphicFramePr>
        <p:xfrm>
          <a:off x="474149" y="879698"/>
          <a:ext cx="4054508" cy="5112578"/>
        </p:xfrm>
        <a:graphic>
          <a:graphicData uri="http://schemas.openxmlformats.org/drawingml/2006/table">
            <a:tbl>
              <a:tblPr>
                <a:tableStyleId>{5C22544A-7EE6-4342-B048-85BDC9FD1C3A}</a:tableStyleId>
              </a:tblPr>
              <a:tblGrid>
                <a:gridCol w="2126783"/>
                <a:gridCol w="1309596"/>
                <a:gridCol w="618129"/>
              </a:tblGrid>
              <a:tr h="240027">
                <a:tc>
                  <a:txBody>
                    <a:bodyPr/>
                    <a:lstStyle/>
                    <a:p>
                      <a:pPr algn="l" fontAlgn="b"/>
                      <a:r>
                        <a:rPr lang="en-IN" sz="900" u="none" strike="noStrike" dirty="0" err="1">
                          <a:effectLst/>
                        </a:rPr>
                        <a:t>Fastners</a:t>
                      </a:r>
                      <a:endParaRPr lang="en-IN" sz="900" b="1" i="0" u="none" strike="noStrike" dirty="0">
                        <a:solidFill>
                          <a:srgbClr val="000000"/>
                        </a:solidFill>
                        <a:effectLst/>
                        <a:latin typeface="Calibri"/>
                      </a:endParaRPr>
                    </a:p>
                  </a:txBody>
                  <a:tcPr marL="6286" marR="6286" marT="6286" marB="0" anchor="b"/>
                </a:tc>
                <a:tc>
                  <a:txBody>
                    <a:bodyPr/>
                    <a:lstStyle/>
                    <a:p>
                      <a:pPr algn="l" fontAlgn="b"/>
                      <a:endParaRPr lang="en-IN" sz="900" b="1" i="0" u="none" strike="noStrike">
                        <a:solidFill>
                          <a:srgbClr val="000000"/>
                        </a:solidFill>
                        <a:effectLst/>
                        <a:latin typeface="Calibri"/>
                      </a:endParaRPr>
                    </a:p>
                  </a:txBody>
                  <a:tcPr marL="6286" marR="6286" marT="6286" marB="0" anchor="b"/>
                </a:tc>
                <a:tc>
                  <a:txBody>
                    <a:bodyPr/>
                    <a:lstStyle/>
                    <a:p>
                      <a:pPr algn="r" fontAlgn="b"/>
                      <a:r>
                        <a:rPr lang="en-IN" sz="900" u="none" strike="noStrike">
                          <a:effectLst/>
                        </a:rPr>
                        <a:t>6000</a:t>
                      </a:r>
                      <a:endParaRPr lang="en-IN" sz="900" b="0" i="0" u="none" strike="noStrike">
                        <a:solidFill>
                          <a:srgbClr val="000000"/>
                        </a:solidFill>
                        <a:effectLst/>
                        <a:latin typeface="Calibri"/>
                      </a:endParaRPr>
                    </a:p>
                  </a:txBody>
                  <a:tcPr marL="6286" marR="6286" marT="6286" marB="0" anchor="b"/>
                </a:tc>
              </a:tr>
              <a:tr h="168019">
                <a:tc>
                  <a:txBody>
                    <a:bodyPr/>
                    <a:lstStyle/>
                    <a:p>
                      <a:pPr algn="l" fontAlgn="b"/>
                      <a:endParaRPr lang="en-IN" sz="900" b="0" i="0" u="none" strike="noStrike">
                        <a:solidFill>
                          <a:srgbClr val="000000"/>
                        </a:solidFill>
                        <a:effectLst/>
                        <a:latin typeface="Calibri"/>
                      </a:endParaRPr>
                    </a:p>
                  </a:txBody>
                  <a:tcPr marL="6286" marR="6286" marT="6286" marB="0" anchor="b"/>
                </a:tc>
                <a:tc>
                  <a:txBody>
                    <a:bodyPr/>
                    <a:lstStyle/>
                    <a:p>
                      <a:pPr algn="l" fontAlgn="b"/>
                      <a:endParaRPr lang="en-IN" sz="900" b="0" i="0" u="none" strike="noStrike">
                        <a:solidFill>
                          <a:srgbClr val="000000"/>
                        </a:solidFill>
                        <a:effectLst/>
                        <a:latin typeface="Calibri"/>
                      </a:endParaRPr>
                    </a:p>
                  </a:txBody>
                  <a:tcPr marL="6286" marR="6286" marT="6286" marB="0" anchor="b"/>
                </a:tc>
                <a:tc>
                  <a:txBody>
                    <a:bodyPr/>
                    <a:lstStyle/>
                    <a:p>
                      <a:pPr algn="l" fontAlgn="b"/>
                      <a:endParaRPr lang="en-IN" sz="900" b="0" i="0" u="none" strike="noStrike">
                        <a:solidFill>
                          <a:srgbClr val="000000"/>
                        </a:solidFill>
                        <a:effectLst/>
                        <a:latin typeface="Calibri"/>
                      </a:endParaRPr>
                    </a:p>
                  </a:txBody>
                  <a:tcPr marL="6286" marR="6286" marT="6286" marB="0" anchor="b"/>
                </a:tc>
              </a:tr>
              <a:tr h="168019">
                <a:tc>
                  <a:txBody>
                    <a:bodyPr/>
                    <a:lstStyle/>
                    <a:p>
                      <a:pPr algn="l" fontAlgn="b"/>
                      <a:r>
                        <a:rPr lang="en-IN" sz="900" u="none" strike="noStrike">
                          <a:effectLst/>
                        </a:rPr>
                        <a:t>Welding </a:t>
                      </a:r>
                      <a:endParaRPr lang="en-IN" sz="900" b="1" i="0" u="none" strike="noStrike">
                        <a:solidFill>
                          <a:srgbClr val="000000"/>
                        </a:solidFill>
                        <a:effectLst/>
                        <a:latin typeface="Calibri"/>
                      </a:endParaRPr>
                    </a:p>
                  </a:txBody>
                  <a:tcPr marL="6286" marR="6286" marT="6286" marB="0" anchor="b"/>
                </a:tc>
                <a:tc>
                  <a:txBody>
                    <a:bodyPr/>
                    <a:lstStyle/>
                    <a:p>
                      <a:pPr algn="l" fontAlgn="b"/>
                      <a:endParaRPr lang="en-IN" sz="900" b="1" i="0" u="none" strike="noStrike">
                        <a:solidFill>
                          <a:srgbClr val="000000"/>
                        </a:solidFill>
                        <a:effectLst/>
                        <a:latin typeface="Calibri"/>
                      </a:endParaRPr>
                    </a:p>
                  </a:txBody>
                  <a:tcPr marL="6286" marR="6286" marT="6286" marB="0" anchor="b"/>
                </a:tc>
                <a:tc>
                  <a:txBody>
                    <a:bodyPr/>
                    <a:lstStyle/>
                    <a:p>
                      <a:pPr algn="r" fontAlgn="b"/>
                      <a:r>
                        <a:rPr lang="en-IN" sz="900" u="none" strike="noStrike">
                          <a:effectLst/>
                        </a:rPr>
                        <a:t>15000</a:t>
                      </a:r>
                      <a:endParaRPr lang="en-IN" sz="900" b="0" i="0" u="none" strike="noStrike">
                        <a:solidFill>
                          <a:srgbClr val="000000"/>
                        </a:solidFill>
                        <a:effectLst/>
                        <a:latin typeface="Calibri"/>
                      </a:endParaRPr>
                    </a:p>
                  </a:txBody>
                  <a:tcPr marL="6286" marR="6286" marT="6286" marB="0" anchor="b"/>
                </a:tc>
              </a:tr>
              <a:tr h="168019">
                <a:tc>
                  <a:txBody>
                    <a:bodyPr/>
                    <a:lstStyle/>
                    <a:p>
                      <a:pPr algn="l" fontAlgn="b"/>
                      <a:endParaRPr lang="en-IN" sz="900" b="0" i="0" u="none" strike="noStrike">
                        <a:solidFill>
                          <a:srgbClr val="000000"/>
                        </a:solidFill>
                        <a:effectLst/>
                        <a:latin typeface="Calibri"/>
                      </a:endParaRPr>
                    </a:p>
                  </a:txBody>
                  <a:tcPr marL="6286" marR="6286" marT="6286" marB="0" anchor="b"/>
                </a:tc>
                <a:tc>
                  <a:txBody>
                    <a:bodyPr/>
                    <a:lstStyle/>
                    <a:p>
                      <a:pPr algn="l" fontAlgn="b"/>
                      <a:endParaRPr lang="en-IN" sz="900" b="0" i="0" u="none" strike="noStrike">
                        <a:solidFill>
                          <a:srgbClr val="000000"/>
                        </a:solidFill>
                        <a:effectLst/>
                        <a:latin typeface="Calibri"/>
                      </a:endParaRPr>
                    </a:p>
                  </a:txBody>
                  <a:tcPr marL="6286" marR="6286" marT="6286" marB="0" anchor="b"/>
                </a:tc>
                <a:tc>
                  <a:txBody>
                    <a:bodyPr/>
                    <a:lstStyle/>
                    <a:p>
                      <a:pPr algn="l" fontAlgn="b"/>
                      <a:endParaRPr lang="en-IN" sz="900" b="0" i="0" u="none" strike="noStrike">
                        <a:solidFill>
                          <a:srgbClr val="000000"/>
                        </a:solidFill>
                        <a:effectLst/>
                        <a:latin typeface="Calibri"/>
                      </a:endParaRPr>
                    </a:p>
                  </a:txBody>
                  <a:tcPr marL="6286" marR="6286" marT="6286" marB="0" anchor="b"/>
                </a:tc>
              </a:tr>
              <a:tr h="168019">
                <a:tc>
                  <a:txBody>
                    <a:bodyPr/>
                    <a:lstStyle/>
                    <a:p>
                      <a:pPr algn="l" fontAlgn="b"/>
                      <a:r>
                        <a:rPr lang="en-IN" sz="900" u="none" strike="noStrike">
                          <a:effectLst/>
                        </a:rPr>
                        <a:t>Machinaries</a:t>
                      </a:r>
                      <a:endParaRPr lang="en-IN" sz="900" b="1" i="0" u="none" strike="noStrike">
                        <a:solidFill>
                          <a:srgbClr val="000000"/>
                        </a:solidFill>
                        <a:effectLst/>
                        <a:latin typeface="Calibri"/>
                      </a:endParaRPr>
                    </a:p>
                  </a:txBody>
                  <a:tcPr marL="6286" marR="6286" marT="6286" marB="0" anchor="b"/>
                </a:tc>
                <a:tc>
                  <a:txBody>
                    <a:bodyPr/>
                    <a:lstStyle/>
                    <a:p>
                      <a:pPr algn="l" fontAlgn="b"/>
                      <a:endParaRPr lang="en-IN" sz="900" b="1" i="0" u="none" strike="noStrike">
                        <a:solidFill>
                          <a:srgbClr val="000000"/>
                        </a:solidFill>
                        <a:effectLst/>
                        <a:latin typeface="Calibri"/>
                      </a:endParaRPr>
                    </a:p>
                  </a:txBody>
                  <a:tcPr marL="6286" marR="6286" marT="6286" marB="0" anchor="b"/>
                </a:tc>
                <a:tc>
                  <a:txBody>
                    <a:bodyPr/>
                    <a:lstStyle/>
                    <a:p>
                      <a:pPr algn="l" fontAlgn="b"/>
                      <a:endParaRPr lang="en-IN" sz="900" b="0" i="0" u="none" strike="noStrike">
                        <a:solidFill>
                          <a:srgbClr val="000000"/>
                        </a:solidFill>
                        <a:effectLst/>
                        <a:latin typeface="Calibri"/>
                      </a:endParaRPr>
                    </a:p>
                  </a:txBody>
                  <a:tcPr marL="6286" marR="6286" marT="6286" marB="0" anchor="b"/>
                </a:tc>
              </a:tr>
              <a:tr h="168019">
                <a:tc>
                  <a:txBody>
                    <a:bodyPr/>
                    <a:lstStyle/>
                    <a:p>
                      <a:pPr algn="l" fontAlgn="b"/>
                      <a:r>
                        <a:rPr lang="en-IN" sz="900" u="none" strike="noStrike">
                          <a:effectLst/>
                        </a:rPr>
                        <a:t>Bench grinder</a:t>
                      </a:r>
                      <a:endParaRPr lang="en-IN" sz="900" b="0" i="0" u="none" strike="noStrike">
                        <a:solidFill>
                          <a:srgbClr val="000000"/>
                        </a:solidFill>
                        <a:effectLst/>
                        <a:latin typeface="Calibri"/>
                      </a:endParaRPr>
                    </a:p>
                  </a:txBody>
                  <a:tcPr marL="6286" marR="6286" marT="6286" marB="0" anchor="b"/>
                </a:tc>
                <a:tc>
                  <a:txBody>
                    <a:bodyPr/>
                    <a:lstStyle/>
                    <a:p>
                      <a:pPr algn="r" fontAlgn="b"/>
                      <a:r>
                        <a:rPr lang="en-IN" sz="900" u="none" strike="noStrike">
                          <a:effectLst/>
                        </a:rPr>
                        <a:t>1</a:t>
                      </a:r>
                      <a:endParaRPr lang="en-IN" sz="900" b="0" i="0" u="none" strike="noStrike">
                        <a:solidFill>
                          <a:srgbClr val="000000"/>
                        </a:solidFill>
                        <a:effectLst/>
                        <a:latin typeface="Calibri"/>
                      </a:endParaRPr>
                    </a:p>
                  </a:txBody>
                  <a:tcPr marL="6286" marR="6286" marT="6286" marB="0" anchor="b"/>
                </a:tc>
                <a:tc>
                  <a:txBody>
                    <a:bodyPr/>
                    <a:lstStyle/>
                    <a:p>
                      <a:pPr algn="r" fontAlgn="b"/>
                      <a:r>
                        <a:rPr lang="en-IN" sz="900" u="none" strike="noStrike">
                          <a:effectLst/>
                        </a:rPr>
                        <a:t>3850</a:t>
                      </a:r>
                      <a:endParaRPr lang="en-IN" sz="900" b="0" i="0" u="none" strike="noStrike">
                        <a:solidFill>
                          <a:srgbClr val="000000"/>
                        </a:solidFill>
                        <a:effectLst/>
                        <a:latin typeface="Calibri"/>
                      </a:endParaRPr>
                    </a:p>
                  </a:txBody>
                  <a:tcPr marL="6286" marR="6286" marT="6286" marB="0" anchor="b"/>
                </a:tc>
              </a:tr>
              <a:tr h="168019">
                <a:tc>
                  <a:txBody>
                    <a:bodyPr/>
                    <a:lstStyle/>
                    <a:p>
                      <a:pPr algn="l" fontAlgn="b"/>
                      <a:r>
                        <a:rPr lang="en-IN" sz="900" u="none" strike="noStrike">
                          <a:effectLst/>
                        </a:rPr>
                        <a:t>Hand drill</a:t>
                      </a:r>
                      <a:endParaRPr lang="en-IN" sz="900" b="0" i="0" u="none" strike="noStrike">
                        <a:solidFill>
                          <a:srgbClr val="000000"/>
                        </a:solidFill>
                        <a:effectLst/>
                        <a:latin typeface="Calibri"/>
                      </a:endParaRPr>
                    </a:p>
                  </a:txBody>
                  <a:tcPr marL="6286" marR="6286" marT="6286" marB="0" anchor="b"/>
                </a:tc>
                <a:tc>
                  <a:txBody>
                    <a:bodyPr/>
                    <a:lstStyle/>
                    <a:p>
                      <a:pPr algn="r" fontAlgn="b"/>
                      <a:r>
                        <a:rPr lang="en-IN" sz="900" u="none" strike="noStrike">
                          <a:effectLst/>
                        </a:rPr>
                        <a:t>1</a:t>
                      </a:r>
                      <a:endParaRPr lang="en-IN" sz="900" b="0" i="0" u="none" strike="noStrike">
                        <a:solidFill>
                          <a:srgbClr val="000000"/>
                        </a:solidFill>
                        <a:effectLst/>
                        <a:latin typeface="Calibri"/>
                      </a:endParaRPr>
                    </a:p>
                  </a:txBody>
                  <a:tcPr marL="6286" marR="6286" marT="6286" marB="0" anchor="b"/>
                </a:tc>
                <a:tc>
                  <a:txBody>
                    <a:bodyPr/>
                    <a:lstStyle/>
                    <a:p>
                      <a:pPr algn="r" fontAlgn="b"/>
                      <a:r>
                        <a:rPr lang="en-IN" sz="900" u="none" strike="noStrike">
                          <a:effectLst/>
                        </a:rPr>
                        <a:t>6450</a:t>
                      </a:r>
                      <a:endParaRPr lang="en-IN" sz="900" b="0" i="0" u="none" strike="noStrike">
                        <a:solidFill>
                          <a:srgbClr val="000000"/>
                        </a:solidFill>
                        <a:effectLst/>
                        <a:latin typeface="Calibri"/>
                      </a:endParaRPr>
                    </a:p>
                  </a:txBody>
                  <a:tcPr marL="6286" marR="6286" marT="6286" marB="0" anchor="b"/>
                </a:tc>
              </a:tr>
              <a:tr h="168019">
                <a:tc>
                  <a:txBody>
                    <a:bodyPr/>
                    <a:lstStyle/>
                    <a:p>
                      <a:pPr algn="l" fontAlgn="b"/>
                      <a:endParaRPr lang="en-IN" sz="900" b="0" i="0" u="none" strike="noStrike">
                        <a:solidFill>
                          <a:srgbClr val="000000"/>
                        </a:solidFill>
                        <a:effectLst/>
                        <a:latin typeface="Calibri"/>
                      </a:endParaRPr>
                    </a:p>
                  </a:txBody>
                  <a:tcPr marL="6286" marR="6286" marT="6286" marB="0" anchor="b"/>
                </a:tc>
                <a:tc>
                  <a:txBody>
                    <a:bodyPr/>
                    <a:lstStyle/>
                    <a:p>
                      <a:pPr algn="l" fontAlgn="b"/>
                      <a:endParaRPr lang="en-IN" sz="900" b="0" i="0" u="none" strike="noStrike">
                        <a:solidFill>
                          <a:srgbClr val="000000"/>
                        </a:solidFill>
                        <a:effectLst/>
                        <a:latin typeface="Calibri"/>
                      </a:endParaRPr>
                    </a:p>
                  </a:txBody>
                  <a:tcPr marL="6286" marR="6286" marT="6286" marB="0" anchor="b"/>
                </a:tc>
                <a:tc>
                  <a:txBody>
                    <a:bodyPr/>
                    <a:lstStyle/>
                    <a:p>
                      <a:pPr algn="l" fontAlgn="b"/>
                      <a:endParaRPr lang="en-IN" sz="900" b="0" i="0" u="none" strike="noStrike">
                        <a:solidFill>
                          <a:srgbClr val="000000"/>
                        </a:solidFill>
                        <a:effectLst/>
                        <a:latin typeface="Calibri"/>
                      </a:endParaRPr>
                    </a:p>
                  </a:txBody>
                  <a:tcPr marL="6286" marR="6286" marT="6286" marB="0" anchor="b"/>
                </a:tc>
              </a:tr>
              <a:tr h="168019">
                <a:tc>
                  <a:txBody>
                    <a:bodyPr/>
                    <a:lstStyle/>
                    <a:p>
                      <a:pPr algn="l" fontAlgn="b"/>
                      <a:r>
                        <a:rPr lang="en-IN" sz="900" u="none" strike="noStrike">
                          <a:effectLst/>
                        </a:rPr>
                        <a:t>Tools</a:t>
                      </a:r>
                      <a:endParaRPr lang="en-IN" sz="900" b="1" i="0" u="none" strike="noStrike">
                        <a:solidFill>
                          <a:srgbClr val="000000"/>
                        </a:solidFill>
                        <a:effectLst/>
                        <a:latin typeface="Calibri"/>
                      </a:endParaRPr>
                    </a:p>
                  </a:txBody>
                  <a:tcPr marL="6286" marR="6286" marT="6286" marB="0" anchor="b"/>
                </a:tc>
                <a:tc>
                  <a:txBody>
                    <a:bodyPr/>
                    <a:lstStyle/>
                    <a:p>
                      <a:pPr algn="l" fontAlgn="b"/>
                      <a:endParaRPr lang="en-IN" sz="900" b="1" i="0" u="none" strike="noStrike" dirty="0">
                        <a:solidFill>
                          <a:srgbClr val="000000"/>
                        </a:solidFill>
                        <a:effectLst/>
                        <a:latin typeface="Calibri"/>
                      </a:endParaRPr>
                    </a:p>
                  </a:txBody>
                  <a:tcPr marL="6286" marR="6286" marT="6286" marB="0" anchor="b"/>
                </a:tc>
                <a:tc>
                  <a:txBody>
                    <a:bodyPr/>
                    <a:lstStyle/>
                    <a:p>
                      <a:pPr algn="l" fontAlgn="b"/>
                      <a:endParaRPr lang="en-IN" sz="900" b="0" i="0" u="none" strike="noStrike">
                        <a:solidFill>
                          <a:srgbClr val="000000"/>
                        </a:solidFill>
                        <a:effectLst/>
                        <a:latin typeface="Calibri"/>
                      </a:endParaRPr>
                    </a:p>
                  </a:txBody>
                  <a:tcPr marL="6286" marR="6286" marT="6286" marB="0" anchor="b"/>
                </a:tc>
              </a:tr>
              <a:tr h="168019">
                <a:tc>
                  <a:txBody>
                    <a:bodyPr/>
                    <a:lstStyle/>
                    <a:p>
                      <a:pPr algn="l" fontAlgn="b"/>
                      <a:r>
                        <a:rPr lang="en-IN" sz="900" u="none" strike="noStrike">
                          <a:effectLst/>
                        </a:rPr>
                        <a:t>Pnuematic vane torque gun</a:t>
                      </a:r>
                      <a:endParaRPr lang="en-IN" sz="900" b="0" i="0" u="none" strike="noStrike">
                        <a:solidFill>
                          <a:srgbClr val="000000"/>
                        </a:solidFill>
                        <a:effectLst/>
                        <a:latin typeface="Calibri"/>
                      </a:endParaRPr>
                    </a:p>
                  </a:txBody>
                  <a:tcPr marL="6286" marR="6286" marT="6286" marB="0" anchor="b"/>
                </a:tc>
                <a:tc>
                  <a:txBody>
                    <a:bodyPr/>
                    <a:lstStyle/>
                    <a:p>
                      <a:pPr algn="r" fontAlgn="b"/>
                      <a:r>
                        <a:rPr lang="en-IN" sz="900" u="none" strike="noStrike">
                          <a:effectLst/>
                        </a:rPr>
                        <a:t>1</a:t>
                      </a:r>
                      <a:endParaRPr lang="en-IN" sz="900" b="0" i="0" u="none" strike="noStrike">
                        <a:solidFill>
                          <a:srgbClr val="000000"/>
                        </a:solidFill>
                        <a:effectLst/>
                        <a:latin typeface="Calibri"/>
                      </a:endParaRPr>
                    </a:p>
                  </a:txBody>
                  <a:tcPr marL="6286" marR="6286" marT="6286" marB="0" anchor="b"/>
                </a:tc>
                <a:tc>
                  <a:txBody>
                    <a:bodyPr/>
                    <a:lstStyle/>
                    <a:p>
                      <a:pPr algn="r" fontAlgn="b"/>
                      <a:r>
                        <a:rPr lang="en-IN" sz="900" u="none" strike="noStrike">
                          <a:effectLst/>
                        </a:rPr>
                        <a:t>2592</a:t>
                      </a:r>
                      <a:endParaRPr lang="en-IN" sz="900" b="0" i="0" u="none" strike="noStrike">
                        <a:solidFill>
                          <a:srgbClr val="000000"/>
                        </a:solidFill>
                        <a:effectLst/>
                        <a:latin typeface="Calibri"/>
                      </a:endParaRPr>
                    </a:p>
                  </a:txBody>
                  <a:tcPr marL="6286" marR="6286" marT="6286" marB="0" anchor="b"/>
                </a:tc>
              </a:tr>
              <a:tr h="168019">
                <a:tc>
                  <a:txBody>
                    <a:bodyPr/>
                    <a:lstStyle/>
                    <a:p>
                      <a:pPr algn="l" fontAlgn="b"/>
                      <a:r>
                        <a:rPr lang="en-IN" sz="900" u="none" strike="noStrike">
                          <a:effectLst/>
                        </a:rPr>
                        <a:t>Air nozzle gun</a:t>
                      </a:r>
                      <a:endParaRPr lang="en-IN" sz="900" b="0" i="0" u="none" strike="noStrike">
                        <a:solidFill>
                          <a:srgbClr val="000000"/>
                        </a:solidFill>
                        <a:effectLst/>
                        <a:latin typeface="Calibri"/>
                      </a:endParaRPr>
                    </a:p>
                  </a:txBody>
                  <a:tcPr marL="6286" marR="6286" marT="6286" marB="0" anchor="b"/>
                </a:tc>
                <a:tc>
                  <a:txBody>
                    <a:bodyPr/>
                    <a:lstStyle/>
                    <a:p>
                      <a:pPr algn="r" fontAlgn="b"/>
                      <a:r>
                        <a:rPr lang="en-IN" sz="900" u="none" strike="noStrike">
                          <a:effectLst/>
                        </a:rPr>
                        <a:t>1</a:t>
                      </a:r>
                      <a:endParaRPr lang="en-IN" sz="900" b="0" i="0" u="none" strike="noStrike">
                        <a:solidFill>
                          <a:srgbClr val="000000"/>
                        </a:solidFill>
                        <a:effectLst/>
                        <a:latin typeface="Calibri"/>
                      </a:endParaRPr>
                    </a:p>
                  </a:txBody>
                  <a:tcPr marL="6286" marR="6286" marT="6286" marB="0" anchor="b"/>
                </a:tc>
                <a:tc>
                  <a:txBody>
                    <a:bodyPr/>
                    <a:lstStyle/>
                    <a:p>
                      <a:pPr algn="r" fontAlgn="b"/>
                      <a:r>
                        <a:rPr lang="en-IN" sz="900" u="none" strike="noStrike">
                          <a:effectLst/>
                        </a:rPr>
                        <a:t>2250</a:t>
                      </a:r>
                      <a:endParaRPr lang="en-IN" sz="900" b="0" i="0" u="none" strike="noStrike">
                        <a:solidFill>
                          <a:srgbClr val="000000"/>
                        </a:solidFill>
                        <a:effectLst/>
                        <a:latin typeface="Calibri"/>
                      </a:endParaRPr>
                    </a:p>
                  </a:txBody>
                  <a:tcPr marL="6286" marR="6286" marT="6286" marB="0" anchor="b"/>
                </a:tc>
              </a:tr>
              <a:tr h="168019">
                <a:tc>
                  <a:txBody>
                    <a:bodyPr/>
                    <a:lstStyle/>
                    <a:p>
                      <a:pPr algn="l" fontAlgn="b"/>
                      <a:r>
                        <a:rPr lang="en-IN" sz="900" u="none" strike="noStrike">
                          <a:effectLst/>
                        </a:rPr>
                        <a:t>Universal screw driver set</a:t>
                      </a:r>
                      <a:endParaRPr lang="en-IN" sz="900" b="0" i="0" u="none" strike="noStrike">
                        <a:solidFill>
                          <a:srgbClr val="000000"/>
                        </a:solidFill>
                        <a:effectLst/>
                        <a:latin typeface="Calibri"/>
                      </a:endParaRPr>
                    </a:p>
                  </a:txBody>
                  <a:tcPr marL="6286" marR="6286" marT="6286" marB="0" anchor="b"/>
                </a:tc>
                <a:tc>
                  <a:txBody>
                    <a:bodyPr/>
                    <a:lstStyle/>
                    <a:p>
                      <a:pPr algn="r" fontAlgn="b"/>
                      <a:r>
                        <a:rPr lang="en-IN" sz="900" u="none" strike="noStrike">
                          <a:effectLst/>
                        </a:rPr>
                        <a:t>1</a:t>
                      </a:r>
                      <a:endParaRPr lang="en-IN" sz="900" b="0" i="0" u="none" strike="noStrike">
                        <a:solidFill>
                          <a:srgbClr val="000000"/>
                        </a:solidFill>
                        <a:effectLst/>
                        <a:latin typeface="Calibri"/>
                      </a:endParaRPr>
                    </a:p>
                  </a:txBody>
                  <a:tcPr marL="6286" marR="6286" marT="6286" marB="0" anchor="b"/>
                </a:tc>
                <a:tc>
                  <a:txBody>
                    <a:bodyPr/>
                    <a:lstStyle/>
                    <a:p>
                      <a:pPr algn="r" fontAlgn="b"/>
                      <a:r>
                        <a:rPr lang="en-IN" sz="900" u="none" strike="noStrike">
                          <a:effectLst/>
                        </a:rPr>
                        <a:t>350</a:t>
                      </a:r>
                      <a:endParaRPr lang="en-IN" sz="900" b="0" i="0" u="none" strike="noStrike">
                        <a:solidFill>
                          <a:srgbClr val="000000"/>
                        </a:solidFill>
                        <a:effectLst/>
                        <a:latin typeface="Calibri"/>
                      </a:endParaRPr>
                    </a:p>
                  </a:txBody>
                  <a:tcPr marL="6286" marR="6286" marT="6286" marB="0" anchor="b"/>
                </a:tc>
              </a:tr>
              <a:tr h="168019">
                <a:tc>
                  <a:txBody>
                    <a:bodyPr/>
                    <a:lstStyle/>
                    <a:p>
                      <a:pPr algn="l" fontAlgn="b"/>
                      <a:r>
                        <a:rPr lang="en-IN" sz="900" u="none" strike="noStrike">
                          <a:effectLst/>
                        </a:rPr>
                        <a:t>Tool boxes</a:t>
                      </a:r>
                      <a:endParaRPr lang="en-IN" sz="900" b="0" i="0" u="none" strike="noStrike">
                        <a:solidFill>
                          <a:srgbClr val="000000"/>
                        </a:solidFill>
                        <a:effectLst/>
                        <a:latin typeface="Calibri"/>
                      </a:endParaRPr>
                    </a:p>
                  </a:txBody>
                  <a:tcPr marL="6286" marR="6286" marT="6286" marB="0" anchor="b"/>
                </a:tc>
                <a:tc>
                  <a:txBody>
                    <a:bodyPr/>
                    <a:lstStyle/>
                    <a:p>
                      <a:pPr algn="r" fontAlgn="b"/>
                      <a:r>
                        <a:rPr lang="en-IN" sz="900" u="none" strike="noStrike">
                          <a:effectLst/>
                        </a:rPr>
                        <a:t>2</a:t>
                      </a:r>
                      <a:endParaRPr lang="en-IN" sz="900" b="0" i="0" u="none" strike="noStrike">
                        <a:solidFill>
                          <a:srgbClr val="000000"/>
                        </a:solidFill>
                        <a:effectLst/>
                        <a:latin typeface="Calibri"/>
                      </a:endParaRPr>
                    </a:p>
                  </a:txBody>
                  <a:tcPr marL="6286" marR="6286" marT="6286" marB="0" anchor="b"/>
                </a:tc>
                <a:tc>
                  <a:txBody>
                    <a:bodyPr/>
                    <a:lstStyle/>
                    <a:p>
                      <a:pPr algn="r" fontAlgn="b"/>
                      <a:r>
                        <a:rPr lang="en-IN" sz="900" u="none" strike="noStrike">
                          <a:effectLst/>
                        </a:rPr>
                        <a:t>800</a:t>
                      </a:r>
                      <a:endParaRPr lang="en-IN" sz="900" b="0" i="0" u="none" strike="noStrike">
                        <a:solidFill>
                          <a:srgbClr val="000000"/>
                        </a:solidFill>
                        <a:effectLst/>
                        <a:latin typeface="Calibri"/>
                      </a:endParaRPr>
                    </a:p>
                  </a:txBody>
                  <a:tcPr marL="6286" marR="6286" marT="6286" marB="0" anchor="b"/>
                </a:tc>
              </a:tr>
              <a:tr h="168019">
                <a:tc>
                  <a:txBody>
                    <a:bodyPr/>
                    <a:lstStyle/>
                    <a:p>
                      <a:pPr algn="l" fontAlgn="b"/>
                      <a:r>
                        <a:rPr lang="en-IN" sz="900" u="none" strike="noStrike">
                          <a:effectLst/>
                        </a:rPr>
                        <a:t>Electric torque wrench</a:t>
                      </a:r>
                      <a:endParaRPr lang="en-IN" sz="900" b="0" i="0" u="none" strike="noStrike">
                        <a:solidFill>
                          <a:srgbClr val="000000"/>
                        </a:solidFill>
                        <a:effectLst/>
                        <a:latin typeface="Calibri"/>
                      </a:endParaRPr>
                    </a:p>
                  </a:txBody>
                  <a:tcPr marL="6286" marR="6286" marT="6286" marB="0" anchor="b"/>
                </a:tc>
                <a:tc>
                  <a:txBody>
                    <a:bodyPr/>
                    <a:lstStyle/>
                    <a:p>
                      <a:pPr algn="r" fontAlgn="b"/>
                      <a:r>
                        <a:rPr lang="en-IN" sz="900" u="none" strike="noStrike">
                          <a:effectLst/>
                        </a:rPr>
                        <a:t>1</a:t>
                      </a:r>
                      <a:endParaRPr lang="en-IN" sz="900" b="0" i="0" u="none" strike="noStrike">
                        <a:solidFill>
                          <a:srgbClr val="000000"/>
                        </a:solidFill>
                        <a:effectLst/>
                        <a:latin typeface="Calibri"/>
                      </a:endParaRPr>
                    </a:p>
                  </a:txBody>
                  <a:tcPr marL="6286" marR="6286" marT="6286" marB="0" anchor="b"/>
                </a:tc>
                <a:tc>
                  <a:txBody>
                    <a:bodyPr/>
                    <a:lstStyle/>
                    <a:p>
                      <a:pPr algn="r" fontAlgn="b"/>
                      <a:r>
                        <a:rPr lang="en-IN" sz="900" u="none" strike="noStrike">
                          <a:effectLst/>
                        </a:rPr>
                        <a:t>0</a:t>
                      </a:r>
                      <a:endParaRPr lang="en-IN" sz="900" b="0" i="0" u="none" strike="noStrike">
                        <a:solidFill>
                          <a:srgbClr val="000000"/>
                        </a:solidFill>
                        <a:effectLst/>
                        <a:latin typeface="Calibri"/>
                      </a:endParaRPr>
                    </a:p>
                  </a:txBody>
                  <a:tcPr marL="6286" marR="6286" marT="6286" marB="0" anchor="b"/>
                </a:tc>
              </a:tr>
              <a:tr h="168019">
                <a:tc>
                  <a:txBody>
                    <a:bodyPr/>
                    <a:lstStyle/>
                    <a:p>
                      <a:pPr algn="l" fontAlgn="b"/>
                      <a:r>
                        <a:rPr lang="en-IN" sz="900" u="sng" strike="noStrike">
                          <a:effectLst/>
                        </a:rPr>
                        <a:t>Measuring tools</a:t>
                      </a:r>
                      <a:endParaRPr lang="en-IN" sz="900" b="0" i="0" u="sng" strike="noStrike">
                        <a:solidFill>
                          <a:srgbClr val="000000"/>
                        </a:solidFill>
                        <a:effectLst/>
                        <a:latin typeface="Calibri"/>
                      </a:endParaRPr>
                    </a:p>
                  </a:txBody>
                  <a:tcPr marL="6286" marR="6286" marT="6286" marB="0" anchor="b"/>
                </a:tc>
                <a:tc>
                  <a:txBody>
                    <a:bodyPr/>
                    <a:lstStyle/>
                    <a:p>
                      <a:pPr algn="l" fontAlgn="b"/>
                      <a:endParaRPr lang="en-IN" sz="900" b="1" i="0" u="none" strike="noStrike">
                        <a:solidFill>
                          <a:srgbClr val="000000"/>
                        </a:solidFill>
                        <a:effectLst/>
                        <a:latin typeface="Calibri"/>
                      </a:endParaRPr>
                    </a:p>
                  </a:txBody>
                  <a:tcPr marL="6286" marR="6286" marT="6286" marB="0" anchor="b"/>
                </a:tc>
                <a:tc>
                  <a:txBody>
                    <a:bodyPr/>
                    <a:lstStyle/>
                    <a:p>
                      <a:pPr algn="l" fontAlgn="b"/>
                      <a:endParaRPr lang="en-IN" sz="900" b="0" i="0" u="none" strike="noStrike">
                        <a:solidFill>
                          <a:srgbClr val="000000"/>
                        </a:solidFill>
                        <a:effectLst/>
                        <a:latin typeface="Calibri"/>
                      </a:endParaRPr>
                    </a:p>
                  </a:txBody>
                  <a:tcPr marL="6286" marR="6286" marT="6286" marB="0" anchor="b"/>
                </a:tc>
              </a:tr>
              <a:tr h="168019">
                <a:tc>
                  <a:txBody>
                    <a:bodyPr/>
                    <a:lstStyle/>
                    <a:p>
                      <a:pPr algn="l" fontAlgn="b"/>
                      <a:r>
                        <a:rPr lang="en-IN" sz="900" u="none" strike="noStrike">
                          <a:effectLst/>
                        </a:rPr>
                        <a:t>Vernier calliper</a:t>
                      </a:r>
                      <a:endParaRPr lang="en-IN" sz="900" b="0" i="0" u="none" strike="noStrike">
                        <a:solidFill>
                          <a:srgbClr val="000000"/>
                        </a:solidFill>
                        <a:effectLst/>
                        <a:latin typeface="Calibri"/>
                      </a:endParaRPr>
                    </a:p>
                  </a:txBody>
                  <a:tcPr marL="6286" marR="6286" marT="6286" marB="0" anchor="b"/>
                </a:tc>
                <a:tc>
                  <a:txBody>
                    <a:bodyPr/>
                    <a:lstStyle/>
                    <a:p>
                      <a:pPr algn="r" fontAlgn="b"/>
                      <a:r>
                        <a:rPr lang="en-IN" sz="900" u="none" strike="noStrike">
                          <a:effectLst/>
                        </a:rPr>
                        <a:t>2</a:t>
                      </a:r>
                      <a:endParaRPr lang="en-IN" sz="900" b="0" i="0" u="none" strike="noStrike">
                        <a:solidFill>
                          <a:srgbClr val="000000"/>
                        </a:solidFill>
                        <a:effectLst/>
                        <a:latin typeface="Calibri"/>
                      </a:endParaRPr>
                    </a:p>
                  </a:txBody>
                  <a:tcPr marL="6286" marR="6286" marT="6286" marB="0" anchor="b"/>
                </a:tc>
                <a:tc>
                  <a:txBody>
                    <a:bodyPr/>
                    <a:lstStyle/>
                    <a:p>
                      <a:pPr algn="r" fontAlgn="b"/>
                      <a:r>
                        <a:rPr lang="en-IN" sz="900" u="none" strike="noStrike">
                          <a:effectLst/>
                        </a:rPr>
                        <a:t>790</a:t>
                      </a:r>
                      <a:endParaRPr lang="en-IN" sz="900" b="0" i="0" u="none" strike="noStrike">
                        <a:solidFill>
                          <a:srgbClr val="000000"/>
                        </a:solidFill>
                        <a:effectLst/>
                        <a:latin typeface="Calibri"/>
                      </a:endParaRPr>
                    </a:p>
                  </a:txBody>
                  <a:tcPr marL="6286" marR="6286" marT="6286" marB="0" anchor="b"/>
                </a:tc>
              </a:tr>
              <a:tr h="168019">
                <a:tc>
                  <a:txBody>
                    <a:bodyPr/>
                    <a:lstStyle/>
                    <a:p>
                      <a:pPr algn="l" fontAlgn="b"/>
                      <a:r>
                        <a:rPr lang="en-IN" sz="900" u="none" strike="noStrike">
                          <a:effectLst/>
                        </a:rPr>
                        <a:t>Measuring tape</a:t>
                      </a:r>
                      <a:endParaRPr lang="en-IN" sz="900" b="0" i="0" u="none" strike="noStrike">
                        <a:solidFill>
                          <a:srgbClr val="000000"/>
                        </a:solidFill>
                        <a:effectLst/>
                        <a:latin typeface="Calibri"/>
                      </a:endParaRPr>
                    </a:p>
                  </a:txBody>
                  <a:tcPr marL="6286" marR="6286" marT="6286" marB="0" anchor="b"/>
                </a:tc>
                <a:tc>
                  <a:txBody>
                    <a:bodyPr/>
                    <a:lstStyle/>
                    <a:p>
                      <a:pPr algn="r" fontAlgn="b"/>
                      <a:r>
                        <a:rPr lang="en-IN" sz="900" u="none" strike="noStrike">
                          <a:effectLst/>
                        </a:rPr>
                        <a:t>2</a:t>
                      </a:r>
                      <a:endParaRPr lang="en-IN" sz="900" b="0" i="0" u="none" strike="noStrike">
                        <a:solidFill>
                          <a:srgbClr val="000000"/>
                        </a:solidFill>
                        <a:effectLst/>
                        <a:latin typeface="Calibri"/>
                      </a:endParaRPr>
                    </a:p>
                  </a:txBody>
                  <a:tcPr marL="6286" marR="6286" marT="6286" marB="0" anchor="b"/>
                </a:tc>
                <a:tc>
                  <a:txBody>
                    <a:bodyPr/>
                    <a:lstStyle/>
                    <a:p>
                      <a:pPr algn="r" fontAlgn="b"/>
                      <a:r>
                        <a:rPr lang="en-IN" sz="900" u="none" strike="noStrike">
                          <a:effectLst/>
                        </a:rPr>
                        <a:t>90</a:t>
                      </a:r>
                      <a:endParaRPr lang="en-IN" sz="900" b="0" i="0" u="none" strike="noStrike">
                        <a:solidFill>
                          <a:srgbClr val="000000"/>
                        </a:solidFill>
                        <a:effectLst/>
                        <a:latin typeface="Calibri"/>
                      </a:endParaRPr>
                    </a:p>
                  </a:txBody>
                  <a:tcPr marL="6286" marR="6286" marT="6286" marB="0" anchor="b"/>
                </a:tc>
              </a:tr>
              <a:tr h="168019">
                <a:tc>
                  <a:txBody>
                    <a:bodyPr/>
                    <a:lstStyle/>
                    <a:p>
                      <a:pPr algn="l" fontAlgn="b"/>
                      <a:r>
                        <a:rPr lang="en-IN" sz="900" u="none" strike="noStrike">
                          <a:effectLst/>
                        </a:rPr>
                        <a:t>Weighing scale</a:t>
                      </a:r>
                      <a:endParaRPr lang="en-IN" sz="900" b="0" i="0" u="none" strike="noStrike">
                        <a:solidFill>
                          <a:srgbClr val="000000"/>
                        </a:solidFill>
                        <a:effectLst/>
                        <a:latin typeface="Calibri"/>
                      </a:endParaRPr>
                    </a:p>
                  </a:txBody>
                  <a:tcPr marL="6286" marR="6286" marT="6286" marB="0" anchor="b"/>
                </a:tc>
                <a:tc>
                  <a:txBody>
                    <a:bodyPr/>
                    <a:lstStyle/>
                    <a:p>
                      <a:pPr algn="r" fontAlgn="b"/>
                      <a:r>
                        <a:rPr lang="en-IN" sz="900" u="none" strike="noStrike">
                          <a:effectLst/>
                        </a:rPr>
                        <a:t>1</a:t>
                      </a:r>
                      <a:endParaRPr lang="en-IN" sz="900" b="0" i="0" u="none" strike="noStrike">
                        <a:solidFill>
                          <a:srgbClr val="000000"/>
                        </a:solidFill>
                        <a:effectLst/>
                        <a:latin typeface="Calibri"/>
                      </a:endParaRPr>
                    </a:p>
                  </a:txBody>
                  <a:tcPr marL="6286" marR="6286" marT="6286" marB="0" anchor="b"/>
                </a:tc>
                <a:tc>
                  <a:txBody>
                    <a:bodyPr/>
                    <a:lstStyle/>
                    <a:p>
                      <a:pPr algn="r" fontAlgn="b"/>
                      <a:r>
                        <a:rPr lang="en-IN" sz="900" u="none" strike="noStrike">
                          <a:effectLst/>
                        </a:rPr>
                        <a:t>1105</a:t>
                      </a:r>
                      <a:endParaRPr lang="en-IN" sz="900" b="0" i="0" u="none" strike="noStrike">
                        <a:solidFill>
                          <a:srgbClr val="000000"/>
                        </a:solidFill>
                        <a:effectLst/>
                        <a:latin typeface="Calibri"/>
                      </a:endParaRPr>
                    </a:p>
                  </a:txBody>
                  <a:tcPr marL="6286" marR="6286" marT="6286" marB="0" anchor="b"/>
                </a:tc>
              </a:tr>
              <a:tr h="168019">
                <a:tc>
                  <a:txBody>
                    <a:bodyPr/>
                    <a:lstStyle/>
                    <a:p>
                      <a:pPr algn="l" fontAlgn="b"/>
                      <a:endParaRPr lang="en-IN" sz="900" b="0" i="0" u="none" strike="noStrike">
                        <a:solidFill>
                          <a:srgbClr val="000000"/>
                        </a:solidFill>
                        <a:effectLst/>
                        <a:latin typeface="Calibri"/>
                      </a:endParaRPr>
                    </a:p>
                  </a:txBody>
                  <a:tcPr marL="6286" marR="6286" marT="6286" marB="0" anchor="b"/>
                </a:tc>
                <a:tc>
                  <a:txBody>
                    <a:bodyPr/>
                    <a:lstStyle/>
                    <a:p>
                      <a:pPr algn="l" fontAlgn="b"/>
                      <a:endParaRPr lang="en-IN" sz="900" b="0" i="0" u="none" strike="noStrike">
                        <a:solidFill>
                          <a:srgbClr val="000000"/>
                        </a:solidFill>
                        <a:effectLst/>
                        <a:latin typeface="Calibri"/>
                      </a:endParaRPr>
                    </a:p>
                  </a:txBody>
                  <a:tcPr marL="6286" marR="6286" marT="6286" marB="0" anchor="b"/>
                </a:tc>
                <a:tc>
                  <a:txBody>
                    <a:bodyPr/>
                    <a:lstStyle/>
                    <a:p>
                      <a:pPr algn="l" fontAlgn="b"/>
                      <a:endParaRPr lang="en-IN" sz="900" b="0" i="0" u="none" strike="noStrike">
                        <a:solidFill>
                          <a:srgbClr val="000000"/>
                        </a:solidFill>
                        <a:effectLst/>
                        <a:latin typeface="Calibri"/>
                      </a:endParaRPr>
                    </a:p>
                  </a:txBody>
                  <a:tcPr marL="6286" marR="6286" marT="6286" marB="0" anchor="b"/>
                </a:tc>
              </a:tr>
              <a:tr h="168019">
                <a:tc>
                  <a:txBody>
                    <a:bodyPr/>
                    <a:lstStyle/>
                    <a:p>
                      <a:pPr algn="l" fontAlgn="b"/>
                      <a:r>
                        <a:rPr lang="en-IN" sz="900" u="none" strike="noStrike">
                          <a:effectLst/>
                        </a:rPr>
                        <a:t>Existing tools repairing </a:t>
                      </a:r>
                      <a:endParaRPr lang="en-IN" sz="900" b="1" i="0" u="none" strike="noStrike">
                        <a:solidFill>
                          <a:srgbClr val="000000"/>
                        </a:solidFill>
                        <a:effectLst/>
                        <a:latin typeface="Calibri"/>
                      </a:endParaRPr>
                    </a:p>
                  </a:txBody>
                  <a:tcPr marL="6286" marR="6286" marT="6286"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6286" marR="6286" marT="6286" marB="0" anchor="b"/>
                </a:tc>
                <a:tc>
                  <a:txBody>
                    <a:bodyPr/>
                    <a:lstStyle/>
                    <a:p>
                      <a:pPr algn="r" fontAlgn="b"/>
                      <a:r>
                        <a:rPr lang="en-IN" sz="900" u="none" strike="noStrike">
                          <a:effectLst/>
                        </a:rPr>
                        <a:t>3000</a:t>
                      </a:r>
                      <a:endParaRPr lang="en-IN" sz="900" b="0" i="0" u="none" strike="noStrike">
                        <a:solidFill>
                          <a:srgbClr val="000000"/>
                        </a:solidFill>
                        <a:effectLst/>
                        <a:latin typeface="Calibri"/>
                      </a:endParaRPr>
                    </a:p>
                  </a:txBody>
                  <a:tcPr marL="6286" marR="6286" marT="6286" marB="0" anchor="b"/>
                </a:tc>
              </a:tr>
              <a:tr h="168019">
                <a:tc>
                  <a:txBody>
                    <a:bodyPr/>
                    <a:lstStyle/>
                    <a:p>
                      <a:pPr algn="l" fontAlgn="b"/>
                      <a:endParaRPr lang="en-IN" sz="900" b="0" i="0" u="none" strike="noStrike">
                        <a:solidFill>
                          <a:srgbClr val="000000"/>
                        </a:solidFill>
                        <a:effectLst/>
                        <a:latin typeface="Calibri"/>
                      </a:endParaRPr>
                    </a:p>
                  </a:txBody>
                  <a:tcPr marL="6286" marR="6286" marT="6286" marB="0" anchor="b"/>
                </a:tc>
                <a:tc>
                  <a:txBody>
                    <a:bodyPr/>
                    <a:lstStyle/>
                    <a:p>
                      <a:pPr algn="l" fontAlgn="b"/>
                      <a:endParaRPr lang="en-IN" sz="900" b="0" i="0" u="none" strike="noStrike">
                        <a:solidFill>
                          <a:srgbClr val="000000"/>
                        </a:solidFill>
                        <a:effectLst/>
                        <a:latin typeface="Calibri"/>
                      </a:endParaRPr>
                    </a:p>
                  </a:txBody>
                  <a:tcPr marL="6286" marR="6286" marT="6286" marB="0" anchor="b"/>
                </a:tc>
                <a:tc>
                  <a:txBody>
                    <a:bodyPr/>
                    <a:lstStyle/>
                    <a:p>
                      <a:pPr algn="l" fontAlgn="b"/>
                      <a:endParaRPr lang="en-IN" sz="900" b="0" i="0" u="none" strike="noStrike">
                        <a:solidFill>
                          <a:srgbClr val="000000"/>
                        </a:solidFill>
                        <a:effectLst/>
                        <a:latin typeface="Calibri"/>
                      </a:endParaRPr>
                    </a:p>
                  </a:txBody>
                  <a:tcPr marL="6286" marR="6286" marT="6286" marB="0" anchor="b"/>
                </a:tc>
              </a:tr>
              <a:tr h="168019">
                <a:tc gridSpan="2">
                  <a:txBody>
                    <a:bodyPr/>
                    <a:lstStyle/>
                    <a:p>
                      <a:pPr algn="l" fontAlgn="b"/>
                      <a:r>
                        <a:rPr lang="en-IN" sz="900" u="none" strike="noStrike">
                          <a:effectLst/>
                        </a:rPr>
                        <a:t>Previous vehicles repair ,maintaince and paintjob</a:t>
                      </a:r>
                      <a:endParaRPr lang="en-IN" sz="900" b="1" i="0" u="none" strike="noStrike">
                        <a:solidFill>
                          <a:srgbClr val="000000"/>
                        </a:solidFill>
                        <a:effectLst/>
                        <a:latin typeface="Calibri"/>
                      </a:endParaRPr>
                    </a:p>
                  </a:txBody>
                  <a:tcPr marL="6286" marR="6286" marT="6286" marB="0" anchor="b"/>
                </a:tc>
                <a:tc hMerge="1">
                  <a:txBody>
                    <a:bodyPr/>
                    <a:lstStyle/>
                    <a:p>
                      <a:endParaRPr lang="en-IN"/>
                    </a:p>
                  </a:txBody>
                  <a:tcPr/>
                </a:tc>
                <a:tc>
                  <a:txBody>
                    <a:bodyPr/>
                    <a:lstStyle/>
                    <a:p>
                      <a:pPr algn="r" fontAlgn="b"/>
                      <a:r>
                        <a:rPr lang="en-IN" sz="900" u="none" strike="noStrike">
                          <a:effectLst/>
                        </a:rPr>
                        <a:t>10000</a:t>
                      </a:r>
                      <a:endParaRPr lang="en-IN" sz="900" b="0" i="0" u="none" strike="noStrike">
                        <a:solidFill>
                          <a:srgbClr val="000000"/>
                        </a:solidFill>
                        <a:effectLst/>
                        <a:latin typeface="Calibri"/>
                      </a:endParaRPr>
                    </a:p>
                  </a:txBody>
                  <a:tcPr marL="6286" marR="6286" marT="6286" marB="0" anchor="b"/>
                </a:tc>
              </a:tr>
              <a:tr h="168019">
                <a:tc>
                  <a:txBody>
                    <a:bodyPr/>
                    <a:lstStyle/>
                    <a:p>
                      <a:pPr algn="l" fontAlgn="b"/>
                      <a:endParaRPr lang="en-IN" sz="900" b="0" i="0" u="none" strike="noStrike">
                        <a:solidFill>
                          <a:srgbClr val="000000"/>
                        </a:solidFill>
                        <a:effectLst/>
                        <a:latin typeface="Calibri"/>
                      </a:endParaRPr>
                    </a:p>
                  </a:txBody>
                  <a:tcPr marL="6286" marR="6286" marT="6286" marB="0" anchor="b"/>
                </a:tc>
                <a:tc>
                  <a:txBody>
                    <a:bodyPr/>
                    <a:lstStyle/>
                    <a:p>
                      <a:pPr algn="l" fontAlgn="b"/>
                      <a:endParaRPr lang="en-IN" sz="900" b="0" i="0" u="none" strike="noStrike">
                        <a:solidFill>
                          <a:srgbClr val="000000"/>
                        </a:solidFill>
                        <a:effectLst/>
                        <a:latin typeface="Calibri"/>
                      </a:endParaRPr>
                    </a:p>
                  </a:txBody>
                  <a:tcPr marL="6286" marR="6286" marT="6286" marB="0" anchor="b"/>
                </a:tc>
                <a:tc>
                  <a:txBody>
                    <a:bodyPr/>
                    <a:lstStyle/>
                    <a:p>
                      <a:pPr algn="l" fontAlgn="b"/>
                      <a:endParaRPr lang="en-IN" sz="900" b="0" i="0" u="none" strike="noStrike">
                        <a:solidFill>
                          <a:srgbClr val="000000"/>
                        </a:solidFill>
                        <a:effectLst/>
                        <a:latin typeface="Calibri"/>
                      </a:endParaRPr>
                    </a:p>
                  </a:txBody>
                  <a:tcPr marL="6286" marR="6286" marT="6286" marB="0" anchor="b"/>
                </a:tc>
              </a:tr>
              <a:tr h="168019">
                <a:tc>
                  <a:txBody>
                    <a:bodyPr/>
                    <a:lstStyle/>
                    <a:p>
                      <a:pPr algn="l" fontAlgn="b"/>
                      <a:r>
                        <a:rPr lang="en-IN" sz="900" u="none" strike="noStrike">
                          <a:effectLst/>
                        </a:rPr>
                        <a:t>Logistics</a:t>
                      </a:r>
                      <a:endParaRPr lang="en-IN" sz="900" b="1" i="0" u="none" strike="noStrike">
                        <a:solidFill>
                          <a:srgbClr val="000000"/>
                        </a:solidFill>
                        <a:effectLst/>
                        <a:latin typeface="Calibri"/>
                      </a:endParaRPr>
                    </a:p>
                  </a:txBody>
                  <a:tcPr marL="6286" marR="6286" marT="6286" marB="0" anchor="b"/>
                </a:tc>
                <a:tc>
                  <a:txBody>
                    <a:bodyPr/>
                    <a:lstStyle/>
                    <a:p>
                      <a:pPr algn="l" fontAlgn="b"/>
                      <a:endParaRPr lang="en-IN" sz="900" b="1" i="0" u="none" strike="noStrike">
                        <a:solidFill>
                          <a:srgbClr val="000000"/>
                        </a:solidFill>
                        <a:effectLst/>
                        <a:latin typeface="Calibri"/>
                      </a:endParaRPr>
                    </a:p>
                  </a:txBody>
                  <a:tcPr marL="6286" marR="6286" marT="6286" marB="0" anchor="b"/>
                </a:tc>
                <a:tc>
                  <a:txBody>
                    <a:bodyPr/>
                    <a:lstStyle/>
                    <a:p>
                      <a:pPr algn="r" fontAlgn="b"/>
                      <a:r>
                        <a:rPr lang="en-IN" sz="900" u="none" strike="noStrike">
                          <a:effectLst/>
                        </a:rPr>
                        <a:t>90000</a:t>
                      </a:r>
                      <a:endParaRPr lang="en-IN" sz="900" b="0" i="0" u="none" strike="noStrike">
                        <a:solidFill>
                          <a:srgbClr val="000000"/>
                        </a:solidFill>
                        <a:effectLst/>
                        <a:latin typeface="Calibri"/>
                      </a:endParaRPr>
                    </a:p>
                  </a:txBody>
                  <a:tcPr marL="6286" marR="6286" marT="6286" marB="0" anchor="b"/>
                </a:tc>
              </a:tr>
              <a:tr h="168019">
                <a:tc>
                  <a:txBody>
                    <a:bodyPr/>
                    <a:lstStyle/>
                    <a:p>
                      <a:pPr algn="l" fontAlgn="b"/>
                      <a:endParaRPr lang="en-IN" sz="900" b="0" i="0" u="none" strike="noStrike">
                        <a:solidFill>
                          <a:srgbClr val="000000"/>
                        </a:solidFill>
                        <a:effectLst/>
                        <a:latin typeface="Calibri"/>
                      </a:endParaRPr>
                    </a:p>
                  </a:txBody>
                  <a:tcPr marL="6286" marR="6286" marT="6286" marB="0" anchor="b"/>
                </a:tc>
                <a:tc>
                  <a:txBody>
                    <a:bodyPr/>
                    <a:lstStyle/>
                    <a:p>
                      <a:pPr algn="l" fontAlgn="b"/>
                      <a:endParaRPr lang="en-IN" sz="900" b="0" i="0" u="none" strike="noStrike">
                        <a:solidFill>
                          <a:srgbClr val="000000"/>
                        </a:solidFill>
                        <a:effectLst/>
                        <a:latin typeface="Calibri"/>
                      </a:endParaRPr>
                    </a:p>
                  </a:txBody>
                  <a:tcPr marL="6286" marR="6286" marT="6286" marB="0" anchor="b"/>
                </a:tc>
                <a:tc>
                  <a:txBody>
                    <a:bodyPr/>
                    <a:lstStyle/>
                    <a:p>
                      <a:pPr algn="l" fontAlgn="b"/>
                      <a:endParaRPr lang="en-IN" sz="900" b="0" i="0" u="none" strike="noStrike">
                        <a:solidFill>
                          <a:srgbClr val="000000"/>
                        </a:solidFill>
                        <a:effectLst/>
                        <a:latin typeface="Calibri"/>
                      </a:endParaRPr>
                    </a:p>
                  </a:txBody>
                  <a:tcPr marL="6286" marR="6286" marT="6286" marB="0" anchor="b"/>
                </a:tc>
              </a:tr>
              <a:tr h="168019">
                <a:tc>
                  <a:txBody>
                    <a:bodyPr/>
                    <a:lstStyle/>
                    <a:p>
                      <a:pPr algn="l" fontAlgn="b"/>
                      <a:r>
                        <a:rPr lang="en-IN" sz="900" u="none" strike="noStrike">
                          <a:effectLst/>
                        </a:rPr>
                        <a:t>Traveling &amp; accomodation </a:t>
                      </a:r>
                      <a:endParaRPr lang="en-IN" sz="900" b="1" i="0" u="none" strike="noStrike">
                        <a:solidFill>
                          <a:srgbClr val="000000"/>
                        </a:solidFill>
                        <a:effectLst/>
                        <a:latin typeface="Calibri"/>
                      </a:endParaRPr>
                    </a:p>
                  </a:txBody>
                  <a:tcPr marL="6286" marR="6286" marT="6286" marB="0" anchor="b"/>
                </a:tc>
                <a:tc>
                  <a:txBody>
                    <a:bodyPr/>
                    <a:lstStyle/>
                    <a:p>
                      <a:pPr algn="l" fontAlgn="b"/>
                      <a:endParaRPr lang="en-IN" sz="900" b="1" i="0" u="none" strike="noStrike">
                        <a:solidFill>
                          <a:srgbClr val="000000"/>
                        </a:solidFill>
                        <a:effectLst/>
                        <a:latin typeface="Calibri"/>
                      </a:endParaRPr>
                    </a:p>
                  </a:txBody>
                  <a:tcPr marL="6286" marR="6286" marT="6286" marB="0" anchor="b"/>
                </a:tc>
                <a:tc>
                  <a:txBody>
                    <a:bodyPr/>
                    <a:lstStyle/>
                    <a:p>
                      <a:pPr algn="l" fontAlgn="b"/>
                      <a:endParaRPr lang="en-IN" sz="900" b="0" i="0" u="none" strike="noStrike">
                        <a:solidFill>
                          <a:srgbClr val="000000"/>
                        </a:solidFill>
                        <a:effectLst/>
                        <a:latin typeface="Calibri"/>
                      </a:endParaRPr>
                    </a:p>
                  </a:txBody>
                  <a:tcPr marL="6286" marR="6286" marT="6286" marB="0" anchor="b"/>
                </a:tc>
              </a:tr>
              <a:tr h="168019">
                <a:tc>
                  <a:txBody>
                    <a:bodyPr/>
                    <a:lstStyle/>
                    <a:p>
                      <a:pPr algn="l" fontAlgn="b"/>
                      <a:r>
                        <a:rPr lang="en-IN" sz="900" u="none" strike="noStrike">
                          <a:effectLst/>
                        </a:rPr>
                        <a:t>Train tickets (rate card attached)</a:t>
                      </a:r>
                      <a:endParaRPr lang="en-IN" sz="900" b="0" i="0" u="none" strike="noStrike">
                        <a:solidFill>
                          <a:srgbClr val="000000"/>
                        </a:solidFill>
                        <a:effectLst/>
                        <a:latin typeface="Calibri"/>
                      </a:endParaRPr>
                    </a:p>
                  </a:txBody>
                  <a:tcPr marL="6286" marR="6286" marT="6286" marB="0" anchor="b"/>
                </a:tc>
                <a:tc>
                  <a:txBody>
                    <a:bodyPr/>
                    <a:lstStyle/>
                    <a:p>
                      <a:pPr algn="r" fontAlgn="b"/>
                      <a:r>
                        <a:rPr lang="en-IN" sz="900" u="none" strike="noStrike">
                          <a:effectLst/>
                        </a:rPr>
                        <a:t>5+25</a:t>
                      </a:r>
                      <a:endParaRPr lang="en-IN" sz="900" b="0" i="0" u="none" strike="noStrike">
                        <a:solidFill>
                          <a:srgbClr val="000000"/>
                        </a:solidFill>
                        <a:effectLst/>
                        <a:latin typeface="Calibri"/>
                      </a:endParaRPr>
                    </a:p>
                  </a:txBody>
                  <a:tcPr marL="6286" marR="6286" marT="6286" marB="0" anchor="b"/>
                </a:tc>
                <a:tc>
                  <a:txBody>
                    <a:bodyPr/>
                    <a:lstStyle/>
                    <a:p>
                      <a:pPr algn="r" fontAlgn="b"/>
                      <a:r>
                        <a:rPr lang="en-IN" sz="900" u="none" strike="noStrike">
                          <a:effectLst/>
                        </a:rPr>
                        <a:t>39900</a:t>
                      </a:r>
                      <a:endParaRPr lang="en-IN" sz="900" b="0" i="0" u="none" strike="noStrike">
                        <a:solidFill>
                          <a:srgbClr val="000000"/>
                        </a:solidFill>
                        <a:effectLst/>
                        <a:latin typeface="Calibri"/>
                      </a:endParaRPr>
                    </a:p>
                  </a:txBody>
                  <a:tcPr marL="6286" marR="6286" marT="6286" marB="0" anchor="b"/>
                </a:tc>
              </a:tr>
              <a:tr h="168019">
                <a:tc>
                  <a:txBody>
                    <a:bodyPr/>
                    <a:lstStyle/>
                    <a:p>
                      <a:pPr algn="l" fontAlgn="b"/>
                      <a:r>
                        <a:rPr lang="en-IN" sz="900" u="none" strike="noStrike">
                          <a:effectLst/>
                        </a:rPr>
                        <a:t>Accomodation</a:t>
                      </a:r>
                      <a:endParaRPr lang="en-IN" sz="900" b="0" i="0" u="none" strike="noStrike">
                        <a:solidFill>
                          <a:srgbClr val="000000"/>
                        </a:solidFill>
                        <a:effectLst/>
                        <a:latin typeface="Calibri"/>
                      </a:endParaRPr>
                    </a:p>
                  </a:txBody>
                  <a:tcPr marL="6286" marR="6286" marT="6286" marB="0" anchor="b"/>
                </a:tc>
                <a:tc>
                  <a:txBody>
                    <a:bodyPr/>
                    <a:lstStyle/>
                    <a:p>
                      <a:pPr algn="r" fontAlgn="b"/>
                      <a:r>
                        <a:rPr lang="en-IN" sz="900" u="none" strike="noStrike">
                          <a:effectLst/>
                        </a:rPr>
                        <a:t>25</a:t>
                      </a:r>
                      <a:endParaRPr lang="en-IN" sz="900" b="0" i="0" u="none" strike="noStrike">
                        <a:solidFill>
                          <a:srgbClr val="000000"/>
                        </a:solidFill>
                        <a:effectLst/>
                        <a:latin typeface="Calibri"/>
                      </a:endParaRPr>
                    </a:p>
                  </a:txBody>
                  <a:tcPr marL="6286" marR="6286" marT="6286" marB="0" anchor="b"/>
                </a:tc>
                <a:tc>
                  <a:txBody>
                    <a:bodyPr/>
                    <a:lstStyle/>
                    <a:p>
                      <a:pPr algn="r" fontAlgn="b"/>
                      <a:r>
                        <a:rPr lang="en-IN" sz="900" u="none" strike="noStrike">
                          <a:effectLst/>
                        </a:rPr>
                        <a:t>50000</a:t>
                      </a:r>
                      <a:endParaRPr lang="en-IN" sz="900" b="0" i="0" u="none" strike="noStrike">
                        <a:solidFill>
                          <a:srgbClr val="000000"/>
                        </a:solidFill>
                        <a:effectLst/>
                        <a:latin typeface="Calibri"/>
                      </a:endParaRPr>
                    </a:p>
                  </a:txBody>
                  <a:tcPr marL="6286" marR="6286" marT="6286" marB="0" anchor="b"/>
                </a:tc>
              </a:tr>
              <a:tr h="168019">
                <a:tc>
                  <a:txBody>
                    <a:bodyPr/>
                    <a:lstStyle/>
                    <a:p>
                      <a:pPr algn="l" fontAlgn="b"/>
                      <a:endParaRPr lang="en-IN" sz="900" b="0" i="0" u="none" strike="noStrike">
                        <a:solidFill>
                          <a:srgbClr val="000000"/>
                        </a:solidFill>
                        <a:effectLst/>
                        <a:latin typeface="Calibri"/>
                      </a:endParaRPr>
                    </a:p>
                  </a:txBody>
                  <a:tcPr marL="6286" marR="6286" marT="6286" marB="0" anchor="b"/>
                </a:tc>
                <a:tc>
                  <a:txBody>
                    <a:bodyPr/>
                    <a:lstStyle/>
                    <a:p>
                      <a:pPr algn="l" fontAlgn="b"/>
                      <a:endParaRPr lang="en-IN" sz="900" b="0" i="0" u="none" strike="noStrike">
                        <a:solidFill>
                          <a:srgbClr val="000000"/>
                        </a:solidFill>
                        <a:effectLst/>
                        <a:latin typeface="Calibri"/>
                      </a:endParaRPr>
                    </a:p>
                  </a:txBody>
                  <a:tcPr marL="6286" marR="6286" marT="6286" marB="0" anchor="b"/>
                </a:tc>
                <a:tc>
                  <a:txBody>
                    <a:bodyPr/>
                    <a:lstStyle/>
                    <a:p>
                      <a:pPr algn="l" fontAlgn="b"/>
                      <a:endParaRPr lang="en-IN" sz="900" b="0" i="0" u="none" strike="noStrike">
                        <a:solidFill>
                          <a:srgbClr val="000000"/>
                        </a:solidFill>
                        <a:effectLst/>
                        <a:latin typeface="Calibri"/>
                      </a:endParaRPr>
                    </a:p>
                  </a:txBody>
                  <a:tcPr marL="6286" marR="6286" marT="6286" marB="0" anchor="b"/>
                </a:tc>
              </a:tr>
              <a:tr h="168019">
                <a:tc>
                  <a:txBody>
                    <a:bodyPr/>
                    <a:lstStyle/>
                    <a:p>
                      <a:pPr algn="l" fontAlgn="b"/>
                      <a:r>
                        <a:rPr lang="en-IN" sz="900" u="none" strike="noStrike">
                          <a:effectLst/>
                        </a:rPr>
                        <a:t>miscellaneous</a:t>
                      </a:r>
                      <a:endParaRPr lang="en-IN" sz="900" b="1" i="0" u="none" strike="noStrike">
                        <a:solidFill>
                          <a:srgbClr val="000000"/>
                        </a:solidFill>
                        <a:effectLst/>
                        <a:latin typeface="Calibri"/>
                      </a:endParaRPr>
                    </a:p>
                  </a:txBody>
                  <a:tcPr marL="6286" marR="6286" marT="6286"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6286" marR="6286" marT="6286" marB="0" anchor="b"/>
                </a:tc>
                <a:tc>
                  <a:txBody>
                    <a:bodyPr/>
                    <a:lstStyle/>
                    <a:p>
                      <a:pPr algn="r" fontAlgn="b"/>
                      <a:r>
                        <a:rPr lang="en-IN" sz="900" u="none" strike="noStrike" dirty="0">
                          <a:effectLst/>
                        </a:rPr>
                        <a:t>8000</a:t>
                      </a:r>
                      <a:endParaRPr lang="en-IN" sz="900" b="0" i="0" u="none" strike="noStrike" dirty="0">
                        <a:solidFill>
                          <a:srgbClr val="000000"/>
                        </a:solidFill>
                        <a:effectLst/>
                        <a:latin typeface="Calibri"/>
                      </a:endParaRPr>
                    </a:p>
                  </a:txBody>
                  <a:tcPr marL="6286" marR="6286" marT="6286" marB="0" anchor="b"/>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467681102"/>
              </p:ext>
            </p:extLst>
          </p:nvPr>
        </p:nvGraphicFramePr>
        <p:xfrm>
          <a:off x="5064076" y="980728"/>
          <a:ext cx="3888431" cy="4896549"/>
        </p:xfrm>
        <a:graphic>
          <a:graphicData uri="http://schemas.openxmlformats.org/drawingml/2006/table">
            <a:tbl>
              <a:tblPr>
                <a:tableStyleId>{5C22544A-7EE6-4342-B048-85BDC9FD1C3A}</a:tableStyleId>
              </a:tblPr>
              <a:tblGrid>
                <a:gridCol w="2039668"/>
                <a:gridCol w="1255953"/>
                <a:gridCol w="592810"/>
              </a:tblGrid>
              <a:tr h="233169">
                <a:tc>
                  <a:txBody>
                    <a:bodyPr/>
                    <a:lstStyle/>
                    <a:p>
                      <a:pPr algn="l" fontAlgn="b"/>
                      <a:r>
                        <a:rPr lang="en-IN" sz="1100" u="none" strike="noStrike" dirty="0">
                          <a:effectLst/>
                        </a:rPr>
                        <a:t>Petrol</a:t>
                      </a:r>
                      <a:endParaRPr lang="en-IN" sz="1100" b="1" i="0" u="none" strike="noStrike" dirty="0">
                        <a:solidFill>
                          <a:srgbClr val="000000"/>
                        </a:solidFill>
                        <a:effectLst/>
                        <a:latin typeface="Calibri"/>
                      </a:endParaRPr>
                    </a:p>
                  </a:txBody>
                  <a:tcPr marL="7620" marR="7620" marT="7620" marB="0" anchor="b"/>
                </a:tc>
                <a:tc>
                  <a:txBody>
                    <a:bodyPr/>
                    <a:lstStyle/>
                    <a:p>
                      <a:pPr algn="r" fontAlgn="b"/>
                      <a:r>
                        <a:rPr lang="en-IN" sz="1100" u="none" strike="noStrike">
                          <a:effectLst/>
                        </a:rPr>
                        <a:t>84litres</a:t>
                      </a:r>
                      <a:endParaRPr lang="en-IN" sz="1100" b="0" i="0" u="none" strike="noStrike">
                        <a:solidFill>
                          <a:srgbClr val="000000"/>
                        </a:solidFill>
                        <a:effectLst/>
                        <a:latin typeface="Calibri"/>
                      </a:endParaRPr>
                    </a:p>
                  </a:txBody>
                  <a:tcPr marL="7620" marR="7620" marT="7620" marB="0" anchor="b"/>
                </a:tc>
                <a:tc>
                  <a:txBody>
                    <a:bodyPr/>
                    <a:lstStyle/>
                    <a:p>
                      <a:pPr algn="r" fontAlgn="b"/>
                      <a:r>
                        <a:rPr lang="en-IN" sz="1100" u="none" strike="noStrike">
                          <a:effectLst/>
                        </a:rPr>
                        <a:t>6000</a:t>
                      </a:r>
                      <a:endParaRPr lang="en-IN" sz="1100" b="0" i="0" u="none" strike="noStrike">
                        <a:solidFill>
                          <a:srgbClr val="000000"/>
                        </a:solidFill>
                        <a:effectLst/>
                        <a:latin typeface="Calibri"/>
                      </a:endParaRPr>
                    </a:p>
                  </a:txBody>
                  <a:tcPr marL="7620" marR="7620" marT="7620" marB="0" anchor="b"/>
                </a:tc>
              </a:tr>
              <a:tr h="233169">
                <a:tc>
                  <a:txBody>
                    <a:bodyPr/>
                    <a:lstStyle/>
                    <a:p>
                      <a:pPr algn="l" fontAlgn="b"/>
                      <a:endParaRPr lang="en-IN" sz="1100" b="0" i="0" u="none" strike="noStrike">
                        <a:solidFill>
                          <a:srgbClr val="000000"/>
                        </a:solidFill>
                        <a:effectLst/>
                        <a:latin typeface="Calibri"/>
                      </a:endParaRPr>
                    </a:p>
                  </a:txBody>
                  <a:tcPr marL="7620" marR="7620" marT="7620" marB="0" anchor="b"/>
                </a:tc>
                <a:tc>
                  <a:txBody>
                    <a:bodyPr/>
                    <a:lstStyle/>
                    <a:p>
                      <a:pPr algn="l" fontAlgn="b"/>
                      <a:endParaRPr lang="en-IN" sz="1100" b="0" i="0" u="none" strike="noStrike">
                        <a:solidFill>
                          <a:srgbClr val="000000"/>
                        </a:solidFill>
                        <a:effectLst/>
                        <a:latin typeface="Calibri"/>
                      </a:endParaRPr>
                    </a:p>
                  </a:txBody>
                  <a:tcPr marL="7620" marR="7620" marT="7620" marB="0" anchor="b"/>
                </a:tc>
                <a:tc>
                  <a:txBody>
                    <a:bodyPr/>
                    <a:lstStyle/>
                    <a:p>
                      <a:pPr algn="l" fontAlgn="b"/>
                      <a:endParaRPr lang="en-IN" sz="1100" b="0" i="0" u="none" strike="noStrike">
                        <a:solidFill>
                          <a:srgbClr val="000000"/>
                        </a:solidFill>
                        <a:effectLst/>
                        <a:latin typeface="Calibri"/>
                      </a:endParaRPr>
                    </a:p>
                  </a:txBody>
                  <a:tcPr marL="7620" marR="7620" marT="7620" marB="0" anchor="b"/>
                </a:tc>
              </a:tr>
              <a:tr h="233169">
                <a:tc>
                  <a:txBody>
                    <a:bodyPr/>
                    <a:lstStyle/>
                    <a:p>
                      <a:pPr algn="l" fontAlgn="b"/>
                      <a:r>
                        <a:rPr lang="en-IN" sz="1100" u="none" strike="noStrike">
                          <a:effectLst/>
                        </a:rPr>
                        <a:t>Projects + workshops + events</a:t>
                      </a:r>
                      <a:endParaRPr lang="en-IN" sz="1100" b="1" i="0" u="none" strike="noStrike">
                        <a:solidFill>
                          <a:srgbClr val="000000"/>
                        </a:solidFill>
                        <a:effectLst/>
                        <a:latin typeface="Calibri"/>
                      </a:endParaRPr>
                    </a:p>
                  </a:txBody>
                  <a:tcPr marL="7620" marR="7620" marT="7620" marB="0" anchor="b"/>
                </a:tc>
                <a:tc>
                  <a:txBody>
                    <a:bodyPr/>
                    <a:lstStyle/>
                    <a:p>
                      <a:pPr algn="l" fontAlgn="b"/>
                      <a:r>
                        <a:rPr lang="en-IN" sz="1100" u="none" strike="noStrike">
                          <a:effectLst/>
                        </a:rPr>
                        <a:t> </a:t>
                      </a:r>
                      <a:endParaRPr lang="en-IN" sz="1100" b="1" i="0" u="none" strike="noStrike">
                        <a:solidFill>
                          <a:srgbClr val="000000"/>
                        </a:solidFill>
                        <a:effectLst/>
                        <a:latin typeface="Calibri"/>
                      </a:endParaRPr>
                    </a:p>
                  </a:txBody>
                  <a:tcPr marL="7620" marR="7620" marT="7620" marB="0" anchor="b"/>
                </a:tc>
                <a:tc>
                  <a:txBody>
                    <a:bodyPr/>
                    <a:lstStyle/>
                    <a:p>
                      <a:pPr algn="r" fontAlgn="b"/>
                      <a:r>
                        <a:rPr lang="en-IN" sz="1100" u="none" strike="noStrike">
                          <a:effectLst/>
                        </a:rPr>
                        <a:t>75000</a:t>
                      </a:r>
                      <a:endParaRPr lang="en-IN" sz="1100" b="0" i="0" u="none" strike="noStrike">
                        <a:solidFill>
                          <a:srgbClr val="000000"/>
                        </a:solidFill>
                        <a:effectLst/>
                        <a:latin typeface="Calibri"/>
                      </a:endParaRPr>
                    </a:p>
                  </a:txBody>
                  <a:tcPr marL="7620" marR="7620" marT="7620" marB="0" anchor="b"/>
                </a:tc>
              </a:tr>
              <a:tr h="233169">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7620" marR="7620" marT="7620" marB="0" anchor="b"/>
                </a:tc>
                <a:tc>
                  <a:txBody>
                    <a:bodyPr/>
                    <a:lstStyle/>
                    <a:p>
                      <a:pPr algn="l" fontAlgn="b"/>
                      <a:endParaRPr lang="en-IN" sz="1100" b="0" i="0" u="none" strike="noStrike">
                        <a:solidFill>
                          <a:srgbClr val="000000"/>
                        </a:solidFill>
                        <a:effectLst/>
                        <a:latin typeface="Calibri"/>
                      </a:endParaRPr>
                    </a:p>
                  </a:txBody>
                  <a:tcPr marL="7620" marR="7620" marT="7620" marB="0" anchor="b"/>
                </a:tc>
              </a:tr>
              <a:tr h="233169">
                <a:tc>
                  <a:txBody>
                    <a:bodyPr/>
                    <a:lstStyle/>
                    <a:p>
                      <a:pPr algn="l" fontAlgn="b"/>
                      <a:r>
                        <a:rPr lang="en-IN" sz="1100" u="none" strike="noStrike">
                          <a:effectLst/>
                        </a:rPr>
                        <a:t>Publicity</a:t>
                      </a:r>
                      <a:endParaRPr lang="en-IN" sz="1100" b="1" i="0" u="none" strike="noStrike">
                        <a:solidFill>
                          <a:srgbClr val="000000"/>
                        </a:solidFill>
                        <a:effectLst/>
                        <a:latin typeface="Calibri"/>
                      </a:endParaRPr>
                    </a:p>
                  </a:txBody>
                  <a:tcPr marL="7620" marR="7620" marT="7620" marB="0" anchor="b"/>
                </a:tc>
                <a:tc>
                  <a:txBody>
                    <a:bodyPr/>
                    <a:lstStyle/>
                    <a:p>
                      <a:pPr algn="l" fontAlgn="b"/>
                      <a:r>
                        <a:rPr lang="en-IN" sz="1100" u="none" strike="noStrike">
                          <a:effectLst/>
                        </a:rPr>
                        <a:t> </a:t>
                      </a:r>
                      <a:endParaRPr lang="en-IN" sz="1100" b="1" i="0" u="none" strike="noStrike">
                        <a:solidFill>
                          <a:srgbClr val="000000"/>
                        </a:solidFill>
                        <a:effectLst/>
                        <a:latin typeface="Calibri"/>
                      </a:endParaRPr>
                    </a:p>
                  </a:txBody>
                  <a:tcPr marL="7620" marR="7620" marT="7620" marB="0" anchor="b"/>
                </a:tc>
                <a:tc>
                  <a:txBody>
                    <a:bodyPr/>
                    <a:lstStyle/>
                    <a:p>
                      <a:pPr algn="l" fontAlgn="b"/>
                      <a:endParaRPr lang="en-IN" sz="1100" b="0" i="0" u="none" strike="noStrike">
                        <a:solidFill>
                          <a:srgbClr val="000000"/>
                        </a:solidFill>
                        <a:effectLst/>
                        <a:latin typeface="Calibri"/>
                      </a:endParaRPr>
                    </a:p>
                  </a:txBody>
                  <a:tcPr marL="7620" marR="7620" marT="7620" marB="0" anchor="b"/>
                </a:tc>
              </a:tr>
              <a:tr h="233169">
                <a:tc>
                  <a:txBody>
                    <a:bodyPr/>
                    <a:lstStyle/>
                    <a:p>
                      <a:pPr algn="l" fontAlgn="b"/>
                      <a:r>
                        <a:rPr lang="en-IN" sz="1100" u="none" strike="noStrike">
                          <a:effectLst/>
                        </a:rPr>
                        <a:t>Stickers</a:t>
                      </a:r>
                      <a:endParaRPr lang="en-IN" sz="1100" b="0" i="0" u="none" strike="noStrike">
                        <a:solidFill>
                          <a:srgbClr val="000000"/>
                        </a:solidFill>
                        <a:effectLst/>
                        <a:latin typeface="Calibri"/>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7620" marR="7620" marT="7620" marB="0" anchor="b"/>
                </a:tc>
                <a:tc>
                  <a:txBody>
                    <a:bodyPr/>
                    <a:lstStyle/>
                    <a:p>
                      <a:pPr algn="r" fontAlgn="b"/>
                      <a:r>
                        <a:rPr lang="en-IN" sz="1100" u="none" strike="noStrike">
                          <a:effectLst/>
                        </a:rPr>
                        <a:t>600</a:t>
                      </a:r>
                      <a:endParaRPr lang="en-IN" sz="1100" b="0" i="0" u="none" strike="noStrike">
                        <a:solidFill>
                          <a:srgbClr val="000000"/>
                        </a:solidFill>
                        <a:effectLst/>
                        <a:latin typeface="Calibri"/>
                      </a:endParaRPr>
                    </a:p>
                  </a:txBody>
                  <a:tcPr marL="7620" marR="7620" marT="7620" marB="0" anchor="b"/>
                </a:tc>
              </a:tr>
              <a:tr h="233169">
                <a:tc>
                  <a:txBody>
                    <a:bodyPr/>
                    <a:lstStyle/>
                    <a:p>
                      <a:pPr algn="l" fontAlgn="b"/>
                      <a:r>
                        <a:rPr lang="en-IN" sz="1100" u="none" strike="noStrike">
                          <a:effectLst/>
                        </a:rPr>
                        <a:t>Banners</a:t>
                      </a:r>
                      <a:endParaRPr lang="en-IN" sz="1100" b="0" i="0" u="none" strike="noStrike">
                        <a:solidFill>
                          <a:srgbClr val="000000"/>
                        </a:solidFill>
                        <a:effectLst/>
                        <a:latin typeface="Calibri"/>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7620" marR="7620" marT="7620" marB="0" anchor="b"/>
                </a:tc>
                <a:tc>
                  <a:txBody>
                    <a:bodyPr/>
                    <a:lstStyle/>
                    <a:p>
                      <a:pPr algn="r" fontAlgn="b"/>
                      <a:r>
                        <a:rPr lang="en-IN" sz="1100" u="none" strike="noStrike">
                          <a:effectLst/>
                        </a:rPr>
                        <a:t>500</a:t>
                      </a:r>
                      <a:endParaRPr lang="en-IN" sz="1100" b="0" i="0" u="none" strike="noStrike">
                        <a:solidFill>
                          <a:srgbClr val="000000"/>
                        </a:solidFill>
                        <a:effectLst/>
                        <a:latin typeface="Calibri"/>
                      </a:endParaRPr>
                    </a:p>
                  </a:txBody>
                  <a:tcPr marL="7620" marR="7620" marT="7620" marB="0" anchor="b"/>
                </a:tc>
              </a:tr>
              <a:tr h="233169">
                <a:tc>
                  <a:txBody>
                    <a:bodyPr/>
                    <a:lstStyle/>
                    <a:p>
                      <a:pPr algn="l" fontAlgn="b"/>
                      <a:r>
                        <a:rPr lang="en-IN" sz="1100" u="none" strike="noStrike">
                          <a:effectLst/>
                        </a:rPr>
                        <a:t>Broucher</a:t>
                      </a:r>
                      <a:endParaRPr lang="en-IN" sz="1100" b="0" i="0" u="none" strike="noStrike">
                        <a:solidFill>
                          <a:srgbClr val="000000"/>
                        </a:solidFill>
                        <a:effectLst/>
                        <a:latin typeface="Calibri"/>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7620" marR="7620" marT="7620" marB="0" anchor="b"/>
                </a:tc>
                <a:tc>
                  <a:txBody>
                    <a:bodyPr/>
                    <a:lstStyle/>
                    <a:p>
                      <a:pPr algn="r" fontAlgn="b"/>
                      <a:r>
                        <a:rPr lang="en-IN" sz="1100" u="none" strike="noStrike">
                          <a:effectLst/>
                        </a:rPr>
                        <a:t>2000</a:t>
                      </a:r>
                      <a:endParaRPr lang="en-IN" sz="1100" b="0" i="0" u="none" strike="noStrike">
                        <a:solidFill>
                          <a:srgbClr val="000000"/>
                        </a:solidFill>
                        <a:effectLst/>
                        <a:latin typeface="Calibri"/>
                      </a:endParaRPr>
                    </a:p>
                  </a:txBody>
                  <a:tcPr marL="7620" marR="7620" marT="7620" marB="0" anchor="b"/>
                </a:tc>
              </a:tr>
              <a:tr h="233169">
                <a:tc>
                  <a:txBody>
                    <a:bodyPr/>
                    <a:lstStyle/>
                    <a:p>
                      <a:pPr algn="l" fontAlgn="b"/>
                      <a:r>
                        <a:rPr lang="en-IN" sz="1100" u="none" strike="noStrike">
                          <a:effectLst/>
                        </a:rPr>
                        <a:t>Posters </a:t>
                      </a:r>
                      <a:endParaRPr lang="en-IN" sz="1100" b="0" i="0" u="none" strike="noStrike">
                        <a:solidFill>
                          <a:srgbClr val="000000"/>
                        </a:solidFill>
                        <a:effectLst/>
                        <a:latin typeface="Calibri"/>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7620" marR="7620" marT="7620" marB="0" anchor="b"/>
                </a:tc>
                <a:tc>
                  <a:txBody>
                    <a:bodyPr/>
                    <a:lstStyle/>
                    <a:p>
                      <a:pPr algn="r" fontAlgn="b"/>
                      <a:r>
                        <a:rPr lang="en-IN" sz="1100" u="none" strike="noStrike">
                          <a:effectLst/>
                        </a:rPr>
                        <a:t>150</a:t>
                      </a:r>
                      <a:endParaRPr lang="en-IN" sz="1100" b="0" i="0" u="none" strike="noStrike">
                        <a:solidFill>
                          <a:srgbClr val="000000"/>
                        </a:solidFill>
                        <a:effectLst/>
                        <a:latin typeface="Calibri"/>
                      </a:endParaRPr>
                    </a:p>
                  </a:txBody>
                  <a:tcPr marL="7620" marR="7620" marT="7620" marB="0" anchor="b"/>
                </a:tc>
              </a:tr>
              <a:tr h="233169">
                <a:tc>
                  <a:txBody>
                    <a:bodyPr/>
                    <a:lstStyle/>
                    <a:p>
                      <a:pPr algn="l" fontAlgn="b"/>
                      <a:r>
                        <a:rPr lang="en-IN" sz="1100" u="none" strike="noStrike">
                          <a:effectLst/>
                        </a:rPr>
                        <a:t>Visiting cards</a:t>
                      </a:r>
                      <a:endParaRPr lang="en-IN" sz="1100" b="0" i="0" u="none" strike="noStrike">
                        <a:solidFill>
                          <a:srgbClr val="000000"/>
                        </a:solidFill>
                        <a:effectLst/>
                        <a:latin typeface="Calibri"/>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7620" marR="7620" marT="7620" marB="0" anchor="b"/>
                </a:tc>
                <a:tc>
                  <a:txBody>
                    <a:bodyPr/>
                    <a:lstStyle/>
                    <a:p>
                      <a:pPr algn="r" fontAlgn="b"/>
                      <a:r>
                        <a:rPr lang="en-IN" sz="1100" u="none" strike="noStrike">
                          <a:effectLst/>
                        </a:rPr>
                        <a:t>100</a:t>
                      </a:r>
                      <a:endParaRPr lang="en-IN" sz="1100" b="0" i="0" u="none" strike="noStrike">
                        <a:solidFill>
                          <a:srgbClr val="000000"/>
                        </a:solidFill>
                        <a:effectLst/>
                        <a:latin typeface="Calibri"/>
                      </a:endParaRPr>
                    </a:p>
                  </a:txBody>
                  <a:tcPr marL="7620" marR="7620" marT="7620" marB="0" anchor="b"/>
                </a:tc>
              </a:tr>
              <a:tr h="233169">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7620" marR="7620" marT="7620" marB="0" anchor="b"/>
                </a:tc>
                <a:tc>
                  <a:txBody>
                    <a:bodyPr/>
                    <a:lstStyle/>
                    <a:p>
                      <a:pPr algn="l" fontAlgn="b"/>
                      <a:endParaRPr lang="en-IN" sz="1100" b="0" i="0" u="none" strike="noStrike">
                        <a:solidFill>
                          <a:srgbClr val="000000"/>
                        </a:solidFill>
                        <a:effectLst/>
                        <a:latin typeface="Calibri"/>
                      </a:endParaRPr>
                    </a:p>
                  </a:txBody>
                  <a:tcPr marL="7620" marR="7620" marT="7620" marB="0" anchor="b"/>
                </a:tc>
              </a:tr>
              <a:tr h="233169">
                <a:tc>
                  <a:txBody>
                    <a:bodyPr/>
                    <a:lstStyle/>
                    <a:p>
                      <a:pPr algn="l" fontAlgn="b"/>
                      <a:r>
                        <a:rPr lang="en-IN" sz="1100" u="none" strike="noStrike">
                          <a:effectLst/>
                        </a:rPr>
                        <a:t>Website management </a:t>
                      </a:r>
                      <a:endParaRPr lang="en-IN" sz="1100" b="1" i="0" u="none" strike="noStrike">
                        <a:solidFill>
                          <a:srgbClr val="000000"/>
                        </a:solidFill>
                        <a:effectLst/>
                        <a:latin typeface="Calibri"/>
                      </a:endParaRPr>
                    </a:p>
                  </a:txBody>
                  <a:tcPr marL="7620" marR="7620" marT="7620" marB="0" anchor="b"/>
                </a:tc>
                <a:tc>
                  <a:txBody>
                    <a:bodyPr/>
                    <a:lstStyle/>
                    <a:p>
                      <a:pPr algn="l" fontAlgn="b"/>
                      <a:r>
                        <a:rPr lang="en-IN" sz="1100" u="none" strike="noStrike">
                          <a:effectLst/>
                        </a:rPr>
                        <a:t> </a:t>
                      </a:r>
                      <a:endParaRPr lang="en-IN" sz="1100" b="1" i="0" u="none" strike="noStrike">
                        <a:solidFill>
                          <a:srgbClr val="000000"/>
                        </a:solidFill>
                        <a:effectLst/>
                        <a:latin typeface="Calibri"/>
                      </a:endParaRPr>
                    </a:p>
                  </a:txBody>
                  <a:tcPr marL="7620" marR="7620" marT="7620" marB="0" anchor="b"/>
                </a:tc>
                <a:tc>
                  <a:txBody>
                    <a:bodyPr/>
                    <a:lstStyle/>
                    <a:p>
                      <a:pPr algn="l" fontAlgn="b"/>
                      <a:endParaRPr lang="en-IN" sz="1100" b="0" i="0" u="none" strike="noStrike">
                        <a:solidFill>
                          <a:srgbClr val="000000"/>
                        </a:solidFill>
                        <a:effectLst/>
                        <a:latin typeface="Calibri"/>
                      </a:endParaRPr>
                    </a:p>
                  </a:txBody>
                  <a:tcPr marL="7620" marR="7620" marT="7620" marB="0" anchor="b"/>
                </a:tc>
              </a:tr>
              <a:tr h="233169">
                <a:tc>
                  <a:txBody>
                    <a:bodyPr/>
                    <a:lstStyle/>
                    <a:p>
                      <a:pPr algn="l" fontAlgn="b"/>
                      <a:r>
                        <a:rPr lang="en-IN" sz="1100" u="none" strike="noStrike">
                          <a:effectLst/>
                        </a:rPr>
                        <a:t>.org domain</a:t>
                      </a:r>
                      <a:endParaRPr lang="en-IN" sz="1100" b="1" i="0" u="none" strike="noStrike">
                        <a:solidFill>
                          <a:srgbClr val="000000"/>
                        </a:solidFill>
                        <a:effectLst/>
                        <a:latin typeface="Calibri"/>
                      </a:endParaRPr>
                    </a:p>
                  </a:txBody>
                  <a:tcPr marL="7620" marR="7620" marT="7620" marB="0" anchor="b"/>
                </a:tc>
                <a:tc>
                  <a:txBody>
                    <a:bodyPr/>
                    <a:lstStyle/>
                    <a:p>
                      <a:pPr algn="r" fontAlgn="b"/>
                      <a:r>
                        <a:rPr lang="en-IN" sz="1100" u="none" strike="noStrike">
                          <a:effectLst/>
                        </a:rPr>
                        <a:t>1</a:t>
                      </a:r>
                      <a:endParaRPr lang="en-IN" sz="1100" b="1" i="0" u="none" strike="noStrike">
                        <a:solidFill>
                          <a:srgbClr val="000000"/>
                        </a:solidFill>
                        <a:effectLst/>
                        <a:latin typeface="Calibri"/>
                      </a:endParaRPr>
                    </a:p>
                  </a:txBody>
                  <a:tcPr marL="7620" marR="7620" marT="7620" marB="0" anchor="b"/>
                </a:tc>
                <a:tc>
                  <a:txBody>
                    <a:bodyPr/>
                    <a:lstStyle/>
                    <a:p>
                      <a:pPr algn="r" fontAlgn="b"/>
                      <a:r>
                        <a:rPr lang="en-IN" sz="1100" u="none" strike="noStrike">
                          <a:effectLst/>
                        </a:rPr>
                        <a:t>249</a:t>
                      </a:r>
                      <a:endParaRPr lang="en-IN" sz="1100" b="0" i="0" u="none" strike="noStrike">
                        <a:solidFill>
                          <a:srgbClr val="000000"/>
                        </a:solidFill>
                        <a:effectLst/>
                        <a:latin typeface="Calibri"/>
                      </a:endParaRPr>
                    </a:p>
                  </a:txBody>
                  <a:tcPr marL="7620" marR="7620" marT="7620" marB="0" anchor="b"/>
                </a:tc>
              </a:tr>
              <a:tr h="233169">
                <a:tc>
                  <a:txBody>
                    <a:bodyPr/>
                    <a:lstStyle/>
                    <a:p>
                      <a:pPr algn="l" fontAlgn="b"/>
                      <a:r>
                        <a:rPr lang="en-IN" sz="1100" u="none" strike="noStrike">
                          <a:effectLst/>
                        </a:rPr>
                        <a:t>Hosting a website</a:t>
                      </a:r>
                      <a:endParaRPr lang="en-IN" sz="1100" b="0" i="0" u="none" strike="noStrike">
                        <a:solidFill>
                          <a:srgbClr val="000000"/>
                        </a:solidFill>
                        <a:effectLst/>
                        <a:latin typeface="Calibri"/>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a:endParaRPr>
                    </a:p>
                  </a:txBody>
                  <a:tcPr marL="7620" marR="7620" marT="7620" marB="0" anchor="b"/>
                </a:tc>
                <a:tc>
                  <a:txBody>
                    <a:bodyPr/>
                    <a:lstStyle/>
                    <a:p>
                      <a:pPr algn="r" fontAlgn="b"/>
                      <a:r>
                        <a:rPr lang="en-IN" sz="1100" u="none" strike="noStrike">
                          <a:effectLst/>
                        </a:rPr>
                        <a:t>6000</a:t>
                      </a:r>
                      <a:endParaRPr lang="en-IN" sz="1100" b="0" i="0" u="none" strike="noStrike">
                        <a:solidFill>
                          <a:srgbClr val="000000"/>
                        </a:solidFill>
                        <a:effectLst/>
                        <a:latin typeface="Calibri"/>
                      </a:endParaRPr>
                    </a:p>
                  </a:txBody>
                  <a:tcPr marL="7620" marR="7620" marT="7620" marB="0" anchor="b"/>
                </a:tc>
              </a:tr>
              <a:tr h="233169">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7620" marR="7620" marT="7620" marB="0" anchor="b"/>
                </a:tc>
                <a:tc>
                  <a:txBody>
                    <a:bodyPr/>
                    <a:lstStyle/>
                    <a:p>
                      <a:pPr algn="l" fontAlgn="b"/>
                      <a:endParaRPr lang="en-IN" sz="1100" b="0" i="0" u="none" strike="noStrike">
                        <a:solidFill>
                          <a:srgbClr val="000000"/>
                        </a:solidFill>
                        <a:effectLst/>
                        <a:latin typeface="Calibri"/>
                      </a:endParaRPr>
                    </a:p>
                  </a:txBody>
                  <a:tcPr marL="7620" marR="7620" marT="7620" marB="0" anchor="b"/>
                </a:tc>
              </a:tr>
              <a:tr h="233169">
                <a:tc>
                  <a:txBody>
                    <a:bodyPr/>
                    <a:lstStyle/>
                    <a:p>
                      <a:pPr algn="l" fontAlgn="b"/>
                      <a:r>
                        <a:rPr lang="en-IN" sz="1100" u="none" strike="noStrike">
                          <a:effectLst/>
                        </a:rPr>
                        <a:t>Safety Equipments</a:t>
                      </a:r>
                      <a:endParaRPr lang="en-IN" sz="1100" b="1" i="0" u="none" strike="noStrike">
                        <a:solidFill>
                          <a:srgbClr val="000000"/>
                        </a:solidFill>
                        <a:effectLst/>
                        <a:latin typeface="Calibri"/>
                      </a:endParaRPr>
                    </a:p>
                  </a:txBody>
                  <a:tcPr marL="7620" marR="7620" marT="7620" marB="0" anchor="b"/>
                </a:tc>
                <a:tc>
                  <a:txBody>
                    <a:bodyPr/>
                    <a:lstStyle/>
                    <a:p>
                      <a:pPr algn="l" fontAlgn="b"/>
                      <a:endParaRPr lang="en-IN" sz="1100" b="1" i="0" u="none" strike="noStrike">
                        <a:solidFill>
                          <a:srgbClr val="000000"/>
                        </a:solidFill>
                        <a:effectLst/>
                        <a:latin typeface="Calibri"/>
                      </a:endParaRPr>
                    </a:p>
                  </a:txBody>
                  <a:tcPr marL="7620" marR="7620" marT="7620" marB="0" anchor="b"/>
                </a:tc>
                <a:tc>
                  <a:txBody>
                    <a:bodyPr/>
                    <a:lstStyle/>
                    <a:p>
                      <a:pPr algn="l" fontAlgn="b"/>
                      <a:endParaRPr lang="en-IN" sz="1100" b="0" i="0" u="none" strike="noStrike">
                        <a:solidFill>
                          <a:srgbClr val="000000"/>
                        </a:solidFill>
                        <a:effectLst/>
                        <a:latin typeface="Calibri"/>
                      </a:endParaRPr>
                    </a:p>
                  </a:txBody>
                  <a:tcPr marL="7620" marR="7620" marT="7620" marB="0" anchor="b"/>
                </a:tc>
              </a:tr>
              <a:tr h="233169">
                <a:tc>
                  <a:txBody>
                    <a:bodyPr/>
                    <a:lstStyle/>
                    <a:p>
                      <a:pPr algn="l" fontAlgn="b"/>
                      <a:r>
                        <a:rPr lang="en-IN" sz="1100" u="none" strike="noStrike">
                          <a:effectLst/>
                        </a:rPr>
                        <a:t>Impact attuenator</a:t>
                      </a:r>
                      <a:endParaRPr lang="en-IN" sz="1100" b="0" i="0" u="none" strike="noStrike">
                        <a:solidFill>
                          <a:srgbClr val="000000"/>
                        </a:solidFill>
                        <a:effectLst/>
                        <a:latin typeface="Calibri"/>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a:endParaRPr>
                    </a:p>
                  </a:txBody>
                  <a:tcPr marL="7620" marR="7620" marT="7620" marB="0" anchor="b"/>
                </a:tc>
                <a:tc>
                  <a:txBody>
                    <a:bodyPr/>
                    <a:lstStyle/>
                    <a:p>
                      <a:pPr algn="r" fontAlgn="b"/>
                      <a:r>
                        <a:rPr lang="en-IN" sz="1100" u="none" strike="noStrike">
                          <a:effectLst/>
                        </a:rPr>
                        <a:t>25000</a:t>
                      </a:r>
                      <a:endParaRPr lang="en-IN" sz="1100" b="0" i="0" u="none" strike="noStrike">
                        <a:solidFill>
                          <a:srgbClr val="000000"/>
                        </a:solidFill>
                        <a:effectLst/>
                        <a:latin typeface="Calibri"/>
                      </a:endParaRPr>
                    </a:p>
                  </a:txBody>
                  <a:tcPr marL="7620" marR="7620" marT="7620" marB="0" anchor="b"/>
                </a:tc>
              </a:tr>
              <a:tr h="233169">
                <a:tc>
                  <a:txBody>
                    <a:bodyPr/>
                    <a:lstStyle/>
                    <a:p>
                      <a:pPr algn="l" fontAlgn="b"/>
                      <a:r>
                        <a:rPr lang="en-IN" sz="1100" u="none" strike="noStrike">
                          <a:effectLst/>
                        </a:rPr>
                        <a:t>Welding shield</a:t>
                      </a:r>
                      <a:endParaRPr lang="en-IN" sz="1100" b="0" i="0" u="none" strike="noStrike">
                        <a:solidFill>
                          <a:srgbClr val="000000"/>
                        </a:solidFill>
                        <a:effectLst/>
                        <a:latin typeface="Calibri"/>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a:endParaRPr>
                    </a:p>
                  </a:txBody>
                  <a:tcPr marL="7620" marR="7620" marT="7620" marB="0" anchor="b"/>
                </a:tc>
                <a:tc>
                  <a:txBody>
                    <a:bodyPr/>
                    <a:lstStyle/>
                    <a:p>
                      <a:pPr algn="r" fontAlgn="b"/>
                      <a:r>
                        <a:rPr lang="en-IN" sz="1100" u="none" strike="noStrike">
                          <a:effectLst/>
                        </a:rPr>
                        <a:t>550</a:t>
                      </a:r>
                      <a:endParaRPr lang="en-IN" sz="1100" b="0" i="0" u="none" strike="noStrike">
                        <a:solidFill>
                          <a:srgbClr val="000000"/>
                        </a:solidFill>
                        <a:effectLst/>
                        <a:latin typeface="Calibri"/>
                      </a:endParaRPr>
                    </a:p>
                  </a:txBody>
                  <a:tcPr marL="7620" marR="7620" marT="7620" marB="0" anchor="b"/>
                </a:tc>
              </a:tr>
              <a:tr h="233169">
                <a:tc>
                  <a:txBody>
                    <a:bodyPr/>
                    <a:lstStyle/>
                    <a:p>
                      <a:pPr algn="l" fontAlgn="b"/>
                      <a:r>
                        <a:rPr lang="en-IN" sz="1100" u="none" strike="noStrike">
                          <a:effectLst/>
                        </a:rPr>
                        <a:t>Welding glows</a:t>
                      </a:r>
                      <a:endParaRPr lang="en-IN" sz="1100" b="0" i="0" u="none" strike="noStrike">
                        <a:solidFill>
                          <a:srgbClr val="000000"/>
                        </a:solidFill>
                        <a:effectLst/>
                        <a:latin typeface="Calibri"/>
                      </a:endParaRPr>
                    </a:p>
                  </a:txBody>
                  <a:tcPr marL="7620" marR="7620" marT="7620" marB="0" anchor="b"/>
                </a:tc>
                <a:tc>
                  <a:txBody>
                    <a:bodyPr/>
                    <a:lstStyle/>
                    <a:p>
                      <a:pPr algn="r" fontAlgn="b"/>
                      <a:r>
                        <a:rPr lang="en-IN" sz="1100" u="none" strike="noStrike">
                          <a:effectLst/>
                        </a:rPr>
                        <a:t>2</a:t>
                      </a:r>
                      <a:endParaRPr lang="en-IN" sz="1100" b="0" i="0" u="none" strike="noStrike">
                        <a:solidFill>
                          <a:srgbClr val="000000"/>
                        </a:solidFill>
                        <a:effectLst/>
                        <a:latin typeface="Calibri"/>
                      </a:endParaRPr>
                    </a:p>
                  </a:txBody>
                  <a:tcPr marL="7620" marR="7620" marT="7620" marB="0" anchor="b"/>
                </a:tc>
                <a:tc>
                  <a:txBody>
                    <a:bodyPr/>
                    <a:lstStyle/>
                    <a:p>
                      <a:pPr algn="r" fontAlgn="b"/>
                      <a:r>
                        <a:rPr lang="en-IN" sz="1100" u="none" strike="noStrike">
                          <a:effectLst/>
                        </a:rPr>
                        <a:t>500</a:t>
                      </a:r>
                      <a:endParaRPr lang="en-IN" sz="1100" b="0" i="0" u="none" strike="noStrike">
                        <a:solidFill>
                          <a:srgbClr val="000000"/>
                        </a:solidFill>
                        <a:effectLst/>
                        <a:latin typeface="Calibri"/>
                      </a:endParaRPr>
                    </a:p>
                  </a:txBody>
                  <a:tcPr marL="7620" marR="7620" marT="7620" marB="0" anchor="b"/>
                </a:tc>
              </a:tr>
              <a:tr h="233169">
                <a:tc>
                  <a:txBody>
                    <a:bodyPr/>
                    <a:lstStyle/>
                    <a:p>
                      <a:pPr algn="l" fontAlgn="b"/>
                      <a:r>
                        <a:rPr lang="en-IN" sz="1100" u="none" strike="noStrike">
                          <a:effectLst/>
                        </a:rPr>
                        <a:t>First aid kit</a:t>
                      </a:r>
                      <a:endParaRPr lang="en-IN" sz="1100" b="0" i="0" u="none" strike="noStrike">
                        <a:solidFill>
                          <a:srgbClr val="000000"/>
                        </a:solidFill>
                        <a:effectLst/>
                        <a:latin typeface="Calibri"/>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a:endParaRPr>
                    </a:p>
                  </a:txBody>
                  <a:tcPr marL="7620" marR="7620" marT="7620" marB="0" anchor="b"/>
                </a:tc>
                <a:tc>
                  <a:txBody>
                    <a:bodyPr/>
                    <a:lstStyle/>
                    <a:p>
                      <a:pPr algn="r" fontAlgn="b"/>
                      <a:r>
                        <a:rPr lang="en-IN" sz="1100" u="none" strike="noStrike">
                          <a:effectLst/>
                        </a:rPr>
                        <a:t>500</a:t>
                      </a:r>
                      <a:endParaRPr lang="en-IN" sz="1100" b="0" i="0" u="none" strike="noStrike">
                        <a:solidFill>
                          <a:srgbClr val="000000"/>
                        </a:solidFill>
                        <a:effectLst/>
                        <a:latin typeface="Calibri"/>
                      </a:endParaRPr>
                    </a:p>
                  </a:txBody>
                  <a:tcPr marL="7620" marR="7620" marT="7620" marB="0" anchor="b"/>
                </a:tc>
              </a:tr>
              <a:tr h="233169">
                <a:tc>
                  <a:txBody>
                    <a:bodyPr/>
                    <a:lstStyle/>
                    <a:p>
                      <a:pPr algn="l" fontAlgn="b"/>
                      <a:r>
                        <a:rPr lang="en-IN" sz="1100" u="none" strike="noStrike" dirty="0">
                          <a:effectLst/>
                        </a:rPr>
                        <a:t>Fire extinguishers refilling</a:t>
                      </a:r>
                      <a:endParaRPr lang="en-IN" sz="1100" b="0" i="0" u="none" strike="noStrike" dirty="0">
                        <a:solidFill>
                          <a:srgbClr val="000000"/>
                        </a:solidFill>
                        <a:effectLst/>
                        <a:latin typeface="Calibri"/>
                      </a:endParaRPr>
                    </a:p>
                  </a:txBody>
                  <a:tcPr marL="7620" marR="7620" marT="7620" marB="0" anchor="b"/>
                </a:tc>
                <a:tc>
                  <a:txBody>
                    <a:bodyPr/>
                    <a:lstStyle/>
                    <a:p>
                      <a:pPr algn="r" fontAlgn="b"/>
                      <a:r>
                        <a:rPr lang="en-IN" sz="1100" u="none" strike="noStrike" dirty="0">
                          <a:effectLst/>
                        </a:rPr>
                        <a:t>6kg</a:t>
                      </a:r>
                      <a:endParaRPr lang="en-IN" sz="1100" b="0" i="0" u="none" strike="noStrike" dirty="0">
                        <a:solidFill>
                          <a:srgbClr val="000000"/>
                        </a:solidFill>
                        <a:effectLst/>
                        <a:latin typeface="Calibri"/>
                      </a:endParaRPr>
                    </a:p>
                  </a:txBody>
                  <a:tcPr marL="7620" marR="7620" marT="7620" marB="0" anchor="b"/>
                </a:tc>
                <a:tc>
                  <a:txBody>
                    <a:bodyPr/>
                    <a:lstStyle/>
                    <a:p>
                      <a:pPr algn="r" fontAlgn="b"/>
                      <a:r>
                        <a:rPr lang="en-IN" sz="1100" u="none" strike="noStrike" dirty="0">
                          <a:effectLst/>
                        </a:rPr>
                        <a:t>1800</a:t>
                      </a:r>
                      <a:endParaRPr lang="en-IN" sz="1100" b="0" i="0" u="none" strike="noStrike" dirty="0">
                        <a:solidFill>
                          <a:srgbClr val="000000"/>
                        </a:solidFill>
                        <a:effectLst/>
                        <a:latin typeface="Calibri"/>
                      </a:endParaRPr>
                    </a:p>
                  </a:txBody>
                  <a:tcPr marL="7620" marR="7620" marT="7620" marB="0" anchor="b"/>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160522499"/>
              </p:ext>
            </p:extLst>
          </p:nvPr>
        </p:nvGraphicFramePr>
        <p:xfrm>
          <a:off x="2411760" y="6093296"/>
          <a:ext cx="4914900" cy="365760"/>
        </p:xfrm>
        <a:graphic>
          <a:graphicData uri="http://schemas.openxmlformats.org/drawingml/2006/table">
            <a:tbl>
              <a:tblPr>
                <a:tableStyleId>{5C22544A-7EE6-4342-B048-85BDC9FD1C3A}</a:tableStyleId>
              </a:tblPr>
              <a:tblGrid>
                <a:gridCol w="2578100"/>
                <a:gridCol w="1587500"/>
                <a:gridCol w="749300"/>
              </a:tblGrid>
              <a:tr h="182880">
                <a:tc>
                  <a:txBody>
                    <a:bodyPr/>
                    <a:lstStyle/>
                    <a:p>
                      <a:pPr algn="l" fontAlgn="b"/>
                      <a:r>
                        <a:rPr lang="en-IN" sz="1100" u="none" strike="noStrike">
                          <a:effectLst/>
                        </a:rPr>
                        <a:t>Event registeration 1st round</a:t>
                      </a:r>
                      <a:endParaRPr lang="en-IN" sz="1100" b="1" i="0" u="none" strike="noStrike">
                        <a:solidFill>
                          <a:srgbClr val="000000"/>
                        </a:solidFill>
                        <a:effectLst/>
                        <a:latin typeface="Calibri"/>
                      </a:endParaRPr>
                    </a:p>
                  </a:txBody>
                  <a:tcPr marL="7620" marR="7620" marT="7620" marB="0" anchor="b"/>
                </a:tc>
                <a:tc>
                  <a:txBody>
                    <a:bodyPr/>
                    <a:lstStyle/>
                    <a:p>
                      <a:pPr algn="l" fontAlgn="b"/>
                      <a:endParaRPr lang="en-IN" sz="1100" b="1" i="0" u="none" strike="noStrike">
                        <a:solidFill>
                          <a:srgbClr val="000000"/>
                        </a:solidFill>
                        <a:effectLst/>
                        <a:latin typeface="Calibri"/>
                      </a:endParaRPr>
                    </a:p>
                  </a:txBody>
                  <a:tcPr marL="7620" marR="7620" marT="7620" marB="0" anchor="b"/>
                </a:tc>
                <a:tc>
                  <a:txBody>
                    <a:bodyPr/>
                    <a:lstStyle/>
                    <a:p>
                      <a:pPr algn="r" fontAlgn="b"/>
                      <a:r>
                        <a:rPr lang="en-IN" sz="1100" u="none" strike="noStrike">
                          <a:effectLst/>
                        </a:rPr>
                        <a:t>17200</a:t>
                      </a:r>
                      <a:endParaRPr lang="en-IN" sz="1100" b="1" i="0" u="none" strike="noStrike">
                        <a:solidFill>
                          <a:srgbClr val="000000"/>
                        </a:solidFill>
                        <a:effectLst/>
                        <a:latin typeface="Calibri"/>
                      </a:endParaRPr>
                    </a:p>
                  </a:txBody>
                  <a:tcPr marL="7620" marR="7620" marT="7620" marB="0" anchor="b"/>
                </a:tc>
              </a:tr>
              <a:tr h="182880">
                <a:tc>
                  <a:txBody>
                    <a:bodyPr/>
                    <a:lstStyle/>
                    <a:p>
                      <a:pPr algn="l" fontAlgn="b"/>
                      <a:r>
                        <a:rPr lang="en-IN" sz="1100" u="none" strike="noStrike">
                          <a:effectLst/>
                        </a:rPr>
                        <a:t>2nd round</a:t>
                      </a:r>
                      <a:endParaRPr lang="en-IN" sz="1100" b="1" i="0" u="none" strike="noStrike">
                        <a:solidFill>
                          <a:srgbClr val="000000"/>
                        </a:solidFill>
                        <a:effectLst/>
                        <a:latin typeface="Calibri"/>
                      </a:endParaRPr>
                    </a:p>
                  </a:txBody>
                  <a:tcPr marL="7620" marR="7620" marT="7620" marB="0" anchor="b"/>
                </a:tc>
                <a:tc>
                  <a:txBody>
                    <a:bodyPr/>
                    <a:lstStyle/>
                    <a:p>
                      <a:pPr algn="l" fontAlgn="b"/>
                      <a:endParaRPr lang="en-IN" sz="1100" b="1" i="0" u="none" strike="noStrike">
                        <a:solidFill>
                          <a:srgbClr val="000000"/>
                        </a:solidFill>
                        <a:effectLst/>
                        <a:latin typeface="Calibri"/>
                      </a:endParaRPr>
                    </a:p>
                  </a:txBody>
                  <a:tcPr marL="7620" marR="7620" marT="7620" marB="0" anchor="b"/>
                </a:tc>
                <a:tc>
                  <a:txBody>
                    <a:bodyPr/>
                    <a:lstStyle/>
                    <a:p>
                      <a:pPr algn="r" fontAlgn="b"/>
                      <a:r>
                        <a:rPr lang="en-IN" sz="1100" u="none" strike="noStrike" dirty="0">
                          <a:effectLst/>
                        </a:rPr>
                        <a:t>39000</a:t>
                      </a:r>
                      <a:endParaRPr lang="en-IN" sz="1100" b="1" i="0" u="none" strike="noStrike" dirty="0">
                        <a:solidFill>
                          <a:srgbClr val="000000"/>
                        </a:solidFill>
                        <a:effectLst/>
                        <a:latin typeface="Calibri"/>
                      </a:endParaRPr>
                    </a:p>
                  </a:txBody>
                  <a:tcPr marL="7620" marR="7620" marT="7620" marB="0" anchor="b"/>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285383918"/>
              </p:ext>
            </p:extLst>
          </p:nvPr>
        </p:nvGraphicFramePr>
        <p:xfrm>
          <a:off x="2411760" y="6525344"/>
          <a:ext cx="4914900" cy="182880"/>
        </p:xfrm>
        <a:graphic>
          <a:graphicData uri="http://schemas.openxmlformats.org/drawingml/2006/table">
            <a:tbl>
              <a:tblPr>
                <a:tableStyleId>{5C22544A-7EE6-4342-B048-85BDC9FD1C3A}</a:tableStyleId>
              </a:tblPr>
              <a:tblGrid>
                <a:gridCol w="2578100"/>
                <a:gridCol w="1587500"/>
                <a:gridCol w="749300"/>
              </a:tblGrid>
              <a:tr h="182880">
                <a:tc>
                  <a:txBody>
                    <a:bodyPr/>
                    <a:lstStyle/>
                    <a:p>
                      <a:pPr algn="l" fontAlgn="b"/>
                      <a:r>
                        <a:rPr lang="en-IN" sz="1100" u="none" strike="noStrike">
                          <a:effectLst/>
                        </a:rPr>
                        <a:t>Total</a:t>
                      </a:r>
                      <a:endParaRPr lang="en-IN" sz="1100" b="1" i="0" u="none" strike="noStrike">
                        <a:solidFill>
                          <a:srgbClr val="000000"/>
                        </a:solidFill>
                        <a:effectLst/>
                        <a:latin typeface="Calibri"/>
                      </a:endParaRPr>
                    </a:p>
                  </a:txBody>
                  <a:tcPr marL="7620" marR="7620" marT="7620" marB="0" anchor="b"/>
                </a:tc>
                <a:tc>
                  <a:txBody>
                    <a:bodyPr/>
                    <a:lstStyle/>
                    <a:p>
                      <a:pPr algn="l" fontAlgn="b"/>
                      <a:endParaRPr lang="en-IN" sz="1100" b="1" i="0" u="none" strike="noStrike">
                        <a:solidFill>
                          <a:srgbClr val="000000"/>
                        </a:solidFill>
                        <a:effectLst/>
                        <a:latin typeface="Calibri"/>
                      </a:endParaRPr>
                    </a:p>
                  </a:txBody>
                  <a:tcPr marL="7620" marR="7620" marT="7620" marB="0" anchor="b"/>
                </a:tc>
                <a:tc>
                  <a:txBody>
                    <a:bodyPr/>
                    <a:lstStyle/>
                    <a:p>
                      <a:pPr algn="r" fontAlgn="b"/>
                      <a:r>
                        <a:rPr lang="en-IN" sz="1100" u="none" strike="noStrike" dirty="0">
                          <a:effectLst/>
                        </a:rPr>
                        <a:t>785896</a:t>
                      </a:r>
                      <a:endParaRPr lang="en-IN" sz="1100" b="0" i="0" u="none" strike="noStrike" dirty="0">
                        <a:solidFill>
                          <a:srgbClr val="000000"/>
                        </a:solidFill>
                        <a:effectLst/>
                        <a:latin typeface="Calibri"/>
                      </a:endParaRPr>
                    </a:p>
                  </a:txBody>
                  <a:tcPr marL="7620" marR="7620" marT="7620" marB="0" anchor="b"/>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71600" y="125760"/>
            <a:ext cx="8229600" cy="1143000"/>
          </a:xfrm>
        </p:spPr>
        <p:txBody>
          <a:bodyPr/>
          <a:lstStyle/>
          <a:p>
            <a:r>
              <a:rPr lang="en-IN" dirty="0" smtClean="0"/>
              <a:t>Allocated Budget Supra 2015</a:t>
            </a:r>
            <a:endParaRPr lang="en-IN" dirty="0"/>
          </a:p>
        </p:txBody>
      </p:sp>
      <p:sp>
        <p:nvSpPr>
          <p:cNvPr id="3" name="Content Placeholder 2"/>
          <p:cNvSpPr>
            <a:spLocks noGrp="1"/>
          </p:cNvSpPr>
          <p:nvPr>
            <p:ph idx="1"/>
          </p:nvPr>
        </p:nvSpPr>
        <p:spPr>
          <a:xfrm>
            <a:off x="395536" y="1412776"/>
            <a:ext cx="8229600" cy="748680"/>
          </a:xfrm>
        </p:spPr>
        <p:txBody>
          <a:bodyPr>
            <a:normAutofit fontScale="70000" lnSpcReduction="20000"/>
          </a:bodyPr>
          <a:lstStyle/>
          <a:p>
            <a:pPr algn="just">
              <a:buFont typeface="Wingdings" pitchFamily="2" charset="2"/>
              <a:buChar char="Ø"/>
            </a:pPr>
            <a:r>
              <a:rPr lang="en-IN" sz="3100" dirty="0" smtClean="0"/>
              <a:t>Budget Amount Sanctioned- Rs 5,30,874/-</a:t>
            </a:r>
          </a:p>
          <a:p>
            <a:pPr algn="just">
              <a:buFont typeface="Wingdings" pitchFamily="2" charset="2"/>
              <a:buChar char="Ø"/>
            </a:pPr>
            <a:r>
              <a:rPr lang="en-IN" sz="3100" dirty="0" smtClean="0"/>
              <a:t>Advance was taken in 3 steps</a:t>
            </a:r>
          </a:p>
          <a:p>
            <a:endParaRPr lang="en-IN" dirty="0"/>
          </a:p>
        </p:txBody>
      </p:sp>
      <p:sp>
        <p:nvSpPr>
          <p:cNvPr id="5" name="TextBox 4"/>
          <p:cNvSpPr txBox="1"/>
          <p:nvPr/>
        </p:nvSpPr>
        <p:spPr>
          <a:xfrm>
            <a:off x="251520" y="5103674"/>
            <a:ext cx="8424936" cy="646331"/>
          </a:xfrm>
          <a:prstGeom prst="rect">
            <a:avLst/>
          </a:prstGeom>
          <a:noFill/>
        </p:spPr>
        <p:txBody>
          <a:bodyPr wrap="square" rtlCol="0">
            <a:spAutoFit/>
          </a:bodyPr>
          <a:lstStyle/>
          <a:p>
            <a:pPr algn="just"/>
            <a:r>
              <a:rPr lang="en-IN" dirty="0" smtClean="0"/>
              <a:t>Total balance of Chapter account is Rs 32,148/- after final settlement of account.</a:t>
            </a:r>
          </a:p>
          <a:p>
            <a:endParaRPr lang="en-IN" dirty="0"/>
          </a:p>
        </p:txBody>
      </p:sp>
      <p:sp>
        <p:nvSpPr>
          <p:cNvPr id="6" name="TextBox 5"/>
          <p:cNvSpPr txBox="1"/>
          <p:nvPr/>
        </p:nvSpPr>
        <p:spPr>
          <a:xfrm>
            <a:off x="3491880" y="2132856"/>
            <a:ext cx="2664296" cy="369332"/>
          </a:xfrm>
          <a:prstGeom prst="rect">
            <a:avLst/>
          </a:prstGeom>
          <a:noFill/>
        </p:spPr>
        <p:txBody>
          <a:bodyPr wrap="square" rtlCol="0">
            <a:spAutoFit/>
          </a:bodyPr>
          <a:lstStyle/>
          <a:p>
            <a:r>
              <a:rPr lang="en-IN" dirty="0" smtClean="0"/>
              <a:t>Rs 5,30,874/-</a:t>
            </a:r>
            <a:endParaRPr lang="en-IN" dirty="0"/>
          </a:p>
        </p:txBody>
      </p:sp>
      <p:cxnSp>
        <p:nvCxnSpPr>
          <p:cNvPr id="7" name="Straight Connector 6"/>
          <p:cNvCxnSpPr/>
          <p:nvPr/>
        </p:nvCxnSpPr>
        <p:spPr>
          <a:xfrm>
            <a:off x="1403648" y="2780928"/>
            <a:ext cx="59766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211960" y="2430180"/>
            <a:ext cx="0" cy="350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403648" y="2780928"/>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211960" y="2780928"/>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5496" y="3140968"/>
            <a:ext cx="3960440" cy="923330"/>
          </a:xfrm>
          <a:prstGeom prst="rect">
            <a:avLst/>
          </a:prstGeom>
          <a:noFill/>
        </p:spPr>
        <p:txBody>
          <a:bodyPr wrap="square" rtlCol="0">
            <a:spAutoFit/>
          </a:bodyPr>
          <a:lstStyle/>
          <a:p>
            <a:pPr algn="just"/>
            <a:r>
              <a:rPr lang="en-IN" dirty="0" smtClean="0"/>
              <a:t>1</a:t>
            </a:r>
            <a:r>
              <a:rPr lang="en-IN" baseline="30000" dirty="0" smtClean="0"/>
              <a:t>st</a:t>
            </a:r>
            <a:r>
              <a:rPr lang="en-IN" dirty="0" smtClean="0"/>
              <a:t> advance Rs 1,94,233/-</a:t>
            </a:r>
          </a:p>
          <a:p>
            <a:pPr algn="just"/>
            <a:r>
              <a:rPr lang="en-IN" dirty="0" smtClean="0"/>
              <a:t>Settled  for Rs 1,57,619/- </a:t>
            </a:r>
          </a:p>
          <a:p>
            <a:pPr algn="just"/>
            <a:r>
              <a:rPr lang="en-IN" dirty="0" smtClean="0"/>
              <a:t>Rs 36,614 was refunded</a:t>
            </a:r>
            <a:endParaRPr lang="en-IN" dirty="0"/>
          </a:p>
        </p:txBody>
      </p:sp>
      <p:sp>
        <p:nvSpPr>
          <p:cNvPr id="12" name="TextBox 11"/>
          <p:cNvSpPr txBox="1"/>
          <p:nvPr/>
        </p:nvSpPr>
        <p:spPr>
          <a:xfrm>
            <a:off x="2915816" y="3140968"/>
            <a:ext cx="3096344" cy="1477328"/>
          </a:xfrm>
          <a:prstGeom prst="rect">
            <a:avLst/>
          </a:prstGeom>
          <a:noFill/>
        </p:spPr>
        <p:txBody>
          <a:bodyPr wrap="square" rtlCol="0">
            <a:spAutoFit/>
          </a:bodyPr>
          <a:lstStyle/>
          <a:p>
            <a:pPr algn="just"/>
            <a:r>
              <a:rPr lang="en-IN" dirty="0" smtClean="0"/>
              <a:t>2</a:t>
            </a:r>
            <a:r>
              <a:rPr lang="en-IN" baseline="30000" dirty="0" smtClean="0"/>
              <a:t>nd</a:t>
            </a:r>
            <a:r>
              <a:rPr lang="en-IN" dirty="0" smtClean="0"/>
              <a:t> advance Rs 2,67,225/-</a:t>
            </a:r>
          </a:p>
          <a:p>
            <a:pPr algn="just"/>
            <a:r>
              <a:rPr lang="en-IN" dirty="0" smtClean="0"/>
              <a:t>Settled for Rs 2,38,065/-</a:t>
            </a:r>
          </a:p>
          <a:p>
            <a:pPr algn="just"/>
            <a:r>
              <a:rPr lang="en-IN" dirty="0" smtClean="0"/>
              <a:t>Rs 29,616/- was refunded</a:t>
            </a:r>
          </a:p>
          <a:p>
            <a:pPr algn="just"/>
            <a:r>
              <a:rPr lang="en-IN" dirty="0" smtClean="0"/>
              <a:t>File submitted. Has not been cleared as of last update,</a:t>
            </a:r>
            <a:endParaRPr lang="en-IN" dirty="0"/>
          </a:p>
        </p:txBody>
      </p:sp>
      <p:sp>
        <p:nvSpPr>
          <p:cNvPr id="16" name="TextBox 15"/>
          <p:cNvSpPr txBox="1"/>
          <p:nvPr/>
        </p:nvSpPr>
        <p:spPr>
          <a:xfrm>
            <a:off x="6012160" y="3175808"/>
            <a:ext cx="3096344" cy="1477328"/>
          </a:xfrm>
          <a:prstGeom prst="rect">
            <a:avLst/>
          </a:prstGeom>
          <a:noFill/>
        </p:spPr>
        <p:txBody>
          <a:bodyPr wrap="square" rtlCol="0">
            <a:spAutoFit/>
          </a:bodyPr>
          <a:lstStyle/>
          <a:p>
            <a:pPr algn="just"/>
            <a:r>
              <a:rPr lang="en-IN" dirty="0" smtClean="0"/>
              <a:t>2</a:t>
            </a:r>
            <a:r>
              <a:rPr lang="en-IN" baseline="30000" dirty="0" smtClean="0"/>
              <a:t>nd</a:t>
            </a:r>
            <a:r>
              <a:rPr lang="en-IN" dirty="0" smtClean="0"/>
              <a:t> advance Rs 1,32,000/-</a:t>
            </a:r>
          </a:p>
          <a:p>
            <a:pPr algn="just"/>
            <a:r>
              <a:rPr lang="en-IN" dirty="0" smtClean="0"/>
              <a:t>Settled for Rs 99,852/-</a:t>
            </a:r>
          </a:p>
          <a:p>
            <a:pPr algn="just"/>
            <a:r>
              <a:rPr lang="en-IN" dirty="0" smtClean="0"/>
              <a:t>Rs 32,148/- was refunded</a:t>
            </a:r>
          </a:p>
          <a:p>
            <a:pPr algn="just"/>
            <a:r>
              <a:rPr lang="en-IN" dirty="0" smtClean="0"/>
              <a:t>File submitted. Has not been cleared as of last update,</a:t>
            </a:r>
            <a:endParaRPr lang="en-IN" dirty="0"/>
          </a:p>
        </p:txBody>
      </p:sp>
      <p:cxnSp>
        <p:nvCxnSpPr>
          <p:cNvPr id="17" name="Straight Arrow Connector 16"/>
          <p:cNvCxnSpPr/>
          <p:nvPr/>
        </p:nvCxnSpPr>
        <p:spPr>
          <a:xfrm>
            <a:off x="7380312" y="2780928"/>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1" name="Picture 2"/>
          <p:cNvPicPr>
            <a:picLocks noChangeAspect="1" noChangeArrowheads="1"/>
          </p:cNvPicPr>
          <p:nvPr/>
        </p:nvPicPr>
        <p:blipFill>
          <a:blip r:embed="rId2" cstate="print"/>
          <a:srcRect/>
          <a:stretch>
            <a:fillRect/>
          </a:stretch>
        </p:blipFill>
        <p:spPr bwMode="auto">
          <a:xfrm>
            <a:off x="7008292" y="0"/>
            <a:ext cx="2135708" cy="377474"/>
          </a:xfrm>
          <a:prstGeom prst="rect">
            <a:avLst/>
          </a:prstGeom>
          <a:noFill/>
          <a:ln w="9525">
            <a:noFill/>
            <a:miter lim="800000"/>
            <a:headEnd/>
            <a:tailEnd/>
          </a:ln>
        </p:spPr>
      </p:pic>
      <p:pic>
        <p:nvPicPr>
          <p:cNvPr id="22" name="Picture 3"/>
          <p:cNvPicPr>
            <a:picLocks noChangeAspect="1" noChangeArrowheads="1"/>
          </p:cNvPicPr>
          <p:nvPr/>
        </p:nvPicPr>
        <p:blipFill>
          <a:blip r:embed="rId3" cstate="print">
            <a:clrChange>
              <a:clrFrom>
                <a:srgbClr val="403A36"/>
              </a:clrFrom>
              <a:clrTo>
                <a:srgbClr val="403A36">
                  <a:alpha val="0"/>
                </a:srgbClr>
              </a:clrTo>
            </a:clrChange>
          </a:blip>
          <a:srcRect/>
          <a:stretch>
            <a:fillRect/>
          </a:stretch>
        </p:blipFill>
        <p:spPr bwMode="auto">
          <a:xfrm>
            <a:off x="0" y="0"/>
            <a:ext cx="948299" cy="8796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832" y="188640"/>
            <a:ext cx="7467600" cy="1143000"/>
          </a:xfrm>
        </p:spPr>
        <p:txBody>
          <a:bodyPr/>
          <a:lstStyle/>
          <a:p>
            <a:r>
              <a:rPr lang="en-IN" dirty="0" smtClean="0"/>
              <a:t>Chapter Activities 2014-15</a:t>
            </a:r>
            <a:endParaRPr lang="en-IN" dirty="0"/>
          </a:p>
        </p:txBody>
      </p:sp>
      <p:sp>
        <p:nvSpPr>
          <p:cNvPr id="3" name="Content Placeholder 2"/>
          <p:cNvSpPr>
            <a:spLocks noGrp="1"/>
          </p:cNvSpPr>
          <p:nvPr>
            <p:ph idx="1"/>
          </p:nvPr>
        </p:nvSpPr>
        <p:spPr>
          <a:xfrm>
            <a:off x="395536" y="1412776"/>
            <a:ext cx="8435280" cy="3168349"/>
          </a:xfrm>
        </p:spPr>
        <p:txBody>
          <a:bodyPr>
            <a:noAutofit/>
          </a:bodyPr>
          <a:lstStyle/>
          <a:p>
            <a:pPr algn="just">
              <a:buFont typeface="Wingdings" pitchFamily="2" charset="2"/>
              <a:buChar char="Ø"/>
            </a:pPr>
            <a:r>
              <a:rPr lang="en-IN" sz="1600" dirty="0" smtClean="0"/>
              <a:t>Members of the chapter participated in the National Go- Kart Championship 2014</a:t>
            </a:r>
          </a:p>
          <a:p>
            <a:pPr lvl="1" algn="just">
              <a:buFont typeface="Wingdings" pitchFamily="2" charset="2"/>
              <a:buChar char="Ø"/>
            </a:pPr>
            <a:r>
              <a:rPr lang="en-IN" sz="1600" dirty="0" smtClean="0"/>
              <a:t>Held 2</a:t>
            </a:r>
            <a:r>
              <a:rPr lang="en-IN" sz="1600" baseline="30000" dirty="0" smtClean="0"/>
              <a:t>nd</a:t>
            </a:r>
            <a:r>
              <a:rPr lang="en-IN" sz="1600" dirty="0" smtClean="0"/>
              <a:t> position in Preliminary Design Competition</a:t>
            </a:r>
          </a:p>
          <a:p>
            <a:pPr lvl="1" algn="just">
              <a:buFont typeface="Wingdings" pitchFamily="2" charset="2"/>
              <a:buChar char="Ø"/>
            </a:pPr>
            <a:r>
              <a:rPr lang="en-IN" sz="1600" dirty="0" smtClean="0"/>
              <a:t>Overall rank 30</a:t>
            </a:r>
            <a:r>
              <a:rPr lang="en-IN" sz="1600" baseline="30000" dirty="0" smtClean="0"/>
              <a:t>th</a:t>
            </a:r>
            <a:r>
              <a:rPr lang="en-IN" sz="1600" dirty="0" smtClean="0"/>
              <a:t>  out of 102 teams who qualified for the main competition held at Coimbatore from 17</a:t>
            </a:r>
            <a:r>
              <a:rPr lang="en-IN" sz="1600" baseline="30000" dirty="0" smtClean="0"/>
              <a:t>th</a:t>
            </a:r>
            <a:r>
              <a:rPr lang="en-IN" sz="1600" dirty="0" smtClean="0"/>
              <a:t> to 19</a:t>
            </a:r>
            <a:r>
              <a:rPr lang="en-IN" sz="1600" baseline="30000" dirty="0" smtClean="0"/>
              <a:t>th</a:t>
            </a:r>
            <a:r>
              <a:rPr lang="en-IN" sz="1600" dirty="0" smtClean="0"/>
              <a:t> October 2014</a:t>
            </a:r>
          </a:p>
          <a:p>
            <a:pPr algn="just">
              <a:buFont typeface="Wingdings" pitchFamily="2" charset="2"/>
              <a:buChar char="Ø"/>
            </a:pPr>
            <a:r>
              <a:rPr lang="en-IN" sz="1600" dirty="0" smtClean="0"/>
              <a:t>Members participated in Student Formula 2015 (SUPRA 2015) organised by SAE INDIA. </a:t>
            </a:r>
          </a:p>
          <a:p>
            <a:pPr lvl="1" algn="just">
              <a:buFont typeface="Wingdings" pitchFamily="2" charset="2"/>
              <a:buChar char="Ø"/>
            </a:pPr>
            <a:r>
              <a:rPr lang="en-IN" sz="1600" dirty="0" smtClean="0"/>
              <a:t>Qualified preliminary round with </a:t>
            </a:r>
            <a:r>
              <a:rPr lang="en-IN" sz="1600" dirty="0" smtClean="0"/>
              <a:t>42</a:t>
            </a:r>
            <a:r>
              <a:rPr lang="en-IN" sz="1600" baseline="30000" dirty="0" smtClean="0"/>
              <a:t>th</a:t>
            </a:r>
            <a:r>
              <a:rPr lang="en-IN" sz="1600" dirty="0" smtClean="0"/>
              <a:t> </a:t>
            </a:r>
            <a:r>
              <a:rPr lang="en-IN" sz="1600" dirty="0" smtClean="0"/>
              <a:t>rank out of 167 teams.</a:t>
            </a:r>
          </a:p>
          <a:p>
            <a:pPr lvl="1" algn="just">
              <a:buFont typeface="Wingdings" pitchFamily="2" charset="2"/>
              <a:buChar char="Ø"/>
            </a:pPr>
            <a:r>
              <a:rPr lang="en-IN" sz="1600" smtClean="0"/>
              <a:t>Finished </a:t>
            </a:r>
            <a:r>
              <a:rPr lang="en-IN" sz="1600" smtClean="0"/>
              <a:t>78</a:t>
            </a:r>
            <a:r>
              <a:rPr lang="en-IN" sz="1600" baseline="30000" smtClean="0"/>
              <a:t>th</a:t>
            </a:r>
            <a:r>
              <a:rPr lang="en-IN" sz="1600" smtClean="0"/>
              <a:t> </a:t>
            </a:r>
            <a:r>
              <a:rPr lang="en-IN" sz="1600" dirty="0" smtClean="0"/>
              <a:t>out of 110 teams at final competition, vehicle was made inoperable on site due to suspension failure.</a:t>
            </a:r>
          </a:p>
          <a:p>
            <a:pPr marL="420624" lvl="1" indent="-384048" algn="just">
              <a:buSzPct val="80000"/>
              <a:buFont typeface="Wingdings" pitchFamily="2" charset="2"/>
              <a:buChar char="Ø"/>
            </a:pPr>
            <a:r>
              <a:rPr lang="en-IN" sz="1600" dirty="0" smtClean="0"/>
              <a:t>Organised Design seminar in February 2015 for 1</a:t>
            </a:r>
            <a:r>
              <a:rPr lang="en-IN" sz="1600" baseline="30000" dirty="0" smtClean="0"/>
              <a:t>st</a:t>
            </a:r>
            <a:r>
              <a:rPr lang="en-IN" sz="1600" dirty="0" smtClean="0"/>
              <a:t> and 2</a:t>
            </a:r>
            <a:r>
              <a:rPr lang="en-IN" sz="1600" baseline="30000" dirty="0" smtClean="0"/>
              <a:t>nd</a:t>
            </a:r>
            <a:r>
              <a:rPr lang="en-IN" sz="1600" dirty="0" smtClean="0"/>
              <a:t> year</a:t>
            </a:r>
          </a:p>
          <a:p>
            <a:pPr marL="420624" lvl="1" indent="-384048" algn="just">
              <a:buSzPct val="80000"/>
              <a:buFont typeface="Wingdings" pitchFamily="2" charset="2"/>
              <a:buChar char="Ø"/>
            </a:pPr>
            <a:r>
              <a:rPr lang="en-IN" sz="1600" dirty="0" smtClean="0"/>
              <a:t>Project on study of flow through intake Manifold with investigation into Helmholtz resonance and optimisation of flow through restrictor.</a:t>
            </a:r>
          </a:p>
          <a:p>
            <a:pPr marL="420624" lvl="1" indent="-384048" algn="just">
              <a:buSzPct val="80000"/>
              <a:buFont typeface="Wingdings" pitchFamily="2" charset="2"/>
              <a:buChar char="Ø"/>
            </a:pPr>
            <a:r>
              <a:rPr lang="en-IN" sz="1600" dirty="0" smtClean="0"/>
              <a:t>Introduction of fibreglass. In house development of fibreglass parts for the first time.</a:t>
            </a:r>
          </a:p>
          <a:p>
            <a:pPr marL="420624" lvl="1" indent="-384048" algn="just">
              <a:buSzPct val="80000"/>
              <a:buFont typeface="Wingdings" pitchFamily="2" charset="2"/>
              <a:buChar char="Ø"/>
            </a:pPr>
            <a:r>
              <a:rPr lang="en-IN" sz="1600" dirty="0" smtClean="0"/>
              <a:t>Study and incorporation of pull rod suspension into the Phoenix vehicle series</a:t>
            </a:r>
          </a:p>
          <a:p>
            <a:pPr marL="420624" lvl="1" indent="-384048" algn="just">
              <a:buSzPct val="80000"/>
              <a:buFont typeface="Wingdings" pitchFamily="2" charset="2"/>
              <a:buChar char="Ø"/>
            </a:pPr>
            <a:r>
              <a:rPr lang="en-IN" sz="1600" dirty="0" smtClean="0"/>
              <a:t>Project on Data acquisition system for induction in Phoenix Vehicle. Data includes Speed, Engine RPM, GPS position, Gear shift indication and the transmission of data to remote Laptop for real time analysis</a:t>
            </a:r>
          </a:p>
          <a:p>
            <a:pPr algn="just">
              <a:buFont typeface="Wingdings" pitchFamily="2" charset="2"/>
              <a:buChar char="Ø"/>
            </a:pPr>
            <a:endParaRPr lang="en-IN" sz="1600" dirty="0" smtClean="0"/>
          </a:p>
          <a:p>
            <a:pPr lvl="1" algn="just">
              <a:buFont typeface="Wingdings" pitchFamily="2" charset="2"/>
              <a:buChar char="Ø"/>
            </a:pPr>
            <a:endParaRPr lang="en-IN" sz="1600" dirty="0" smtClean="0"/>
          </a:p>
          <a:p>
            <a:pPr lvl="1" algn="just">
              <a:buNone/>
            </a:pPr>
            <a:endParaRPr lang="en-IN" sz="1600" dirty="0" smtClean="0"/>
          </a:p>
        </p:txBody>
      </p:sp>
      <p:pic>
        <p:nvPicPr>
          <p:cNvPr id="7" name="Picture 2"/>
          <p:cNvPicPr>
            <a:picLocks noChangeAspect="1" noChangeArrowheads="1"/>
          </p:cNvPicPr>
          <p:nvPr/>
        </p:nvPicPr>
        <p:blipFill>
          <a:blip r:embed="rId2" cstate="print"/>
          <a:srcRect/>
          <a:stretch>
            <a:fillRect/>
          </a:stretch>
        </p:blipFill>
        <p:spPr bwMode="auto">
          <a:xfrm>
            <a:off x="7008292" y="0"/>
            <a:ext cx="2135708" cy="377474"/>
          </a:xfrm>
          <a:prstGeom prst="rect">
            <a:avLst/>
          </a:prstGeom>
          <a:noFill/>
          <a:ln w="9525">
            <a:noFill/>
            <a:miter lim="800000"/>
            <a:headEnd/>
            <a:tailEnd/>
          </a:ln>
        </p:spPr>
      </p:pic>
      <p:pic>
        <p:nvPicPr>
          <p:cNvPr id="8" name="Picture 3"/>
          <p:cNvPicPr>
            <a:picLocks noChangeAspect="1" noChangeArrowheads="1"/>
          </p:cNvPicPr>
          <p:nvPr/>
        </p:nvPicPr>
        <p:blipFill>
          <a:blip r:embed="rId3" cstate="print"/>
          <a:srcRect/>
          <a:stretch>
            <a:fillRect/>
          </a:stretch>
        </p:blipFill>
        <p:spPr bwMode="auto">
          <a:xfrm>
            <a:off x="0" y="0"/>
            <a:ext cx="948299" cy="8796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88640"/>
            <a:ext cx="7467600" cy="1143000"/>
          </a:xfrm>
        </p:spPr>
        <p:txBody>
          <a:bodyPr/>
          <a:lstStyle/>
          <a:p>
            <a:r>
              <a:rPr lang="en-IN" dirty="0" smtClean="0"/>
              <a:t>Chapter Activities 2014-15</a:t>
            </a:r>
            <a:endParaRPr lang="en-IN" dirty="0"/>
          </a:p>
        </p:txBody>
      </p:sp>
      <p:pic>
        <p:nvPicPr>
          <p:cNvPr id="4" name="Picture 2"/>
          <p:cNvPicPr>
            <a:picLocks noChangeAspect="1" noChangeArrowheads="1"/>
          </p:cNvPicPr>
          <p:nvPr/>
        </p:nvPicPr>
        <p:blipFill>
          <a:blip r:embed="rId2" cstate="print"/>
          <a:srcRect/>
          <a:stretch>
            <a:fillRect/>
          </a:stretch>
        </p:blipFill>
        <p:spPr bwMode="auto">
          <a:xfrm>
            <a:off x="7008292" y="0"/>
            <a:ext cx="2135708" cy="377474"/>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0" y="0"/>
            <a:ext cx="948299" cy="879698"/>
          </a:xfrm>
          <a:prstGeom prst="rect">
            <a:avLst/>
          </a:prstGeom>
          <a:noFill/>
          <a:ln w="9525">
            <a:noFill/>
            <a:miter lim="800000"/>
            <a:headEnd/>
            <a:tailEnd/>
          </a:ln>
        </p:spPr>
      </p:pic>
      <p:pic>
        <p:nvPicPr>
          <p:cNvPr id="6" name="Picture 4" descr="D:\PFR 20140405 NGKC 2014\FDR\Go Kart Photos\gokartpic.jpg"/>
          <p:cNvPicPr>
            <a:picLocks noChangeAspect="1" noChangeArrowheads="1"/>
          </p:cNvPicPr>
          <p:nvPr/>
        </p:nvPicPr>
        <p:blipFill>
          <a:blip r:embed="rId4" cstate="print"/>
          <a:srcRect/>
          <a:stretch>
            <a:fillRect/>
          </a:stretch>
        </p:blipFill>
        <p:spPr bwMode="auto">
          <a:xfrm>
            <a:off x="0" y="1988840"/>
            <a:ext cx="4355976" cy="3240360"/>
          </a:xfrm>
          <a:prstGeom prst="rect">
            <a:avLst/>
          </a:prstGeom>
          <a:noFill/>
        </p:spPr>
      </p:pic>
      <p:pic>
        <p:nvPicPr>
          <p:cNvPr id="1026" name="Picture 2" descr="C:\Users\LAKSHYA\Pictures\Camera Roll\11870650_1700193393544777_261924310770177486_n (1).jpg"/>
          <p:cNvPicPr>
            <a:picLocks noChangeAspect="1" noChangeArrowheads="1"/>
          </p:cNvPicPr>
          <p:nvPr/>
        </p:nvPicPr>
        <p:blipFill>
          <a:blip r:embed="rId5" cstate="print"/>
          <a:srcRect/>
          <a:stretch>
            <a:fillRect/>
          </a:stretch>
        </p:blipFill>
        <p:spPr bwMode="auto">
          <a:xfrm>
            <a:off x="4572000" y="1988840"/>
            <a:ext cx="4572000" cy="3246341"/>
          </a:xfrm>
          <a:prstGeom prst="rect">
            <a:avLst/>
          </a:prstGeom>
          <a:noFill/>
        </p:spPr>
      </p:pic>
      <p:sp>
        <p:nvSpPr>
          <p:cNvPr id="8" name="TextBox 7"/>
          <p:cNvSpPr txBox="1"/>
          <p:nvPr/>
        </p:nvSpPr>
        <p:spPr>
          <a:xfrm>
            <a:off x="0" y="5301208"/>
            <a:ext cx="3851920" cy="369332"/>
          </a:xfrm>
          <a:prstGeom prst="rect">
            <a:avLst/>
          </a:prstGeom>
          <a:noFill/>
        </p:spPr>
        <p:txBody>
          <a:bodyPr wrap="square" rtlCol="0">
            <a:spAutoFit/>
          </a:bodyPr>
          <a:lstStyle/>
          <a:p>
            <a:r>
              <a:rPr lang="en-IN" dirty="0" smtClean="0"/>
              <a:t>Phoenix 2014</a:t>
            </a:r>
            <a:endParaRPr lang="en-IN" dirty="0"/>
          </a:p>
        </p:txBody>
      </p:sp>
      <p:sp>
        <p:nvSpPr>
          <p:cNvPr id="9" name="TextBox 8"/>
          <p:cNvSpPr txBox="1"/>
          <p:nvPr/>
        </p:nvSpPr>
        <p:spPr>
          <a:xfrm>
            <a:off x="4499992" y="5301208"/>
            <a:ext cx="3851920" cy="369332"/>
          </a:xfrm>
          <a:prstGeom prst="rect">
            <a:avLst/>
          </a:prstGeom>
          <a:noFill/>
        </p:spPr>
        <p:txBody>
          <a:bodyPr wrap="square" rtlCol="0">
            <a:spAutoFit/>
          </a:bodyPr>
          <a:lstStyle/>
          <a:p>
            <a:r>
              <a:rPr lang="en-IN" dirty="0" smtClean="0"/>
              <a:t>Phoenix 2015</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832" y="116632"/>
            <a:ext cx="7467600" cy="1143000"/>
          </a:xfrm>
        </p:spPr>
        <p:txBody>
          <a:bodyPr/>
          <a:lstStyle/>
          <a:p>
            <a:r>
              <a:rPr lang="en-IN" dirty="0" smtClean="0"/>
              <a:t>Chapter Activities 2015-16</a:t>
            </a:r>
            <a:endParaRPr lang="en-IN" dirty="0"/>
          </a:p>
        </p:txBody>
      </p:sp>
      <p:sp>
        <p:nvSpPr>
          <p:cNvPr id="3" name="Content Placeholder 2"/>
          <p:cNvSpPr>
            <a:spLocks noGrp="1"/>
          </p:cNvSpPr>
          <p:nvPr>
            <p:ph idx="1"/>
          </p:nvPr>
        </p:nvSpPr>
        <p:spPr>
          <a:xfrm>
            <a:off x="395536" y="1340771"/>
            <a:ext cx="7467600" cy="4752525"/>
          </a:xfrm>
        </p:spPr>
        <p:txBody>
          <a:bodyPr>
            <a:normAutofit fontScale="92500"/>
          </a:bodyPr>
          <a:lstStyle/>
          <a:p>
            <a:pPr>
              <a:buFont typeface="Wingdings" pitchFamily="2" charset="2"/>
              <a:buChar char="Ø"/>
            </a:pPr>
            <a:r>
              <a:rPr lang="en-IN" sz="1800" dirty="0" smtClean="0"/>
              <a:t>Participation in Supra SAE Collegiate competition. Preliminary round - October 2015 (Tentative). Final Round- July 2016 (Tentative) </a:t>
            </a:r>
          </a:p>
          <a:p>
            <a:pPr marL="704088" lvl="2" indent="-384048">
              <a:buSzPct val="80000"/>
              <a:buFont typeface="Wingdings" pitchFamily="2" charset="2"/>
              <a:buChar char="Ø"/>
            </a:pPr>
            <a:r>
              <a:rPr lang="en-IN" sz="1800" b="1" u="sng" dirty="0" err="1" smtClean="0"/>
              <a:t>Rs</a:t>
            </a:r>
            <a:r>
              <a:rPr lang="en-IN" sz="1800" b="1" u="sng" dirty="0" smtClean="0"/>
              <a:t> 690420/-</a:t>
            </a:r>
            <a:endParaRPr lang="en-IN" sz="1800" u="sng" dirty="0" smtClean="0"/>
          </a:p>
          <a:p>
            <a:pPr marL="420624" lvl="1" indent="-384048">
              <a:buSzPct val="80000"/>
              <a:buFont typeface="Wingdings" pitchFamily="2" charset="2"/>
              <a:buChar char="Ø"/>
            </a:pPr>
            <a:r>
              <a:rPr lang="en-IN" sz="1800" b="1" dirty="0" err="1" smtClean="0"/>
              <a:t>Upgradation</a:t>
            </a:r>
            <a:r>
              <a:rPr lang="en-IN" sz="1800" b="1" dirty="0" smtClean="0"/>
              <a:t> of manufacturing facilities and refurnishing of tools-  </a:t>
            </a:r>
          </a:p>
          <a:p>
            <a:pPr marL="704088" lvl="2" indent="-384048">
              <a:buSzPct val="80000"/>
              <a:buFont typeface="Wingdings" pitchFamily="2" charset="2"/>
              <a:buChar char="Ø"/>
            </a:pPr>
            <a:r>
              <a:rPr lang="en-IN" sz="1600" b="1" u="sng" dirty="0" err="1" smtClean="0"/>
              <a:t>Rs</a:t>
            </a:r>
            <a:r>
              <a:rPr lang="en-IN" sz="1600" b="1" u="sng" dirty="0" smtClean="0"/>
              <a:t> 21,277/-</a:t>
            </a:r>
          </a:p>
          <a:p>
            <a:pPr>
              <a:buFont typeface="Wingdings" pitchFamily="2" charset="2"/>
              <a:buChar char="Ø"/>
            </a:pPr>
            <a:r>
              <a:rPr lang="en-IN" sz="1800" dirty="0" smtClean="0"/>
              <a:t>Organising event for remote controlled small IC Engine powered vehicle. Tentative time-November 2015. Proposal to keep the same as an intercollegiate competition as a part of </a:t>
            </a:r>
            <a:r>
              <a:rPr lang="en-IN" sz="1800" dirty="0" err="1" smtClean="0"/>
              <a:t>Sparsh</a:t>
            </a:r>
            <a:r>
              <a:rPr lang="en-IN" sz="1800" dirty="0" smtClean="0"/>
              <a:t> 2016.</a:t>
            </a:r>
          </a:p>
          <a:p>
            <a:pPr lvl="2">
              <a:buFont typeface="Wingdings" pitchFamily="2" charset="2"/>
              <a:buChar char="Ø"/>
            </a:pPr>
            <a:r>
              <a:rPr lang="en-IN" sz="1800" dirty="0" smtClean="0"/>
              <a:t>(Costs include prototype making from the chapter and organisational costs for track making and prizes)</a:t>
            </a:r>
            <a:r>
              <a:rPr lang="en-IN" sz="1800" b="1" dirty="0" smtClean="0"/>
              <a:t> </a:t>
            </a:r>
            <a:r>
              <a:rPr lang="en-IN" sz="1800" b="1" u="sng" dirty="0" smtClean="0"/>
              <a:t>Rs 30,000/-</a:t>
            </a:r>
          </a:p>
          <a:p>
            <a:pPr>
              <a:buFont typeface="Wingdings" pitchFamily="2" charset="2"/>
              <a:buChar char="Ø"/>
            </a:pPr>
            <a:r>
              <a:rPr lang="en-IN" sz="1800" dirty="0" smtClean="0"/>
              <a:t>Lectures to be organised on Automotive Design and use of CAE.</a:t>
            </a:r>
          </a:p>
          <a:p>
            <a:pPr>
              <a:buFont typeface="Wingdings" pitchFamily="2" charset="2"/>
              <a:buChar char="Ø"/>
            </a:pPr>
            <a:r>
              <a:rPr lang="en-IN" sz="1800" dirty="0" smtClean="0"/>
              <a:t>Program on manufacturing theory and practical. Will include Welding shop, Machine shop and finishing.</a:t>
            </a:r>
          </a:p>
          <a:p>
            <a:pPr>
              <a:buFont typeface="Wingdings" pitchFamily="2" charset="2"/>
              <a:buChar char="Ø"/>
            </a:pPr>
            <a:r>
              <a:rPr lang="en-IN" sz="1800" dirty="0" smtClean="0"/>
              <a:t>Open discussion forums to be organised on topics related to mobility industry to increase interest and level of technical knowledge</a:t>
            </a:r>
          </a:p>
        </p:txBody>
      </p:sp>
      <p:pic>
        <p:nvPicPr>
          <p:cNvPr id="7" name="Picture 2"/>
          <p:cNvPicPr>
            <a:picLocks noChangeAspect="1" noChangeArrowheads="1"/>
          </p:cNvPicPr>
          <p:nvPr/>
        </p:nvPicPr>
        <p:blipFill>
          <a:blip r:embed="rId2" cstate="print"/>
          <a:srcRect/>
          <a:stretch>
            <a:fillRect/>
          </a:stretch>
        </p:blipFill>
        <p:spPr bwMode="auto">
          <a:xfrm>
            <a:off x="7008292" y="0"/>
            <a:ext cx="2135708" cy="377474"/>
          </a:xfrm>
          <a:prstGeom prst="rect">
            <a:avLst/>
          </a:prstGeom>
          <a:noFill/>
          <a:ln w="9525">
            <a:noFill/>
            <a:miter lim="800000"/>
            <a:headEnd/>
            <a:tailEnd/>
          </a:ln>
        </p:spPr>
      </p:pic>
      <p:pic>
        <p:nvPicPr>
          <p:cNvPr id="9" name="Picture 3"/>
          <p:cNvPicPr>
            <a:picLocks noChangeAspect="1" noChangeArrowheads="1"/>
          </p:cNvPicPr>
          <p:nvPr/>
        </p:nvPicPr>
        <p:blipFill>
          <a:blip r:embed="rId3" cstate="print"/>
          <a:srcRect/>
          <a:stretch>
            <a:fillRect/>
          </a:stretch>
        </p:blipFill>
        <p:spPr bwMode="auto">
          <a:xfrm>
            <a:off x="0" y="0"/>
            <a:ext cx="948299" cy="8796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53752"/>
            <a:ext cx="7467600" cy="1143000"/>
          </a:xfrm>
        </p:spPr>
        <p:txBody>
          <a:bodyPr/>
          <a:lstStyle/>
          <a:p>
            <a:r>
              <a:rPr lang="en-IN" dirty="0" smtClean="0"/>
              <a:t>Chapter Activities 2015-16</a:t>
            </a:r>
            <a:endParaRPr lang="en-IN" dirty="0"/>
          </a:p>
        </p:txBody>
      </p:sp>
      <p:sp>
        <p:nvSpPr>
          <p:cNvPr id="3" name="Content Placeholder 2"/>
          <p:cNvSpPr>
            <a:spLocks noGrp="1"/>
          </p:cNvSpPr>
          <p:nvPr>
            <p:ph idx="1"/>
          </p:nvPr>
        </p:nvSpPr>
        <p:spPr>
          <a:xfrm>
            <a:off x="251520" y="1169369"/>
            <a:ext cx="8219256" cy="5688631"/>
          </a:xfrm>
        </p:spPr>
        <p:txBody>
          <a:bodyPr>
            <a:normAutofit/>
          </a:bodyPr>
          <a:lstStyle/>
          <a:p>
            <a:pPr>
              <a:buNone/>
            </a:pPr>
            <a:r>
              <a:rPr lang="en-IN" sz="1400" dirty="0" smtClean="0">
                <a:latin typeface="Times New Roman" pitchFamily="18" charset="0"/>
                <a:cs typeface="Times New Roman" pitchFamily="18" charset="0"/>
              </a:rPr>
              <a:t>	Increase scope of project work. Further new year long studies and projects are proposed, namely-</a:t>
            </a:r>
          </a:p>
          <a:p>
            <a:pPr lvl="1">
              <a:buFont typeface="Wingdings" pitchFamily="2" charset="2"/>
              <a:buChar char="Ø"/>
            </a:pPr>
            <a:r>
              <a:rPr lang="en-IN" sz="1400" dirty="0" smtClean="0">
                <a:latin typeface="Times New Roman" pitchFamily="18" charset="0"/>
                <a:cs typeface="Times New Roman" pitchFamily="18" charset="0"/>
              </a:rPr>
              <a:t>Thermal analysis and design of brake system</a:t>
            </a:r>
          </a:p>
          <a:p>
            <a:pPr lvl="2">
              <a:buFont typeface="Wingdings" pitchFamily="2" charset="2"/>
              <a:buChar char="Ø"/>
            </a:pPr>
            <a:r>
              <a:rPr lang="en-IN" sz="1400" dirty="0" smtClean="0">
                <a:latin typeface="Times New Roman" pitchFamily="18" charset="0"/>
                <a:cs typeface="Times New Roman" pitchFamily="18" charset="0"/>
              </a:rPr>
              <a:t>(Study and computer analysis)</a:t>
            </a:r>
          </a:p>
          <a:p>
            <a:pPr lvl="1">
              <a:buFont typeface="Wingdings" pitchFamily="2" charset="2"/>
              <a:buChar char="Ø"/>
            </a:pPr>
            <a:r>
              <a:rPr lang="en-IN" sz="1400" dirty="0" smtClean="0">
                <a:latin typeface="Times New Roman" pitchFamily="18" charset="0"/>
                <a:cs typeface="Times New Roman" pitchFamily="18" charset="0"/>
              </a:rPr>
              <a:t>Acoustic analysis of automotive Exhaust to decrease back pressure for given road noise level standards</a:t>
            </a:r>
          </a:p>
          <a:p>
            <a:pPr lvl="2">
              <a:buFont typeface="Wingdings" pitchFamily="2" charset="2"/>
              <a:buChar char="Ø"/>
            </a:pPr>
            <a:r>
              <a:rPr lang="en-IN" sz="1400" dirty="0" smtClean="0">
                <a:latin typeface="Times New Roman" pitchFamily="18" charset="0"/>
                <a:cs typeface="Times New Roman" pitchFamily="18" charset="0"/>
              </a:rPr>
              <a:t>(Study, computer analysis and prototype development) </a:t>
            </a:r>
            <a:r>
              <a:rPr lang="en-IN" sz="1400" b="1" u="sng" dirty="0" smtClean="0">
                <a:latin typeface="Times New Roman" pitchFamily="18" charset="0"/>
                <a:cs typeface="Times New Roman" pitchFamily="18" charset="0"/>
              </a:rPr>
              <a:t>Rs 10,000/-</a:t>
            </a:r>
          </a:p>
          <a:p>
            <a:pPr lvl="1">
              <a:buFont typeface="Wingdings" pitchFamily="2" charset="2"/>
              <a:buChar char="Ø"/>
            </a:pPr>
            <a:r>
              <a:rPr lang="en-IN" sz="1400" dirty="0" smtClean="0">
                <a:latin typeface="Times New Roman" pitchFamily="18" charset="0"/>
                <a:cs typeface="Times New Roman" pitchFamily="18" charset="0"/>
              </a:rPr>
              <a:t>Increasing welding rate by controlling arc shape using cross magnetic field to elliptical shape.</a:t>
            </a:r>
          </a:p>
          <a:p>
            <a:pPr lvl="2">
              <a:buFont typeface="Wingdings" pitchFamily="2" charset="2"/>
              <a:buChar char="Ø"/>
            </a:pPr>
            <a:r>
              <a:rPr lang="en-IN" sz="1400" dirty="0" smtClean="0">
                <a:latin typeface="Times New Roman" pitchFamily="18" charset="0"/>
                <a:cs typeface="Times New Roman" pitchFamily="18" charset="0"/>
              </a:rPr>
              <a:t>(Computer Analysis and experimentation if possible) </a:t>
            </a:r>
            <a:r>
              <a:rPr lang="en-IN" sz="1400" b="1" u="sng" dirty="0" smtClean="0">
                <a:latin typeface="Times New Roman" pitchFamily="18" charset="0"/>
                <a:cs typeface="Times New Roman" pitchFamily="18" charset="0"/>
              </a:rPr>
              <a:t>Rs 30,000/-</a:t>
            </a:r>
          </a:p>
          <a:p>
            <a:pPr lvl="1">
              <a:buFont typeface="Wingdings" pitchFamily="2" charset="2"/>
              <a:buChar char="Ø"/>
            </a:pPr>
            <a:r>
              <a:rPr lang="en-IN" sz="1400" dirty="0" smtClean="0">
                <a:latin typeface="Times New Roman" pitchFamily="18" charset="0"/>
                <a:cs typeface="Times New Roman" pitchFamily="18" charset="0"/>
              </a:rPr>
              <a:t>Use of exhaust gas to drive cooling system (VAS cycle) for intercooler for forced induction engines.</a:t>
            </a:r>
          </a:p>
          <a:p>
            <a:pPr lvl="2">
              <a:buFont typeface="Wingdings" pitchFamily="2" charset="2"/>
              <a:buChar char="Ø"/>
            </a:pPr>
            <a:r>
              <a:rPr lang="en-IN" sz="1400" dirty="0" smtClean="0">
                <a:latin typeface="Times New Roman" pitchFamily="18" charset="0"/>
                <a:cs typeface="Times New Roman" pitchFamily="18" charset="0"/>
              </a:rPr>
              <a:t>(Study and Analysis)</a:t>
            </a:r>
          </a:p>
          <a:p>
            <a:pPr lvl="1">
              <a:buFont typeface="Wingdings" pitchFamily="2" charset="2"/>
              <a:buChar char="Ø"/>
            </a:pPr>
            <a:r>
              <a:rPr lang="en-IN" sz="1400" dirty="0" smtClean="0">
                <a:latin typeface="Times New Roman" pitchFamily="18" charset="0"/>
                <a:cs typeface="Times New Roman" pitchFamily="18" charset="0"/>
              </a:rPr>
              <a:t>Introduction of alternative materials and their induction to Phoenix vehicle series. (Includes further development of fibreglass to load bearing structures, introduction of aluminium)</a:t>
            </a:r>
          </a:p>
          <a:p>
            <a:pPr lvl="2">
              <a:buFont typeface="Wingdings" pitchFamily="2" charset="2"/>
              <a:buChar char="Ø"/>
            </a:pPr>
            <a:r>
              <a:rPr lang="en-IN" sz="1400" dirty="0" smtClean="0">
                <a:latin typeface="Times New Roman" pitchFamily="18" charset="0"/>
                <a:cs typeface="Times New Roman" pitchFamily="18" charset="0"/>
              </a:rPr>
              <a:t>(Skill development and prototype making for dies for fibreglass) </a:t>
            </a:r>
            <a:r>
              <a:rPr lang="en-IN" sz="1400" b="1" u="sng" dirty="0" smtClean="0">
                <a:latin typeface="Times New Roman" pitchFamily="18" charset="0"/>
                <a:cs typeface="Times New Roman" pitchFamily="18" charset="0"/>
              </a:rPr>
              <a:t>Rs 10,000/-</a:t>
            </a:r>
          </a:p>
          <a:p>
            <a:pPr lvl="1">
              <a:buFont typeface="Wingdings" pitchFamily="2" charset="2"/>
              <a:buChar char="Ø"/>
            </a:pPr>
            <a:r>
              <a:rPr lang="en-IN" sz="1400" dirty="0" smtClean="0">
                <a:latin typeface="Times New Roman" pitchFamily="18" charset="0"/>
                <a:cs typeface="Times New Roman" pitchFamily="18" charset="0"/>
              </a:rPr>
              <a:t>Feasibility study for in house development of high strength Aluminium Grade 7707.</a:t>
            </a:r>
          </a:p>
          <a:p>
            <a:pPr lvl="2">
              <a:buFont typeface="Wingdings" pitchFamily="2" charset="2"/>
              <a:buChar char="Ø"/>
            </a:pPr>
            <a:r>
              <a:rPr lang="en-IN" sz="1400" dirty="0" smtClean="0">
                <a:latin typeface="Times New Roman" pitchFamily="18" charset="0"/>
                <a:cs typeface="Times New Roman" pitchFamily="18" charset="0"/>
              </a:rPr>
              <a:t>(Feasibility Study) </a:t>
            </a:r>
            <a:r>
              <a:rPr lang="en-IN" sz="1400" b="1" u="sng" dirty="0" smtClean="0">
                <a:latin typeface="Times New Roman" pitchFamily="18" charset="0"/>
                <a:cs typeface="Times New Roman" pitchFamily="18" charset="0"/>
              </a:rPr>
              <a:t>Rs 3000/- for 3Kg</a:t>
            </a:r>
          </a:p>
          <a:p>
            <a:pPr lvl="1">
              <a:buFont typeface="Wingdings" pitchFamily="2" charset="2"/>
              <a:buChar char="Ø"/>
            </a:pPr>
            <a:r>
              <a:rPr lang="en-IN" sz="1400" dirty="0" smtClean="0">
                <a:latin typeface="Times New Roman" pitchFamily="18" charset="0"/>
                <a:cs typeface="Times New Roman" pitchFamily="18" charset="0"/>
              </a:rPr>
              <a:t>Development of skill for incorporation of CAM through CNC machines to develop complicated parts. </a:t>
            </a:r>
          </a:p>
          <a:p>
            <a:pPr lvl="2">
              <a:buFont typeface="Wingdings" pitchFamily="2" charset="2"/>
              <a:buChar char="Ø"/>
            </a:pPr>
            <a:r>
              <a:rPr lang="en-IN" sz="1400" dirty="0" smtClean="0">
                <a:latin typeface="Times New Roman" pitchFamily="18" charset="0"/>
                <a:cs typeface="Times New Roman" pitchFamily="18" charset="0"/>
              </a:rPr>
              <a:t>(Skill development program) </a:t>
            </a:r>
            <a:r>
              <a:rPr lang="en-IN" sz="1400" b="1" u="sng" dirty="0" smtClean="0">
                <a:latin typeface="Times New Roman" pitchFamily="18" charset="0"/>
                <a:cs typeface="Times New Roman" pitchFamily="18" charset="0"/>
              </a:rPr>
              <a:t>Rs 5000- for raw material Mild steel</a:t>
            </a:r>
          </a:p>
          <a:p>
            <a:pPr lvl="1">
              <a:buFont typeface="Wingdings" pitchFamily="2" charset="2"/>
              <a:buChar char="Ø"/>
            </a:pPr>
            <a:r>
              <a:rPr lang="en-IN" sz="1400" dirty="0" smtClean="0">
                <a:latin typeface="Times New Roman" pitchFamily="18" charset="0"/>
                <a:cs typeface="Times New Roman" pitchFamily="18" charset="0"/>
              </a:rPr>
              <a:t>Study and design of Intelligent braking system</a:t>
            </a:r>
          </a:p>
          <a:p>
            <a:pPr lvl="2">
              <a:buFont typeface="Wingdings" pitchFamily="2" charset="2"/>
              <a:buChar char="Ø"/>
            </a:pPr>
            <a:r>
              <a:rPr lang="en-IN" sz="1400" dirty="0" smtClean="0">
                <a:latin typeface="Times New Roman" pitchFamily="18" charset="0"/>
                <a:cs typeface="Times New Roman" pitchFamily="18" charset="0"/>
              </a:rPr>
              <a:t>(Feasibility study and prototype for small </a:t>
            </a:r>
            <a:r>
              <a:rPr lang="en-IN" sz="1400" dirty="0" err="1" smtClean="0">
                <a:latin typeface="Times New Roman" pitchFamily="18" charset="0"/>
                <a:cs typeface="Times New Roman" pitchFamily="18" charset="0"/>
              </a:rPr>
              <a:t>bot</a:t>
            </a:r>
            <a:r>
              <a:rPr lang="en-IN" sz="1400" dirty="0" smtClean="0">
                <a:latin typeface="Times New Roman" pitchFamily="18" charset="0"/>
                <a:cs typeface="Times New Roman" pitchFamily="18" charset="0"/>
              </a:rPr>
              <a:t>) </a:t>
            </a:r>
            <a:r>
              <a:rPr lang="en-IN" sz="1400" b="1" u="sng" dirty="0" smtClean="0">
                <a:latin typeface="Times New Roman" pitchFamily="18" charset="0"/>
                <a:cs typeface="Times New Roman" pitchFamily="18" charset="0"/>
              </a:rPr>
              <a:t>Rs 15,000 /-</a:t>
            </a:r>
          </a:p>
          <a:p>
            <a:pPr lvl="1">
              <a:buNone/>
            </a:pPr>
            <a:endParaRPr lang="en-IN" sz="14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7008292" y="0"/>
            <a:ext cx="2135708" cy="377474"/>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0" y="0"/>
            <a:ext cx="948299" cy="879698"/>
          </a:xfrm>
          <a:prstGeom prst="rect">
            <a:avLst/>
          </a:prstGeom>
          <a:noFill/>
          <a:ln w="9525">
            <a:noFill/>
            <a:miter lim="800000"/>
            <a:headEnd/>
            <a:tailEnd/>
          </a:ln>
        </p:spPr>
      </p:pic>
      <p:sp>
        <p:nvSpPr>
          <p:cNvPr id="6" name="TextBox 5"/>
          <p:cNvSpPr txBox="1"/>
          <p:nvPr/>
        </p:nvSpPr>
        <p:spPr>
          <a:xfrm>
            <a:off x="683568" y="6093296"/>
            <a:ext cx="10071992" cy="461665"/>
          </a:xfrm>
          <a:prstGeom prst="rect">
            <a:avLst/>
          </a:prstGeom>
          <a:noFill/>
        </p:spPr>
        <p:txBody>
          <a:bodyPr wrap="square" rtlCol="0">
            <a:spAutoFit/>
          </a:bodyPr>
          <a:lstStyle/>
          <a:p>
            <a:r>
              <a:rPr lang="en-IN" sz="2400" b="1" u="sng" dirty="0" smtClean="0"/>
              <a:t>Total Budget Required- Rs7,85,896/-</a:t>
            </a:r>
            <a:endParaRPr lang="en-IN" sz="2400" b="1" u="sng"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Budget Analysis Projects</a:t>
            </a:r>
            <a:endParaRPr lang="en-IN" dirty="0"/>
          </a:p>
        </p:txBody>
      </p:sp>
      <p:sp>
        <p:nvSpPr>
          <p:cNvPr id="3" name="Content Placeholder 2"/>
          <p:cNvSpPr>
            <a:spLocks noGrp="1"/>
          </p:cNvSpPr>
          <p:nvPr>
            <p:ph idx="1"/>
          </p:nvPr>
        </p:nvSpPr>
        <p:spPr/>
        <p:txBody>
          <a:bodyPr>
            <a:normAutofit fontScale="55000" lnSpcReduction="20000"/>
          </a:bodyPr>
          <a:lstStyle/>
          <a:p>
            <a:pPr>
              <a:buFont typeface="Wingdings" pitchFamily="2" charset="2"/>
              <a:buChar char="Ø"/>
            </a:pPr>
            <a:r>
              <a:rPr lang="en-IN" dirty="0" smtClean="0"/>
              <a:t>Exhaust Muffler Rs 10,000/- approx</a:t>
            </a:r>
          </a:p>
          <a:p>
            <a:pPr lvl="1">
              <a:buFont typeface="Wingdings" pitchFamily="2" charset="2"/>
              <a:buChar char="Ø"/>
            </a:pPr>
            <a:r>
              <a:rPr lang="en-IN" dirty="0" smtClean="0"/>
              <a:t>Two designs will be proposed. Cost is per piece.</a:t>
            </a:r>
          </a:p>
          <a:p>
            <a:pPr lvl="2">
              <a:buFont typeface="Wingdings" pitchFamily="2" charset="2"/>
              <a:buChar char="Ø"/>
            </a:pPr>
            <a:r>
              <a:rPr lang="en-IN" dirty="0" smtClean="0"/>
              <a:t>Piping Rs 2000/- </a:t>
            </a:r>
          </a:p>
          <a:p>
            <a:pPr lvl="2">
              <a:buFont typeface="Wingdings" pitchFamily="2" charset="2"/>
              <a:buChar char="Ø"/>
            </a:pPr>
            <a:r>
              <a:rPr lang="en-IN" dirty="0" smtClean="0"/>
              <a:t>Glass wool Rs 825, (Rs 165/Kg)</a:t>
            </a:r>
          </a:p>
          <a:p>
            <a:pPr lvl="2">
              <a:buFont typeface="Wingdings" pitchFamily="2" charset="2"/>
              <a:buChar char="Ø"/>
            </a:pPr>
            <a:r>
              <a:rPr lang="en-IN" dirty="0" smtClean="0"/>
              <a:t>Machining and pipe bending cost Rs 1500</a:t>
            </a:r>
          </a:p>
          <a:p>
            <a:pPr lvl="2">
              <a:buFont typeface="Wingdings" pitchFamily="2" charset="2"/>
              <a:buChar char="Ø"/>
            </a:pPr>
            <a:r>
              <a:rPr lang="en-IN" dirty="0" smtClean="0"/>
              <a:t>Fasteners Cost- Rs 50 approx</a:t>
            </a:r>
          </a:p>
          <a:p>
            <a:pPr lvl="2">
              <a:buFont typeface="Wingdings" pitchFamily="2" charset="2"/>
              <a:buChar char="Ø"/>
            </a:pPr>
            <a:r>
              <a:rPr lang="en-IN" dirty="0" smtClean="0"/>
              <a:t>Raw material Rs 300 (Rs 75 stainless steel sheets minimum order required)</a:t>
            </a:r>
          </a:p>
          <a:p>
            <a:pPr>
              <a:buFont typeface="Wingdings" pitchFamily="2" charset="2"/>
              <a:buChar char="Ø"/>
            </a:pPr>
            <a:r>
              <a:rPr lang="en-IN" dirty="0" smtClean="0"/>
              <a:t>Arc shape modification in welding Rs 30,000/-</a:t>
            </a:r>
          </a:p>
          <a:p>
            <a:pPr>
              <a:buFont typeface="Wingdings" pitchFamily="2" charset="2"/>
              <a:buChar char="Ø"/>
            </a:pPr>
            <a:r>
              <a:rPr lang="en-IN" dirty="0" smtClean="0"/>
              <a:t>Introduction to Alternative Materials Rs 10,000/- approx</a:t>
            </a:r>
          </a:p>
          <a:p>
            <a:pPr lvl="1">
              <a:buFont typeface="Wingdings" pitchFamily="2" charset="2"/>
              <a:buChar char="Ø"/>
            </a:pPr>
            <a:r>
              <a:rPr lang="en-IN" dirty="0" smtClean="0"/>
              <a:t>Material for fibreglass</a:t>
            </a:r>
          </a:p>
          <a:p>
            <a:pPr lvl="2">
              <a:buFont typeface="Wingdings" pitchFamily="2" charset="2"/>
              <a:buChar char="Ø"/>
            </a:pPr>
            <a:r>
              <a:rPr lang="en-IN" dirty="0" smtClean="0"/>
              <a:t>10 Kg Resin- Rs 2350 (Rs 235/Kg)</a:t>
            </a:r>
          </a:p>
          <a:p>
            <a:pPr lvl="2">
              <a:buFont typeface="Wingdings" pitchFamily="2" charset="2"/>
              <a:buChar char="Ø"/>
            </a:pPr>
            <a:r>
              <a:rPr lang="en-IN" dirty="0" smtClean="0"/>
              <a:t>10 Kg Glass Fibre- Rs 1650 (Rs 165/Kg)</a:t>
            </a:r>
          </a:p>
          <a:p>
            <a:pPr lvl="2">
              <a:buFont typeface="Wingdings" pitchFamily="2" charset="2"/>
              <a:buChar char="Ø"/>
            </a:pPr>
            <a:r>
              <a:rPr lang="en-IN" dirty="0" smtClean="0"/>
              <a:t>500g Hardener Rs 250 (Rs 50/100g)</a:t>
            </a:r>
          </a:p>
          <a:p>
            <a:pPr lvl="2">
              <a:buFont typeface="Wingdings" pitchFamily="2" charset="2"/>
              <a:buChar char="Ø"/>
            </a:pPr>
            <a:r>
              <a:rPr lang="en-IN" dirty="0" smtClean="0"/>
              <a:t>500g Cobalt- Rs 300 (Rs60/100g)</a:t>
            </a:r>
          </a:p>
          <a:p>
            <a:pPr lvl="1">
              <a:buFont typeface="Wingdings" pitchFamily="2" charset="2"/>
              <a:buChar char="Ø"/>
            </a:pPr>
            <a:r>
              <a:rPr lang="en-IN" dirty="0" smtClean="0"/>
              <a:t>Aluminium- Rs 3750 (Rs750/Kg)</a:t>
            </a:r>
          </a:p>
          <a:p>
            <a:pPr lvl="1">
              <a:buFont typeface="Wingdings" pitchFamily="2" charset="2"/>
              <a:buChar char="Ø"/>
            </a:pPr>
            <a:r>
              <a:rPr lang="en-IN" dirty="0" smtClean="0"/>
              <a:t>Die material </a:t>
            </a:r>
          </a:p>
          <a:p>
            <a:pPr lvl="2">
              <a:buFont typeface="Wingdings" pitchFamily="2" charset="2"/>
              <a:buChar char="Ø"/>
            </a:pPr>
            <a:r>
              <a:rPr lang="en-IN" dirty="0" smtClean="0"/>
              <a:t>Includes Cardboard, Wood, Wax and polythene roll Rs- 2000/-</a:t>
            </a:r>
          </a:p>
          <a:p>
            <a:pPr>
              <a:buFont typeface="Wingdings" pitchFamily="2" charset="2"/>
              <a:buChar char="Ø"/>
            </a:pPr>
            <a:r>
              <a:rPr lang="en-IN" dirty="0" smtClean="0"/>
              <a:t>Intelligent Braking System</a:t>
            </a:r>
          </a:p>
          <a:p>
            <a:pPr>
              <a:buFont typeface="Wingdings" pitchFamily="2" charset="2"/>
              <a:buChar char="Ø"/>
            </a:pPr>
            <a:r>
              <a:rPr lang="en-IN" dirty="0" err="1" smtClean="0"/>
              <a:t>Sads</a:t>
            </a:r>
            <a:endParaRPr lang="en-IN" dirty="0" smtClean="0"/>
          </a:p>
          <a:p>
            <a:pPr>
              <a:buFont typeface="Wingdings" pitchFamily="2" charset="2"/>
              <a:buChar char="Ø"/>
            </a:pPr>
            <a:r>
              <a:rPr lang="en-IN" dirty="0" err="1" smtClean="0"/>
              <a:t>asd</a:t>
            </a:r>
            <a:endParaRPr lang="en-IN" dirty="0" smtClean="0"/>
          </a:p>
          <a:p>
            <a:pPr lvl="2">
              <a:buNone/>
            </a:pPr>
            <a:endParaRPr lang="en-IN"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88640"/>
            <a:ext cx="7467600" cy="1143000"/>
          </a:xfrm>
        </p:spPr>
        <p:txBody>
          <a:bodyPr/>
          <a:lstStyle/>
          <a:p>
            <a:r>
              <a:rPr lang="en-IN" dirty="0" smtClean="0"/>
              <a:t>Budget Analysis Supra 2016</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8699096"/>
              </p:ext>
            </p:extLst>
          </p:nvPr>
        </p:nvGraphicFramePr>
        <p:xfrm>
          <a:off x="473653" y="1628800"/>
          <a:ext cx="8075240" cy="4178204"/>
        </p:xfrm>
        <a:graphic>
          <a:graphicData uri="http://schemas.openxmlformats.org/drawingml/2006/table">
            <a:tbl>
              <a:tblPr>
                <a:tableStyleId>{5C22544A-7EE6-4342-B048-85BDC9FD1C3A}</a:tableStyleId>
              </a:tblPr>
              <a:tblGrid>
                <a:gridCol w="564210"/>
                <a:gridCol w="1680872"/>
                <a:gridCol w="4854547"/>
                <a:gridCol w="975611"/>
              </a:tblGrid>
              <a:tr h="191460">
                <a:tc>
                  <a:txBody>
                    <a:bodyPr/>
                    <a:lstStyle/>
                    <a:p>
                      <a:pPr algn="l" rtl="0" fontAlgn="ctr"/>
                      <a:r>
                        <a:rPr lang="en-IN" sz="1000" u="none" strike="noStrike" dirty="0" err="1">
                          <a:effectLst/>
                        </a:rPr>
                        <a:t>Sr</a:t>
                      </a:r>
                      <a:r>
                        <a:rPr lang="en-IN" sz="1000" u="none" strike="noStrike" dirty="0">
                          <a:effectLst/>
                        </a:rPr>
                        <a:t> No</a:t>
                      </a:r>
                      <a:endParaRPr lang="en-IN" sz="1000" b="1" i="0" u="none" strike="noStrike" dirty="0">
                        <a:solidFill>
                          <a:srgbClr val="FFFFFF"/>
                        </a:solidFill>
                        <a:effectLst/>
                        <a:latin typeface="Arial"/>
                      </a:endParaRPr>
                    </a:p>
                  </a:txBody>
                  <a:tcPr marL="6522" marR="6522" marT="6522" marB="0" anchor="ctr"/>
                </a:tc>
                <a:tc>
                  <a:txBody>
                    <a:bodyPr/>
                    <a:lstStyle/>
                    <a:p>
                      <a:pPr algn="ctr" rtl="0" fontAlgn="ctr"/>
                      <a:r>
                        <a:rPr lang="en-IN" sz="1000" u="none" strike="noStrike" dirty="0">
                          <a:effectLst/>
                        </a:rPr>
                        <a:t>Components</a:t>
                      </a:r>
                      <a:endParaRPr lang="en-IN" sz="1000" b="1" i="0" u="none" strike="noStrike" dirty="0">
                        <a:solidFill>
                          <a:srgbClr val="FFFFFF"/>
                        </a:solidFill>
                        <a:effectLst/>
                        <a:latin typeface="Arial"/>
                      </a:endParaRPr>
                    </a:p>
                  </a:txBody>
                  <a:tcPr marL="6522" marR="6522" marT="6522" marB="0" anchor="ctr"/>
                </a:tc>
                <a:tc>
                  <a:txBody>
                    <a:bodyPr/>
                    <a:lstStyle/>
                    <a:p>
                      <a:pPr algn="ctr" rtl="0" fontAlgn="ctr"/>
                      <a:r>
                        <a:rPr lang="en-IN" sz="1000" u="none" strike="noStrike">
                          <a:effectLst/>
                        </a:rPr>
                        <a:t>Details</a:t>
                      </a:r>
                      <a:endParaRPr lang="en-IN" sz="1000" b="1" i="0" u="none" strike="noStrike">
                        <a:solidFill>
                          <a:srgbClr val="FFFFFF"/>
                        </a:solidFill>
                        <a:effectLst/>
                        <a:latin typeface="Arial"/>
                      </a:endParaRPr>
                    </a:p>
                  </a:txBody>
                  <a:tcPr marL="6522" marR="6522" marT="6522" marB="0" anchor="ctr"/>
                </a:tc>
                <a:tc>
                  <a:txBody>
                    <a:bodyPr/>
                    <a:lstStyle/>
                    <a:p>
                      <a:pPr algn="ctr" rtl="0" fontAlgn="ctr"/>
                      <a:r>
                        <a:rPr lang="en-IN" sz="1000" u="none" strike="noStrike">
                          <a:effectLst/>
                        </a:rPr>
                        <a:t>Cost  (Rs)</a:t>
                      </a:r>
                      <a:endParaRPr lang="en-IN" sz="1000" b="1" i="0" u="none" strike="noStrike">
                        <a:solidFill>
                          <a:srgbClr val="FFFFFF"/>
                        </a:solidFill>
                        <a:effectLst/>
                        <a:latin typeface="Arial"/>
                      </a:endParaRPr>
                    </a:p>
                  </a:txBody>
                  <a:tcPr marL="6522" marR="6522" marT="6522" marB="0" anchor="ctr"/>
                </a:tc>
              </a:tr>
              <a:tr h="404195">
                <a:tc>
                  <a:txBody>
                    <a:bodyPr/>
                    <a:lstStyle/>
                    <a:p>
                      <a:pPr algn="l" rtl="0" fontAlgn="ctr"/>
                      <a:r>
                        <a:rPr lang="en-IN" sz="1000" u="none" strike="noStrike">
                          <a:effectLst/>
                        </a:rPr>
                        <a:t>1</a:t>
                      </a:r>
                      <a:endParaRPr lang="en-IN" sz="1000" b="0" i="0" u="none" strike="noStrike">
                        <a:solidFill>
                          <a:srgbClr val="000000"/>
                        </a:solidFill>
                        <a:effectLst/>
                        <a:latin typeface="Arial"/>
                      </a:endParaRPr>
                    </a:p>
                  </a:txBody>
                  <a:tcPr marL="6522" marR="6522" marT="6522" marB="0" anchor="ctr"/>
                </a:tc>
                <a:tc>
                  <a:txBody>
                    <a:bodyPr/>
                    <a:lstStyle/>
                    <a:p>
                      <a:pPr algn="l" rtl="0" fontAlgn="ctr"/>
                      <a:r>
                        <a:rPr lang="en-IN" sz="1000" u="none" strike="noStrike">
                          <a:effectLst/>
                        </a:rPr>
                        <a:t>Wheel Assemblies</a:t>
                      </a:r>
                      <a:endParaRPr lang="en-IN" sz="1000" b="0" i="0" u="none" strike="noStrike">
                        <a:solidFill>
                          <a:srgbClr val="000000"/>
                        </a:solidFill>
                        <a:effectLst/>
                        <a:latin typeface="Arial"/>
                      </a:endParaRPr>
                    </a:p>
                  </a:txBody>
                  <a:tcPr marL="6522" marR="6522" marT="6522" marB="0" anchor="ctr"/>
                </a:tc>
                <a:tc>
                  <a:txBody>
                    <a:bodyPr/>
                    <a:lstStyle/>
                    <a:p>
                      <a:pPr algn="l" rtl="0" fontAlgn="ctr"/>
                      <a:r>
                        <a:rPr lang="en-IN" sz="1000" u="none" strike="noStrike">
                          <a:effectLst/>
                        </a:rPr>
                        <a:t>Tyres and rims, Brake Assembly(Callipers, discs), hubs, uprights</a:t>
                      </a:r>
                      <a:endParaRPr lang="en-IN" sz="1000" b="0" i="0" u="none" strike="noStrike">
                        <a:solidFill>
                          <a:srgbClr val="000000"/>
                        </a:solidFill>
                        <a:effectLst/>
                        <a:latin typeface="Arial"/>
                      </a:endParaRPr>
                    </a:p>
                  </a:txBody>
                  <a:tcPr marL="6522" marR="6522" marT="6522" marB="0" anchor="ctr"/>
                </a:tc>
                <a:tc>
                  <a:txBody>
                    <a:bodyPr/>
                    <a:lstStyle/>
                    <a:p>
                      <a:pPr algn="l" rtl="0" fontAlgn="ctr"/>
                      <a:r>
                        <a:rPr lang="en-IN" sz="1000" u="none" strike="noStrike">
                          <a:effectLst/>
                        </a:rPr>
                        <a:t>119980</a:t>
                      </a:r>
                      <a:endParaRPr lang="en-IN" sz="1000" b="0" i="0" u="none" strike="noStrike">
                        <a:solidFill>
                          <a:srgbClr val="000000"/>
                        </a:solidFill>
                        <a:effectLst/>
                        <a:latin typeface="Arial"/>
                      </a:endParaRPr>
                    </a:p>
                  </a:txBody>
                  <a:tcPr marL="6522" marR="6522" marT="6522" marB="0" anchor="ctr"/>
                </a:tc>
              </a:tr>
              <a:tr h="413059">
                <a:tc>
                  <a:txBody>
                    <a:bodyPr/>
                    <a:lstStyle/>
                    <a:p>
                      <a:pPr algn="l" rtl="0" fontAlgn="ctr"/>
                      <a:r>
                        <a:rPr lang="en-IN" sz="1000" u="none" strike="noStrike">
                          <a:effectLst/>
                        </a:rPr>
                        <a:t>2</a:t>
                      </a:r>
                      <a:endParaRPr lang="en-IN" sz="1000" b="0" i="0" u="none" strike="noStrike">
                        <a:solidFill>
                          <a:srgbClr val="000000"/>
                        </a:solidFill>
                        <a:effectLst/>
                        <a:latin typeface="Arial"/>
                      </a:endParaRPr>
                    </a:p>
                  </a:txBody>
                  <a:tcPr marL="6522" marR="6522" marT="6522" marB="0" anchor="ctr"/>
                </a:tc>
                <a:tc>
                  <a:txBody>
                    <a:bodyPr/>
                    <a:lstStyle/>
                    <a:p>
                      <a:pPr algn="l" rtl="0" fontAlgn="ctr"/>
                      <a:r>
                        <a:rPr lang="en-IN" sz="1000" u="none" strike="noStrike">
                          <a:effectLst/>
                        </a:rPr>
                        <a:t>Chassis and Body Work</a:t>
                      </a:r>
                      <a:endParaRPr lang="en-IN" sz="1000" b="0" i="0" u="none" strike="noStrike">
                        <a:solidFill>
                          <a:srgbClr val="000000"/>
                        </a:solidFill>
                        <a:effectLst/>
                        <a:latin typeface="Arial"/>
                      </a:endParaRPr>
                    </a:p>
                  </a:txBody>
                  <a:tcPr marL="6522" marR="6522" marT="6522" marB="0" anchor="ctr"/>
                </a:tc>
                <a:tc>
                  <a:txBody>
                    <a:bodyPr/>
                    <a:lstStyle/>
                    <a:p>
                      <a:pPr algn="l" rtl="0" fontAlgn="ctr"/>
                      <a:r>
                        <a:rPr lang="en-IN" sz="1000" u="none" strike="noStrike">
                          <a:effectLst/>
                        </a:rPr>
                        <a:t>Steel Tubes, Welding Equipment, Brackets and mountings, moulds, Fibre Reinforced Polyester sheets etc</a:t>
                      </a:r>
                      <a:endParaRPr lang="en-IN" sz="1000" b="0" i="0" u="none" strike="noStrike">
                        <a:solidFill>
                          <a:srgbClr val="000000"/>
                        </a:solidFill>
                        <a:effectLst/>
                        <a:latin typeface="Arial"/>
                      </a:endParaRPr>
                    </a:p>
                  </a:txBody>
                  <a:tcPr marL="6522" marR="6522" marT="6522" marB="0" anchor="ctr"/>
                </a:tc>
                <a:tc>
                  <a:txBody>
                    <a:bodyPr/>
                    <a:lstStyle/>
                    <a:p>
                      <a:pPr algn="l" rtl="0" fontAlgn="ctr"/>
                      <a:r>
                        <a:rPr lang="en-IN" sz="1000" u="none" strike="noStrike">
                          <a:effectLst/>
                        </a:rPr>
                        <a:t>92950</a:t>
                      </a:r>
                      <a:endParaRPr lang="en-IN" sz="1000" b="0" i="0" u="none" strike="noStrike">
                        <a:solidFill>
                          <a:srgbClr val="000000"/>
                        </a:solidFill>
                        <a:effectLst/>
                        <a:latin typeface="Arial"/>
                      </a:endParaRPr>
                    </a:p>
                  </a:txBody>
                  <a:tcPr marL="6522" marR="6522" marT="6522" marB="0" anchor="ctr"/>
                </a:tc>
              </a:tr>
              <a:tr h="297828">
                <a:tc>
                  <a:txBody>
                    <a:bodyPr/>
                    <a:lstStyle/>
                    <a:p>
                      <a:pPr algn="l" rtl="0" fontAlgn="ctr"/>
                      <a:r>
                        <a:rPr lang="en-IN" sz="1000" u="none" strike="noStrike">
                          <a:effectLst/>
                        </a:rPr>
                        <a:t>3</a:t>
                      </a:r>
                      <a:endParaRPr lang="en-IN" sz="1000" b="0" i="0" u="none" strike="noStrike">
                        <a:solidFill>
                          <a:srgbClr val="000000"/>
                        </a:solidFill>
                        <a:effectLst/>
                        <a:latin typeface="Arial"/>
                      </a:endParaRPr>
                    </a:p>
                  </a:txBody>
                  <a:tcPr marL="6522" marR="6522" marT="6522" marB="0" anchor="ctr"/>
                </a:tc>
                <a:tc>
                  <a:txBody>
                    <a:bodyPr/>
                    <a:lstStyle/>
                    <a:p>
                      <a:pPr algn="l" rtl="0" fontAlgn="ctr"/>
                      <a:r>
                        <a:rPr lang="en-IN" sz="1000" u="none" strike="noStrike">
                          <a:effectLst/>
                        </a:rPr>
                        <a:t>Steering</a:t>
                      </a:r>
                      <a:endParaRPr lang="en-IN" sz="1000" b="0" i="0" u="none" strike="noStrike">
                        <a:solidFill>
                          <a:srgbClr val="000000"/>
                        </a:solidFill>
                        <a:effectLst/>
                        <a:latin typeface="Arial"/>
                      </a:endParaRPr>
                    </a:p>
                  </a:txBody>
                  <a:tcPr marL="6522" marR="6522" marT="6522" marB="0" anchor="ctr"/>
                </a:tc>
                <a:tc>
                  <a:txBody>
                    <a:bodyPr/>
                    <a:lstStyle/>
                    <a:p>
                      <a:pPr algn="l" rtl="0" fontAlgn="ctr"/>
                      <a:r>
                        <a:rPr lang="en-IN" sz="1000" u="none" strike="noStrike">
                          <a:effectLst/>
                        </a:rPr>
                        <a:t>Steering Rack, bearings, Column, tie rods, Steering wheel</a:t>
                      </a:r>
                      <a:endParaRPr lang="en-IN" sz="1000" b="0" i="0" u="none" strike="noStrike">
                        <a:solidFill>
                          <a:srgbClr val="000000"/>
                        </a:solidFill>
                        <a:effectLst/>
                        <a:latin typeface="Arial"/>
                      </a:endParaRPr>
                    </a:p>
                  </a:txBody>
                  <a:tcPr marL="6522" marR="6522" marT="6522" marB="0" anchor="ctr"/>
                </a:tc>
                <a:tc>
                  <a:txBody>
                    <a:bodyPr/>
                    <a:lstStyle/>
                    <a:p>
                      <a:pPr algn="l" rtl="0" fontAlgn="ctr"/>
                      <a:r>
                        <a:rPr lang="en-IN" sz="1000" u="none" strike="noStrike">
                          <a:effectLst/>
                        </a:rPr>
                        <a:t>19000</a:t>
                      </a:r>
                      <a:endParaRPr lang="en-IN" sz="1000" b="0" i="0" u="none" strike="noStrike">
                        <a:solidFill>
                          <a:srgbClr val="000000"/>
                        </a:solidFill>
                        <a:effectLst/>
                        <a:latin typeface="Arial"/>
                      </a:endParaRPr>
                    </a:p>
                  </a:txBody>
                  <a:tcPr marL="6522" marR="6522" marT="6522" marB="0" anchor="ctr"/>
                </a:tc>
              </a:tr>
              <a:tr h="290737">
                <a:tc>
                  <a:txBody>
                    <a:bodyPr/>
                    <a:lstStyle/>
                    <a:p>
                      <a:pPr algn="l" rtl="0" fontAlgn="ctr"/>
                      <a:r>
                        <a:rPr lang="en-IN" sz="1000" u="none" strike="noStrike">
                          <a:effectLst/>
                        </a:rPr>
                        <a:t>4</a:t>
                      </a:r>
                      <a:endParaRPr lang="en-IN" sz="1000" b="0" i="0" u="none" strike="noStrike">
                        <a:solidFill>
                          <a:srgbClr val="000000"/>
                        </a:solidFill>
                        <a:effectLst/>
                        <a:latin typeface="Arial"/>
                      </a:endParaRPr>
                    </a:p>
                  </a:txBody>
                  <a:tcPr marL="6522" marR="6522" marT="6522" marB="0" anchor="ctr"/>
                </a:tc>
                <a:tc>
                  <a:txBody>
                    <a:bodyPr/>
                    <a:lstStyle/>
                    <a:p>
                      <a:pPr algn="l" rtl="0" fontAlgn="ctr"/>
                      <a:r>
                        <a:rPr lang="en-IN" sz="1000" u="none" strike="noStrike">
                          <a:effectLst/>
                        </a:rPr>
                        <a:t>Suspension</a:t>
                      </a:r>
                      <a:endParaRPr lang="en-IN" sz="1000" b="0" i="0" u="none" strike="noStrike">
                        <a:solidFill>
                          <a:srgbClr val="000000"/>
                        </a:solidFill>
                        <a:effectLst/>
                        <a:latin typeface="Arial"/>
                      </a:endParaRPr>
                    </a:p>
                  </a:txBody>
                  <a:tcPr marL="6522" marR="6522" marT="6522" marB="0" anchor="ctr"/>
                </a:tc>
                <a:tc>
                  <a:txBody>
                    <a:bodyPr/>
                    <a:lstStyle/>
                    <a:p>
                      <a:pPr algn="l" rtl="0" fontAlgn="ctr"/>
                      <a:r>
                        <a:rPr lang="en-IN" sz="1000" u="none" strike="noStrike">
                          <a:effectLst/>
                        </a:rPr>
                        <a:t>Shock Absorbers, Springs, A Arms, Rod end bearings.</a:t>
                      </a:r>
                      <a:endParaRPr lang="en-IN" sz="1000" b="0" i="0" u="none" strike="noStrike">
                        <a:solidFill>
                          <a:srgbClr val="000000"/>
                        </a:solidFill>
                        <a:effectLst/>
                        <a:latin typeface="Arial"/>
                      </a:endParaRPr>
                    </a:p>
                  </a:txBody>
                  <a:tcPr marL="6522" marR="6522" marT="6522" marB="0" anchor="ctr"/>
                </a:tc>
                <a:tc>
                  <a:txBody>
                    <a:bodyPr/>
                    <a:lstStyle/>
                    <a:p>
                      <a:pPr algn="l" rtl="0" fontAlgn="ctr"/>
                      <a:r>
                        <a:rPr lang="en-IN" sz="1000" u="none" strike="noStrike">
                          <a:effectLst/>
                        </a:rPr>
                        <a:t>41940</a:t>
                      </a:r>
                      <a:endParaRPr lang="en-IN" sz="1000" b="0" i="0" u="none" strike="noStrike">
                        <a:solidFill>
                          <a:srgbClr val="000000"/>
                        </a:solidFill>
                        <a:effectLst/>
                        <a:latin typeface="Arial"/>
                      </a:endParaRPr>
                    </a:p>
                  </a:txBody>
                  <a:tcPr marL="6522" marR="6522" marT="6522" marB="0" anchor="ctr"/>
                </a:tc>
              </a:tr>
              <a:tr h="361648">
                <a:tc>
                  <a:txBody>
                    <a:bodyPr/>
                    <a:lstStyle/>
                    <a:p>
                      <a:pPr algn="l" rtl="0" fontAlgn="ctr"/>
                      <a:r>
                        <a:rPr lang="en-IN" sz="1000" u="none" strike="noStrike">
                          <a:effectLst/>
                        </a:rPr>
                        <a:t>5</a:t>
                      </a:r>
                      <a:endParaRPr lang="en-IN" sz="1000" b="0" i="0" u="none" strike="noStrike">
                        <a:solidFill>
                          <a:srgbClr val="000000"/>
                        </a:solidFill>
                        <a:effectLst/>
                        <a:latin typeface="Arial"/>
                      </a:endParaRPr>
                    </a:p>
                  </a:txBody>
                  <a:tcPr marL="6522" marR="6522" marT="6522" marB="0" anchor="ctr"/>
                </a:tc>
                <a:tc>
                  <a:txBody>
                    <a:bodyPr/>
                    <a:lstStyle/>
                    <a:p>
                      <a:pPr algn="l" rtl="0" fontAlgn="ctr"/>
                      <a:r>
                        <a:rPr lang="en-IN" sz="1000" u="none" strike="noStrike">
                          <a:effectLst/>
                        </a:rPr>
                        <a:t>Power train</a:t>
                      </a:r>
                      <a:endParaRPr lang="en-IN" sz="1000" b="0" i="0" u="none" strike="noStrike">
                        <a:solidFill>
                          <a:srgbClr val="000000"/>
                        </a:solidFill>
                        <a:effectLst/>
                        <a:latin typeface="Arial"/>
                      </a:endParaRPr>
                    </a:p>
                  </a:txBody>
                  <a:tcPr marL="6522" marR="6522" marT="6522" marB="0" anchor="ctr"/>
                </a:tc>
                <a:tc>
                  <a:txBody>
                    <a:bodyPr/>
                    <a:lstStyle/>
                    <a:p>
                      <a:pPr algn="l" rtl="0" fontAlgn="ctr"/>
                      <a:r>
                        <a:rPr lang="en-IN" sz="1000" u="none" strike="noStrike">
                          <a:effectLst/>
                        </a:rPr>
                        <a:t>Engine with gearbox, Bearings, Chain, Differential, Drive Shaft, Sprocket</a:t>
                      </a:r>
                      <a:endParaRPr lang="en-IN" sz="1000" b="0" i="0" u="none" strike="noStrike">
                        <a:solidFill>
                          <a:srgbClr val="000000"/>
                        </a:solidFill>
                        <a:effectLst/>
                        <a:latin typeface="Arial"/>
                      </a:endParaRPr>
                    </a:p>
                  </a:txBody>
                  <a:tcPr marL="6522" marR="6522" marT="6522" marB="0" anchor="ctr"/>
                </a:tc>
                <a:tc>
                  <a:txBody>
                    <a:bodyPr/>
                    <a:lstStyle/>
                    <a:p>
                      <a:pPr algn="l" rtl="0" fontAlgn="ctr"/>
                      <a:r>
                        <a:rPr lang="en-IN" sz="1000" u="none" strike="noStrike">
                          <a:effectLst/>
                        </a:rPr>
                        <a:t>87500</a:t>
                      </a:r>
                      <a:endParaRPr lang="en-IN" sz="1000" b="0" i="0" u="none" strike="noStrike">
                        <a:solidFill>
                          <a:srgbClr val="000000"/>
                        </a:solidFill>
                        <a:effectLst/>
                        <a:latin typeface="Arial"/>
                      </a:endParaRPr>
                    </a:p>
                  </a:txBody>
                  <a:tcPr marL="6522" marR="6522" marT="6522" marB="0" anchor="ctr"/>
                </a:tc>
              </a:tr>
              <a:tr h="319101">
                <a:tc>
                  <a:txBody>
                    <a:bodyPr/>
                    <a:lstStyle/>
                    <a:p>
                      <a:pPr algn="l" rtl="0" fontAlgn="ctr"/>
                      <a:r>
                        <a:rPr lang="en-IN" sz="1000" u="none" strike="noStrike">
                          <a:effectLst/>
                        </a:rPr>
                        <a:t>6</a:t>
                      </a:r>
                      <a:endParaRPr lang="en-IN" sz="1000" b="0" i="0" u="none" strike="noStrike">
                        <a:solidFill>
                          <a:srgbClr val="000000"/>
                        </a:solidFill>
                        <a:effectLst/>
                        <a:latin typeface="Arial"/>
                      </a:endParaRPr>
                    </a:p>
                  </a:txBody>
                  <a:tcPr marL="6522" marR="6522" marT="6522" marB="0" anchor="ctr"/>
                </a:tc>
                <a:tc>
                  <a:txBody>
                    <a:bodyPr/>
                    <a:lstStyle/>
                    <a:p>
                      <a:pPr algn="l" rtl="0" fontAlgn="ctr"/>
                      <a:r>
                        <a:rPr lang="en-IN" sz="1000" u="none" strike="noStrike">
                          <a:effectLst/>
                        </a:rPr>
                        <a:t>Registration</a:t>
                      </a:r>
                      <a:endParaRPr lang="en-IN" sz="1000" b="0" i="0" u="none" strike="noStrike">
                        <a:solidFill>
                          <a:srgbClr val="000000"/>
                        </a:solidFill>
                        <a:effectLst/>
                        <a:latin typeface="Arial"/>
                      </a:endParaRPr>
                    </a:p>
                  </a:txBody>
                  <a:tcPr marL="6522" marR="6522" marT="6522" marB="0" anchor="ctr"/>
                </a:tc>
                <a:tc>
                  <a:txBody>
                    <a:bodyPr/>
                    <a:lstStyle/>
                    <a:p>
                      <a:pPr algn="l" rtl="0" fontAlgn="ctr"/>
                      <a:r>
                        <a:rPr lang="en-IN" sz="1000" u="none" strike="noStrike">
                          <a:effectLst/>
                        </a:rPr>
                        <a:t>Competition Entry fee</a:t>
                      </a:r>
                      <a:endParaRPr lang="en-IN" sz="1000" b="0" i="0" u="none" strike="noStrike">
                        <a:solidFill>
                          <a:srgbClr val="000000"/>
                        </a:solidFill>
                        <a:effectLst/>
                        <a:latin typeface="Arial"/>
                      </a:endParaRPr>
                    </a:p>
                  </a:txBody>
                  <a:tcPr marL="6522" marR="6522" marT="6522" marB="0" anchor="ctr"/>
                </a:tc>
                <a:tc>
                  <a:txBody>
                    <a:bodyPr/>
                    <a:lstStyle/>
                    <a:p>
                      <a:pPr algn="l" rtl="0" fontAlgn="ctr"/>
                      <a:r>
                        <a:rPr lang="en-IN" sz="1000" u="none" strike="noStrike">
                          <a:effectLst/>
                        </a:rPr>
                        <a:t>57100</a:t>
                      </a:r>
                      <a:endParaRPr lang="en-IN" sz="1000" b="0" i="0" u="none" strike="noStrike">
                        <a:solidFill>
                          <a:srgbClr val="000000"/>
                        </a:solidFill>
                        <a:effectLst/>
                        <a:latin typeface="Arial"/>
                      </a:endParaRPr>
                    </a:p>
                  </a:txBody>
                  <a:tcPr marL="6522" marR="6522" marT="6522" marB="0" anchor="ctr"/>
                </a:tc>
              </a:tr>
              <a:tr h="354556">
                <a:tc>
                  <a:txBody>
                    <a:bodyPr/>
                    <a:lstStyle/>
                    <a:p>
                      <a:pPr algn="l" rtl="0" fontAlgn="ctr"/>
                      <a:r>
                        <a:rPr lang="en-IN" sz="1000" u="none" strike="noStrike">
                          <a:effectLst/>
                        </a:rPr>
                        <a:t>7</a:t>
                      </a:r>
                      <a:endParaRPr lang="en-IN" sz="1000" b="0" i="0" u="none" strike="noStrike">
                        <a:solidFill>
                          <a:srgbClr val="000000"/>
                        </a:solidFill>
                        <a:effectLst/>
                        <a:latin typeface="Arial"/>
                      </a:endParaRPr>
                    </a:p>
                  </a:txBody>
                  <a:tcPr marL="6522" marR="6522" marT="6522" marB="0" anchor="ctr"/>
                </a:tc>
                <a:tc>
                  <a:txBody>
                    <a:bodyPr/>
                    <a:lstStyle/>
                    <a:p>
                      <a:pPr algn="l" rtl="0" fontAlgn="ctr"/>
                      <a:r>
                        <a:rPr lang="en-IN" sz="1000" u="none" strike="noStrike">
                          <a:effectLst/>
                        </a:rPr>
                        <a:t>Electrical System</a:t>
                      </a:r>
                      <a:endParaRPr lang="en-IN" sz="1000" b="0" i="0" u="none" strike="noStrike">
                        <a:solidFill>
                          <a:srgbClr val="000000"/>
                        </a:solidFill>
                        <a:effectLst/>
                        <a:latin typeface="Arial"/>
                      </a:endParaRPr>
                    </a:p>
                  </a:txBody>
                  <a:tcPr marL="6522" marR="6522" marT="6522" marB="0" anchor="ctr"/>
                </a:tc>
                <a:tc>
                  <a:txBody>
                    <a:bodyPr/>
                    <a:lstStyle/>
                    <a:p>
                      <a:pPr algn="l" rtl="0" fontAlgn="ctr"/>
                      <a:r>
                        <a:rPr lang="en-IN" sz="1000" u="none" strike="noStrike">
                          <a:effectLst/>
                        </a:rPr>
                        <a:t>Custom boards, Engine management system,  Wiring, harness, gauges and sensors</a:t>
                      </a:r>
                      <a:endParaRPr lang="en-IN" sz="1000" b="0" i="0" u="none" strike="noStrike">
                        <a:solidFill>
                          <a:srgbClr val="000000"/>
                        </a:solidFill>
                        <a:effectLst/>
                        <a:latin typeface="Arial"/>
                      </a:endParaRPr>
                    </a:p>
                  </a:txBody>
                  <a:tcPr marL="6522" marR="6522" marT="6522" marB="0" anchor="ctr"/>
                </a:tc>
                <a:tc>
                  <a:txBody>
                    <a:bodyPr/>
                    <a:lstStyle/>
                    <a:p>
                      <a:pPr algn="l" rtl="0" fontAlgn="ctr"/>
                      <a:r>
                        <a:rPr lang="en-IN" sz="1000" u="none" strike="noStrike">
                          <a:effectLst/>
                        </a:rPr>
                        <a:t>30200</a:t>
                      </a:r>
                      <a:endParaRPr lang="en-IN" sz="1000" b="0" i="0" u="none" strike="noStrike">
                        <a:solidFill>
                          <a:srgbClr val="000000"/>
                        </a:solidFill>
                        <a:effectLst/>
                        <a:latin typeface="Arial"/>
                      </a:endParaRPr>
                    </a:p>
                  </a:txBody>
                  <a:tcPr marL="6522" marR="6522" marT="6522" marB="0" anchor="ctr"/>
                </a:tc>
              </a:tr>
              <a:tr h="326192">
                <a:tc>
                  <a:txBody>
                    <a:bodyPr/>
                    <a:lstStyle/>
                    <a:p>
                      <a:pPr algn="l" rtl="0" fontAlgn="ctr"/>
                      <a:r>
                        <a:rPr lang="en-IN" sz="1000" u="none" strike="noStrike">
                          <a:effectLst/>
                        </a:rPr>
                        <a:t>8</a:t>
                      </a:r>
                      <a:endParaRPr lang="en-IN" sz="1000" b="0" i="0" u="none" strike="noStrike">
                        <a:solidFill>
                          <a:srgbClr val="000000"/>
                        </a:solidFill>
                        <a:effectLst/>
                        <a:latin typeface="Arial"/>
                      </a:endParaRPr>
                    </a:p>
                  </a:txBody>
                  <a:tcPr marL="6522" marR="6522" marT="6522" marB="0" anchor="ctr"/>
                </a:tc>
                <a:tc>
                  <a:txBody>
                    <a:bodyPr/>
                    <a:lstStyle/>
                    <a:p>
                      <a:pPr algn="l" rtl="0" fontAlgn="ctr"/>
                      <a:r>
                        <a:rPr lang="en-IN" sz="1000" u="none" strike="noStrike">
                          <a:effectLst/>
                        </a:rPr>
                        <a:t>Safety</a:t>
                      </a:r>
                      <a:endParaRPr lang="en-IN" sz="1000" b="0" i="0" u="none" strike="noStrike">
                        <a:solidFill>
                          <a:srgbClr val="000000"/>
                        </a:solidFill>
                        <a:effectLst/>
                        <a:latin typeface="Arial"/>
                      </a:endParaRPr>
                    </a:p>
                  </a:txBody>
                  <a:tcPr marL="6522" marR="6522" marT="6522" marB="0" anchor="ctr"/>
                </a:tc>
                <a:tc>
                  <a:txBody>
                    <a:bodyPr/>
                    <a:lstStyle/>
                    <a:p>
                      <a:pPr algn="l" rtl="0" fontAlgn="ctr"/>
                      <a:r>
                        <a:rPr lang="en-IN" sz="1000" u="none" strike="noStrike">
                          <a:effectLst/>
                        </a:rPr>
                        <a:t>Impact attenuator, Fire extinguishers, welding gear</a:t>
                      </a:r>
                      <a:endParaRPr lang="en-IN" sz="1000" b="0" i="0" u="none" strike="noStrike">
                        <a:solidFill>
                          <a:srgbClr val="000000"/>
                        </a:solidFill>
                        <a:effectLst/>
                        <a:latin typeface="Arial"/>
                      </a:endParaRPr>
                    </a:p>
                  </a:txBody>
                  <a:tcPr marL="6522" marR="6522" marT="6522" marB="0" anchor="ctr"/>
                </a:tc>
                <a:tc>
                  <a:txBody>
                    <a:bodyPr/>
                    <a:lstStyle/>
                    <a:p>
                      <a:pPr algn="l" rtl="0" fontAlgn="ctr"/>
                      <a:r>
                        <a:rPr lang="en-IN" sz="1000" u="none" strike="noStrike">
                          <a:effectLst/>
                        </a:rPr>
                        <a:t>27850</a:t>
                      </a:r>
                      <a:endParaRPr lang="en-IN" sz="1000" b="0" i="0" u="none" strike="noStrike">
                        <a:solidFill>
                          <a:srgbClr val="000000"/>
                        </a:solidFill>
                        <a:effectLst/>
                        <a:latin typeface="Arial"/>
                      </a:endParaRPr>
                    </a:p>
                  </a:txBody>
                  <a:tcPr marL="6522" marR="6522" marT="6522" marB="0" anchor="ctr"/>
                </a:tc>
              </a:tr>
              <a:tr h="425600">
                <a:tc>
                  <a:txBody>
                    <a:bodyPr/>
                    <a:lstStyle/>
                    <a:p>
                      <a:pPr algn="l" rtl="0" fontAlgn="ctr"/>
                      <a:r>
                        <a:rPr lang="en-IN" sz="1000" u="none" strike="noStrike">
                          <a:effectLst/>
                        </a:rPr>
                        <a:t>9</a:t>
                      </a:r>
                      <a:endParaRPr lang="en-IN" sz="1000" b="0" i="0" u="none" strike="noStrike">
                        <a:solidFill>
                          <a:srgbClr val="000000"/>
                        </a:solidFill>
                        <a:effectLst/>
                        <a:latin typeface="Arial"/>
                      </a:endParaRPr>
                    </a:p>
                  </a:txBody>
                  <a:tcPr marL="6522" marR="6522" marT="6522" marB="0" anchor="ctr"/>
                </a:tc>
                <a:tc>
                  <a:txBody>
                    <a:bodyPr/>
                    <a:lstStyle/>
                    <a:p>
                      <a:pPr algn="l" rtl="0" fontAlgn="ctr"/>
                      <a:r>
                        <a:rPr lang="en-IN" sz="1000" u="none" strike="noStrike">
                          <a:effectLst/>
                        </a:rPr>
                        <a:t>Testing</a:t>
                      </a:r>
                      <a:endParaRPr lang="en-IN" sz="1000" b="0" i="0" u="none" strike="noStrike">
                        <a:solidFill>
                          <a:srgbClr val="000000"/>
                        </a:solidFill>
                        <a:effectLst/>
                        <a:latin typeface="Arial"/>
                      </a:endParaRPr>
                    </a:p>
                  </a:txBody>
                  <a:tcPr marL="6522" marR="6522" marT="6522" marB="0" anchor="ctr"/>
                </a:tc>
                <a:tc>
                  <a:txBody>
                    <a:bodyPr/>
                    <a:lstStyle/>
                    <a:p>
                      <a:pPr algn="l" rtl="0" fontAlgn="ctr"/>
                      <a:r>
                        <a:rPr lang="en-IN" sz="1000" u="none" strike="noStrike">
                          <a:effectLst/>
                        </a:rPr>
                        <a:t>Fuel, repairs,  upgrades</a:t>
                      </a:r>
                      <a:endParaRPr lang="en-IN" sz="1000" b="0" i="0" u="none" strike="noStrike">
                        <a:solidFill>
                          <a:srgbClr val="000000"/>
                        </a:solidFill>
                        <a:effectLst/>
                        <a:latin typeface="Arial"/>
                      </a:endParaRPr>
                    </a:p>
                  </a:txBody>
                  <a:tcPr marL="6522" marR="6522" marT="6522" marB="0" anchor="ctr"/>
                </a:tc>
                <a:tc>
                  <a:txBody>
                    <a:bodyPr/>
                    <a:lstStyle/>
                    <a:p>
                      <a:pPr algn="l" rtl="0" fontAlgn="ctr"/>
                      <a:r>
                        <a:rPr lang="en-IN" sz="1000" u="none" strike="noStrike">
                          <a:effectLst/>
                        </a:rPr>
                        <a:t>13000</a:t>
                      </a:r>
                      <a:endParaRPr lang="en-IN" sz="1000" b="0" i="0" u="none" strike="noStrike">
                        <a:solidFill>
                          <a:srgbClr val="000000"/>
                        </a:solidFill>
                        <a:effectLst/>
                        <a:latin typeface="Arial"/>
                      </a:endParaRPr>
                    </a:p>
                  </a:txBody>
                  <a:tcPr marL="6522" marR="6522" marT="6522" marB="0" anchor="ctr"/>
                </a:tc>
              </a:tr>
              <a:tr h="332905">
                <a:tc>
                  <a:txBody>
                    <a:bodyPr/>
                    <a:lstStyle/>
                    <a:p>
                      <a:pPr algn="l" rtl="0" fontAlgn="ctr"/>
                      <a:r>
                        <a:rPr lang="en-IN" sz="1000" u="none" strike="noStrike">
                          <a:effectLst/>
                        </a:rPr>
                        <a:t>10</a:t>
                      </a:r>
                      <a:endParaRPr lang="en-IN" sz="1000" b="0" i="0" u="none" strike="noStrike">
                        <a:solidFill>
                          <a:srgbClr val="000000"/>
                        </a:solidFill>
                        <a:effectLst/>
                        <a:latin typeface="Arial"/>
                      </a:endParaRPr>
                    </a:p>
                  </a:txBody>
                  <a:tcPr marL="6522" marR="6522" marT="6522" marB="0" anchor="ctr"/>
                </a:tc>
                <a:tc>
                  <a:txBody>
                    <a:bodyPr/>
                    <a:lstStyle/>
                    <a:p>
                      <a:pPr algn="l" rtl="0" fontAlgn="ctr"/>
                      <a:r>
                        <a:rPr lang="en-IN" sz="1000" u="none" strike="noStrike">
                          <a:effectLst/>
                        </a:rPr>
                        <a:t>Logistics</a:t>
                      </a:r>
                      <a:endParaRPr lang="en-IN" sz="1000" b="0" i="0" u="none" strike="noStrike">
                        <a:solidFill>
                          <a:srgbClr val="000000"/>
                        </a:solidFill>
                        <a:effectLst/>
                        <a:latin typeface="Arial"/>
                      </a:endParaRPr>
                    </a:p>
                  </a:txBody>
                  <a:tcPr marL="6522" marR="6522" marT="6522" marB="0" anchor="ctr"/>
                </a:tc>
                <a:tc>
                  <a:txBody>
                    <a:bodyPr/>
                    <a:lstStyle/>
                    <a:p>
                      <a:pPr algn="l" rtl="0" fontAlgn="ctr"/>
                      <a:r>
                        <a:rPr lang="en-IN" sz="1000" u="none" strike="noStrike">
                          <a:effectLst/>
                        </a:rPr>
                        <a:t>Accommodation of team, Transport of vehicle</a:t>
                      </a:r>
                      <a:endParaRPr lang="en-IN" sz="1000" b="0" i="0" u="none" strike="noStrike">
                        <a:solidFill>
                          <a:srgbClr val="000000"/>
                        </a:solidFill>
                        <a:effectLst/>
                        <a:latin typeface="Arial"/>
                      </a:endParaRPr>
                    </a:p>
                  </a:txBody>
                  <a:tcPr marL="6522" marR="6522" marT="6522" marB="0" anchor="ctr"/>
                </a:tc>
                <a:tc>
                  <a:txBody>
                    <a:bodyPr/>
                    <a:lstStyle/>
                    <a:p>
                      <a:pPr algn="l" rtl="0" fontAlgn="ctr"/>
                      <a:r>
                        <a:rPr lang="en-IN" sz="1000" u="none" strike="noStrike">
                          <a:effectLst/>
                        </a:rPr>
                        <a:t>179900</a:t>
                      </a:r>
                      <a:endParaRPr lang="en-IN" sz="1000" b="0" i="0" u="none" strike="noStrike">
                        <a:solidFill>
                          <a:srgbClr val="000000"/>
                        </a:solidFill>
                        <a:effectLst/>
                        <a:latin typeface="Arial"/>
                      </a:endParaRPr>
                    </a:p>
                  </a:txBody>
                  <a:tcPr marL="6522" marR="6522" marT="6522" marB="0" anchor="ctr"/>
                </a:tc>
              </a:tr>
              <a:tr h="184369">
                <a:tc>
                  <a:txBody>
                    <a:bodyPr/>
                    <a:lstStyle/>
                    <a:p>
                      <a:pPr algn="l" rtl="0" fontAlgn="ctr"/>
                      <a:r>
                        <a:rPr lang="en-IN" sz="1000" u="none" strike="noStrike">
                          <a:effectLst/>
                        </a:rPr>
                        <a:t>11</a:t>
                      </a:r>
                      <a:endParaRPr lang="en-IN" sz="1000" b="0" i="0" u="none" strike="noStrike">
                        <a:solidFill>
                          <a:srgbClr val="000000"/>
                        </a:solidFill>
                        <a:effectLst/>
                        <a:latin typeface="Arial"/>
                      </a:endParaRPr>
                    </a:p>
                  </a:txBody>
                  <a:tcPr marL="6522" marR="6522" marT="6522" marB="0" anchor="ctr"/>
                </a:tc>
                <a:tc>
                  <a:txBody>
                    <a:bodyPr/>
                    <a:lstStyle/>
                    <a:p>
                      <a:pPr algn="l" rtl="0" fontAlgn="ctr"/>
                      <a:r>
                        <a:rPr lang="en-IN" sz="1000" u="none" strike="noStrike">
                          <a:effectLst/>
                        </a:rPr>
                        <a:t>Sponsorship and Publicity</a:t>
                      </a:r>
                      <a:endParaRPr lang="en-IN" sz="1000" b="0" i="0" u="none" strike="noStrike">
                        <a:solidFill>
                          <a:srgbClr val="000000"/>
                        </a:solidFill>
                        <a:effectLst/>
                        <a:latin typeface="Arial"/>
                      </a:endParaRPr>
                    </a:p>
                  </a:txBody>
                  <a:tcPr marL="6522" marR="6522" marT="6522" marB="0" anchor="ctr"/>
                </a:tc>
                <a:tc>
                  <a:txBody>
                    <a:bodyPr/>
                    <a:lstStyle/>
                    <a:p>
                      <a:pPr algn="l" rtl="0" fontAlgn="ctr"/>
                      <a:r>
                        <a:rPr lang="en-IN" sz="1000" u="none" strike="noStrike">
                          <a:effectLst/>
                        </a:rPr>
                        <a:t>Printing, Display, Postage, Travelling</a:t>
                      </a:r>
                      <a:endParaRPr lang="en-IN" sz="1000" b="0" i="0" u="none" strike="noStrike">
                        <a:solidFill>
                          <a:srgbClr val="000000"/>
                        </a:solidFill>
                        <a:effectLst/>
                        <a:latin typeface="Arial"/>
                      </a:endParaRPr>
                    </a:p>
                  </a:txBody>
                  <a:tcPr marL="6522" marR="6522" marT="6522" marB="0" anchor="ctr"/>
                </a:tc>
                <a:tc>
                  <a:txBody>
                    <a:bodyPr/>
                    <a:lstStyle/>
                    <a:p>
                      <a:pPr algn="l" rtl="0" fontAlgn="ctr"/>
                      <a:r>
                        <a:rPr lang="en-IN" sz="1000" u="none" strike="noStrike">
                          <a:effectLst/>
                        </a:rPr>
                        <a:t>8000</a:t>
                      </a:r>
                      <a:endParaRPr lang="en-IN" sz="1000" b="0" i="0" u="none" strike="noStrike">
                        <a:solidFill>
                          <a:srgbClr val="000000"/>
                        </a:solidFill>
                        <a:effectLst/>
                        <a:latin typeface="Arial"/>
                      </a:endParaRPr>
                    </a:p>
                  </a:txBody>
                  <a:tcPr marL="6522" marR="6522" marT="6522" marB="0" anchor="ctr"/>
                </a:tc>
              </a:tr>
              <a:tr h="276554">
                <a:tc>
                  <a:txBody>
                    <a:bodyPr/>
                    <a:lstStyle/>
                    <a:p>
                      <a:pPr algn="l" fontAlgn="t"/>
                      <a:r>
                        <a:rPr lang="en-IN" sz="1500" u="none" strike="noStrike">
                          <a:effectLst/>
                        </a:rPr>
                        <a:t> </a:t>
                      </a:r>
                      <a:endParaRPr lang="en-IN" sz="1500" b="0" i="0" u="none" strike="noStrike">
                        <a:solidFill>
                          <a:srgbClr val="000000"/>
                        </a:solidFill>
                        <a:effectLst/>
                        <a:latin typeface="Arial"/>
                      </a:endParaRPr>
                    </a:p>
                  </a:txBody>
                  <a:tcPr marL="6522" marR="6522" marT="6522" marB="0"/>
                </a:tc>
                <a:tc>
                  <a:txBody>
                    <a:bodyPr/>
                    <a:lstStyle/>
                    <a:p>
                      <a:pPr algn="l" fontAlgn="t"/>
                      <a:r>
                        <a:rPr lang="en-IN" sz="1500" u="none" strike="noStrike">
                          <a:effectLst/>
                        </a:rPr>
                        <a:t> </a:t>
                      </a:r>
                      <a:endParaRPr lang="en-IN" sz="1500" b="0" i="0" u="none" strike="noStrike">
                        <a:solidFill>
                          <a:srgbClr val="000000"/>
                        </a:solidFill>
                        <a:effectLst/>
                        <a:latin typeface="Arial"/>
                      </a:endParaRPr>
                    </a:p>
                  </a:txBody>
                  <a:tcPr marL="6522" marR="6522" marT="6522" marB="0"/>
                </a:tc>
                <a:tc>
                  <a:txBody>
                    <a:bodyPr/>
                    <a:lstStyle/>
                    <a:p>
                      <a:pPr algn="l" rtl="0" fontAlgn="ctr"/>
                      <a:r>
                        <a:rPr lang="en-IN" sz="1000" u="none" strike="noStrike">
                          <a:effectLst/>
                        </a:rPr>
                        <a:t>Total</a:t>
                      </a:r>
                      <a:endParaRPr lang="en-IN" sz="1000" b="0" i="0" u="none" strike="noStrike">
                        <a:solidFill>
                          <a:srgbClr val="000000"/>
                        </a:solidFill>
                        <a:effectLst/>
                        <a:latin typeface="Arial"/>
                      </a:endParaRPr>
                    </a:p>
                  </a:txBody>
                  <a:tcPr marL="6522" marR="6522" marT="6522" marB="0" anchor="ctr"/>
                </a:tc>
                <a:tc>
                  <a:txBody>
                    <a:bodyPr/>
                    <a:lstStyle/>
                    <a:p>
                      <a:pPr algn="l" rtl="0" fontAlgn="ctr"/>
                      <a:r>
                        <a:rPr lang="en-IN" sz="1000" u="none" strike="noStrike" dirty="0">
                          <a:effectLst/>
                        </a:rPr>
                        <a:t>690420</a:t>
                      </a:r>
                      <a:endParaRPr lang="en-IN" sz="1000" b="0" i="0" u="none" strike="noStrike" dirty="0">
                        <a:solidFill>
                          <a:srgbClr val="000000"/>
                        </a:solidFill>
                        <a:effectLst/>
                        <a:latin typeface="Arial"/>
                      </a:endParaRPr>
                    </a:p>
                  </a:txBody>
                  <a:tcPr marL="6522" marR="6522" marT="6522" marB="0" anchor="ctr"/>
                </a:tc>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008292" y="0"/>
            <a:ext cx="2135708" cy="377474"/>
          </a:xfrm>
          <a:prstGeom prst="rect">
            <a:avLst/>
          </a:prstGeom>
          <a:noFill/>
          <a:ln w="9525">
            <a:noFill/>
            <a:miter lim="800000"/>
            <a:headEnd/>
            <a:tailEnd/>
          </a:ln>
        </p:spPr>
      </p:pic>
      <p:pic>
        <p:nvPicPr>
          <p:cNvPr id="8" name="Picture 3"/>
          <p:cNvPicPr>
            <a:picLocks noChangeAspect="1" noChangeArrowheads="1"/>
          </p:cNvPicPr>
          <p:nvPr/>
        </p:nvPicPr>
        <p:blipFill>
          <a:blip r:embed="rId3" cstate="print"/>
          <a:srcRect/>
          <a:stretch>
            <a:fillRect/>
          </a:stretch>
        </p:blipFill>
        <p:spPr bwMode="auto">
          <a:xfrm>
            <a:off x="0" y="0"/>
            <a:ext cx="948299" cy="8796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971600" y="116632"/>
            <a:ext cx="7467600" cy="1143000"/>
          </a:xfrm>
        </p:spPr>
        <p:txBody>
          <a:bodyPr>
            <a:normAutofit/>
          </a:bodyPr>
          <a:lstStyle/>
          <a:p>
            <a:r>
              <a:rPr lang="en-IN" sz="3200" dirty="0" smtClean="0"/>
              <a:t>Budget Analysis Supra 2016</a:t>
            </a:r>
            <a:endParaRPr lang="en-IN" sz="3200" dirty="0"/>
          </a:p>
        </p:txBody>
      </p:sp>
      <p:pic>
        <p:nvPicPr>
          <p:cNvPr id="7" name="Picture 2"/>
          <p:cNvPicPr>
            <a:picLocks noChangeAspect="1" noChangeArrowheads="1"/>
          </p:cNvPicPr>
          <p:nvPr/>
        </p:nvPicPr>
        <p:blipFill>
          <a:blip r:embed="rId2" cstate="print"/>
          <a:srcRect/>
          <a:stretch>
            <a:fillRect/>
          </a:stretch>
        </p:blipFill>
        <p:spPr bwMode="auto">
          <a:xfrm>
            <a:off x="7008292" y="0"/>
            <a:ext cx="2135708" cy="377474"/>
          </a:xfrm>
          <a:prstGeom prst="rect">
            <a:avLst/>
          </a:prstGeom>
          <a:noFill/>
          <a:ln w="9525">
            <a:noFill/>
            <a:miter lim="800000"/>
            <a:headEnd/>
            <a:tailEnd/>
          </a:ln>
        </p:spPr>
      </p:pic>
      <p:pic>
        <p:nvPicPr>
          <p:cNvPr id="8" name="Picture 3"/>
          <p:cNvPicPr>
            <a:picLocks noChangeAspect="1" noChangeArrowheads="1"/>
          </p:cNvPicPr>
          <p:nvPr/>
        </p:nvPicPr>
        <p:blipFill>
          <a:blip r:embed="rId3" cstate="print"/>
          <a:srcRect/>
          <a:stretch>
            <a:fillRect/>
          </a:stretch>
        </p:blipFill>
        <p:spPr bwMode="auto">
          <a:xfrm>
            <a:off x="0" y="0"/>
            <a:ext cx="948299" cy="879698"/>
          </a:xfrm>
          <a:prstGeom prst="rect">
            <a:avLst/>
          </a:prstGeom>
          <a:noFill/>
          <a:ln w="9525">
            <a:noFill/>
            <a:miter lim="800000"/>
            <a:headEnd/>
            <a:tailEnd/>
          </a:ln>
        </p:spPr>
      </p:pic>
      <p:graphicFrame>
        <p:nvGraphicFramePr>
          <p:cNvPr id="3" name="Table 2"/>
          <p:cNvGraphicFramePr>
            <a:graphicFrameLocks noGrp="1"/>
          </p:cNvGraphicFramePr>
          <p:nvPr>
            <p:extLst>
              <p:ext uri="{D42A27DB-BD31-4B8C-83A1-F6EECF244321}">
                <p14:modId xmlns:p14="http://schemas.microsoft.com/office/powerpoint/2010/main" val="3621236728"/>
              </p:ext>
            </p:extLst>
          </p:nvPr>
        </p:nvGraphicFramePr>
        <p:xfrm>
          <a:off x="395536" y="1196752"/>
          <a:ext cx="3960440" cy="5328574"/>
        </p:xfrm>
        <a:graphic>
          <a:graphicData uri="http://schemas.openxmlformats.org/drawingml/2006/table">
            <a:tbl>
              <a:tblPr>
                <a:tableStyleId>{5C22544A-7EE6-4342-B048-85BDC9FD1C3A}</a:tableStyleId>
              </a:tblPr>
              <a:tblGrid>
                <a:gridCol w="2077440"/>
                <a:gridCol w="1279212"/>
                <a:gridCol w="603788"/>
              </a:tblGrid>
              <a:tr h="144176">
                <a:tc>
                  <a:txBody>
                    <a:bodyPr/>
                    <a:lstStyle/>
                    <a:p>
                      <a:pPr algn="l" fontAlgn="b"/>
                      <a:r>
                        <a:rPr lang="en-IN" sz="800" u="none" strike="noStrike">
                          <a:effectLst/>
                        </a:rPr>
                        <a:t>Wheel End</a:t>
                      </a:r>
                      <a:endParaRPr lang="en-IN" sz="800" b="1" i="0" u="none" strike="noStrike">
                        <a:solidFill>
                          <a:srgbClr val="000000"/>
                        </a:solidFill>
                        <a:effectLst/>
                        <a:latin typeface="Calibri"/>
                      </a:endParaRPr>
                    </a:p>
                  </a:txBody>
                  <a:tcPr marL="5238" marR="5238" marT="5238" marB="0" anchor="b"/>
                </a:tc>
                <a:tc>
                  <a:txBody>
                    <a:bodyPr/>
                    <a:lstStyle/>
                    <a:p>
                      <a:pPr algn="l" fontAlgn="b"/>
                      <a:endParaRPr lang="en-IN" sz="800" b="1" i="0" u="none" strike="noStrike">
                        <a:solidFill>
                          <a:srgbClr val="000000"/>
                        </a:solidFill>
                        <a:effectLst/>
                        <a:latin typeface="Calibri"/>
                      </a:endParaRPr>
                    </a:p>
                  </a:txBody>
                  <a:tcPr marL="5238" marR="5238" marT="5238" marB="0" anchor="b"/>
                </a:tc>
                <a:tc>
                  <a:txBody>
                    <a:bodyPr/>
                    <a:lstStyle/>
                    <a:p>
                      <a:pPr algn="l" fontAlgn="b"/>
                      <a:endParaRPr lang="en-IN" sz="800" b="1" i="0" u="none" strike="noStrike">
                        <a:solidFill>
                          <a:srgbClr val="000000"/>
                        </a:solidFill>
                        <a:effectLst/>
                        <a:latin typeface="Calibri"/>
                      </a:endParaRPr>
                    </a:p>
                  </a:txBody>
                  <a:tcPr marL="5238" marR="5238" marT="5238" marB="0" anchor="b"/>
                </a:tc>
              </a:tr>
              <a:tr h="144176">
                <a:tc>
                  <a:txBody>
                    <a:bodyPr/>
                    <a:lstStyle/>
                    <a:p>
                      <a:pPr algn="l" fontAlgn="b"/>
                      <a:r>
                        <a:rPr lang="en-IN" sz="800" u="sng" strike="noStrike">
                          <a:effectLst/>
                        </a:rPr>
                        <a:t>Suspension</a:t>
                      </a:r>
                      <a:endParaRPr lang="en-IN" sz="800" b="0" i="0" u="sng" strike="noStrike">
                        <a:solidFill>
                          <a:srgbClr val="000000"/>
                        </a:solidFill>
                        <a:effectLst/>
                        <a:latin typeface="Calibri"/>
                      </a:endParaRPr>
                    </a:p>
                  </a:txBody>
                  <a:tcPr marL="5238" marR="5238" marT="5238" marB="0" anchor="b"/>
                </a:tc>
                <a:tc>
                  <a:txBody>
                    <a:bodyPr/>
                    <a:lstStyle/>
                    <a:p>
                      <a:pPr algn="l" fontAlgn="b"/>
                      <a:endParaRPr lang="en-IN" sz="800" b="1" i="0" u="none" strike="noStrike">
                        <a:solidFill>
                          <a:srgbClr val="000000"/>
                        </a:solidFill>
                        <a:effectLst/>
                        <a:latin typeface="Calibri"/>
                      </a:endParaRPr>
                    </a:p>
                  </a:txBody>
                  <a:tcPr marL="5238" marR="5238" marT="5238" marB="0" anchor="b"/>
                </a:tc>
                <a:tc>
                  <a:txBody>
                    <a:bodyPr/>
                    <a:lstStyle/>
                    <a:p>
                      <a:pPr algn="l" fontAlgn="b"/>
                      <a:endParaRPr lang="en-IN" sz="800" b="0" i="0" u="none" strike="noStrike">
                        <a:solidFill>
                          <a:srgbClr val="000000"/>
                        </a:solidFill>
                        <a:effectLst/>
                        <a:latin typeface="Calibri"/>
                      </a:endParaRPr>
                    </a:p>
                  </a:txBody>
                  <a:tcPr marL="5238" marR="5238" marT="5238" marB="0" anchor="b"/>
                </a:tc>
              </a:tr>
              <a:tr h="144176">
                <a:tc>
                  <a:txBody>
                    <a:bodyPr/>
                    <a:lstStyle/>
                    <a:p>
                      <a:pPr algn="l" fontAlgn="b"/>
                      <a:r>
                        <a:rPr lang="en-IN" sz="800" u="none" strike="noStrike">
                          <a:effectLst/>
                        </a:rPr>
                        <a:t>Dampers+spring</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4</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20000</a:t>
                      </a:r>
                      <a:endParaRPr lang="en-IN" sz="800" b="0" i="0" u="none" strike="noStrike">
                        <a:solidFill>
                          <a:srgbClr val="000000"/>
                        </a:solidFill>
                        <a:effectLst/>
                        <a:latin typeface="Calibri"/>
                      </a:endParaRPr>
                    </a:p>
                  </a:txBody>
                  <a:tcPr marL="5238" marR="5238" marT="5238" marB="0" anchor="b"/>
                </a:tc>
              </a:tr>
              <a:tr h="144176">
                <a:tc>
                  <a:txBody>
                    <a:bodyPr/>
                    <a:lstStyle/>
                    <a:p>
                      <a:pPr algn="l" fontAlgn="b"/>
                      <a:r>
                        <a:rPr lang="en-IN" sz="800" u="sng" strike="noStrike">
                          <a:effectLst/>
                        </a:rPr>
                        <a:t>Bearings</a:t>
                      </a:r>
                      <a:endParaRPr lang="en-IN" sz="800" b="0" i="0" u="sng" strike="noStrike">
                        <a:solidFill>
                          <a:srgbClr val="000000"/>
                        </a:solidFill>
                        <a:effectLst/>
                        <a:latin typeface="Calibri"/>
                      </a:endParaRPr>
                    </a:p>
                  </a:txBody>
                  <a:tcPr marL="5238" marR="5238" marT="5238" marB="0" anchor="b"/>
                </a:tc>
                <a:tc>
                  <a:txBody>
                    <a:bodyPr/>
                    <a:lstStyle/>
                    <a:p>
                      <a:pPr algn="r" fontAlgn="b"/>
                      <a:r>
                        <a:rPr lang="en-IN" sz="800" u="sng" strike="noStrike">
                          <a:effectLst/>
                        </a:rPr>
                        <a:t>4</a:t>
                      </a:r>
                      <a:endParaRPr lang="en-IN" sz="800" b="0" i="0" u="sng"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4000</a:t>
                      </a:r>
                      <a:endParaRPr lang="en-IN" sz="800" b="0" i="0" u="none" strike="noStrike">
                        <a:solidFill>
                          <a:srgbClr val="000000"/>
                        </a:solidFill>
                        <a:effectLst/>
                        <a:latin typeface="Calibri"/>
                      </a:endParaRPr>
                    </a:p>
                  </a:txBody>
                  <a:tcPr marL="5238" marR="5238" marT="5238" marB="0" anchor="b"/>
                </a:tc>
              </a:tr>
              <a:tr h="144176">
                <a:tc>
                  <a:txBody>
                    <a:bodyPr/>
                    <a:lstStyle/>
                    <a:p>
                      <a:pPr algn="l" fontAlgn="b"/>
                      <a:r>
                        <a:rPr lang="en-IN" sz="800" u="none" strike="noStrike">
                          <a:effectLst/>
                        </a:rPr>
                        <a:t>Rod end bearings</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10mm X 24 + 20mm X 12</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17940</a:t>
                      </a:r>
                      <a:endParaRPr lang="en-IN" sz="800" b="0" i="0" u="none" strike="noStrike">
                        <a:solidFill>
                          <a:srgbClr val="000000"/>
                        </a:solidFill>
                        <a:effectLst/>
                        <a:latin typeface="Calibri"/>
                      </a:endParaRPr>
                    </a:p>
                  </a:txBody>
                  <a:tcPr marL="5238" marR="5238" marT="5238" marB="0" anchor="b"/>
                </a:tc>
              </a:tr>
              <a:tr h="144176">
                <a:tc>
                  <a:txBody>
                    <a:bodyPr/>
                    <a:lstStyle/>
                    <a:p>
                      <a:pPr algn="l" fontAlgn="b"/>
                      <a:r>
                        <a:rPr lang="en-IN" sz="800" u="sng" strike="noStrike">
                          <a:effectLst/>
                        </a:rPr>
                        <a:t>Al knuckel</a:t>
                      </a:r>
                      <a:endParaRPr lang="en-IN" sz="800" b="0" i="0" u="sng" strike="noStrike">
                        <a:solidFill>
                          <a:srgbClr val="000000"/>
                        </a:solidFill>
                        <a:effectLst/>
                        <a:latin typeface="Calibri"/>
                      </a:endParaRPr>
                    </a:p>
                  </a:txBody>
                  <a:tcPr marL="5238" marR="5238" marT="5238" marB="0" anchor="b"/>
                </a:tc>
                <a:tc>
                  <a:txBody>
                    <a:bodyPr/>
                    <a:lstStyle/>
                    <a:p>
                      <a:pPr algn="r" fontAlgn="b"/>
                      <a:endParaRPr lang="en-IN" sz="800" b="0" i="0" u="none" strike="noStrike">
                        <a:solidFill>
                          <a:srgbClr val="000000"/>
                        </a:solidFill>
                        <a:effectLst/>
                        <a:latin typeface="Calibri"/>
                      </a:endParaRPr>
                    </a:p>
                  </a:txBody>
                  <a:tcPr marL="5238" marR="5238" marT="5238" marB="0" anchor="b"/>
                </a:tc>
                <a:tc>
                  <a:txBody>
                    <a:bodyPr/>
                    <a:lstStyle/>
                    <a:p>
                      <a:pPr algn="l" fontAlgn="b"/>
                      <a:endParaRPr lang="en-IN" sz="800" b="0" i="0" u="none" strike="noStrike">
                        <a:solidFill>
                          <a:srgbClr val="000000"/>
                        </a:solidFill>
                        <a:effectLst/>
                        <a:latin typeface="Calibri"/>
                      </a:endParaRPr>
                    </a:p>
                  </a:txBody>
                  <a:tcPr marL="5238" marR="5238" marT="5238" marB="0" anchor="b"/>
                </a:tc>
              </a:tr>
              <a:tr h="144176">
                <a:tc>
                  <a:txBody>
                    <a:bodyPr/>
                    <a:lstStyle/>
                    <a:p>
                      <a:pPr algn="l" fontAlgn="b"/>
                      <a:r>
                        <a:rPr lang="en-IN" sz="800" u="none" strike="noStrike">
                          <a:effectLst/>
                        </a:rPr>
                        <a:t>Al block 7075 23kg (40x20x20cm)</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2</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34500</a:t>
                      </a:r>
                      <a:endParaRPr lang="en-IN" sz="800" b="0" i="0" u="none" strike="noStrike">
                        <a:solidFill>
                          <a:srgbClr val="000000"/>
                        </a:solidFill>
                        <a:effectLst/>
                        <a:latin typeface="Calibri"/>
                      </a:endParaRPr>
                    </a:p>
                  </a:txBody>
                  <a:tcPr marL="5238" marR="5238" marT="5238" marB="0" anchor="b"/>
                </a:tc>
              </a:tr>
              <a:tr h="144176">
                <a:tc>
                  <a:txBody>
                    <a:bodyPr/>
                    <a:lstStyle/>
                    <a:p>
                      <a:pPr algn="l" fontAlgn="b"/>
                      <a:r>
                        <a:rPr lang="en-IN" sz="800" u="none" strike="noStrike">
                          <a:effectLst/>
                        </a:rPr>
                        <a:t>Machining</a:t>
                      </a:r>
                      <a:endParaRPr lang="en-IN" sz="800" b="0" i="0" u="none" strike="noStrike">
                        <a:solidFill>
                          <a:srgbClr val="000000"/>
                        </a:solidFill>
                        <a:effectLst/>
                        <a:latin typeface="Calibri"/>
                      </a:endParaRPr>
                    </a:p>
                  </a:txBody>
                  <a:tcPr marL="5238" marR="5238" marT="5238" marB="0" anchor="b"/>
                </a:tc>
                <a:tc>
                  <a:txBody>
                    <a:bodyPr/>
                    <a:lstStyle/>
                    <a:p>
                      <a:pPr algn="l" fontAlgn="b"/>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10000</a:t>
                      </a:r>
                      <a:endParaRPr lang="en-IN" sz="800" b="0" i="0" u="none" strike="noStrike">
                        <a:solidFill>
                          <a:srgbClr val="000000"/>
                        </a:solidFill>
                        <a:effectLst/>
                        <a:latin typeface="Calibri"/>
                      </a:endParaRPr>
                    </a:p>
                  </a:txBody>
                  <a:tcPr marL="5238" marR="5238" marT="5238" marB="0" anchor="b"/>
                </a:tc>
              </a:tr>
              <a:tr h="144176">
                <a:tc>
                  <a:txBody>
                    <a:bodyPr/>
                    <a:lstStyle/>
                    <a:p>
                      <a:pPr algn="l" fontAlgn="b"/>
                      <a:endParaRPr lang="en-IN" sz="800" b="0" i="0" u="sng" strike="noStrike">
                        <a:solidFill>
                          <a:srgbClr val="000000"/>
                        </a:solidFill>
                        <a:effectLst/>
                        <a:latin typeface="Calibri"/>
                      </a:endParaRPr>
                    </a:p>
                  </a:txBody>
                  <a:tcPr marL="5238" marR="5238" marT="5238" marB="0" anchor="b"/>
                </a:tc>
                <a:tc>
                  <a:txBody>
                    <a:bodyPr/>
                    <a:lstStyle/>
                    <a:p>
                      <a:pPr algn="l" fontAlgn="b"/>
                      <a:endParaRPr lang="en-IN" sz="800" b="0" i="0" u="none" strike="noStrike">
                        <a:solidFill>
                          <a:srgbClr val="000000"/>
                        </a:solidFill>
                        <a:effectLst/>
                        <a:latin typeface="Calibri"/>
                      </a:endParaRPr>
                    </a:p>
                  </a:txBody>
                  <a:tcPr marL="5238" marR="5238" marT="5238" marB="0" anchor="b"/>
                </a:tc>
                <a:tc>
                  <a:txBody>
                    <a:bodyPr/>
                    <a:lstStyle/>
                    <a:p>
                      <a:pPr algn="l" fontAlgn="b"/>
                      <a:endParaRPr lang="en-IN" sz="800" b="0" i="0" u="none" strike="noStrike">
                        <a:solidFill>
                          <a:srgbClr val="000000"/>
                        </a:solidFill>
                        <a:effectLst/>
                        <a:latin typeface="Calibri"/>
                      </a:endParaRPr>
                    </a:p>
                  </a:txBody>
                  <a:tcPr marL="5238" marR="5238" marT="5238" marB="0" anchor="b"/>
                </a:tc>
              </a:tr>
              <a:tr h="144176">
                <a:tc>
                  <a:txBody>
                    <a:bodyPr/>
                    <a:lstStyle/>
                    <a:p>
                      <a:pPr algn="l" fontAlgn="b"/>
                      <a:r>
                        <a:rPr lang="en-IN" sz="800" u="none" strike="noStrike">
                          <a:effectLst/>
                        </a:rPr>
                        <a:t>Engine </a:t>
                      </a:r>
                      <a:endParaRPr lang="en-IN" sz="800" b="1" i="0" u="none" strike="noStrike">
                        <a:solidFill>
                          <a:srgbClr val="000000"/>
                        </a:solidFill>
                        <a:effectLst/>
                        <a:latin typeface="Calibri"/>
                      </a:endParaRPr>
                    </a:p>
                  </a:txBody>
                  <a:tcPr marL="5238" marR="5238" marT="5238" marB="0" anchor="b"/>
                </a:tc>
                <a:tc>
                  <a:txBody>
                    <a:bodyPr/>
                    <a:lstStyle/>
                    <a:p>
                      <a:pPr algn="l" fontAlgn="b"/>
                      <a:endParaRPr lang="en-IN" sz="800" b="1" i="0" u="none" strike="noStrike">
                        <a:solidFill>
                          <a:srgbClr val="000000"/>
                        </a:solidFill>
                        <a:effectLst/>
                        <a:latin typeface="Calibri"/>
                      </a:endParaRPr>
                    </a:p>
                  </a:txBody>
                  <a:tcPr marL="5238" marR="5238" marT="5238" marB="0" anchor="b"/>
                </a:tc>
                <a:tc>
                  <a:txBody>
                    <a:bodyPr/>
                    <a:lstStyle/>
                    <a:p>
                      <a:pPr algn="l" fontAlgn="b"/>
                      <a:endParaRPr lang="en-IN" sz="800" b="0" i="0" u="none" strike="noStrike">
                        <a:solidFill>
                          <a:srgbClr val="000000"/>
                        </a:solidFill>
                        <a:effectLst/>
                        <a:latin typeface="Calibri"/>
                      </a:endParaRPr>
                    </a:p>
                  </a:txBody>
                  <a:tcPr marL="5238" marR="5238" marT="5238" marB="0" anchor="b"/>
                </a:tc>
              </a:tr>
              <a:tr h="144176">
                <a:tc>
                  <a:txBody>
                    <a:bodyPr/>
                    <a:lstStyle/>
                    <a:p>
                      <a:pPr algn="l" fontAlgn="b"/>
                      <a:r>
                        <a:rPr lang="en-IN" sz="800" u="none" strike="noStrike">
                          <a:effectLst/>
                        </a:rPr>
                        <a:t>maintainance</a:t>
                      </a:r>
                      <a:endParaRPr lang="en-IN" sz="800" b="0" i="0" u="none" strike="noStrike">
                        <a:solidFill>
                          <a:srgbClr val="000000"/>
                        </a:solidFill>
                        <a:effectLst/>
                        <a:latin typeface="Calibri"/>
                      </a:endParaRPr>
                    </a:p>
                  </a:txBody>
                  <a:tcPr marL="5238" marR="5238" marT="5238" marB="0" anchor="b"/>
                </a:tc>
                <a:tc>
                  <a:txBody>
                    <a:bodyPr/>
                    <a:lstStyle/>
                    <a:p>
                      <a:pPr algn="l" fontAlgn="b"/>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15000</a:t>
                      </a:r>
                      <a:endParaRPr lang="en-IN" sz="800" b="0" i="0" u="none" strike="noStrike">
                        <a:solidFill>
                          <a:srgbClr val="000000"/>
                        </a:solidFill>
                        <a:effectLst/>
                        <a:latin typeface="Calibri"/>
                      </a:endParaRPr>
                    </a:p>
                  </a:txBody>
                  <a:tcPr marL="5238" marR="5238" marT="5238" marB="0" anchor="b"/>
                </a:tc>
              </a:tr>
              <a:tr h="144176">
                <a:tc>
                  <a:txBody>
                    <a:bodyPr/>
                    <a:lstStyle/>
                    <a:p>
                      <a:pPr algn="l" fontAlgn="b"/>
                      <a:r>
                        <a:rPr lang="en-IN" sz="800" u="none" strike="noStrike">
                          <a:effectLst/>
                        </a:rPr>
                        <a:t>Intake manifold</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1</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10000</a:t>
                      </a:r>
                      <a:endParaRPr lang="en-IN" sz="800" b="0" i="0" u="none" strike="noStrike">
                        <a:solidFill>
                          <a:srgbClr val="000000"/>
                        </a:solidFill>
                        <a:effectLst/>
                        <a:latin typeface="Calibri"/>
                      </a:endParaRPr>
                    </a:p>
                  </a:txBody>
                  <a:tcPr marL="5238" marR="5238" marT="5238" marB="0" anchor="b"/>
                </a:tc>
              </a:tr>
              <a:tr h="282414">
                <a:tc>
                  <a:txBody>
                    <a:bodyPr/>
                    <a:lstStyle/>
                    <a:p>
                      <a:pPr algn="l" fontAlgn="b"/>
                      <a:r>
                        <a:rPr lang="en-IN" sz="800" u="none" strike="noStrike">
                          <a:effectLst/>
                        </a:rPr>
                        <a:t>Manifold + engine accessories holding profile</a:t>
                      </a:r>
                      <a:endParaRPr lang="en-IN" sz="800" b="0" i="0" u="none" strike="noStrike">
                        <a:solidFill>
                          <a:srgbClr val="000000"/>
                        </a:solidFill>
                        <a:effectLst/>
                        <a:latin typeface="Calibri"/>
                      </a:endParaRPr>
                    </a:p>
                  </a:txBody>
                  <a:tcPr marL="5238" marR="5238" marT="5238" marB="0" anchor="b"/>
                </a:tc>
                <a:tc>
                  <a:txBody>
                    <a:bodyPr/>
                    <a:lstStyle/>
                    <a:p>
                      <a:pPr algn="l" fontAlgn="b"/>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2000</a:t>
                      </a:r>
                      <a:endParaRPr lang="en-IN" sz="800" b="0" i="0" u="none" strike="noStrike">
                        <a:solidFill>
                          <a:srgbClr val="000000"/>
                        </a:solidFill>
                        <a:effectLst/>
                        <a:latin typeface="Calibri"/>
                      </a:endParaRPr>
                    </a:p>
                  </a:txBody>
                  <a:tcPr marL="5238" marR="5238" marT="5238" marB="0" anchor="b"/>
                </a:tc>
              </a:tr>
              <a:tr h="144176">
                <a:tc>
                  <a:txBody>
                    <a:bodyPr/>
                    <a:lstStyle/>
                    <a:p>
                      <a:pPr algn="l" fontAlgn="b"/>
                      <a:r>
                        <a:rPr lang="en-IN" sz="800" u="none" strike="noStrike">
                          <a:effectLst/>
                        </a:rPr>
                        <a:t>Exhaust pipes+ machining</a:t>
                      </a:r>
                      <a:endParaRPr lang="en-IN" sz="800" b="0" i="0" u="none" strike="noStrike">
                        <a:solidFill>
                          <a:srgbClr val="000000"/>
                        </a:solidFill>
                        <a:effectLst/>
                        <a:latin typeface="Calibri"/>
                      </a:endParaRPr>
                    </a:p>
                  </a:txBody>
                  <a:tcPr marL="5238" marR="5238" marT="5238" marB="0" anchor="b"/>
                </a:tc>
                <a:tc>
                  <a:txBody>
                    <a:bodyPr/>
                    <a:lstStyle/>
                    <a:p>
                      <a:pPr algn="l" fontAlgn="b"/>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5000</a:t>
                      </a:r>
                      <a:endParaRPr lang="en-IN" sz="800" b="0" i="0" u="none" strike="noStrike">
                        <a:solidFill>
                          <a:srgbClr val="000000"/>
                        </a:solidFill>
                        <a:effectLst/>
                        <a:latin typeface="Calibri"/>
                      </a:endParaRPr>
                    </a:p>
                  </a:txBody>
                  <a:tcPr marL="5238" marR="5238" marT="5238" marB="0" anchor="b"/>
                </a:tc>
              </a:tr>
              <a:tr h="144176">
                <a:tc>
                  <a:txBody>
                    <a:bodyPr/>
                    <a:lstStyle/>
                    <a:p>
                      <a:pPr algn="l" fontAlgn="b"/>
                      <a:r>
                        <a:rPr lang="en-IN" sz="800" u="none" strike="noStrike">
                          <a:effectLst/>
                        </a:rPr>
                        <a:t>Muffler</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1</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10000</a:t>
                      </a:r>
                      <a:endParaRPr lang="en-IN" sz="800" b="0" i="0" u="none" strike="noStrike">
                        <a:solidFill>
                          <a:srgbClr val="000000"/>
                        </a:solidFill>
                        <a:effectLst/>
                        <a:latin typeface="Calibri"/>
                      </a:endParaRPr>
                    </a:p>
                  </a:txBody>
                  <a:tcPr marL="5238" marR="5238" marT="5238" marB="0" anchor="b"/>
                </a:tc>
              </a:tr>
              <a:tr h="144176">
                <a:tc>
                  <a:txBody>
                    <a:bodyPr/>
                    <a:lstStyle/>
                    <a:p>
                      <a:pPr algn="l" fontAlgn="b"/>
                      <a:r>
                        <a:rPr lang="en-IN" sz="800" u="none" strike="noStrike">
                          <a:effectLst/>
                        </a:rPr>
                        <a:t>Non burnaable titanium wrap</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1</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1500</a:t>
                      </a:r>
                      <a:endParaRPr lang="en-IN" sz="800" b="0" i="0" u="none" strike="noStrike">
                        <a:solidFill>
                          <a:srgbClr val="000000"/>
                        </a:solidFill>
                        <a:effectLst/>
                        <a:latin typeface="Calibri"/>
                      </a:endParaRPr>
                    </a:p>
                  </a:txBody>
                  <a:tcPr marL="5238" marR="5238" marT="5238" marB="0" anchor="b"/>
                </a:tc>
              </a:tr>
              <a:tr h="144176">
                <a:tc>
                  <a:txBody>
                    <a:bodyPr/>
                    <a:lstStyle/>
                    <a:p>
                      <a:pPr algn="l" fontAlgn="b"/>
                      <a:r>
                        <a:rPr lang="en-IN" sz="800" u="none" strike="noStrike">
                          <a:effectLst/>
                        </a:rPr>
                        <a:t>Throttle body (ALUMINIUM)</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1</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5000</a:t>
                      </a:r>
                      <a:endParaRPr lang="en-IN" sz="800" b="0" i="0" u="none" strike="noStrike">
                        <a:solidFill>
                          <a:srgbClr val="000000"/>
                        </a:solidFill>
                        <a:effectLst/>
                        <a:latin typeface="Calibri"/>
                      </a:endParaRPr>
                    </a:p>
                  </a:txBody>
                  <a:tcPr marL="5238" marR="5238" marT="5238" marB="0" anchor="b"/>
                </a:tc>
              </a:tr>
              <a:tr h="144176">
                <a:tc>
                  <a:txBody>
                    <a:bodyPr/>
                    <a:lstStyle/>
                    <a:p>
                      <a:pPr algn="l" fontAlgn="b"/>
                      <a:r>
                        <a:rPr lang="en-IN" sz="800" u="none" strike="noStrike">
                          <a:effectLst/>
                        </a:rPr>
                        <a:t>Radiator</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1</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11000</a:t>
                      </a:r>
                      <a:endParaRPr lang="en-IN" sz="800" b="0" i="0" u="none" strike="noStrike">
                        <a:solidFill>
                          <a:srgbClr val="000000"/>
                        </a:solidFill>
                        <a:effectLst/>
                        <a:latin typeface="Calibri"/>
                      </a:endParaRPr>
                    </a:p>
                  </a:txBody>
                  <a:tcPr marL="5238" marR="5238" marT="5238" marB="0" anchor="b"/>
                </a:tc>
              </a:tr>
              <a:tr h="144176">
                <a:tc>
                  <a:txBody>
                    <a:bodyPr/>
                    <a:lstStyle/>
                    <a:p>
                      <a:pPr algn="l" fontAlgn="b"/>
                      <a:endParaRPr lang="en-IN" sz="800" b="0" i="0" u="none" strike="noStrike">
                        <a:solidFill>
                          <a:srgbClr val="000000"/>
                        </a:solidFill>
                        <a:effectLst/>
                        <a:latin typeface="Calibri"/>
                      </a:endParaRPr>
                    </a:p>
                  </a:txBody>
                  <a:tcPr marL="5238" marR="5238" marT="5238" marB="0" anchor="b"/>
                </a:tc>
                <a:tc>
                  <a:txBody>
                    <a:bodyPr/>
                    <a:lstStyle/>
                    <a:p>
                      <a:pPr algn="l" fontAlgn="b"/>
                      <a:endParaRPr lang="en-IN" sz="800" b="0" i="0" u="none" strike="noStrike">
                        <a:solidFill>
                          <a:srgbClr val="000000"/>
                        </a:solidFill>
                        <a:effectLst/>
                        <a:latin typeface="Calibri"/>
                      </a:endParaRPr>
                    </a:p>
                  </a:txBody>
                  <a:tcPr marL="5238" marR="5238" marT="5238" marB="0" anchor="b"/>
                </a:tc>
                <a:tc>
                  <a:txBody>
                    <a:bodyPr/>
                    <a:lstStyle/>
                    <a:p>
                      <a:pPr algn="l" fontAlgn="b"/>
                      <a:endParaRPr lang="en-IN" sz="800" b="0" i="0" u="none" strike="noStrike">
                        <a:solidFill>
                          <a:srgbClr val="000000"/>
                        </a:solidFill>
                        <a:effectLst/>
                        <a:latin typeface="Calibri"/>
                      </a:endParaRPr>
                    </a:p>
                  </a:txBody>
                  <a:tcPr marL="5238" marR="5238" marT="5238" marB="0" anchor="b"/>
                </a:tc>
              </a:tr>
              <a:tr h="144176">
                <a:tc>
                  <a:txBody>
                    <a:bodyPr/>
                    <a:lstStyle/>
                    <a:p>
                      <a:pPr algn="l" fontAlgn="b"/>
                      <a:r>
                        <a:rPr lang="en-IN" sz="800" u="none" strike="noStrike">
                          <a:effectLst/>
                        </a:rPr>
                        <a:t>Electricals and electronics</a:t>
                      </a:r>
                      <a:endParaRPr lang="en-IN" sz="800" b="1" i="0" u="none" strike="noStrike">
                        <a:solidFill>
                          <a:srgbClr val="000000"/>
                        </a:solidFill>
                        <a:effectLst/>
                        <a:latin typeface="Calibri"/>
                      </a:endParaRPr>
                    </a:p>
                  </a:txBody>
                  <a:tcPr marL="5238" marR="5238" marT="5238" marB="0" anchor="b"/>
                </a:tc>
                <a:tc>
                  <a:txBody>
                    <a:bodyPr/>
                    <a:lstStyle/>
                    <a:p>
                      <a:pPr algn="l" fontAlgn="b"/>
                      <a:r>
                        <a:rPr lang="en-IN" sz="800" u="none" strike="noStrike">
                          <a:effectLst/>
                        </a:rPr>
                        <a:t> </a:t>
                      </a:r>
                      <a:endParaRPr lang="en-IN" sz="800" b="1" i="0" u="none" strike="noStrike">
                        <a:solidFill>
                          <a:srgbClr val="000000"/>
                        </a:solidFill>
                        <a:effectLst/>
                        <a:latin typeface="Calibri"/>
                      </a:endParaRPr>
                    </a:p>
                  </a:txBody>
                  <a:tcPr marL="5238" marR="5238" marT="5238" marB="0" anchor="b"/>
                </a:tc>
                <a:tc>
                  <a:txBody>
                    <a:bodyPr/>
                    <a:lstStyle/>
                    <a:p>
                      <a:pPr algn="l" fontAlgn="b"/>
                      <a:endParaRPr lang="en-IN" sz="800" b="0" i="0" u="none" strike="noStrike">
                        <a:solidFill>
                          <a:srgbClr val="000000"/>
                        </a:solidFill>
                        <a:effectLst/>
                        <a:latin typeface="Calibri"/>
                      </a:endParaRPr>
                    </a:p>
                  </a:txBody>
                  <a:tcPr marL="5238" marR="5238" marT="5238" marB="0" anchor="b"/>
                </a:tc>
              </a:tr>
              <a:tr h="144176">
                <a:tc>
                  <a:txBody>
                    <a:bodyPr/>
                    <a:lstStyle/>
                    <a:p>
                      <a:pPr algn="l" fontAlgn="b"/>
                      <a:r>
                        <a:rPr lang="en-IN" sz="800" u="none" strike="noStrike">
                          <a:effectLst/>
                        </a:rPr>
                        <a:t>Wiring (wires, connectors, cable ties)</a:t>
                      </a:r>
                      <a:endParaRPr lang="en-IN" sz="800" b="0" i="0" u="none" strike="noStrike">
                        <a:solidFill>
                          <a:srgbClr val="000000"/>
                        </a:solidFill>
                        <a:effectLst/>
                        <a:latin typeface="Calibri"/>
                      </a:endParaRPr>
                    </a:p>
                  </a:txBody>
                  <a:tcPr marL="5238" marR="5238" marT="5238" marB="0" anchor="b"/>
                </a:tc>
                <a:tc>
                  <a:txBody>
                    <a:bodyPr/>
                    <a:lstStyle/>
                    <a:p>
                      <a:pPr algn="l" fontAlgn="b"/>
                      <a:r>
                        <a:rPr lang="en-IN" sz="800" u="none" strike="noStrike">
                          <a:effectLst/>
                        </a:rPr>
                        <a:t> </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5000</a:t>
                      </a:r>
                      <a:endParaRPr lang="en-IN" sz="800" b="0" i="0" u="none" strike="noStrike">
                        <a:solidFill>
                          <a:srgbClr val="000000"/>
                        </a:solidFill>
                        <a:effectLst/>
                        <a:latin typeface="Calibri"/>
                      </a:endParaRPr>
                    </a:p>
                  </a:txBody>
                  <a:tcPr marL="5238" marR="5238" marT="5238" marB="0" anchor="b"/>
                </a:tc>
              </a:tr>
              <a:tr h="144176">
                <a:tc>
                  <a:txBody>
                    <a:bodyPr/>
                    <a:lstStyle/>
                    <a:p>
                      <a:pPr algn="l" fontAlgn="b"/>
                      <a:r>
                        <a:rPr lang="en-IN" sz="800" u="none" strike="noStrike">
                          <a:effectLst/>
                        </a:rPr>
                        <a:t>Electrical swithces</a:t>
                      </a:r>
                      <a:endParaRPr lang="en-IN" sz="800" b="0" i="0" u="none" strike="noStrike">
                        <a:solidFill>
                          <a:srgbClr val="000000"/>
                        </a:solidFill>
                        <a:effectLst/>
                        <a:latin typeface="Calibri"/>
                      </a:endParaRPr>
                    </a:p>
                  </a:txBody>
                  <a:tcPr marL="5238" marR="5238" marT="5238" marB="0" anchor="b"/>
                </a:tc>
                <a:tc>
                  <a:txBody>
                    <a:bodyPr/>
                    <a:lstStyle/>
                    <a:p>
                      <a:pPr algn="l" fontAlgn="b"/>
                      <a:r>
                        <a:rPr lang="en-IN" sz="800" u="none" strike="noStrike">
                          <a:effectLst/>
                        </a:rPr>
                        <a:t> </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2500</a:t>
                      </a:r>
                      <a:endParaRPr lang="en-IN" sz="800" b="0" i="0" u="none" strike="noStrike">
                        <a:solidFill>
                          <a:srgbClr val="000000"/>
                        </a:solidFill>
                        <a:effectLst/>
                        <a:latin typeface="Calibri"/>
                      </a:endParaRPr>
                    </a:p>
                  </a:txBody>
                  <a:tcPr marL="5238" marR="5238" marT="5238" marB="0" anchor="b"/>
                </a:tc>
              </a:tr>
              <a:tr h="144176">
                <a:tc>
                  <a:txBody>
                    <a:bodyPr/>
                    <a:lstStyle/>
                    <a:p>
                      <a:pPr algn="l" fontAlgn="b"/>
                      <a:r>
                        <a:rPr lang="en-IN" sz="800" u="none" strike="noStrike">
                          <a:effectLst/>
                        </a:rPr>
                        <a:t>lcd 128x64 (blue &amp; green) glcd </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1</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1700</a:t>
                      </a:r>
                      <a:endParaRPr lang="en-IN" sz="800" b="0" i="0" u="none" strike="noStrike">
                        <a:solidFill>
                          <a:srgbClr val="000000"/>
                        </a:solidFill>
                        <a:effectLst/>
                        <a:latin typeface="Calibri"/>
                      </a:endParaRPr>
                    </a:p>
                  </a:txBody>
                  <a:tcPr marL="5238" marR="5238" marT="5238" marB="0" anchor="b"/>
                </a:tc>
              </a:tr>
              <a:tr h="144176">
                <a:tc>
                  <a:txBody>
                    <a:bodyPr/>
                    <a:lstStyle/>
                    <a:p>
                      <a:pPr algn="l" fontAlgn="b"/>
                      <a:r>
                        <a:rPr lang="en-IN" sz="800" u="none" strike="noStrike">
                          <a:effectLst/>
                        </a:rPr>
                        <a:t>rotary encoder</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1</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300</a:t>
                      </a:r>
                      <a:endParaRPr lang="en-IN" sz="800" b="0" i="0" u="none" strike="noStrike">
                        <a:solidFill>
                          <a:srgbClr val="000000"/>
                        </a:solidFill>
                        <a:effectLst/>
                        <a:latin typeface="Calibri"/>
                      </a:endParaRPr>
                    </a:p>
                  </a:txBody>
                  <a:tcPr marL="5238" marR="5238" marT="5238" marB="0" anchor="b"/>
                </a:tc>
              </a:tr>
              <a:tr h="144176">
                <a:tc>
                  <a:txBody>
                    <a:bodyPr/>
                    <a:lstStyle/>
                    <a:p>
                      <a:pPr algn="l" fontAlgn="b"/>
                      <a:r>
                        <a:rPr lang="en-IN" sz="800" u="none" strike="noStrike">
                          <a:effectLst/>
                        </a:rPr>
                        <a:t>Hall effect sensor or comparator sensor</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1</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1300</a:t>
                      </a:r>
                      <a:endParaRPr lang="en-IN" sz="800" b="0" i="0" u="none" strike="noStrike">
                        <a:solidFill>
                          <a:srgbClr val="000000"/>
                        </a:solidFill>
                        <a:effectLst/>
                        <a:latin typeface="Calibri"/>
                      </a:endParaRPr>
                    </a:p>
                  </a:txBody>
                  <a:tcPr marL="5238" marR="5238" marT="5238" marB="0" anchor="b"/>
                </a:tc>
              </a:tr>
              <a:tr h="144176">
                <a:tc>
                  <a:txBody>
                    <a:bodyPr/>
                    <a:lstStyle/>
                    <a:p>
                      <a:pPr algn="l" fontAlgn="b"/>
                      <a:r>
                        <a:rPr lang="en-IN" sz="800" u="none" strike="noStrike">
                          <a:effectLst/>
                        </a:rPr>
                        <a:t>leds</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1</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0</a:t>
                      </a:r>
                      <a:endParaRPr lang="en-IN" sz="800" b="0" i="0" u="none" strike="noStrike">
                        <a:solidFill>
                          <a:srgbClr val="000000"/>
                        </a:solidFill>
                        <a:effectLst/>
                        <a:latin typeface="Calibri"/>
                      </a:endParaRPr>
                    </a:p>
                  </a:txBody>
                  <a:tcPr marL="5238" marR="5238" marT="5238" marB="0" anchor="b"/>
                </a:tc>
              </a:tr>
              <a:tr h="144176">
                <a:tc>
                  <a:txBody>
                    <a:bodyPr/>
                    <a:lstStyle/>
                    <a:p>
                      <a:pPr algn="l" fontAlgn="b"/>
                      <a:r>
                        <a:rPr lang="en-IN" sz="800" u="none" strike="noStrike">
                          <a:effectLst/>
                        </a:rPr>
                        <a:t>Gps module</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1</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0</a:t>
                      </a:r>
                      <a:endParaRPr lang="en-IN" sz="800" b="0" i="0" u="none" strike="noStrike">
                        <a:solidFill>
                          <a:srgbClr val="000000"/>
                        </a:solidFill>
                        <a:effectLst/>
                        <a:latin typeface="Calibri"/>
                      </a:endParaRPr>
                    </a:p>
                  </a:txBody>
                  <a:tcPr marL="5238" marR="5238" marT="5238" marB="0" anchor="b"/>
                </a:tc>
              </a:tr>
              <a:tr h="144176">
                <a:tc>
                  <a:txBody>
                    <a:bodyPr/>
                    <a:lstStyle/>
                    <a:p>
                      <a:pPr algn="l" fontAlgn="b"/>
                      <a:r>
                        <a:rPr lang="en-IN" sz="800" u="none" strike="noStrike">
                          <a:effectLst/>
                        </a:rPr>
                        <a:t>Im sensor or digital thermal sensor</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1</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300</a:t>
                      </a:r>
                      <a:endParaRPr lang="en-IN" sz="800" b="0" i="0" u="none" strike="noStrike">
                        <a:solidFill>
                          <a:srgbClr val="000000"/>
                        </a:solidFill>
                        <a:effectLst/>
                        <a:latin typeface="Calibri"/>
                      </a:endParaRPr>
                    </a:p>
                  </a:txBody>
                  <a:tcPr marL="5238" marR="5238" marT="5238" marB="0" anchor="b"/>
                </a:tc>
              </a:tr>
              <a:tr h="144176">
                <a:tc>
                  <a:txBody>
                    <a:bodyPr/>
                    <a:lstStyle/>
                    <a:p>
                      <a:pPr algn="l" fontAlgn="b"/>
                      <a:r>
                        <a:rPr lang="en-IN" sz="800" u="none" strike="noStrike">
                          <a:effectLst/>
                        </a:rPr>
                        <a:t>Voltage detection sensor</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1</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300</a:t>
                      </a:r>
                      <a:endParaRPr lang="en-IN" sz="800" b="0" i="0" u="none" strike="noStrike">
                        <a:solidFill>
                          <a:srgbClr val="000000"/>
                        </a:solidFill>
                        <a:effectLst/>
                        <a:latin typeface="Calibri"/>
                      </a:endParaRPr>
                    </a:p>
                  </a:txBody>
                  <a:tcPr marL="5238" marR="5238" marT="5238" marB="0" anchor="b"/>
                </a:tc>
              </a:tr>
              <a:tr h="144176">
                <a:tc>
                  <a:txBody>
                    <a:bodyPr/>
                    <a:lstStyle/>
                    <a:p>
                      <a:pPr algn="l" fontAlgn="b"/>
                      <a:r>
                        <a:rPr lang="en-IN" sz="800" u="none" strike="noStrike">
                          <a:effectLst/>
                        </a:rPr>
                        <a:t>flex sensor</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6</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3000</a:t>
                      </a:r>
                      <a:endParaRPr lang="en-IN" sz="800" b="0" i="0" u="none" strike="noStrike">
                        <a:solidFill>
                          <a:srgbClr val="000000"/>
                        </a:solidFill>
                        <a:effectLst/>
                        <a:latin typeface="Calibri"/>
                      </a:endParaRPr>
                    </a:p>
                  </a:txBody>
                  <a:tcPr marL="5238" marR="5238" marT="5238" marB="0" anchor="b"/>
                </a:tc>
              </a:tr>
              <a:tr h="144176">
                <a:tc>
                  <a:txBody>
                    <a:bodyPr/>
                    <a:lstStyle/>
                    <a:p>
                      <a:pPr algn="l" fontAlgn="b"/>
                      <a:r>
                        <a:rPr lang="en-IN" sz="800" u="none" strike="noStrike">
                          <a:effectLst/>
                        </a:rPr>
                        <a:t>ultrasonic sensor</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6</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900</a:t>
                      </a:r>
                      <a:endParaRPr lang="en-IN" sz="800" b="0" i="0" u="none" strike="noStrike">
                        <a:solidFill>
                          <a:srgbClr val="000000"/>
                        </a:solidFill>
                        <a:effectLst/>
                        <a:latin typeface="Calibri"/>
                      </a:endParaRPr>
                    </a:p>
                  </a:txBody>
                  <a:tcPr marL="5238" marR="5238" marT="5238" marB="0" anchor="b"/>
                </a:tc>
              </a:tr>
              <a:tr h="144176">
                <a:tc>
                  <a:txBody>
                    <a:bodyPr/>
                    <a:lstStyle/>
                    <a:p>
                      <a:pPr algn="l" fontAlgn="b"/>
                      <a:r>
                        <a:rPr lang="en-IN" sz="800" u="none" strike="noStrike">
                          <a:effectLst/>
                        </a:rPr>
                        <a:t>Stepper motors with microstepping drive</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1</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2400</a:t>
                      </a:r>
                      <a:endParaRPr lang="en-IN" sz="800" b="0" i="0" u="none" strike="noStrike">
                        <a:solidFill>
                          <a:srgbClr val="000000"/>
                        </a:solidFill>
                        <a:effectLst/>
                        <a:latin typeface="Calibri"/>
                      </a:endParaRPr>
                    </a:p>
                  </a:txBody>
                  <a:tcPr marL="5238" marR="5238" marT="5238" marB="0" anchor="b"/>
                </a:tc>
              </a:tr>
              <a:tr h="144176">
                <a:tc>
                  <a:txBody>
                    <a:bodyPr/>
                    <a:lstStyle/>
                    <a:p>
                      <a:pPr algn="l" fontAlgn="b"/>
                      <a:r>
                        <a:rPr lang="en-IN" sz="800" u="none" strike="noStrike">
                          <a:effectLst/>
                        </a:rPr>
                        <a:t>arduino mega 2560</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1</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1000</a:t>
                      </a:r>
                      <a:endParaRPr lang="en-IN" sz="800" b="0" i="0" u="none" strike="noStrike">
                        <a:solidFill>
                          <a:srgbClr val="000000"/>
                        </a:solidFill>
                        <a:effectLst/>
                        <a:latin typeface="Calibri"/>
                      </a:endParaRPr>
                    </a:p>
                  </a:txBody>
                  <a:tcPr marL="5238" marR="5238" marT="5238" marB="0" anchor="b"/>
                </a:tc>
              </a:tr>
              <a:tr h="144176">
                <a:tc>
                  <a:txBody>
                    <a:bodyPr/>
                    <a:lstStyle/>
                    <a:p>
                      <a:pPr algn="l" fontAlgn="b"/>
                      <a:r>
                        <a:rPr lang="en-IN" sz="800" u="none" strike="noStrike">
                          <a:effectLst/>
                        </a:rPr>
                        <a:t>sd card module</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1</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300</a:t>
                      </a:r>
                      <a:endParaRPr lang="en-IN" sz="800" b="0" i="0" u="none" strike="noStrike">
                        <a:solidFill>
                          <a:srgbClr val="000000"/>
                        </a:solidFill>
                        <a:effectLst/>
                        <a:latin typeface="Calibri"/>
                      </a:endParaRPr>
                    </a:p>
                  </a:txBody>
                  <a:tcPr marL="5238" marR="5238" marT="5238" marB="0" anchor="b"/>
                </a:tc>
              </a:tr>
              <a:tr h="144176">
                <a:tc>
                  <a:txBody>
                    <a:bodyPr/>
                    <a:lstStyle/>
                    <a:p>
                      <a:pPr algn="l" fontAlgn="b"/>
                      <a:r>
                        <a:rPr lang="en-IN" sz="800" u="none" strike="noStrike">
                          <a:effectLst/>
                        </a:rPr>
                        <a:t>sd card module</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1</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200</a:t>
                      </a:r>
                      <a:endParaRPr lang="en-IN" sz="800" b="0" i="0" u="none" strike="noStrike">
                        <a:solidFill>
                          <a:srgbClr val="000000"/>
                        </a:solidFill>
                        <a:effectLst/>
                        <a:latin typeface="Calibri"/>
                      </a:endParaRPr>
                    </a:p>
                  </a:txBody>
                  <a:tcPr marL="5238" marR="5238" marT="5238" marB="0" anchor="b"/>
                </a:tc>
              </a:tr>
              <a:tr h="144176">
                <a:tc>
                  <a:txBody>
                    <a:bodyPr/>
                    <a:lstStyle/>
                    <a:p>
                      <a:pPr algn="l" fontAlgn="b"/>
                      <a:r>
                        <a:rPr lang="en-IN" sz="800" u="none" strike="noStrike">
                          <a:effectLst/>
                        </a:rPr>
                        <a:t>Combination meter</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a:effectLst/>
                        </a:rPr>
                        <a:t>1</a:t>
                      </a:r>
                      <a:endParaRPr lang="en-IN" sz="800" b="0" i="0" u="none" strike="noStrike">
                        <a:solidFill>
                          <a:srgbClr val="000000"/>
                        </a:solidFill>
                        <a:effectLst/>
                        <a:latin typeface="Calibri"/>
                      </a:endParaRPr>
                    </a:p>
                  </a:txBody>
                  <a:tcPr marL="5238" marR="5238" marT="5238" marB="0" anchor="b"/>
                </a:tc>
                <a:tc>
                  <a:txBody>
                    <a:bodyPr/>
                    <a:lstStyle/>
                    <a:p>
                      <a:pPr algn="r" fontAlgn="b"/>
                      <a:r>
                        <a:rPr lang="en-IN" sz="800" u="none" strike="noStrike" dirty="0">
                          <a:effectLst/>
                        </a:rPr>
                        <a:t>11000</a:t>
                      </a:r>
                      <a:endParaRPr lang="en-IN" sz="800" b="0" i="0" u="none" strike="noStrike" dirty="0">
                        <a:solidFill>
                          <a:srgbClr val="000000"/>
                        </a:solidFill>
                        <a:effectLst/>
                        <a:latin typeface="Calibri"/>
                      </a:endParaRPr>
                    </a:p>
                  </a:txBody>
                  <a:tcPr marL="5238" marR="5238" marT="5238" marB="0" anchor="b"/>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082640757"/>
              </p:ext>
            </p:extLst>
          </p:nvPr>
        </p:nvGraphicFramePr>
        <p:xfrm>
          <a:off x="4932040" y="1196754"/>
          <a:ext cx="3801101" cy="5256584"/>
        </p:xfrm>
        <a:graphic>
          <a:graphicData uri="http://schemas.openxmlformats.org/drawingml/2006/table">
            <a:tbl>
              <a:tblPr>
                <a:tableStyleId>{5C22544A-7EE6-4342-B048-85BDC9FD1C3A}</a:tableStyleId>
              </a:tblPr>
              <a:tblGrid>
                <a:gridCol w="1993859"/>
                <a:gridCol w="1227746"/>
                <a:gridCol w="579496"/>
              </a:tblGrid>
              <a:tr h="154981">
                <a:tc>
                  <a:txBody>
                    <a:bodyPr/>
                    <a:lstStyle/>
                    <a:p>
                      <a:pPr algn="l" fontAlgn="b"/>
                      <a:r>
                        <a:rPr lang="en-IN" sz="900" u="none" strike="noStrike">
                          <a:effectLst/>
                        </a:rPr>
                        <a:t>Chassis</a:t>
                      </a:r>
                      <a:endParaRPr lang="en-IN" sz="900" b="1" i="0" u="none" strike="noStrike">
                        <a:solidFill>
                          <a:srgbClr val="000000"/>
                        </a:solidFill>
                        <a:effectLst/>
                        <a:latin typeface="Calibri"/>
                      </a:endParaRPr>
                    </a:p>
                  </a:txBody>
                  <a:tcPr marL="5893" marR="5893" marT="5893" marB="0" anchor="b"/>
                </a:tc>
                <a:tc>
                  <a:txBody>
                    <a:bodyPr/>
                    <a:lstStyle/>
                    <a:p>
                      <a:pPr algn="l" fontAlgn="b"/>
                      <a:endParaRPr lang="en-IN" sz="900" b="1" i="0" u="none" strike="noStrike">
                        <a:solidFill>
                          <a:srgbClr val="000000"/>
                        </a:solidFill>
                        <a:effectLst/>
                        <a:latin typeface="Calibri"/>
                      </a:endParaRPr>
                    </a:p>
                  </a:txBody>
                  <a:tcPr marL="5893" marR="5893" marT="5893" marB="0" anchor="b"/>
                </a:tc>
                <a:tc>
                  <a:txBody>
                    <a:bodyPr/>
                    <a:lstStyle/>
                    <a:p>
                      <a:pPr algn="l" fontAlgn="b"/>
                      <a:endParaRPr lang="en-IN" sz="900" b="0" i="0" u="none" strike="noStrike">
                        <a:solidFill>
                          <a:srgbClr val="000000"/>
                        </a:solidFill>
                        <a:effectLst/>
                        <a:latin typeface="Calibri"/>
                      </a:endParaRPr>
                    </a:p>
                  </a:txBody>
                  <a:tcPr marL="5893" marR="5893" marT="5893" marB="0" anchor="b"/>
                </a:tc>
              </a:tr>
              <a:tr h="154981">
                <a:tc>
                  <a:txBody>
                    <a:bodyPr/>
                    <a:lstStyle/>
                    <a:p>
                      <a:pPr algn="l" fontAlgn="b"/>
                      <a:r>
                        <a:rPr lang="en-IN" sz="900" u="none" strike="noStrike">
                          <a:effectLst/>
                        </a:rPr>
                        <a:t>Tubes (AISI1018)</a:t>
                      </a:r>
                      <a:endParaRPr lang="en-IN" sz="900" b="0" i="0" u="none" strike="noStrike">
                        <a:solidFill>
                          <a:srgbClr val="000000"/>
                        </a:solidFill>
                        <a:effectLst/>
                        <a:latin typeface="Calibri"/>
                      </a:endParaRPr>
                    </a:p>
                  </a:txBody>
                  <a:tcPr marL="5893" marR="5893" marT="5893" marB="0" anchor="b"/>
                </a:tc>
                <a:tc>
                  <a:txBody>
                    <a:bodyPr/>
                    <a:lstStyle/>
                    <a:p>
                      <a:pPr algn="l" fontAlgn="b"/>
                      <a:endParaRPr lang="en-IN" sz="900" b="0" i="0" u="none" strike="noStrike">
                        <a:solidFill>
                          <a:srgbClr val="000000"/>
                        </a:solidFill>
                        <a:effectLst/>
                        <a:latin typeface="Calibri"/>
                      </a:endParaRPr>
                    </a:p>
                  </a:txBody>
                  <a:tcPr marL="5893" marR="5893" marT="5893" marB="0" anchor="b"/>
                </a:tc>
                <a:tc>
                  <a:txBody>
                    <a:bodyPr/>
                    <a:lstStyle/>
                    <a:p>
                      <a:pPr algn="r" fontAlgn="b"/>
                      <a:r>
                        <a:rPr lang="en-IN" sz="900" u="none" strike="noStrike">
                          <a:effectLst/>
                        </a:rPr>
                        <a:t>20000</a:t>
                      </a:r>
                      <a:endParaRPr lang="en-IN" sz="900" b="0" i="0" u="none" strike="noStrike">
                        <a:solidFill>
                          <a:srgbClr val="000000"/>
                        </a:solidFill>
                        <a:effectLst/>
                        <a:latin typeface="Calibri"/>
                      </a:endParaRPr>
                    </a:p>
                  </a:txBody>
                  <a:tcPr marL="5893" marR="5893" marT="5893" marB="0" anchor="b"/>
                </a:tc>
              </a:tr>
              <a:tr h="154981">
                <a:tc>
                  <a:txBody>
                    <a:bodyPr/>
                    <a:lstStyle/>
                    <a:p>
                      <a:pPr algn="l" fontAlgn="b"/>
                      <a:r>
                        <a:rPr lang="en-IN" sz="900" u="sng" strike="noStrike">
                          <a:effectLst/>
                        </a:rPr>
                        <a:t>Al Profile</a:t>
                      </a:r>
                      <a:endParaRPr lang="en-IN" sz="900" b="0" i="0" u="sng" strike="noStrike">
                        <a:solidFill>
                          <a:srgbClr val="000000"/>
                        </a:solidFill>
                        <a:effectLst/>
                        <a:latin typeface="Calibri"/>
                      </a:endParaRPr>
                    </a:p>
                  </a:txBody>
                  <a:tcPr marL="5893" marR="5893" marT="5893" marB="0" anchor="b"/>
                </a:tc>
                <a:tc>
                  <a:txBody>
                    <a:bodyPr/>
                    <a:lstStyle/>
                    <a:p>
                      <a:pPr algn="l" fontAlgn="b"/>
                      <a:endParaRPr lang="en-IN" sz="900" b="0" i="0" u="sng" strike="noStrike">
                        <a:solidFill>
                          <a:srgbClr val="000000"/>
                        </a:solidFill>
                        <a:effectLst/>
                        <a:latin typeface="Calibri"/>
                      </a:endParaRPr>
                    </a:p>
                  </a:txBody>
                  <a:tcPr marL="5893" marR="5893" marT="5893" marB="0" anchor="b"/>
                </a:tc>
                <a:tc>
                  <a:txBody>
                    <a:bodyPr/>
                    <a:lstStyle/>
                    <a:p>
                      <a:pPr algn="l" fontAlgn="b"/>
                      <a:r>
                        <a:rPr lang="en-IN" sz="900" u="none" strike="noStrike">
                          <a:effectLst/>
                        </a:rPr>
                        <a:t> </a:t>
                      </a:r>
                      <a:endParaRPr lang="en-IN" sz="900" b="0" i="0" u="none" strike="noStrike">
                        <a:solidFill>
                          <a:srgbClr val="000000"/>
                        </a:solidFill>
                        <a:effectLst/>
                        <a:latin typeface="Calibri"/>
                      </a:endParaRPr>
                    </a:p>
                  </a:txBody>
                  <a:tcPr marL="5893" marR="5893" marT="5893" marB="0" anchor="b"/>
                </a:tc>
              </a:tr>
              <a:tr h="154981">
                <a:tc>
                  <a:txBody>
                    <a:bodyPr/>
                    <a:lstStyle/>
                    <a:p>
                      <a:pPr algn="l" fontAlgn="b"/>
                      <a:r>
                        <a:rPr lang="en-IN" sz="900" u="none" strike="noStrike">
                          <a:effectLst/>
                        </a:rPr>
                        <a:t>Al block 7075 17kg (70x70x1.2cm)</a:t>
                      </a:r>
                      <a:endParaRPr lang="en-IN" sz="900" b="0" i="0" u="none" strike="noStrike">
                        <a:solidFill>
                          <a:srgbClr val="000000"/>
                        </a:solidFill>
                        <a:effectLst/>
                        <a:latin typeface="Calibri"/>
                      </a:endParaRPr>
                    </a:p>
                  </a:txBody>
                  <a:tcPr marL="5893" marR="5893" marT="5893" marB="0" anchor="b"/>
                </a:tc>
                <a:tc>
                  <a:txBody>
                    <a:bodyPr/>
                    <a:lstStyle/>
                    <a:p>
                      <a:pPr algn="r" fontAlgn="b"/>
                      <a:r>
                        <a:rPr lang="en-IN" sz="900" u="none" strike="noStrike">
                          <a:effectLst/>
                        </a:rPr>
                        <a:t>1</a:t>
                      </a:r>
                      <a:endParaRPr lang="en-IN" sz="900" b="0" i="0" u="none" strike="noStrike">
                        <a:solidFill>
                          <a:srgbClr val="000000"/>
                        </a:solidFill>
                        <a:effectLst/>
                        <a:latin typeface="Calibri"/>
                      </a:endParaRPr>
                    </a:p>
                  </a:txBody>
                  <a:tcPr marL="5893" marR="5893" marT="5893" marB="0" anchor="b"/>
                </a:tc>
                <a:tc>
                  <a:txBody>
                    <a:bodyPr/>
                    <a:lstStyle/>
                    <a:p>
                      <a:pPr algn="r" fontAlgn="b"/>
                      <a:r>
                        <a:rPr lang="en-IN" sz="900" u="none" strike="noStrike">
                          <a:effectLst/>
                        </a:rPr>
                        <a:t>12750</a:t>
                      </a:r>
                      <a:endParaRPr lang="en-IN" sz="900" b="0" i="0" u="none" strike="noStrike">
                        <a:solidFill>
                          <a:srgbClr val="000000"/>
                        </a:solidFill>
                        <a:effectLst/>
                        <a:latin typeface="Calibri"/>
                      </a:endParaRPr>
                    </a:p>
                  </a:txBody>
                  <a:tcPr marL="5893" marR="5893" marT="5893" marB="0" anchor="b"/>
                </a:tc>
              </a:tr>
              <a:tr h="154981">
                <a:tc>
                  <a:txBody>
                    <a:bodyPr/>
                    <a:lstStyle/>
                    <a:p>
                      <a:pPr algn="l" fontAlgn="b"/>
                      <a:r>
                        <a:rPr lang="en-IN" sz="900" u="none" strike="noStrike">
                          <a:effectLst/>
                        </a:rPr>
                        <a:t>Machining (CNC)</a:t>
                      </a:r>
                      <a:endParaRPr lang="en-IN" sz="900" b="0" i="0" u="none" strike="noStrike">
                        <a:solidFill>
                          <a:srgbClr val="000000"/>
                        </a:solidFill>
                        <a:effectLst/>
                        <a:latin typeface="Calibri"/>
                      </a:endParaRPr>
                    </a:p>
                  </a:txBody>
                  <a:tcPr marL="5893" marR="5893" marT="5893" marB="0" anchor="b"/>
                </a:tc>
                <a:tc>
                  <a:txBody>
                    <a:bodyPr/>
                    <a:lstStyle/>
                    <a:p>
                      <a:pPr algn="l" fontAlgn="b"/>
                      <a:endParaRPr lang="en-IN" sz="900" b="0" i="0" u="none" strike="noStrike">
                        <a:solidFill>
                          <a:srgbClr val="000000"/>
                        </a:solidFill>
                        <a:effectLst/>
                        <a:latin typeface="Calibri"/>
                      </a:endParaRPr>
                    </a:p>
                  </a:txBody>
                  <a:tcPr marL="5893" marR="5893" marT="5893" marB="0" anchor="b"/>
                </a:tc>
                <a:tc>
                  <a:txBody>
                    <a:bodyPr/>
                    <a:lstStyle/>
                    <a:p>
                      <a:pPr algn="r" fontAlgn="b"/>
                      <a:r>
                        <a:rPr lang="en-IN" sz="900" u="none" strike="noStrike">
                          <a:effectLst/>
                        </a:rPr>
                        <a:t>8000</a:t>
                      </a:r>
                      <a:endParaRPr lang="en-IN" sz="900" b="0" i="0" u="none" strike="noStrike">
                        <a:solidFill>
                          <a:srgbClr val="000000"/>
                        </a:solidFill>
                        <a:effectLst/>
                        <a:latin typeface="Calibri"/>
                      </a:endParaRPr>
                    </a:p>
                  </a:txBody>
                  <a:tcPr marL="5893" marR="5893" marT="5893" marB="0" anchor="b"/>
                </a:tc>
              </a:tr>
              <a:tr h="154981">
                <a:tc>
                  <a:txBody>
                    <a:bodyPr/>
                    <a:lstStyle/>
                    <a:p>
                      <a:pPr algn="l" fontAlgn="b"/>
                      <a:r>
                        <a:rPr lang="en-IN" sz="900" u="none" strike="noStrike">
                          <a:effectLst/>
                        </a:rPr>
                        <a:t>Bodywork+painting </a:t>
                      </a:r>
                      <a:endParaRPr lang="en-IN" sz="900" b="0" i="0" u="none" strike="noStrike">
                        <a:solidFill>
                          <a:srgbClr val="000000"/>
                        </a:solidFill>
                        <a:effectLst/>
                        <a:latin typeface="Calibri"/>
                      </a:endParaRPr>
                    </a:p>
                  </a:txBody>
                  <a:tcPr marL="5893" marR="5893" marT="5893" marB="0" anchor="b"/>
                </a:tc>
                <a:tc>
                  <a:txBody>
                    <a:bodyPr/>
                    <a:lstStyle/>
                    <a:p>
                      <a:pPr algn="l" fontAlgn="b"/>
                      <a:endParaRPr lang="en-IN" sz="900" b="0" i="0" u="none" strike="noStrike">
                        <a:solidFill>
                          <a:srgbClr val="000000"/>
                        </a:solidFill>
                        <a:effectLst/>
                        <a:latin typeface="Calibri"/>
                      </a:endParaRPr>
                    </a:p>
                  </a:txBody>
                  <a:tcPr marL="5893" marR="5893" marT="5893" marB="0" anchor="b"/>
                </a:tc>
                <a:tc>
                  <a:txBody>
                    <a:bodyPr/>
                    <a:lstStyle/>
                    <a:p>
                      <a:pPr algn="r" fontAlgn="b"/>
                      <a:r>
                        <a:rPr lang="en-IN" sz="900" u="none" strike="noStrike">
                          <a:effectLst/>
                        </a:rPr>
                        <a:t>15000</a:t>
                      </a:r>
                      <a:endParaRPr lang="en-IN" sz="900" b="0" i="0" u="none" strike="noStrike">
                        <a:solidFill>
                          <a:srgbClr val="000000"/>
                        </a:solidFill>
                        <a:effectLst/>
                        <a:latin typeface="Calibri"/>
                      </a:endParaRPr>
                    </a:p>
                  </a:txBody>
                  <a:tcPr marL="5893" marR="5893" marT="5893" marB="0" anchor="b"/>
                </a:tc>
              </a:tr>
              <a:tr h="154981">
                <a:tc>
                  <a:txBody>
                    <a:bodyPr/>
                    <a:lstStyle/>
                    <a:p>
                      <a:pPr algn="l" fontAlgn="b"/>
                      <a:r>
                        <a:rPr lang="en-IN" sz="900" u="sng" strike="noStrike">
                          <a:effectLst/>
                        </a:rPr>
                        <a:t>Actuation System</a:t>
                      </a:r>
                      <a:endParaRPr lang="en-IN" sz="900" b="0" i="0" u="sng" strike="noStrike">
                        <a:solidFill>
                          <a:srgbClr val="000000"/>
                        </a:solidFill>
                        <a:effectLst/>
                        <a:latin typeface="Calibri"/>
                      </a:endParaRPr>
                    </a:p>
                  </a:txBody>
                  <a:tcPr marL="5893" marR="5893" marT="5893" marB="0" anchor="b"/>
                </a:tc>
                <a:tc>
                  <a:txBody>
                    <a:bodyPr/>
                    <a:lstStyle/>
                    <a:p>
                      <a:pPr algn="l" fontAlgn="b"/>
                      <a:endParaRPr lang="en-IN" sz="900" b="0" i="0" u="none" strike="noStrike">
                        <a:solidFill>
                          <a:srgbClr val="000000"/>
                        </a:solidFill>
                        <a:effectLst/>
                        <a:latin typeface="Calibri"/>
                      </a:endParaRPr>
                    </a:p>
                  </a:txBody>
                  <a:tcPr marL="5893" marR="5893" marT="5893" marB="0" anchor="b"/>
                </a:tc>
                <a:tc>
                  <a:txBody>
                    <a:bodyPr/>
                    <a:lstStyle/>
                    <a:p>
                      <a:pPr algn="l" fontAlgn="b"/>
                      <a:endParaRPr lang="en-IN" sz="900" b="0" i="0" u="none" strike="noStrike">
                        <a:solidFill>
                          <a:srgbClr val="000000"/>
                        </a:solidFill>
                        <a:effectLst/>
                        <a:latin typeface="Calibri"/>
                      </a:endParaRPr>
                    </a:p>
                  </a:txBody>
                  <a:tcPr marL="5893" marR="5893" marT="5893" marB="0" anchor="b"/>
                </a:tc>
              </a:tr>
              <a:tr h="303577">
                <a:tc>
                  <a:txBody>
                    <a:bodyPr/>
                    <a:lstStyle/>
                    <a:p>
                      <a:pPr algn="l" fontAlgn="b"/>
                      <a:r>
                        <a:rPr lang="en-IN" sz="900" u="none" strike="noStrike">
                          <a:effectLst/>
                        </a:rPr>
                        <a:t>Pedal box assembly (with master cylinder)</a:t>
                      </a:r>
                      <a:endParaRPr lang="en-IN" sz="900" b="0" i="0" u="none" strike="noStrike">
                        <a:solidFill>
                          <a:srgbClr val="000000"/>
                        </a:solidFill>
                        <a:effectLst/>
                        <a:latin typeface="Calibri"/>
                      </a:endParaRPr>
                    </a:p>
                  </a:txBody>
                  <a:tcPr marL="5893" marR="5893" marT="5893" marB="0" anchor="b"/>
                </a:tc>
                <a:tc>
                  <a:txBody>
                    <a:bodyPr/>
                    <a:lstStyle/>
                    <a:p>
                      <a:pPr algn="r" fontAlgn="b"/>
                      <a:r>
                        <a:rPr lang="en-IN" sz="900" u="none" strike="noStrike">
                          <a:effectLst/>
                        </a:rPr>
                        <a:t>1</a:t>
                      </a:r>
                      <a:endParaRPr lang="en-IN" sz="900" b="0" i="0" u="none" strike="noStrike">
                        <a:solidFill>
                          <a:srgbClr val="000000"/>
                        </a:solidFill>
                        <a:effectLst/>
                        <a:latin typeface="Calibri"/>
                      </a:endParaRPr>
                    </a:p>
                  </a:txBody>
                  <a:tcPr marL="5893" marR="5893" marT="5893" marB="0" anchor="b"/>
                </a:tc>
                <a:tc>
                  <a:txBody>
                    <a:bodyPr/>
                    <a:lstStyle/>
                    <a:p>
                      <a:pPr algn="r" fontAlgn="b"/>
                      <a:r>
                        <a:rPr lang="en-IN" sz="900" u="none" strike="noStrike">
                          <a:effectLst/>
                        </a:rPr>
                        <a:t>15000</a:t>
                      </a:r>
                      <a:endParaRPr lang="en-IN" sz="900" b="0" i="0" u="none" strike="noStrike">
                        <a:solidFill>
                          <a:srgbClr val="000000"/>
                        </a:solidFill>
                        <a:effectLst/>
                        <a:latin typeface="Calibri"/>
                      </a:endParaRPr>
                    </a:p>
                  </a:txBody>
                  <a:tcPr marL="5893" marR="5893" marT="5893" marB="0" anchor="b"/>
                </a:tc>
              </a:tr>
              <a:tr h="154981">
                <a:tc>
                  <a:txBody>
                    <a:bodyPr/>
                    <a:lstStyle/>
                    <a:p>
                      <a:pPr algn="l" fontAlgn="b"/>
                      <a:r>
                        <a:rPr lang="en-IN" sz="900" u="none" strike="noStrike">
                          <a:effectLst/>
                        </a:rPr>
                        <a:t>Gear cables with cover</a:t>
                      </a:r>
                      <a:endParaRPr lang="en-IN" sz="900" b="0" i="0" u="none" strike="noStrike">
                        <a:solidFill>
                          <a:srgbClr val="000000"/>
                        </a:solidFill>
                        <a:effectLst/>
                        <a:latin typeface="Calibri"/>
                      </a:endParaRPr>
                    </a:p>
                  </a:txBody>
                  <a:tcPr marL="5893" marR="5893" marT="5893" marB="0" anchor="b"/>
                </a:tc>
                <a:tc>
                  <a:txBody>
                    <a:bodyPr/>
                    <a:lstStyle/>
                    <a:p>
                      <a:pPr algn="r" fontAlgn="b"/>
                      <a:r>
                        <a:rPr lang="en-IN" sz="900" u="none" strike="noStrike">
                          <a:effectLst/>
                        </a:rPr>
                        <a:t>2</a:t>
                      </a:r>
                      <a:endParaRPr lang="en-IN" sz="900" b="0" i="0" u="none" strike="noStrike">
                        <a:solidFill>
                          <a:srgbClr val="000000"/>
                        </a:solidFill>
                        <a:effectLst/>
                        <a:latin typeface="Calibri"/>
                      </a:endParaRPr>
                    </a:p>
                  </a:txBody>
                  <a:tcPr marL="5893" marR="5893" marT="5893" marB="0" anchor="b"/>
                </a:tc>
                <a:tc>
                  <a:txBody>
                    <a:bodyPr/>
                    <a:lstStyle/>
                    <a:p>
                      <a:pPr algn="r" fontAlgn="b"/>
                      <a:r>
                        <a:rPr lang="en-IN" sz="900" u="none" strike="noStrike">
                          <a:effectLst/>
                        </a:rPr>
                        <a:t>1000</a:t>
                      </a:r>
                      <a:endParaRPr lang="en-IN" sz="900" b="0" i="0" u="none" strike="noStrike">
                        <a:solidFill>
                          <a:srgbClr val="000000"/>
                        </a:solidFill>
                        <a:effectLst/>
                        <a:latin typeface="Calibri"/>
                      </a:endParaRPr>
                    </a:p>
                  </a:txBody>
                  <a:tcPr marL="5893" marR="5893" marT="5893" marB="0" anchor="b"/>
                </a:tc>
              </a:tr>
              <a:tr h="154981">
                <a:tc>
                  <a:txBody>
                    <a:bodyPr/>
                    <a:lstStyle/>
                    <a:p>
                      <a:pPr algn="l" fontAlgn="b"/>
                      <a:r>
                        <a:rPr lang="en-IN" sz="900" u="none" strike="noStrike">
                          <a:effectLst/>
                        </a:rPr>
                        <a:t>Brake cables with cover</a:t>
                      </a:r>
                      <a:endParaRPr lang="en-IN" sz="900" b="0" i="0" u="none" strike="noStrike">
                        <a:solidFill>
                          <a:srgbClr val="000000"/>
                        </a:solidFill>
                        <a:effectLst/>
                        <a:latin typeface="Calibri"/>
                      </a:endParaRPr>
                    </a:p>
                  </a:txBody>
                  <a:tcPr marL="5893" marR="5893" marT="5893" marB="0" anchor="b"/>
                </a:tc>
                <a:tc>
                  <a:txBody>
                    <a:bodyPr/>
                    <a:lstStyle/>
                    <a:p>
                      <a:pPr algn="r" fontAlgn="b"/>
                      <a:r>
                        <a:rPr lang="en-IN" sz="900" u="none" strike="noStrike">
                          <a:effectLst/>
                        </a:rPr>
                        <a:t>2</a:t>
                      </a:r>
                      <a:endParaRPr lang="en-IN" sz="900" b="0" i="0" u="none" strike="noStrike">
                        <a:solidFill>
                          <a:srgbClr val="000000"/>
                        </a:solidFill>
                        <a:effectLst/>
                        <a:latin typeface="Calibri"/>
                      </a:endParaRPr>
                    </a:p>
                  </a:txBody>
                  <a:tcPr marL="5893" marR="5893" marT="5893" marB="0" anchor="b"/>
                </a:tc>
                <a:tc>
                  <a:txBody>
                    <a:bodyPr/>
                    <a:lstStyle/>
                    <a:p>
                      <a:pPr algn="r" fontAlgn="b"/>
                      <a:r>
                        <a:rPr lang="en-IN" sz="900" u="none" strike="noStrike">
                          <a:effectLst/>
                        </a:rPr>
                        <a:t>200</a:t>
                      </a:r>
                      <a:endParaRPr lang="en-IN" sz="900" b="0" i="0" u="none" strike="noStrike">
                        <a:solidFill>
                          <a:srgbClr val="000000"/>
                        </a:solidFill>
                        <a:effectLst/>
                        <a:latin typeface="Calibri"/>
                      </a:endParaRPr>
                    </a:p>
                  </a:txBody>
                  <a:tcPr marL="5893" marR="5893" marT="5893" marB="0" anchor="b"/>
                </a:tc>
              </a:tr>
              <a:tr h="154981">
                <a:tc>
                  <a:txBody>
                    <a:bodyPr/>
                    <a:lstStyle/>
                    <a:p>
                      <a:pPr algn="l" fontAlgn="b"/>
                      <a:endParaRPr lang="en-IN" sz="900" b="0" i="0" u="sng" strike="noStrike">
                        <a:solidFill>
                          <a:srgbClr val="000000"/>
                        </a:solidFill>
                        <a:effectLst/>
                        <a:latin typeface="Calibri"/>
                      </a:endParaRPr>
                    </a:p>
                  </a:txBody>
                  <a:tcPr marL="5893" marR="5893" marT="5893" marB="0" anchor="b"/>
                </a:tc>
                <a:tc>
                  <a:txBody>
                    <a:bodyPr/>
                    <a:lstStyle/>
                    <a:p>
                      <a:pPr algn="l" fontAlgn="b"/>
                      <a:endParaRPr lang="en-IN" sz="900" b="0" i="0" u="none" strike="noStrike">
                        <a:solidFill>
                          <a:srgbClr val="000000"/>
                        </a:solidFill>
                        <a:effectLst/>
                        <a:latin typeface="Calibri"/>
                      </a:endParaRPr>
                    </a:p>
                  </a:txBody>
                  <a:tcPr marL="5893" marR="5893" marT="5893" marB="0" anchor="b"/>
                </a:tc>
                <a:tc>
                  <a:txBody>
                    <a:bodyPr/>
                    <a:lstStyle/>
                    <a:p>
                      <a:pPr algn="l" fontAlgn="b"/>
                      <a:endParaRPr lang="en-IN" sz="900" b="0" i="0" u="none" strike="noStrike">
                        <a:solidFill>
                          <a:srgbClr val="000000"/>
                        </a:solidFill>
                        <a:effectLst/>
                        <a:latin typeface="Calibri"/>
                      </a:endParaRPr>
                    </a:p>
                  </a:txBody>
                  <a:tcPr marL="5893" marR="5893" marT="5893" marB="0" anchor="b"/>
                </a:tc>
              </a:tr>
              <a:tr h="154981">
                <a:tc>
                  <a:txBody>
                    <a:bodyPr/>
                    <a:lstStyle/>
                    <a:p>
                      <a:pPr algn="l" fontAlgn="b"/>
                      <a:r>
                        <a:rPr lang="en-IN" sz="900" u="none" strike="noStrike">
                          <a:effectLst/>
                        </a:rPr>
                        <a:t>Powertrain</a:t>
                      </a:r>
                      <a:endParaRPr lang="en-IN" sz="900" b="1" i="0" u="none" strike="noStrike">
                        <a:solidFill>
                          <a:srgbClr val="000000"/>
                        </a:solidFill>
                        <a:effectLst/>
                        <a:latin typeface="Calibri"/>
                      </a:endParaRPr>
                    </a:p>
                  </a:txBody>
                  <a:tcPr marL="5893" marR="5893" marT="5893" marB="0" anchor="b"/>
                </a:tc>
                <a:tc>
                  <a:txBody>
                    <a:bodyPr/>
                    <a:lstStyle/>
                    <a:p>
                      <a:pPr algn="l" fontAlgn="b"/>
                      <a:endParaRPr lang="en-IN" sz="900" b="1" i="0" u="none" strike="noStrike">
                        <a:solidFill>
                          <a:srgbClr val="000000"/>
                        </a:solidFill>
                        <a:effectLst/>
                        <a:latin typeface="Calibri"/>
                      </a:endParaRPr>
                    </a:p>
                  </a:txBody>
                  <a:tcPr marL="5893" marR="5893" marT="5893" marB="0" anchor="b"/>
                </a:tc>
                <a:tc>
                  <a:txBody>
                    <a:bodyPr/>
                    <a:lstStyle/>
                    <a:p>
                      <a:pPr algn="l" fontAlgn="b"/>
                      <a:endParaRPr lang="en-IN" sz="900" b="0" i="0" u="none" strike="noStrike">
                        <a:solidFill>
                          <a:srgbClr val="000000"/>
                        </a:solidFill>
                        <a:effectLst/>
                        <a:latin typeface="Calibri"/>
                      </a:endParaRPr>
                    </a:p>
                  </a:txBody>
                  <a:tcPr marL="5893" marR="5893" marT="5893" marB="0" anchor="b"/>
                </a:tc>
              </a:tr>
              <a:tr h="154981">
                <a:tc>
                  <a:txBody>
                    <a:bodyPr/>
                    <a:lstStyle/>
                    <a:p>
                      <a:pPr algn="l" fontAlgn="b"/>
                      <a:r>
                        <a:rPr lang="en-IN" sz="900" u="none" strike="noStrike">
                          <a:effectLst/>
                        </a:rPr>
                        <a:t>alloy Rims</a:t>
                      </a:r>
                      <a:endParaRPr lang="en-IN" sz="900" b="0" i="0" u="none" strike="noStrike">
                        <a:solidFill>
                          <a:srgbClr val="000000"/>
                        </a:solidFill>
                        <a:effectLst/>
                        <a:latin typeface="Calibri"/>
                      </a:endParaRPr>
                    </a:p>
                  </a:txBody>
                  <a:tcPr marL="5893" marR="5893" marT="5893" marB="0" anchor="b"/>
                </a:tc>
                <a:tc>
                  <a:txBody>
                    <a:bodyPr/>
                    <a:lstStyle/>
                    <a:p>
                      <a:pPr algn="r" fontAlgn="b"/>
                      <a:r>
                        <a:rPr lang="en-IN" sz="900" u="none" strike="noStrike">
                          <a:effectLst/>
                        </a:rPr>
                        <a:t>4</a:t>
                      </a:r>
                      <a:endParaRPr lang="en-IN" sz="900" b="0" i="0" u="none" strike="noStrike">
                        <a:solidFill>
                          <a:srgbClr val="000000"/>
                        </a:solidFill>
                        <a:effectLst/>
                        <a:latin typeface="Calibri"/>
                      </a:endParaRPr>
                    </a:p>
                  </a:txBody>
                  <a:tcPr marL="5893" marR="5893" marT="5893" marB="0" anchor="b"/>
                </a:tc>
                <a:tc>
                  <a:txBody>
                    <a:bodyPr/>
                    <a:lstStyle/>
                    <a:p>
                      <a:pPr algn="r" fontAlgn="b"/>
                      <a:r>
                        <a:rPr lang="en-IN" sz="900" u="none" strike="noStrike">
                          <a:effectLst/>
                        </a:rPr>
                        <a:t>14000</a:t>
                      </a:r>
                      <a:endParaRPr lang="en-IN" sz="900" b="0" i="0" u="none" strike="noStrike">
                        <a:solidFill>
                          <a:srgbClr val="000000"/>
                        </a:solidFill>
                        <a:effectLst/>
                        <a:latin typeface="Calibri"/>
                      </a:endParaRPr>
                    </a:p>
                  </a:txBody>
                  <a:tcPr marL="5893" marR="5893" marT="5893" marB="0" anchor="b"/>
                </a:tc>
              </a:tr>
              <a:tr h="154981">
                <a:tc>
                  <a:txBody>
                    <a:bodyPr/>
                    <a:lstStyle/>
                    <a:p>
                      <a:pPr algn="l" fontAlgn="b"/>
                      <a:r>
                        <a:rPr lang="en-IN" sz="900" u="none" strike="noStrike">
                          <a:effectLst/>
                        </a:rPr>
                        <a:t>Differential</a:t>
                      </a:r>
                      <a:endParaRPr lang="en-IN" sz="900" b="0" i="0" u="none" strike="noStrike">
                        <a:solidFill>
                          <a:srgbClr val="000000"/>
                        </a:solidFill>
                        <a:effectLst/>
                        <a:latin typeface="Calibri"/>
                      </a:endParaRPr>
                    </a:p>
                  </a:txBody>
                  <a:tcPr marL="5893" marR="5893" marT="5893" marB="0" anchor="b"/>
                </a:tc>
                <a:tc>
                  <a:txBody>
                    <a:bodyPr/>
                    <a:lstStyle/>
                    <a:p>
                      <a:pPr algn="r" fontAlgn="b"/>
                      <a:r>
                        <a:rPr lang="en-IN" sz="900" u="none" strike="noStrike">
                          <a:effectLst/>
                        </a:rPr>
                        <a:t>1</a:t>
                      </a:r>
                      <a:endParaRPr lang="en-IN" sz="900" b="0" i="0" u="none" strike="noStrike">
                        <a:solidFill>
                          <a:srgbClr val="000000"/>
                        </a:solidFill>
                        <a:effectLst/>
                        <a:latin typeface="Calibri"/>
                      </a:endParaRPr>
                    </a:p>
                  </a:txBody>
                  <a:tcPr marL="5893" marR="5893" marT="5893" marB="0" anchor="b"/>
                </a:tc>
                <a:tc>
                  <a:txBody>
                    <a:bodyPr/>
                    <a:lstStyle/>
                    <a:p>
                      <a:pPr algn="r" fontAlgn="b"/>
                      <a:r>
                        <a:rPr lang="en-IN" sz="900" u="none" strike="noStrike">
                          <a:effectLst/>
                        </a:rPr>
                        <a:t>14000</a:t>
                      </a:r>
                      <a:endParaRPr lang="en-IN" sz="900" b="0" i="0" u="none" strike="noStrike">
                        <a:solidFill>
                          <a:srgbClr val="000000"/>
                        </a:solidFill>
                        <a:effectLst/>
                        <a:latin typeface="Calibri"/>
                      </a:endParaRPr>
                    </a:p>
                  </a:txBody>
                  <a:tcPr marL="5893" marR="5893" marT="5893" marB="0" anchor="b"/>
                </a:tc>
              </a:tr>
              <a:tr h="154981">
                <a:tc>
                  <a:txBody>
                    <a:bodyPr/>
                    <a:lstStyle/>
                    <a:p>
                      <a:pPr algn="l" fontAlgn="b"/>
                      <a:r>
                        <a:rPr lang="en-IN" sz="900" u="none" strike="noStrike">
                          <a:effectLst/>
                        </a:rPr>
                        <a:t>sprocket</a:t>
                      </a:r>
                      <a:endParaRPr lang="en-IN" sz="900" b="0" i="0" u="none" strike="noStrike">
                        <a:solidFill>
                          <a:srgbClr val="000000"/>
                        </a:solidFill>
                        <a:effectLst/>
                        <a:latin typeface="Calibri"/>
                      </a:endParaRPr>
                    </a:p>
                  </a:txBody>
                  <a:tcPr marL="5893" marR="5893" marT="5893" marB="0" anchor="b"/>
                </a:tc>
                <a:tc>
                  <a:txBody>
                    <a:bodyPr/>
                    <a:lstStyle/>
                    <a:p>
                      <a:pPr algn="r" fontAlgn="b"/>
                      <a:r>
                        <a:rPr lang="en-IN" sz="900" u="none" strike="noStrike">
                          <a:effectLst/>
                        </a:rPr>
                        <a:t>1</a:t>
                      </a:r>
                      <a:endParaRPr lang="en-IN" sz="900" b="0" i="0" u="none" strike="noStrike">
                        <a:solidFill>
                          <a:srgbClr val="000000"/>
                        </a:solidFill>
                        <a:effectLst/>
                        <a:latin typeface="Calibri"/>
                      </a:endParaRPr>
                    </a:p>
                  </a:txBody>
                  <a:tcPr marL="5893" marR="5893" marT="5893" marB="0" anchor="b"/>
                </a:tc>
                <a:tc>
                  <a:txBody>
                    <a:bodyPr/>
                    <a:lstStyle/>
                    <a:p>
                      <a:pPr algn="r" fontAlgn="b"/>
                      <a:r>
                        <a:rPr lang="en-IN" sz="900" u="none" strike="noStrike">
                          <a:effectLst/>
                        </a:rPr>
                        <a:t>5000</a:t>
                      </a:r>
                      <a:endParaRPr lang="en-IN" sz="900" b="0" i="0" u="none" strike="noStrike">
                        <a:solidFill>
                          <a:srgbClr val="000000"/>
                        </a:solidFill>
                        <a:effectLst/>
                        <a:latin typeface="Calibri"/>
                      </a:endParaRPr>
                    </a:p>
                  </a:txBody>
                  <a:tcPr marL="5893" marR="5893" marT="5893" marB="0" anchor="b"/>
                </a:tc>
              </a:tr>
              <a:tr h="154981">
                <a:tc>
                  <a:txBody>
                    <a:bodyPr/>
                    <a:lstStyle/>
                    <a:p>
                      <a:pPr algn="l" fontAlgn="b"/>
                      <a:r>
                        <a:rPr lang="en-IN" sz="900" u="none" strike="noStrike">
                          <a:effectLst/>
                        </a:rPr>
                        <a:t>Automotive chain</a:t>
                      </a:r>
                      <a:endParaRPr lang="en-IN" sz="900" b="0" i="0" u="none" strike="noStrike">
                        <a:solidFill>
                          <a:srgbClr val="000000"/>
                        </a:solidFill>
                        <a:effectLst/>
                        <a:latin typeface="Calibri"/>
                      </a:endParaRPr>
                    </a:p>
                  </a:txBody>
                  <a:tcPr marL="5893" marR="5893" marT="5893" marB="0" anchor="b"/>
                </a:tc>
                <a:tc>
                  <a:txBody>
                    <a:bodyPr/>
                    <a:lstStyle/>
                    <a:p>
                      <a:pPr algn="r" fontAlgn="b"/>
                      <a:r>
                        <a:rPr lang="en-IN" sz="900" u="none" strike="noStrike">
                          <a:effectLst/>
                        </a:rPr>
                        <a:t>1</a:t>
                      </a:r>
                      <a:endParaRPr lang="en-IN" sz="900" b="0" i="0" u="none" strike="noStrike">
                        <a:solidFill>
                          <a:srgbClr val="000000"/>
                        </a:solidFill>
                        <a:effectLst/>
                        <a:latin typeface="Calibri"/>
                      </a:endParaRPr>
                    </a:p>
                  </a:txBody>
                  <a:tcPr marL="5893" marR="5893" marT="5893" marB="0" anchor="b"/>
                </a:tc>
                <a:tc>
                  <a:txBody>
                    <a:bodyPr/>
                    <a:lstStyle/>
                    <a:p>
                      <a:pPr algn="r" fontAlgn="b"/>
                      <a:r>
                        <a:rPr lang="en-IN" sz="900" u="none" strike="noStrike">
                          <a:effectLst/>
                        </a:rPr>
                        <a:t>3000</a:t>
                      </a:r>
                      <a:endParaRPr lang="en-IN" sz="900" b="0" i="0" u="none" strike="noStrike">
                        <a:solidFill>
                          <a:srgbClr val="000000"/>
                        </a:solidFill>
                        <a:effectLst/>
                        <a:latin typeface="Calibri"/>
                      </a:endParaRPr>
                    </a:p>
                  </a:txBody>
                  <a:tcPr marL="5893" marR="5893" marT="5893" marB="0" anchor="b"/>
                </a:tc>
              </a:tr>
              <a:tr h="154981">
                <a:tc>
                  <a:txBody>
                    <a:bodyPr/>
                    <a:lstStyle/>
                    <a:p>
                      <a:pPr algn="l" fontAlgn="b"/>
                      <a:r>
                        <a:rPr lang="en-IN" sz="900" u="none" strike="noStrike">
                          <a:effectLst/>
                        </a:rPr>
                        <a:t>Axle</a:t>
                      </a:r>
                      <a:endParaRPr lang="en-IN" sz="900" b="0" i="0" u="none" strike="noStrike">
                        <a:solidFill>
                          <a:srgbClr val="000000"/>
                        </a:solidFill>
                        <a:effectLst/>
                        <a:latin typeface="Calibri"/>
                      </a:endParaRPr>
                    </a:p>
                  </a:txBody>
                  <a:tcPr marL="5893" marR="5893" marT="5893" marB="0" anchor="b"/>
                </a:tc>
                <a:tc>
                  <a:txBody>
                    <a:bodyPr/>
                    <a:lstStyle/>
                    <a:p>
                      <a:pPr algn="r" fontAlgn="b"/>
                      <a:r>
                        <a:rPr lang="en-IN" sz="900" u="none" strike="noStrike">
                          <a:effectLst/>
                        </a:rPr>
                        <a:t>2</a:t>
                      </a:r>
                      <a:endParaRPr lang="en-IN" sz="900" b="0" i="0" u="none" strike="noStrike">
                        <a:solidFill>
                          <a:srgbClr val="000000"/>
                        </a:solidFill>
                        <a:effectLst/>
                        <a:latin typeface="Calibri"/>
                      </a:endParaRPr>
                    </a:p>
                  </a:txBody>
                  <a:tcPr marL="5893" marR="5893" marT="5893" marB="0" anchor="b"/>
                </a:tc>
                <a:tc>
                  <a:txBody>
                    <a:bodyPr/>
                    <a:lstStyle/>
                    <a:p>
                      <a:pPr algn="r" fontAlgn="b"/>
                      <a:r>
                        <a:rPr lang="en-IN" sz="900" u="none" strike="noStrike">
                          <a:effectLst/>
                        </a:rPr>
                        <a:t>6000</a:t>
                      </a:r>
                      <a:endParaRPr lang="en-IN" sz="900" b="0" i="0" u="none" strike="noStrike">
                        <a:solidFill>
                          <a:srgbClr val="000000"/>
                        </a:solidFill>
                        <a:effectLst/>
                        <a:latin typeface="Calibri"/>
                      </a:endParaRPr>
                    </a:p>
                  </a:txBody>
                  <a:tcPr marL="5893" marR="5893" marT="5893" marB="0" anchor="b"/>
                </a:tc>
              </a:tr>
              <a:tr h="154981">
                <a:tc>
                  <a:txBody>
                    <a:bodyPr/>
                    <a:lstStyle/>
                    <a:p>
                      <a:pPr algn="l" fontAlgn="b"/>
                      <a:r>
                        <a:rPr lang="en-IN" sz="900" u="none" strike="noStrike">
                          <a:effectLst/>
                        </a:rPr>
                        <a:t>Hubs</a:t>
                      </a:r>
                      <a:endParaRPr lang="en-IN" sz="900" b="0" i="0" u="none" strike="noStrike">
                        <a:solidFill>
                          <a:srgbClr val="000000"/>
                        </a:solidFill>
                        <a:effectLst/>
                        <a:latin typeface="Calibri"/>
                      </a:endParaRPr>
                    </a:p>
                  </a:txBody>
                  <a:tcPr marL="5893" marR="5893" marT="5893" marB="0" anchor="b"/>
                </a:tc>
                <a:tc>
                  <a:txBody>
                    <a:bodyPr/>
                    <a:lstStyle/>
                    <a:p>
                      <a:pPr algn="r" fontAlgn="b"/>
                      <a:r>
                        <a:rPr lang="en-IN" sz="900" u="none" strike="noStrike">
                          <a:effectLst/>
                        </a:rPr>
                        <a:t>4</a:t>
                      </a:r>
                      <a:endParaRPr lang="en-IN" sz="900" b="0" i="0" u="none" strike="noStrike">
                        <a:solidFill>
                          <a:srgbClr val="000000"/>
                        </a:solidFill>
                        <a:effectLst/>
                        <a:latin typeface="Calibri"/>
                      </a:endParaRPr>
                    </a:p>
                  </a:txBody>
                  <a:tcPr marL="5893" marR="5893" marT="5893" marB="0" anchor="b"/>
                </a:tc>
                <a:tc>
                  <a:txBody>
                    <a:bodyPr/>
                    <a:lstStyle/>
                    <a:p>
                      <a:pPr algn="r" fontAlgn="b"/>
                      <a:r>
                        <a:rPr lang="en-IN" sz="900" u="none" strike="noStrike">
                          <a:effectLst/>
                        </a:rPr>
                        <a:t>3000</a:t>
                      </a:r>
                      <a:endParaRPr lang="en-IN" sz="900" b="0" i="0" u="none" strike="noStrike">
                        <a:solidFill>
                          <a:srgbClr val="000000"/>
                        </a:solidFill>
                        <a:effectLst/>
                        <a:latin typeface="Calibri"/>
                      </a:endParaRPr>
                    </a:p>
                  </a:txBody>
                  <a:tcPr marL="5893" marR="5893" marT="5893" marB="0" anchor="b"/>
                </a:tc>
              </a:tr>
              <a:tr h="154981">
                <a:tc>
                  <a:txBody>
                    <a:bodyPr/>
                    <a:lstStyle/>
                    <a:p>
                      <a:pPr algn="l" fontAlgn="b"/>
                      <a:r>
                        <a:rPr lang="en-IN" sz="900" u="none" strike="noStrike">
                          <a:effectLst/>
                        </a:rPr>
                        <a:t>Tyres (2 sets)</a:t>
                      </a:r>
                      <a:endParaRPr lang="en-IN" sz="900" b="0" i="0" u="none" strike="noStrike">
                        <a:solidFill>
                          <a:srgbClr val="000000"/>
                        </a:solidFill>
                        <a:effectLst/>
                        <a:latin typeface="Calibri"/>
                      </a:endParaRPr>
                    </a:p>
                  </a:txBody>
                  <a:tcPr marL="5893" marR="5893" marT="5893" marB="0" anchor="b"/>
                </a:tc>
                <a:tc>
                  <a:txBody>
                    <a:bodyPr/>
                    <a:lstStyle/>
                    <a:p>
                      <a:pPr algn="r" fontAlgn="b"/>
                      <a:r>
                        <a:rPr lang="en-IN" sz="900" u="none" strike="noStrike">
                          <a:effectLst/>
                        </a:rPr>
                        <a:t>8</a:t>
                      </a:r>
                      <a:endParaRPr lang="en-IN" sz="900" b="0" i="0" u="none" strike="noStrike">
                        <a:solidFill>
                          <a:srgbClr val="000000"/>
                        </a:solidFill>
                        <a:effectLst/>
                        <a:latin typeface="Calibri"/>
                      </a:endParaRPr>
                    </a:p>
                  </a:txBody>
                  <a:tcPr marL="5893" marR="5893" marT="5893" marB="0" anchor="b"/>
                </a:tc>
                <a:tc>
                  <a:txBody>
                    <a:bodyPr/>
                    <a:lstStyle/>
                    <a:p>
                      <a:pPr algn="r" fontAlgn="b"/>
                      <a:r>
                        <a:rPr lang="en-IN" sz="900" u="none" strike="noStrike">
                          <a:effectLst/>
                        </a:rPr>
                        <a:t>38000</a:t>
                      </a:r>
                      <a:endParaRPr lang="en-IN" sz="900" b="0" i="0" u="none" strike="noStrike">
                        <a:solidFill>
                          <a:srgbClr val="000000"/>
                        </a:solidFill>
                        <a:effectLst/>
                        <a:latin typeface="Calibri"/>
                      </a:endParaRPr>
                    </a:p>
                  </a:txBody>
                  <a:tcPr marL="5893" marR="5893" marT="5893" marB="0" anchor="b"/>
                </a:tc>
              </a:tr>
              <a:tr h="154981">
                <a:tc>
                  <a:txBody>
                    <a:bodyPr/>
                    <a:lstStyle/>
                    <a:p>
                      <a:pPr algn="l" fontAlgn="b"/>
                      <a:endParaRPr lang="en-IN" sz="900" b="0" i="0" u="none" strike="noStrike">
                        <a:solidFill>
                          <a:srgbClr val="000000"/>
                        </a:solidFill>
                        <a:effectLst/>
                        <a:latin typeface="Calibri"/>
                      </a:endParaRPr>
                    </a:p>
                  </a:txBody>
                  <a:tcPr marL="5893" marR="5893" marT="5893" marB="0" anchor="b"/>
                </a:tc>
                <a:tc>
                  <a:txBody>
                    <a:bodyPr/>
                    <a:lstStyle/>
                    <a:p>
                      <a:pPr algn="l" fontAlgn="b"/>
                      <a:endParaRPr lang="en-IN" sz="900" b="0" i="0" u="none" strike="noStrike">
                        <a:solidFill>
                          <a:srgbClr val="000000"/>
                        </a:solidFill>
                        <a:effectLst/>
                        <a:latin typeface="Calibri"/>
                      </a:endParaRPr>
                    </a:p>
                  </a:txBody>
                  <a:tcPr marL="5893" marR="5893" marT="5893" marB="0" anchor="b"/>
                </a:tc>
                <a:tc>
                  <a:txBody>
                    <a:bodyPr/>
                    <a:lstStyle/>
                    <a:p>
                      <a:pPr algn="l" fontAlgn="b"/>
                      <a:endParaRPr lang="en-IN" sz="900" b="0" i="0" u="none" strike="noStrike">
                        <a:solidFill>
                          <a:srgbClr val="000000"/>
                        </a:solidFill>
                        <a:effectLst/>
                        <a:latin typeface="Calibri"/>
                      </a:endParaRPr>
                    </a:p>
                  </a:txBody>
                  <a:tcPr marL="5893" marR="5893" marT="5893" marB="0" anchor="b"/>
                </a:tc>
              </a:tr>
              <a:tr h="154981">
                <a:tc>
                  <a:txBody>
                    <a:bodyPr/>
                    <a:lstStyle/>
                    <a:p>
                      <a:pPr algn="l" fontAlgn="b"/>
                      <a:r>
                        <a:rPr lang="en-IN" sz="900" u="none" strike="noStrike">
                          <a:effectLst/>
                        </a:rPr>
                        <a:t>Brakes</a:t>
                      </a:r>
                      <a:endParaRPr lang="en-IN" sz="900" b="1" i="0" u="none" strike="noStrike">
                        <a:solidFill>
                          <a:srgbClr val="000000"/>
                        </a:solidFill>
                        <a:effectLst/>
                        <a:latin typeface="Calibri"/>
                      </a:endParaRPr>
                    </a:p>
                  </a:txBody>
                  <a:tcPr marL="5893" marR="5893" marT="5893" marB="0" anchor="b"/>
                </a:tc>
                <a:tc>
                  <a:txBody>
                    <a:bodyPr/>
                    <a:lstStyle/>
                    <a:p>
                      <a:pPr algn="l" fontAlgn="b"/>
                      <a:endParaRPr lang="en-IN" sz="900" b="1" i="0" u="none" strike="noStrike">
                        <a:solidFill>
                          <a:srgbClr val="000000"/>
                        </a:solidFill>
                        <a:effectLst/>
                        <a:latin typeface="Calibri"/>
                      </a:endParaRPr>
                    </a:p>
                  </a:txBody>
                  <a:tcPr marL="5893" marR="5893" marT="5893" marB="0" anchor="b"/>
                </a:tc>
                <a:tc>
                  <a:txBody>
                    <a:bodyPr/>
                    <a:lstStyle/>
                    <a:p>
                      <a:pPr algn="l" fontAlgn="b"/>
                      <a:endParaRPr lang="en-IN" sz="900" b="0" i="0" u="none" strike="noStrike">
                        <a:solidFill>
                          <a:srgbClr val="000000"/>
                        </a:solidFill>
                        <a:effectLst/>
                        <a:latin typeface="Calibri"/>
                      </a:endParaRPr>
                    </a:p>
                  </a:txBody>
                  <a:tcPr marL="5893" marR="5893" marT="5893" marB="0" anchor="b"/>
                </a:tc>
              </a:tr>
              <a:tr h="154981">
                <a:tc>
                  <a:txBody>
                    <a:bodyPr/>
                    <a:lstStyle/>
                    <a:p>
                      <a:pPr algn="l" fontAlgn="b"/>
                      <a:r>
                        <a:rPr lang="en-IN" sz="900" u="none" strike="noStrike">
                          <a:effectLst/>
                        </a:rPr>
                        <a:t>Callipers (set of 4, maruti 800)</a:t>
                      </a:r>
                      <a:endParaRPr lang="en-IN" sz="900" b="0" i="0" u="none" strike="noStrike">
                        <a:solidFill>
                          <a:srgbClr val="000000"/>
                        </a:solidFill>
                        <a:effectLst/>
                        <a:latin typeface="Calibri"/>
                      </a:endParaRPr>
                    </a:p>
                  </a:txBody>
                  <a:tcPr marL="5893" marR="5893" marT="5893" marB="0" anchor="b"/>
                </a:tc>
                <a:tc>
                  <a:txBody>
                    <a:bodyPr/>
                    <a:lstStyle/>
                    <a:p>
                      <a:pPr algn="r" fontAlgn="b"/>
                      <a:r>
                        <a:rPr lang="en-IN" sz="900" u="none" strike="noStrike">
                          <a:effectLst/>
                        </a:rPr>
                        <a:t>4</a:t>
                      </a:r>
                      <a:endParaRPr lang="en-IN" sz="900" b="0" i="0" u="none" strike="noStrike">
                        <a:solidFill>
                          <a:srgbClr val="000000"/>
                        </a:solidFill>
                        <a:effectLst/>
                        <a:latin typeface="Calibri"/>
                      </a:endParaRPr>
                    </a:p>
                  </a:txBody>
                  <a:tcPr marL="5893" marR="5893" marT="5893" marB="0" anchor="b"/>
                </a:tc>
                <a:tc>
                  <a:txBody>
                    <a:bodyPr/>
                    <a:lstStyle/>
                    <a:p>
                      <a:pPr algn="r" fontAlgn="b"/>
                      <a:r>
                        <a:rPr lang="en-IN" sz="900" u="none" strike="noStrike">
                          <a:effectLst/>
                        </a:rPr>
                        <a:t>12500</a:t>
                      </a:r>
                      <a:endParaRPr lang="en-IN" sz="900" b="0" i="0" u="none" strike="noStrike">
                        <a:solidFill>
                          <a:srgbClr val="000000"/>
                        </a:solidFill>
                        <a:effectLst/>
                        <a:latin typeface="Calibri"/>
                      </a:endParaRPr>
                    </a:p>
                  </a:txBody>
                  <a:tcPr marL="5893" marR="5893" marT="5893" marB="0" anchor="b"/>
                </a:tc>
              </a:tr>
              <a:tr h="154981">
                <a:tc>
                  <a:txBody>
                    <a:bodyPr/>
                    <a:lstStyle/>
                    <a:p>
                      <a:pPr algn="l" fontAlgn="b"/>
                      <a:r>
                        <a:rPr lang="en-IN" sz="900" u="none" strike="noStrike">
                          <a:effectLst/>
                        </a:rPr>
                        <a:t>Disc</a:t>
                      </a:r>
                      <a:endParaRPr lang="en-IN" sz="900" b="0" i="0" u="none" strike="noStrike">
                        <a:solidFill>
                          <a:srgbClr val="000000"/>
                        </a:solidFill>
                        <a:effectLst/>
                        <a:latin typeface="Calibri"/>
                      </a:endParaRPr>
                    </a:p>
                  </a:txBody>
                  <a:tcPr marL="5893" marR="5893" marT="5893" marB="0" anchor="b"/>
                </a:tc>
                <a:tc>
                  <a:txBody>
                    <a:bodyPr/>
                    <a:lstStyle/>
                    <a:p>
                      <a:pPr algn="r" fontAlgn="b"/>
                      <a:r>
                        <a:rPr lang="en-IN" sz="900" u="none" strike="noStrike">
                          <a:effectLst/>
                        </a:rPr>
                        <a:t>4</a:t>
                      </a:r>
                      <a:endParaRPr lang="en-IN" sz="900" b="0" i="0" u="none" strike="noStrike">
                        <a:solidFill>
                          <a:srgbClr val="000000"/>
                        </a:solidFill>
                        <a:effectLst/>
                        <a:latin typeface="Calibri"/>
                      </a:endParaRPr>
                    </a:p>
                  </a:txBody>
                  <a:tcPr marL="5893" marR="5893" marT="5893" marB="0" anchor="b"/>
                </a:tc>
                <a:tc>
                  <a:txBody>
                    <a:bodyPr/>
                    <a:lstStyle/>
                    <a:p>
                      <a:pPr algn="r" fontAlgn="b"/>
                      <a:r>
                        <a:rPr lang="en-IN" sz="900" u="none" strike="noStrike">
                          <a:effectLst/>
                        </a:rPr>
                        <a:t>3000</a:t>
                      </a:r>
                      <a:endParaRPr lang="en-IN" sz="900" b="0" i="0" u="none" strike="noStrike">
                        <a:solidFill>
                          <a:srgbClr val="000000"/>
                        </a:solidFill>
                        <a:effectLst/>
                        <a:latin typeface="Calibri"/>
                      </a:endParaRPr>
                    </a:p>
                  </a:txBody>
                  <a:tcPr marL="5893" marR="5893" marT="5893" marB="0" anchor="b"/>
                </a:tc>
              </a:tr>
              <a:tr h="303577">
                <a:tc>
                  <a:txBody>
                    <a:bodyPr/>
                    <a:lstStyle/>
                    <a:p>
                      <a:pPr algn="l" fontAlgn="b"/>
                      <a:r>
                        <a:rPr lang="en-IN" sz="900" u="none" strike="noStrike">
                          <a:effectLst/>
                        </a:rPr>
                        <a:t>Brake pads(in case stock wore out in testing)</a:t>
                      </a:r>
                      <a:endParaRPr lang="en-IN" sz="900" b="0" i="0" u="none" strike="noStrike">
                        <a:solidFill>
                          <a:srgbClr val="000000"/>
                        </a:solidFill>
                        <a:effectLst/>
                        <a:latin typeface="Calibri"/>
                      </a:endParaRPr>
                    </a:p>
                  </a:txBody>
                  <a:tcPr marL="5893" marR="5893" marT="5893" marB="0" anchor="b"/>
                </a:tc>
                <a:tc>
                  <a:txBody>
                    <a:bodyPr/>
                    <a:lstStyle/>
                    <a:p>
                      <a:pPr algn="r" fontAlgn="b"/>
                      <a:r>
                        <a:rPr lang="en-IN" sz="900" u="none" strike="noStrike">
                          <a:effectLst/>
                        </a:rPr>
                        <a:t>4</a:t>
                      </a:r>
                      <a:endParaRPr lang="en-IN" sz="900" b="0" i="0" u="none" strike="noStrike">
                        <a:solidFill>
                          <a:srgbClr val="000000"/>
                        </a:solidFill>
                        <a:effectLst/>
                        <a:latin typeface="Calibri"/>
                      </a:endParaRPr>
                    </a:p>
                  </a:txBody>
                  <a:tcPr marL="5893" marR="5893" marT="5893" marB="0" anchor="b"/>
                </a:tc>
                <a:tc>
                  <a:txBody>
                    <a:bodyPr/>
                    <a:lstStyle/>
                    <a:p>
                      <a:pPr algn="r" fontAlgn="b"/>
                      <a:r>
                        <a:rPr lang="en-IN" sz="900" u="none" strike="noStrike">
                          <a:effectLst/>
                        </a:rPr>
                        <a:t>3500</a:t>
                      </a:r>
                      <a:endParaRPr lang="en-IN" sz="900" b="0" i="0" u="none" strike="noStrike">
                        <a:solidFill>
                          <a:srgbClr val="000000"/>
                        </a:solidFill>
                        <a:effectLst/>
                        <a:latin typeface="Calibri"/>
                      </a:endParaRPr>
                    </a:p>
                  </a:txBody>
                  <a:tcPr marL="5893" marR="5893" marT="5893" marB="0" anchor="b"/>
                </a:tc>
              </a:tr>
              <a:tr h="154981">
                <a:tc>
                  <a:txBody>
                    <a:bodyPr/>
                    <a:lstStyle/>
                    <a:p>
                      <a:pPr algn="l" fontAlgn="b"/>
                      <a:r>
                        <a:rPr lang="en-IN" sz="900" u="none" strike="noStrike">
                          <a:effectLst/>
                        </a:rPr>
                        <a:t>Brake lines</a:t>
                      </a:r>
                      <a:endParaRPr lang="en-IN" sz="900" b="0" i="0" u="none" strike="noStrike">
                        <a:solidFill>
                          <a:srgbClr val="000000"/>
                        </a:solidFill>
                        <a:effectLst/>
                        <a:latin typeface="Calibri"/>
                      </a:endParaRPr>
                    </a:p>
                  </a:txBody>
                  <a:tcPr marL="5893" marR="5893" marT="5893" marB="0" anchor="b"/>
                </a:tc>
                <a:tc>
                  <a:txBody>
                    <a:bodyPr/>
                    <a:lstStyle/>
                    <a:p>
                      <a:pPr algn="r" fontAlgn="b"/>
                      <a:r>
                        <a:rPr lang="en-IN" sz="900" u="none" strike="noStrike">
                          <a:effectLst/>
                        </a:rPr>
                        <a:t>4</a:t>
                      </a:r>
                      <a:endParaRPr lang="en-IN" sz="900" b="0" i="0" u="none" strike="noStrike">
                        <a:solidFill>
                          <a:srgbClr val="000000"/>
                        </a:solidFill>
                        <a:effectLst/>
                        <a:latin typeface="Calibri"/>
                      </a:endParaRPr>
                    </a:p>
                  </a:txBody>
                  <a:tcPr marL="5893" marR="5893" marT="5893" marB="0" anchor="b"/>
                </a:tc>
                <a:tc>
                  <a:txBody>
                    <a:bodyPr/>
                    <a:lstStyle/>
                    <a:p>
                      <a:pPr algn="r" fontAlgn="b"/>
                      <a:r>
                        <a:rPr lang="en-IN" sz="900" u="none" strike="noStrike">
                          <a:effectLst/>
                        </a:rPr>
                        <a:t>680</a:t>
                      </a:r>
                      <a:endParaRPr lang="en-IN" sz="900" b="0" i="0" u="none" strike="noStrike">
                        <a:solidFill>
                          <a:srgbClr val="000000"/>
                        </a:solidFill>
                        <a:effectLst/>
                        <a:latin typeface="Calibri"/>
                      </a:endParaRPr>
                    </a:p>
                  </a:txBody>
                  <a:tcPr marL="5893" marR="5893" marT="5893" marB="0" anchor="b"/>
                </a:tc>
              </a:tr>
              <a:tr h="154981">
                <a:tc>
                  <a:txBody>
                    <a:bodyPr/>
                    <a:lstStyle/>
                    <a:p>
                      <a:pPr algn="l" fontAlgn="b"/>
                      <a:r>
                        <a:rPr lang="en-IN" sz="900" u="none" strike="noStrike">
                          <a:effectLst/>
                        </a:rPr>
                        <a:t>brake oil</a:t>
                      </a:r>
                      <a:endParaRPr lang="en-IN" sz="900" b="0" i="0" u="none" strike="noStrike">
                        <a:solidFill>
                          <a:srgbClr val="000000"/>
                        </a:solidFill>
                        <a:effectLst/>
                        <a:latin typeface="Calibri"/>
                      </a:endParaRPr>
                    </a:p>
                  </a:txBody>
                  <a:tcPr marL="5893" marR="5893" marT="5893" marB="0" anchor="b"/>
                </a:tc>
                <a:tc>
                  <a:txBody>
                    <a:bodyPr/>
                    <a:lstStyle/>
                    <a:p>
                      <a:pPr algn="l" fontAlgn="b"/>
                      <a:r>
                        <a:rPr lang="en-IN" sz="900" u="none" strike="noStrike">
                          <a:effectLst/>
                        </a:rPr>
                        <a:t>1litre</a:t>
                      </a:r>
                      <a:endParaRPr lang="en-IN" sz="900" b="0" i="0" u="none" strike="noStrike">
                        <a:solidFill>
                          <a:srgbClr val="000000"/>
                        </a:solidFill>
                        <a:effectLst/>
                        <a:latin typeface="Calibri"/>
                      </a:endParaRPr>
                    </a:p>
                  </a:txBody>
                  <a:tcPr marL="5893" marR="5893" marT="5893" marB="0" anchor="b"/>
                </a:tc>
                <a:tc>
                  <a:txBody>
                    <a:bodyPr/>
                    <a:lstStyle/>
                    <a:p>
                      <a:pPr algn="r" fontAlgn="b"/>
                      <a:r>
                        <a:rPr lang="en-IN" sz="900" u="none" strike="noStrike">
                          <a:effectLst/>
                        </a:rPr>
                        <a:t>800</a:t>
                      </a:r>
                      <a:endParaRPr lang="en-IN" sz="900" b="0" i="0" u="none" strike="noStrike">
                        <a:solidFill>
                          <a:srgbClr val="000000"/>
                        </a:solidFill>
                        <a:effectLst/>
                        <a:latin typeface="Calibri"/>
                      </a:endParaRPr>
                    </a:p>
                  </a:txBody>
                  <a:tcPr marL="5893" marR="5893" marT="5893" marB="0" anchor="b"/>
                </a:tc>
              </a:tr>
              <a:tr h="154981">
                <a:tc>
                  <a:txBody>
                    <a:bodyPr/>
                    <a:lstStyle/>
                    <a:p>
                      <a:pPr algn="l" fontAlgn="b"/>
                      <a:endParaRPr lang="en-IN" sz="900" b="0" i="0" u="none" strike="noStrike">
                        <a:solidFill>
                          <a:srgbClr val="000000"/>
                        </a:solidFill>
                        <a:effectLst/>
                        <a:latin typeface="Calibri"/>
                      </a:endParaRPr>
                    </a:p>
                  </a:txBody>
                  <a:tcPr marL="5893" marR="5893" marT="5893" marB="0" anchor="b"/>
                </a:tc>
                <a:tc>
                  <a:txBody>
                    <a:bodyPr/>
                    <a:lstStyle/>
                    <a:p>
                      <a:pPr algn="l" fontAlgn="b"/>
                      <a:endParaRPr lang="en-IN" sz="900" b="0" i="0" u="none" strike="noStrike">
                        <a:solidFill>
                          <a:srgbClr val="000000"/>
                        </a:solidFill>
                        <a:effectLst/>
                        <a:latin typeface="Calibri"/>
                      </a:endParaRPr>
                    </a:p>
                  </a:txBody>
                  <a:tcPr marL="5893" marR="5893" marT="5893" marB="0" anchor="b"/>
                </a:tc>
                <a:tc>
                  <a:txBody>
                    <a:bodyPr/>
                    <a:lstStyle/>
                    <a:p>
                      <a:pPr algn="l" fontAlgn="b"/>
                      <a:endParaRPr lang="en-IN" sz="900" b="0" i="0" u="none" strike="noStrike">
                        <a:solidFill>
                          <a:srgbClr val="000000"/>
                        </a:solidFill>
                        <a:effectLst/>
                        <a:latin typeface="Calibri"/>
                      </a:endParaRPr>
                    </a:p>
                  </a:txBody>
                  <a:tcPr marL="5893" marR="5893" marT="5893" marB="0" anchor="b"/>
                </a:tc>
              </a:tr>
              <a:tr h="154981">
                <a:tc>
                  <a:txBody>
                    <a:bodyPr/>
                    <a:lstStyle/>
                    <a:p>
                      <a:pPr algn="l" fontAlgn="b"/>
                      <a:r>
                        <a:rPr lang="en-IN" sz="900" u="none" strike="noStrike">
                          <a:effectLst/>
                        </a:rPr>
                        <a:t>Steering</a:t>
                      </a:r>
                      <a:endParaRPr lang="en-IN" sz="900" b="1" i="0" u="none" strike="noStrike">
                        <a:solidFill>
                          <a:srgbClr val="000000"/>
                        </a:solidFill>
                        <a:effectLst/>
                        <a:latin typeface="Calibri"/>
                      </a:endParaRPr>
                    </a:p>
                  </a:txBody>
                  <a:tcPr marL="5893" marR="5893" marT="5893" marB="0" anchor="b"/>
                </a:tc>
                <a:tc>
                  <a:txBody>
                    <a:bodyPr/>
                    <a:lstStyle/>
                    <a:p>
                      <a:pPr algn="l" fontAlgn="b"/>
                      <a:endParaRPr lang="en-IN" sz="900" b="1" i="0" u="none" strike="noStrike">
                        <a:solidFill>
                          <a:srgbClr val="000000"/>
                        </a:solidFill>
                        <a:effectLst/>
                        <a:latin typeface="Calibri"/>
                      </a:endParaRPr>
                    </a:p>
                  </a:txBody>
                  <a:tcPr marL="5893" marR="5893" marT="5893" marB="0" anchor="b"/>
                </a:tc>
                <a:tc>
                  <a:txBody>
                    <a:bodyPr/>
                    <a:lstStyle/>
                    <a:p>
                      <a:pPr algn="l" fontAlgn="b"/>
                      <a:endParaRPr lang="en-IN" sz="900" b="0" i="0" u="none" strike="noStrike">
                        <a:solidFill>
                          <a:srgbClr val="000000"/>
                        </a:solidFill>
                        <a:effectLst/>
                        <a:latin typeface="Calibri"/>
                      </a:endParaRPr>
                    </a:p>
                  </a:txBody>
                  <a:tcPr marL="5893" marR="5893" marT="5893" marB="0" anchor="b"/>
                </a:tc>
              </a:tr>
              <a:tr h="154981">
                <a:tc>
                  <a:txBody>
                    <a:bodyPr/>
                    <a:lstStyle/>
                    <a:p>
                      <a:pPr algn="l" fontAlgn="b"/>
                      <a:r>
                        <a:rPr lang="en-IN" sz="900" u="none" strike="noStrike">
                          <a:effectLst/>
                        </a:rPr>
                        <a:t>Steering wheel</a:t>
                      </a:r>
                      <a:endParaRPr lang="en-IN" sz="900" b="0" i="0" u="none" strike="noStrike">
                        <a:solidFill>
                          <a:srgbClr val="000000"/>
                        </a:solidFill>
                        <a:effectLst/>
                        <a:latin typeface="Calibri"/>
                      </a:endParaRPr>
                    </a:p>
                  </a:txBody>
                  <a:tcPr marL="5893" marR="5893" marT="5893" marB="0" anchor="b"/>
                </a:tc>
                <a:tc>
                  <a:txBody>
                    <a:bodyPr/>
                    <a:lstStyle/>
                    <a:p>
                      <a:pPr algn="r" fontAlgn="b"/>
                      <a:r>
                        <a:rPr lang="en-IN" sz="900" u="none" strike="noStrike">
                          <a:effectLst/>
                        </a:rPr>
                        <a:t>1</a:t>
                      </a:r>
                      <a:endParaRPr lang="en-IN" sz="900" b="0" i="0" u="none" strike="noStrike">
                        <a:solidFill>
                          <a:srgbClr val="000000"/>
                        </a:solidFill>
                        <a:effectLst/>
                        <a:latin typeface="Calibri"/>
                      </a:endParaRPr>
                    </a:p>
                  </a:txBody>
                  <a:tcPr marL="5893" marR="5893" marT="5893" marB="0" anchor="b"/>
                </a:tc>
                <a:tc>
                  <a:txBody>
                    <a:bodyPr/>
                    <a:lstStyle/>
                    <a:p>
                      <a:pPr algn="r" fontAlgn="b"/>
                      <a:r>
                        <a:rPr lang="en-IN" sz="900" u="none" strike="noStrike">
                          <a:effectLst/>
                        </a:rPr>
                        <a:t>5500</a:t>
                      </a:r>
                      <a:endParaRPr lang="en-IN" sz="900" b="0" i="0" u="none" strike="noStrike">
                        <a:solidFill>
                          <a:srgbClr val="000000"/>
                        </a:solidFill>
                        <a:effectLst/>
                        <a:latin typeface="Calibri"/>
                      </a:endParaRPr>
                    </a:p>
                  </a:txBody>
                  <a:tcPr marL="5893" marR="5893" marT="5893" marB="0" anchor="b"/>
                </a:tc>
              </a:tr>
              <a:tr h="154981">
                <a:tc>
                  <a:txBody>
                    <a:bodyPr/>
                    <a:lstStyle/>
                    <a:p>
                      <a:pPr algn="l" fontAlgn="b"/>
                      <a:r>
                        <a:rPr lang="en-IN" sz="900" u="none" strike="noStrike">
                          <a:effectLst/>
                        </a:rPr>
                        <a:t>Steering rack</a:t>
                      </a:r>
                      <a:endParaRPr lang="en-IN" sz="900" b="0" i="0" u="none" strike="noStrike">
                        <a:solidFill>
                          <a:srgbClr val="000000"/>
                        </a:solidFill>
                        <a:effectLst/>
                        <a:latin typeface="Calibri"/>
                      </a:endParaRPr>
                    </a:p>
                  </a:txBody>
                  <a:tcPr marL="5893" marR="5893" marT="5893" marB="0" anchor="b"/>
                </a:tc>
                <a:tc>
                  <a:txBody>
                    <a:bodyPr/>
                    <a:lstStyle/>
                    <a:p>
                      <a:pPr algn="r" fontAlgn="b"/>
                      <a:r>
                        <a:rPr lang="en-IN" sz="900" u="none" strike="noStrike">
                          <a:effectLst/>
                        </a:rPr>
                        <a:t>1</a:t>
                      </a:r>
                      <a:endParaRPr lang="en-IN" sz="900" b="0" i="0" u="none" strike="noStrike">
                        <a:solidFill>
                          <a:srgbClr val="000000"/>
                        </a:solidFill>
                        <a:effectLst/>
                        <a:latin typeface="Calibri"/>
                      </a:endParaRPr>
                    </a:p>
                  </a:txBody>
                  <a:tcPr marL="5893" marR="5893" marT="5893" marB="0" anchor="b"/>
                </a:tc>
                <a:tc>
                  <a:txBody>
                    <a:bodyPr/>
                    <a:lstStyle/>
                    <a:p>
                      <a:pPr algn="r" fontAlgn="b"/>
                      <a:r>
                        <a:rPr lang="en-IN" sz="900" u="none" strike="noStrike">
                          <a:effectLst/>
                        </a:rPr>
                        <a:t>10000</a:t>
                      </a:r>
                      <a:endParaRPr lang="en-IN" sz="900" b="0" i="0" u="none" strike="noStrike">
                        <a:solidFill>
                          <a:srgbClr val="000000"/>
                        </a:solidFill>
                        <a:effectLst/>
                        <a:latin typeface="Calibri"/>
                      </a:endParaRPr>
                    </a:p>
                  </a:txBody>
                  <a:tcPr marL="5893" marR="5893" marT="5893" marB="0" anchor="b"/>
                </a:tc>
              </a:tr>
              <a:tr h="154981">
                <a:tc>
                  <a:txBody>
                    <a:bodyPr/>
                    <a:lstStyle/>
                    <a:p>
                      <a:pPr algn="l" fontAlgn="b"/>
                      <a:r>
                        <a:rPr lang="en-IN" sz="900" u="none" strike="noStrike">
                          <a:effectLst/>
                        </a:rPr>
                        <a:t>Steering column</a:t>
                      </a:r>
                      <a:endParaRPr lang="en-IN" sz="900" b="0" i="0" u="none" strike="noStrike">
                        <a:solidFill>
                          <a:srgbClr val="000000"/>
                        </a:solidFill>
                        <a:effectLst/>
                        <a:latin typeface="Calibri"/>
                      </a:endParaRPr>
                    </a:p>
                  </a:txBody>
                  <a:tcPr marL="5893" marR="5893" marT="5893" marB="0" anchor="b"/>
                </a:tc>
                <a:tc>
                  <a:txBody>
                    <a:bodyPr/>
                    <a:lstStyle/>
                    <a:p>
                      <a:pPr algn="r" fontAlgn="b"/>
                      <a:r>
                        <a:rPr lang="en-IN" sz="900" u="none" strike="noStrike">
                          <a:effectLst/>
                        </a:rPr>
                        <a:t>1</a:t>
                      </a:r>
                      <a:endParaRPr lang="en-IN" sz="900" b="0" i="0" u="none" strike="noStrike">
                        <a:solidFill>
                          <a:srgbClr val="000000"/>
                        </a:solidFill>
                        <a:effectLst/>
                        <a:latin typeface="Calibri"/>
                      </a:endParaRPr>
                    </a:p>
                  </a:txBody>
                  <a:tcPr marL="5893" marR="5893" marT="5893" marB="0" anchor="b"/>
                </a:tc>
                <a:tc>
                  <a:txBody>
                    <a:bodyPr/>
                    <a:lstStyle/>
                    <a:p>
                      <a:pPr algn="r" fontAlgn="b"/>
                      <a:r>
                        <a:rPr lang="en-IN" sz="900" u="none" strike="noStrike">
                          <a:effectLst/>
                        </a:rPr>
                        <a:t>1500</a:t>
                      </a:r>
                      <a:endParaRPr lang="en-IN" sz="900" b="0" i="0" u="none" strike="noStrike">
                        <a:solidFill>
                          <a:srgbClr val="000000"/>
                        </a:solidFill>
                        <a:effectLst/>
                        <a:latin typeface="Calibri"/>
                      </a:endParaRPr>
                    </a:p>
                  </a:txBody>
                  <a:tcPr marL="5893" marR="5893" marT="5893" marB="0" anchor="b"/>
                </a:tc>
              </a:tr>
              <a:tr h="154981">
                <a:tc>
                  <a:txBody>
                    <a:bodyPr/>
                    <a:lstStyle/>
                    <a:p>
                      <a:pPr algn="l" fontAlgn="b"/>
                      <a:r>
                        <a:rPr lang="en-IN" sz="900" u="none" strike="noStrike">
                          <a:effectLst/>
                        </a:rPr>
                        <a:t>removable coupling</a:t>
                      </a:r>
                      <a:endParaRPr lang="en-IN" sz="900" b="0" i="0" u="none" strike="noStrike">
                        <a:solidFill>
                          <a:srgbClr val="000000"/>
                        </a:solidFill>
                        <a:effectLst/>
                        <a:latin typeface="Calibri"/>
                      </a:endParaRPr>
                    </a:p>
                  </a:txBody>
                  <a:tcPr marL="5893" marR="5893" marT="5893" marB="0" anchor="b"/>
                </a:tc>
                <a:tc>
                  <a:txBody>
                    <a:bodyPr/>
                    <a:lstStyle/>
                    <a:p>
                      <a:pPr algn="r" fontAlgn="b"/>
                      <a:r>
                        <a:rPr lang="en-IN" sz="900" u="none" strike="noStrike">
                          <a:effectLst/>
                        </a:rPr>
                        <a:t>1</a:t>
                      </a:r>
                      <a:endParaRPr lang="en-IN" sz="900" b="0" i="0" u="none" strike="noStrike">
                        <a:solidFill>
                          <a:srgbClr val="000000"/>
                        </a:solidFill>
                        <a:effectLst/>
                        <a:latin typeface="Calibri"/>
                      </a:endParaRPr>
                    </a:p>
                  </a:txBody>
                  <a:tcPr marL="5893" marR="5893" marT="5893" marB="0" anchor="b"/>
                </a:tc>
                <a:tc>
                  <a:txBody>
                    <a:bodyPr/>
                    <a:lstStyle/>
                    <a:p>
                      <a:pPr algn="r" fontAlgn="b"/>
                      <a:r>
                        <a:rPr lang="en-IN" sz="900" u="none" strike="noStrike" dirty="0">
                          <a:effectLst/>
                        </a:rPr>
                        <a:t>2000</a:t>
                      </a:r>
                      <a:endParaRPr lang="en-IN" sz="900" b="0" i="0" u="none" strike="noStrike" dirty="0">
                        <a:solidFill>
                          <a:srgbClr val="000000"/>
                        </a:solidFill>
                        <a:effectLst/>
                        <a:latin typeface="Calibri"/>
                      </a:endParaRPr>
                    </a:p>
                  </a:txBody>
                  <a:tcPr marL="5893" marR="5893" marT="5893" marB="0" anchor="b"/>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808</TotalTime>
  <Words>1203</Words>
  <Application>Microsoft Office PowerPoint</Application>
  <PresentationFormat>On-screen Show (4:3)</PresentationFormat>
  <Paragraphs>414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Franklin Gothic Book</vt:lpstr>
      <vt:lpstr>Times New Roman</vt:lpstr>
      <vt:lpstr>Wingdings</vt:lpstr>
      <vt:lpstr>Wingdings 2</vt:lpstr>
      <vt:lpstr>Technic</vt:lpstr>
      <vt:lpstr>BUDGET PRESENTATION</vt:lpstr>
      <vt:lpstr>Allocated Budget Supra 2015</vt:lpstr>
      <vt:lpstr>Chapter Activities 2014-15</vt:lpstr>
      <vt:lpstr>Chapter Activities 2014-15</vt:lpstr>
      <vt:lpstr>Chapter Activities 2015-16</vt:lpstr>
      <vt:lpstr>Chapter Activities 2015-16</vt:lpstr>
      <vt:lpstr>Budget Analysis Projects</vt:lpstr>
      <vt:lpstr>Budget Analysis Supra 2016</vt:lpstr>
      <vt:lpstr>Budget Analysis Supra 2016</vt:lpstr>
      <vt:lpstr>Budget Analysis Supra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Allocated Budget NGKC 2014</dc:title>
  <dc:creator>LAKSHYA</dc:creator>
  <cp:lastModifiedBy>Dell</cp:lastModifiedBy>
  <cp:revision>43</cp:revision>
  <dcterms:created xsi:type="dcterms:W3CDTF">2014-11-28T06:43:35Z</dcterms:created>
  <dcterms:modified xsi:type="dcterms:W3CDTF">2015-09-28T15:37:49Z</dcterms:modified>
</cp:coreProperties>
</file>