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699" autoAdjust="0"/>
  </p:normalViewPr>
  <p:slideViewPr>
    <p:cSldViewPr>
      <p:cViewPr>
        <p:scale>
          <a:sx n="71" d="100"/>
          <a:sy n="71" d="100"/>
        </p:scale>
        <p:origin x="-13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791039-239E-4F4B-8C36-03E246F4C66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31D8A82-6038-400B-8815-F3B95022EA4C}">
      <dgm:prSet phldrT="[Text]"/>
      <dgm:spPr/>
      <dgm:t>
        <a:bodyPr/>
        <a:lstStyle/>
        <a:p>
          <a:r>
            <a:rPr lang="en-IN" dirty="0" smtClean="0"/>
            <a:t>Car</a:t>
          </a:r>
          <a:endParaRPr lang="en-IN" dirty="0"/>
        </a:p>
      </dgm:t>
    </dgm:pt>
    <dgm:pt modelId="{2D84B581-6B6B-448E-848B-64F2A5A0ECC7}" type="parTrans" cxnId="{AEE214FC-080F-4B66-8110-EAFD113C7A25}">
      <dgm:prSet/>
      <dgm:spPr/>
      <dgm:t>
        <a:bodyPr/>
        <a:lstStyle/>
        <a:p>
          <a:endParaRPr lang="en-IN"/>
        </a:p>
      </dgm:t>
    </dgm:pt>
    <dgm:pt modelId="{45FE37C1-F15C-48C6-9861-583EB2DA9A8D}" type="sibTrans" cxnId="{AEE214FC-080F-4B66-8110-EAFD113C7A25}">
      <dgm:prSet/>
      <dgm:spPr/>
      <dgm:t>
        <a:bodyPr/>
        <a:lstStyle/>
        <a:p>
          <a:endParaRPr lang="en-IN"/>
        </a:p>
      </dgm:t>
    </dgm:pt>
    <dgm:pt modelId="{561D7EA4-29D4-4C03-8D80-5787045A7880}">
      <dgm:prSet phldrT="[Text]"/>
      <dgm:spPr/>
      <dgm:t>
        <a:bodyPr/>
        <a:lstStyle/>
        <a:p>
          <a:r>
            <a:rPr lang="en-IN" dirty="0" smtClean="0"/>
            <a:t>Designing</a:t>
          </a:r>
          <a:endParaRPr lang="en-IN" dirty="0"/>
        </a:p>
      </dgm:t>
    </dgm:pt>
    <dgm:pt modelId="{6ECC0D44-87B7-4622-9434-268EF408FCC9}" type="parTrans" cxnId="{2CA62269-AFAC-41BA-BFD5-D9BDDCD3F521}">
      <dgm:prSet/>
      <dgm:spPr/>
      <dgm:t>
        <a:bodyPr/>
        <a:lstStyle/>
        <a:p>
          <a:endParaRPr lang="en-IN"/>
        </a:p>
      </dgm:t>
    </dgm:pt>
    <dgm:pt modelId="{D3F90121-7B52-439F-9ED8-F30130AB01AA}" type="sibTrans" cxnId="{2CA62269-AFAC-41BA-BFD5-D9BDDCD3F521}">
      <dgm:prSet/>
      <dgm:spPr/>
      <dgm:t>
        <a:bodyPr/>
        <a:lstStyle/>
        <a:p>
          <a:endParaRPr lang="en-IN"/>
        </a:p>
      </dgm:t>
    </dgm:pt>
    <dgm:pt modelId="{6BE0AEB7-68E6-40E9-9439-FF3064881F1A}">
      <dgm:prSet phldrT="[Text]" custT="1"/>
      <dgm:spPr/>
      <dgm:t>
        <a:bodyPr/>
        <a:lstStyle/>
        <a:p>
          <a:r>
            <a:rPr lang="en-IN" sz="1200" dirty="0" smtClean="0"/>
            <a:t>Manufacturing</a:t>
          </a:r>
          <a:endParaRPr lang="en-IN" sz="900" dirty="0"/>
        </a:p>
      </dgm:t>
    </dgm:pt>
    <dgm:pt modelId="{E2CA122A-E6EC-45B9-A0B9-26814C8F1267}" type="parTrans" cxnId="{565EC49E-97EC-4426-B0FE-6E50E726F616}">
      <dgm:prSet/>
      <dgm:spPr/>
      <dgm:t>
        <a:bodyPr/>
        <a:lstStyle/>
        <a:p>
          <a:endParaRPr lang="en-IN"/>
        </a:p>
      </dgm:t>
    </dgm:pt>
    <dgm:pt modelId="{0F97C0FB-0EE8-4D0B-BA4D-CD162FD376C0}" type="sibTrans" cxnId="{565EC49E-97EC-4426-B0FE-6E50E726F616}">
      <dgm:prSet/>
      <dgm:spPr/>
      <dgm:t>
        <a:bodyPr/>
        <a:lstStyle/>
        <a:p>
          <a:endParaRPr lang="en-IN"/>
        </a:p>
      </dgm:t>
    </dgm:pt>
    <dgm:pt modelId="{D24EAE24-0C46-4F1D-9E81-9BE6C672AFCA}">
      <dgm:prSet phldrT="[Text]"/>
      <dgm:spPr/>
      <dgm:t>
        <a:bodyPr/>
        <a:lstStyle/>
        <a:p>
          <a:r>
            <a:rPr lang="en-IN" dirty="0" smtClean="0"/>
            <a:t>Marketing</a:t>
          </a:r>
          <a:endParaRPr lang="en-IN" dirty="0"/>
        </a:p>
      </dgm:t>
    </dgm:pt>
    <dgm:pt modelId="{2D3060C2-5633-4BD3-81C6-50C3E31975D6}" type="parTrans" cxnId="{2BA4827E-DEF0-42C2-9E47-09831C46ADB6}">
      <dgm:prSet/>
      <dgm:spPr/>
      <dgm:t>
        <a:bodyPr/>
        <a:lstStyle/>
        <a:p>
          <a:endParaRPr lang="en-IN"/>
        </a:p>
      </dgm:t>
    </dgm:pt>
    <dgm:pt modelId="{3428D9BD-E9C5-4837-938E-DF5264ABDC13}" type="sibTrans" cxnId="{2BA4827E-DEF0-42C2-9E47-09831C46ADB6}">
      <dgm:prSet/>
      <dgm:spPr/>
      <dgm:t>
        <a:bodyPr/>
        <a:lstStyle/>
        <a:p>
          <a:endParaRPr lang="en-IN"/>
        </a:p>
      </dgm:t>
    </dgm:pt>
    <dgm:pt modelId="{4B7F71D8-CA4F-4D38-A513-FC4E5E6A5AAE}">
      <dgm:prSet phldrT="[Text]"/>
      <dgm:spPr/>
      <dgm:t>
        <a:bodyPr/>
        <a:lstStyle/>
        <a:p>
          <a:r>
            <a:rPr lang="en-IN" dirty="0" smtClean="0"/>
            <a:t>Presentation</a:t>
          </a:r>
          <a:endParaRPr lang="en-IN" dirty="0"/>
        </a:p>
      </dgm:t>
    </dgm:pt>
    <dgm:pt modelId="{B5259D4D-4A63-41BA-93D4-013DEB4B1F03}" type="parTrans" cxnId="{3ACF6B25-66D7-42B4-A774-83A3C2700FB0}">
      <dgm:prSet/>
      <dgm:spPr/>
      <dgm:t>
        <a:bodyPr/>
        <a:lstStyle/>
        <a:p>
          <a:endParaRPr lang="en-IN"/>
        </a:p>
      </dgm:t>
    </dgm:pt>
    <dgm:pt modelId="{76A9517D-B109-47BD-8716-17E4B6540DE0}" type="sibTrans" cxnId="{3ACF6B25-66D7-42B4-A774-83A3C2700FB0}">
      <dgm:prSet/>
      <dgm:spPr/>
      <dgm:t>
        <a:bodyPr/>
        <a:lstStyle/>
        <a:p>
          <a:endParaRPr lang="en-IN"/>
        </a:p>
      </dgm:t>
    </dgm:pt>
    <dgm:pt modelId="{FA73C49D-6576-4572-B74A-FF28FAF0617E}" type="pres">
      <dgm:prSet presAssocID="{F5791039-239E-4F4B-8C36-03E246F4C66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E495CFC-A011-4927-B705-F3BE9288C066}" type="pres">
      <dgm:prSet presAssocID="{031D8A82-6038-400B-8815-F3B95022EA4C}" presName="centerShape" presStyleLbl="node0" presStyleIdx="0" presStyleCnt="1"/>
      <dgm:spPr/>
      <dgm:t>
        <a:bodyPr/>
        <a:lstStyle/>
        <a:p>
          <a:endParaRPr lang="en-IN"/>
        </a:p>
      </dgm:t>
    </dgm:pt>
    <dgm:pt modelId="{C265BEB0-1346-42BF-B29B-DE96D962B03E}" type="pres">
      <dgm:prSet presAssocID="{6ECC0D44-87B7-4622-9434-268EF408FCC9}" presName="parTrans" presStyleLbl="sibTrans2D1" presStyleIdx="0" presStyleCnt="4"/>
      <dgm:spPr/>
      <dgm:t>
        <a:bodyPr/>
        <a:lstStyle/>
        <a:p>
          <a:endParaRPr lang="en-IN"/>
        </a:p>
      </dgm:t>
    </dgm:pt>
    <dgm:pt modelId="{2E4E2697-2791-4150-9B0A-988F7815C95D}" type="pres">
      <dgm:prSet presAssocID="{6ECC0D44-87B7-4622-9434-268EF408FCC9}" presName="connectorText" presStyleLbl="sibTrans2D1" presStyleIdx="0" presStyleCnt="4"/>
      <dgm:spPr/>
      <dgm:t>
        <a:bodyPr/>
        <a:lstStyle/>
        <a:p>
          <a:endParaRPr lang="en-IN"/>
        </a:p>
      </dgm:t>
    </dgm:pt>
    <dgm:pt modelId="{A1F39667-614F-4141-9F00-F24348A856E1}" type="pres">
      <dgm:prSet presAssocID="{561D7EA4-29D4-4C03-8D80-5787045A7880}" presName="node" presStyleLbl="node1" presStyleIdx="0" presStyleCnt="4" custScaleX="134756" custScaleY="11000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353EC9E-7227-49C7-BA02-9DB1F3065DE6}" type="pres">
      <dgm:prSet presAssocID="{E2CA122A-E6EC-45B9-A0B9-26814C8F1267}" presName="parTrans" presStyleLbl="sibTrans2D1" presStyleIdx="1" presStyleCnt="4"/>
      <dgm:spPr/>
      <dgm:t>
        <a:bodyPr/>
        <a:lstStyle/>
        <a:p>
          <a:endParaRPr lang="en-IN"/>
        </a:p>
      </dgm:t>
    </dgm:pt>
    <dgm:pt modelId="{B13DD9F7-009C-43C5-9A39-164C580D22D0}" type="pres">
      <dgm:prSet presAssocID="{E2CA122A-E6EC-45B9-A0B9-26814C8F1267}" presName="connectorText" presStyleLbl="sibTrans2D1" presStyleIdx="1" presStyleCnt="4"/>
      <dgm:spPr/>
      <dgm:t>
        <a:bodyPr/>
        <a:lstStyle/>
        <a:p>
          <a:endParaRPr lang="en-IN"/>
        </a:p>
      </dgm:t>
    </dgm:pt>
    <dgm:pt modelId="{2DF767EB-AFA1-4E52-9EA6-2BD0B3253F4A}" type="pres">
      <dgm:prSet presAssocID="{6BE0AEB7-68E6-40E9-9439-FF3064881F1A}" presName="node" presStyleLbl="node1" presStyleIdx="1" presStyleCnt="4" custScaleX="134756" custScaleY="11000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821060-6C46-4C6D-A96F-2CCECA7A97C6}" type="pres">
      <dgm:prSet presAssocID="{2D3060C2-5633-4BD3-81C6-50C3E31975D6}" presName="parTrans" presStyleLbl="sibTrans2D1" presStyleIdx="2" presStyleCnt="4"/>
      <dgm:spPr/>
      <dgm:t>
        <a:bodyPr/>
        <a:lstStyle/>
        <a:p>
          <a:endParaRPr lang="en-IN"/>
        </a:p>
      </dgm:t>
    </dgm:pt>
    <dgm:pt modelId="{4BDAF80A-AB0B-4771-A7D9-82A602D13F35}" type="pres">
      <dgm:prSet presAssocID="{2D3060C2-5633-4BD3-81C6-50C3E31975D6}" presName="connectorText" presStyleLbl="sibTrans2D1" presStyleIdx="2" presStyleCnt="4"/>
      <dgm:spPr/>
      <dgm:t>
        <a:bodyPr/>
        <a:lstStyle/>
        <a:p>
          <a:endParaRPr lang="en-IN"/>
        </a:p>
      </dgm:t>
    </dgm:pt>
    <dgm:pt modelId="{55DE791B-9F93-449E-B9B6-72DA1AECB286}" type="pres">
      <dgm:prSet presAssocID="{D24EAE24-0C46-4F1D-9E81-9BE6C672AFCA}" presName="node" presStyleLbl="node1" presStyleIdx="2" presStyleCnt="4" custScaleX="134756" custScaleY="11000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4FCF282-A65D-452E-9A53-DF3292EAD304}" type="pres">
      <dgm:prSet presAssocID="{B5259D4D-4A63-41BA-93D4-013DEB4B1F03}" presName="parTrans" presStyleLbl="sibTrans2D1" presStyleIdx="3" presStyleCnt="4"/>
      <dgm:spPr/>
      <dgm:t>
        <a:bodyPr/>
        <a:lstStyle/>
        <a:p>
          <a:endParaRPr lang="en-IN"/>
        </a:p>
      </dgm:t>
    </dgm:pt>
    <dgm:pt modelId="{1D3E972A-8F09-4188-BE81-32FA704E6CBC}" type="pres">
      <dgm:prSet presAssocID="{B5259D4D-4A63-41BA-93D4-013DEB4B1F03}" presName="connectorText" presStyleLbl="sibTrans2D1" presStyleIdx="3" presStyleCnt="4"/>
      <dgm:spPr/>
      <dgm:t>
        <a:bodyPr/>
        <a:lstStyle/>
        <a:p>
          <a:endParaRPr lang="en-IN"/>
        </a:p>
      </dgm:t>
    </dgm:pt>
    <dgm:pt modelId="{4A72A4E3-F3FA-4093-BF28-8090A0AD2057}" type="pres">
      <dgm:prSet presAssocID="{4B7F71D8-CA4F-4D38-A513-FC4E5E6A5AAE}" presName="node" presStyleLbl="node1" presStyleIdx="3" presStyleCnt="4" custScaleX="134756" custScaleY="11000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AD6144E-7785-4598-9BFC-6CA8512248EA}" type="presOf" srcId="{D24EAE24-0C46-4F1D-9E81-9BE6C672AFCA}" destId="{55DE791B-9F93-449E-B9B6-72DA1AECB286}" srcOrd="0" destOrd="0" presId="urn:microsoft.com/office/officeart/2005/8/layout/radial5"/>
    <dgm:cxn modelId="{2CA62269-AFAC-41BA-BFD5-D9BDDCD3F521}" srcId="{031D8A82-6038-400B-8815-F3B95022EA4C}" destId="{561D7EA4-29D4-4C03-8D80-5787045A7880}" srcOrd="0" destOrd="0" parTransId="{6ECC0D44-87B7-4622-9434-268EF408FCC9}" sibTransId="{D3F90121-7B52-439F-9ED8-F30130AB01AA}"/>
    <dgm:cxn modelId="{2BA4827E-DEF0-42C2-9E47-09831C46ADB6}" srcId="{031D8A82-6038-400B-8815-F3B95022EA4C}" destId="{D24EAE24-0C46-4F1D-9E81-9BE6C672AFCA}" srcOrd="2" destOrd="0" parTransId="{2D3060C2-5633-4BD3-81C6-50C3E31975D6}" sibTransId="{3428D9BD-E9C5-4837-938E-DF5264ABDC13}"/>
    <dgm:cxn modelId="{7ECB4120-B2FE-4368-B24C-401A543589E3}" type="presOf" srcId="{031D8A82-6038-400B-8815-F3B95022EA4C}" destId="{CE495CFC-A011-4927-B705-F3BE9288C066}" srcOrd="0" destOrd="0" presId="urn:microsoft.com/office/officeart/2005/8/layout/radial5"/>
    <dgm:cxn modelId="{565EC49E-97EC-4426-B0FE-6E50E726F616}" srcId="{031D8A82-6038-400B-8815-F3B95022EA4C}" destId="{6BE0AEB7-68E6-40E9-9439-FF3064881F1A}" srcOrd="1" destOrd="0" parTransId="{E2CA122A-E6EC-45B9-A0B9-26814C8F1267}" sibTransId="{0F97C0FB-0EE8-4D0B-BA4D-CD162FD376C0}"/>
    <dgm:cxn modelId="{3ACF6B25-66D7-42B4-A774-83A3C2700FB0}" srcId="{031D8A82-6038-400B-8815-F3B95022EA4C}" destId="{4B7F71D8-CA4F-4D38-A513-FC4E5E6A5AAE}" srcOrd="3" destOrd="0" parTransId="{B5259D4D-4A63-41BA-93D4-013DEB4B1F03}" sibTransId="{76A9517D-B109-47BD-8716-17E4B6540DE0}"/>
    <dgm:cxn modelId="{06E3DF76-F1A3-475E-BC53-B9D4BFB9A3C5}" type="presOf" srcId="{B5259D4D-4A63-41BA-93D4-013DEB4B1F03}" destId="{84FCF282-A65D-452E-9A53-DF3292EAD304}" srcOrd="0" destOrd="0" presId="urn:microsoft.com/office/officeart/2005/8/layout/radial5"/>
    <dgm:cxn modelId="{5D594FB1-1681-4E95-91C0-B19AA50A26D1}" type="presOf" srcId="{E2CA122A-E6EC-45B9-A0B9-26814C8F1267}" destId="{7353EC9E-7227-49C7-BA02-9DB1F3065DE6}" srcOrd="0" destOrd="0" presId="urn:microsoft.com/office/officeart/2005/8/layout/radial5"/>
    <dgm:cxn modelId="{6CAD344F-67A1-47E8-84B3-A27565626609}" type="presOf" srcId="{B5259D4D-4A63-41BA-93D4-013DEB4B1F03}" destId="{1D3E972A-8F09-4188-BE81-32FA704E6CBC}" srcOrd="1" destOrd="0" presId="urn:microsoft.com/office/officeart/2005/8/layout/radial5"/>
    <dgm:cxn modelId="{6527BF16-2FEC-4C8E-A0ED-9D88F03D78A3}" type="presOf" srcId="{6ECC0D44-87B7-4622-9434-268EF408FCC9}" destId="{2E4E2697-2791-4150-9B0A-988F7815C95D}" srcOrd="1" destOrd="0" presId="urn:microsoft.com/office/officeart/2005/8/layout/radial5"/>
    <dgm:cxn modelId="{E5A13418-2C3D-4CC5-BB1C-16FF69AECD3B}" type="presOf" srcId="{E2CA122A-E6EC-45B9-A0B9-26814C8F1267}" destId="{B13DD9F7-009C-43C5-9A39-164C580D22D0}" srcOrd="1" destOrd="0" presId="urn:microsoft.com/office/officeart/2005/8/layout/radial5"/>
    <dgm:cxn modelId="{31B75193-CEB0-4635-BE03-428E576A7040}" type="presOf" srcId="{2D3060C2-5633-4BD3-81C6-50C3E31975D6}" destId="{4BDAF80A-AB0B-4771-A7D9-82A602D13F35}" srcOrd="1" destOrd="0" presId="urn:microsoft.com/office/officeart/2005/8/layout/radial5"/>
    <dgm:cxn modelId="{AEE214FC-080F-4B66-8110-EAFD113C7A25}" srcId="{F5791039-239E-4F4B-8C36-03E246F4C66F}" destId="{031D8A82-6038-400B-8815-F3B95022EA4C}" srcOrd="0" destOrd="0" parTransId="{2D84B581-6B6B-448E-848B-64F2A5A0ECC7}" sibTransId="{45FE37C1-F15C-48C6-9861-583EB2DA9A8D}"/>
    <dgm:cxn modelId="{CB579D48-2956-4331-8EB0-96F814EFE672}" type="presOf" srcId="{2D3060C2-5633-4BD3-81C6-50C3E31975D6}" destId="{E5821060-6C46-4C6D-A96F-2CCECA7A97C6}" srcOrd="0" destOrd="0" presId="urn:microsoft.com/office/officeart/2005/8/layout/radial5"/>
    <dgm:cxn modelId="{5229C1DD-CF98-49ED-884A-5BB91840CEB9}" type="presOf" srcId="{561D7EA4-29D4-4C03-8D80-5787045A7880}" destId="{A1F39667-614F-4141-9F00-F24348A856E1}" srcOrd="0" destOrd="0" presId="urn:microsoft.com/office/officeart/2005/8/layout/radial5"/>
    <dgm:cxn modelId="{5D4EB86A-81E8-473E-B006-C9DC45AB0BE7}" type="presOf" srcId="{4B7F71D8-CA4F-4D38-A513-FC4E5E6A5AAE}" destId="{4A72A4E3-F3FA-4093-BF28-8090A0AD2057}" srcOrd="0" destOrd="0" presId="urn:microsoft.com/office/officeart/2005/8/layout/radial5"/>
    <dgm:cxn modelId="{18965337-AED0-49BC-BE58-EB70E76D31AD}" type="presOf" srcId="{6ECC0D44-87B7-4622-9434-268EF408FCC9}" destId="{C265BEB0-1346-42BF-B29B-DE96D962B03E}" srcOrd="0" destOrd="0" presId="urn:microsoft.com/office/officeart/2005/8/layout/radial5"/>
    <dgm:cxn modelId="{45CB91C7-65A7-44C7-BACE-7D3415AB240A}" type="presOf" srcId="{6BE0AEB7-68E6-40E9-9439-FF3064881F1A}" destId="{2DF767EB-AFA1-4E52-9EA6-2BD0B3253F4A}" srcOrd="0" destOrd="0" presId="urn:microsoft.com/office/officeart/2005/8/layout/radial5"/>
    <dgm:cxn modelId="{FCA57177-D6E6-4F7D-A822-5BDA6C227F0A}" type="presOf" srcId="{F5791039-239E-4F4B-8C36-03E246F4C66F}" destId="{FA73C49D-6576-4572-B74A-FF28FAF0617E}" srcOrd="0" destOrd="0" presId="urn:microsoft.com/office/officeart/2005/8/layout/radial5"/>
    <dgm:cxn modelId="{93EE83F3-160E-4493-B4DD-BBD465B52097}" type="presParOf" srcId="{FA73C49D-6576-4572-B74A-FF28FAF0617E}" destId="{CE495CFC-A011-4927-B705-F3BE9288C066}" srcOrd="0" destOrd="0" presId="urn:microsoft.com/office/officeart/2005/8/layout/radial5"/>
    <dgm:cxn modelId="{7A260ABA-EA18-4466-A438-5967C38ABC38}" type="presParOf" srcId="{FA73C49D-6576-4572-B74A-FF28FAF0617E}" destId="{C265BEB0-1346-42BF-B29B-DE96D962B03E}" srcOrd="1" destOrd="0" presId="urn:microsoft.com/office/officeart/2005/8/layout/radial5"/>
    <dgm:cxn modelId="{297CF5B6-E7B6-4C0D-911A-5D8F8D537446}" type="presParOf" srcId="{C265BEB0-1346-42BF-B29B-DE96D962B03E}" destId="{2E4E2697-2791-4150-9B0A-988F7815C95D}" srcOrd="0" destOrd="0" presId="urn:microsoft.com/office/officeart/2005/8/layout/radial5"/>
    <dgm:cxn modelId="{DDC0AF1E-1B53-452E-927D-B11DDBD45BE5}" type="presParOf" srcId="{FA73C49D-6576-4572-B74A-FF28FAF0617E}" destId="{A1F39667-614F-4141-9F00-F24348A856E1}" srcOrd="2" destOrd="0" presId="urn:microsoft.com/office/officeart/2005/8/layout/radial5"/>
    <dgm:cxn modelId="{0C821AD4-89FE-49A1-B0D8-8E5E597389B2}" type="presParOf" srcId="{FA73C49D-6576-4572-B74A-FF28FAF0617E}" destId="{7353EC9E-7227-49C7-BA02-9DB1F3065DE6}" srcOrd="3" destOrd="0" presId="urn:microsoft.com/office/officeart/2005/8/layout/radial5"/>
    <dgm:cxn modelId="{55FF7C6A-2B2F-4DBD-831B-125E2614962C}" type="presParOf" srcId="{7353EC9E-7227-49C7-BA02-9DB1F3065DE6}" destId="{B13DD9F7-009C-43C5-9A39-164C580D22D0}" srcOrd="0" destOrd="0" presId="urn:microsoft.com/office/officeart/2005/8/layout/radial5"/>
    <dgm:cxn modelId="{9C58DA05-1F4C-4636-B725-BCC6EE12B5F0}" type="presParOf" srcId="{FA73C49D-6576-4572-B74A-FF28FAF0617E}" destId="{2DF767EB-AFA1-4E52-9EA6-2BD0B3253F4A}" srcOrd="4" destOrd="0" presId="urn:microsoft.com/office/officeart/2005/8/layout/radial5"/>
    <dgm:cxn modelId="{EA197A7C-1652-4304-8531-E13AE9222A14}" type="presParOf" srcId="{FA73C49D-6576-4572-B74A-FF28FAF0617E}" destId="{E5821060-6C46-4C6D-A96F-2CCECA7A97C6}" srcOrd="5" destOrd="0" presId="urn:microsoft.com/office/officeart/2005/8/layout/radial5"/>
    <dgm:cxn modelId="{22898B4F-C047-4DEE-A158-79AEE04DA1DD}" type="presParOf" srcId="{E5821060-6C46-4C6D-A96F-2CCECA7A97C6}" destId="{4BDAF80A-AB0B-4771-A7D9-82A602D13F35}" srcOrd="0" destOrd="0" presId="urn:microsoft.com/office/officeart/2005/8/layout/radial5"/>
    <dgm:cxn modelId="{9CFBC1FC-F974-48B5-82FC-9FBB6C6ED361}" type="presParOf" srcId="{FA73C49D-6576-4572-B74A-FF28FAF0617E}" destId="{55DE791B-9F93-449E-B9B6-72DA1AECB286}" srcOrd="6" destOrd="0" presId="urn:microsoft.com/office/officeart/2005/8/layout/radial5"/>
    <dgm:cxn modelId="{28D9C544-0DBA-4346-8A3B-0799948C65A2}" type="presParOf" srcId="{FA73C49D-6576-4572-B74A-FF28FAF0617E}" destId="{84FCF282-A65D-452E-9A53-DF3292EAD304}" srcOrd="7" destOrd="0" presId="urn:microsoft.com/office/officeart/2005/8/layout/radial5"/>
    <dgm:cxn modelId="{C0F51BFB-2374-42BF-BF8D-DF984E65CEBC}" type="presParOf" srcId="{84FCF282-A65D-452E-9A53-DF3292EAD304}" destId="{1D3E972A-8F09-4188-BE81-32FA704E6CBC}" srcOrd="0" destOrd="0" presId="urn:microsoft.com/office/officeart/2005/8/layout/radial5"/>
    <dgm:cxn modelId="{43B1D35A-11E8-4A55-AF07-7126E673300B}" type="presParOf" srcId="{FA73C49D-6576-4572-B74A-FF28FAF0617E}" destId="{4A72A4E3-F3FA-4093-BF28-8090A0AD2057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95CFC-A011-4927-B705-F3BE9288C066}">
      <dsp:nvSpPr>
        <dsp:cNvPr id="0" name=""/>
        <dsp:cNvSpPr/>
      </dsp:nvSpPr>
      <dsp:spPr>
        <a:xfrm>
          <a:off x="3546202" y="1593577"/>
          <a:ext cx="1137195" cy="11371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 dirty="0" smtClean="0"/>
            <a:t>Car</a:t>
          </a:r>
          <a:endParaRPr lang="en-IN" sz="3600" kern="1200" dirty="0"/>
        </a:p>
      </dsp:txBody>
      <dsp:txXfrm>
        <a:off x="3712740" y="1760115"/>
        <a:ext cx="804119" cy="804119"/>
      </dsp:txXfrm>
    </dsp:sp>
    <dsp:sp modelId="{C265BEB0-1346-42BF-B29B-DE96D962B03E}">
      <dsp:nvSpPr>
        <dsp:cNvPr id="0" name=""/>
        <dsp:cNvSpPr/>
      </dsp:nvSpPr>
      <dsp:spPr>
        <a:xfrm rot="16200000">
          <a:off x="4009551" y="1207629"/>
          <a:ext cx="210496" cy="3866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4041126" y="1316533"/>
        <a:ext cx="147347" cy="231988"/>
      </dsp:txXfrm>
    </dsp:sp>
    <dsp:sp modelId="{A1F39667-614F-4141-9F00-F24348A856E1}">
      <dsp:nvSpPr>
        <dsp:cNvPr id="0" name=""/>
        <dsp:cNvSpPr/>
      </dsp:nvSpPr>
      <dsp:spPr>
        <a:xfrm>
          <a:off x="3348580" y="-54534"/>
          <a:ext cx="1532439" cy="12509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Designing</a:t>
          </a:r>
          <a:endParaRPr lang="en-IN" sz="1400" kern="1200" dirty="0"/>
        </a:p>
      </dsp:txBody>
      <dsp:txXfrm>
        <a:off x="3573000" y="128663"/>
        <a:ext cx="1083599" cy="884555"/>
      </dsp:txXfrm>
    </dsp:sp>
    <dsp:sp modelId="{7353EC9E-7227-49C7-BA02-9DB1F3065DE6}">
      <dsp:nvSpPr>
        <dsp:cNvPr id="0" name=""/>
        <dsp:cNvSpPr/>
      </dsp:nvSpPr>
      <dsp:spPr>
        <a:xfrm>
          <a:off x="4739809" y="1968851"/>
          <a:ext cx="135901" cy="3866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4739809" y="2046180"/>
        <a:ext cx="95131" cy="231988"/>
      </dsp:txXfrm>
    </dsp:sp>
    <dsp:sp modelId="{2DF767EB-AFA1-4E52-9EA6-2BD0B3253F4A}">
      <dsp:nvSpPr>
        <dsp:cNvPr id="0" name=""/>
        <dsp:cNvSpPr/>
      </dsp:nvSpPr>
      <dsp:spPr>
        <a:xfrm>
          <a:off x="4939815" y="1536700"/>
          <a:ext cx="1532439" cy="12509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Manufacturing</a:t>
          </a:r>
          <a:endParaRPr lang="en-IN" sz="900" kern="1200" dirty="0"/>
        </a:p>
      </dsp:txBody>
      <dsp:txXfrm>
        <a:off x="5164235" y="1719897"/>
        <a:ext cx="1083599" cy="884555"/>
      </dsp:txXfrm>
    </dsp:sp>
    <dsp:sp modelId="{E5821060-6C46-4C6D-A96F-2CCECA7A97C6}">
      <dsp:nvSpPr>
        <dsp:cNvPr id="0" name=""/>
        <dsp:cNvSpPr/>
      </dsp:nvSpPr>
      <dsp:spPr>
        <a:xfrm rot="5400000">
          <a:off x="4009551" y="2730073"/>
          <a:ext cx="210496" cy="3866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4041126" y="2775828"/>
        <a:ext cx="147347" cy="231988"/>
      </dsp:txXfrm>
    </dsp:sp>
    <dsp:sp modelId="{55DE791B-9F93-449E-B9B6-72DA1AECB286}">
      <dsp:nvSpPr>
        <dsp:cNvPr id="0" name=""/>
        <dsp:cNvSpPr/>
      </dsp:nvSpPr>
      <dsp:spPr>
        <a:xfrm>
          <a:off x="3348580" y="3127935"/>
          <a:ext cx="1532439" cy="12509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Marketing</a:t>
          </a:r>
          <a:endParaRPr lang="en-IN" sz="1400" kern="1200" dirty="0"/>
        </a:p>
      </dsp:txBody>
      <dsp:txXfrm>
        <a:off x="3573000" y="3311132"/>
        <a:ext cx="1083599" cy="884555"/>
      </dsp:txXfrm>
    </dsp:sp>
    <dsp:sp modelId="{84FCF282-A65D-452E-9A53-DF3292EAD304}">
      <dsp:nvSpPr>
        <dsp:cNvPr id="0" name=""/>
        <dsp:cNvSpPr/>
      </dsp:nvSpPr>
      <dsp:spPr>
        <a:xfrm rot="10800000">
          <a:off x="3353888" y="1968851"/>
          <a:ext cx="135901" cy="3866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10800000">
        <a:off x="3394658" y="2046180"/>
        <a:ext cx="95131" cy="231988"/>
      </dsp:txXfrm>
    </dsp:sp>
    <dsp:sp modelId="{4A72A4E3-F3FA-4093-BF28-8090A0AD2057}">
      <dsp:nvSpPr>
        <dsp:cNvPr id="0" name=""/>
        <dsp:cNvSpPr/>
      </dsp:nvSpPr>
      <dsp:spPr>
        <a:xfrm>
          <a:off x="1757345" y="1536700"/>
          <a:ext cx="1532439" cy="12509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Presentation</a:t>
          </a:r>
          <a:endParaRPr lang="en-IN" sz="1400" kern="1200" dirty="0"/>
        </a:p>
      </dsp:txBody>
      <dsp:txXfrm>
        <a:off x="1981765" y="1719897"/>
        <a:ext cx="1083599" cy="8845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FB324-E104-4AAE-B595-149018BCC0CA}" type="datetimeFigureOut">
              <a:rPr lang="en-IN" smtClean="0"/>
              <a:pPr/>
              <a:t>03-03-2014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399ED-A282-4E5D-9394-DDBBBF45ABE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945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2FC48F4-D42C-424B-BB4D-EB7F15D22A93}" type="datetimeFigureOut">
              <a:rPr lang="en-IN" smtClean="0"/>
              <a:pPr/>
              <a:t>03-03-2014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31BC8DD-8B2B-464F-8BE9-E763A2F343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48F4-D42C-424B-BB4D-EB7F15D22A93}" type="datetimeFigureOut">
              <a:rPr lang="en-IN" smtClean="0"/>
              <a:pPr/>
              <a:t>03-03-2014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C8DD-8B2B-464F-8BE9-E763A2F343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48F4-D42C-424B-BB4D-EB7F15D22A93}" type="datetimeFigureOut">
              <a:rPr lang="en-IN" smtClean="0"/>
              <a:pPr/>
              <a:t>03-03-2014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C8DD-8B2B-464F-8BE9-E763A2F343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48F4-D42C-424B-BB4D-EB7F15D22A93}" type="datetimeFigureOut">
              <a:rPr lang="en-IN" smtClean="0"/>
              <a:pPr/>
              <a:t>03-03-2014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C8DD-8B2B-464F-8BE9-E763A2F343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48F4-D42C-424B-BB4D-EB7F15D22A93}" type="datetimeFigureOut">
              <a:rPr lang="en-IN" smtClean="0"/>
              <a:pPr/>
              <a:t>03-03-2014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C8DD-8B2B-464F-8BE9-E763A2F343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48F4-D42C-424B-BB4D-EB7F15D22A93}" type="datetimeFigureOut">
              <a:rPr lang="en-IN" smtClean="0"/>
              <a:pPr/>
              <a:t>03-03-2014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C8DD-8B2B-464F-8BE9-E763A2F343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2FC48F4-D42C-424B-BB4D-EB7F15D22A93}" type="datetimeFigureOut">
              <a:rPr lang="en-IN" smtClean="0"/>
              <a:pPr/>
              <a:t>03-03-2014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31BC8DD-8B2B-464F-8BE9-E763A2F3432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2FC48F4-D42C-424B-BB4D-EB7F15D22A93}" type="datetimeFigureOut">
              <a:rPr lang="en-IN" smtClean="0"/>
              <a:pPr/>
              <a:t>03-03-2014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31BC8DD-8B2B-464F-8BE9-E763A2F343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48F4-D42C-424B-BB4D-EB7F15D22A93}" type="datetimeFigureOut">
              <a:rPr lang="en-IN" smtClean="0"/>
              <a:pPr/>
              <a:t>03-03-2014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C8DD-8B2B-464F-8BE9-E763A2F343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48F4-D42C-424B-BB4D-EB7F15D22A93}" type="datetimeFigureOut">
              <a:rPr lang="en-IN" smtClean="0"/>
              <a:pPr/>
              <a:t>03-03-2014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C8DD-8B2B-464F-8BE9-E763A2F343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48F4-D42C-424B-BB4D-EB7F15D22A93}" type="datetimeFigureOut">
              <a:rPr lang="en-IN" smtClean="0"/>
              <a:pPr/>
              <a:t>03-03-2014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C8DD-8B2B-464F-8BE9-E763A2F343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2FC48F4-D42C-424B-BB4D-EB7F15D22A93}" type="datetimeFigureOut">
              <a:rPr lang="en-IN" smtClean="0"/>
              <a:pPr/>
              <a:t>03-03-2014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31BC8DD-8B2B-464F-8BE9-E763A2F3432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igin\Desktop\New folder (2)\Pictu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88640"/>
            <a:ext cx="1717675" cy="166687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Ligin\Desktop\New folder (2)\Picture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8" r="4067"/>
          <a:stretch/>
        </p:blipFill>
        <p:spPr bwMode="auto">
          <a:xfrm>
            <a:off x="1" y="2000240"/>
            <a:ext cx="3929057" cy="12864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115616" y="692696"/>
            <a:ext cx="878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Space Bd BT" pitchFamily="82" charset="0"/>
              </a:rPr>
              <a:t>SARDAR VALLABHBHAI NATIONAL INSTITUTE OF TECHNOLOGY</a:t>
            </a:r>
            <a:endParaRPr lang="en-IN" sz="2000" dirty="0">
              <a:latin typeface="Space Bd BT" pitchFamily="8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08520" y="3595663"/>
            <a:ext cx="937033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Space Bd BT" pitchFamily="82" charset="0"/>
              </a:rPr>
              <a:t>WELCOMES 1</a:t>
            </a:r>
            <a:r>
              <a:rPr lang="en-US" sz="4400" baseline="30000" dirty="0" smtClean="0">
                <a:latin typeface="Space Bd BT" pitchFamily="82" charset="0"/>
              </a:rPr>
              <a:t>st</a:t>
            </a:r>
            <a:r>
              <a:rPr lang="en-US" sz="4400" dirty="0" smtClean="0">
                <a:latin typeface="Space Bd BT" pitchFamily="82" charset="0"/>
              </a:rPr>
              <a:t> and 2</a:t>
            </a:r>
            <a:r>
              <a:rPr lang="en-US" sz="4400" baseline="30000" dirty="0" smtClean="0">
                <a:latin typeface="Space Bd BT" pitchFamily="82" charset="0"/>
              </a:rPr>
              <a:t>nd</a:t>
            </a:r>
            <a:r>
              <a:rPr lang="en-US" sz="4400" dirty="0" smtClean="0">
                <a:latin typeface="Space Bd BT" pitchFamily="82" charset="0"/>
              </a:rPr>
              <a:t> YEARITES</a:t>
            </a:r>
          </a:p>
          <a:p>
            <a:pPr algn="ctr"/>
            <a:r>
              <a:rPr lang="en-US" sz="4400" dirty="0" smtClean="0">
                <a:latin typeface="Space Bd BT" pitchFamily="82" charset="0"/>
              </a:rPr>
              <a:t>FOR THE ORIENTATION WORKSHOP</a:t>
            </a:r>
            <a:endParaRPr lang="en-IN" sz="4400" dirty="0">
              <a:latin typeface="Space Bd BT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69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PUSHPAK - 2006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708920"/>
            <a:ext cx="4419600" cy="3119336"/>
          </a:xfrm>
        </p:spPr>
      </p:pic>
      <p:sp>
        <p:nvSpPr>
          <p:cNvPr id="5" name="TextBox 4"/>
          <p:cNvSpPr txBox="1"/>
          <p:nvPr/>
        </p:nvSpPr>
        <p:spPr>
          <a:xfrm>
            <a:off x="539552" y="2924944"/>
            <a:ext cx="3296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Participated in BAJA  2006 in </a:t>
            </a:r>
          </a:p>
          <a:p>
            <a:r>
              <a:rPr lang="en-US" dirty="0" smtClean="0"/>
              <a:t>Portland.</a:t>
            </a:r>
          </a:p>
          <a:p>
            <a:r>
              <a:rPr lang="en-US" dirty="0" smtClean="0"/>
              <a:t>Won the chairman's Award.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14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ASHWAMEDH – 2007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348880"/>
            <a:ext cx="3657600" cy="3761232"/>
          </a:xfrm>
        </p:spPr>
      </p:pic>
      <p:sp>
        <p:nvSpPr>
          <p:cNvPr id="5" name="TextBox 4"/>
          <p:cNvSpPr txBox="1"/>
          <p:nvPr/>
        </p:nvSpPr>
        <p:spPr>
          <a:xfrm>
            <a:off x="755576" y="2492896"/>
            <a:ext cx="30444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Overall 7</a:t>
            </a:r>
            <a:r>
              <a:rPr lang="en-US" baseline="30000" dirty="0" smtClean="0"/>
              <a:t>th</a:t>
            </a:r>
            <a:r>
              <a:rPr lang="en-US" dirty="0" smtClean="0"/>
              <a:t> out of 29 teams</a:t>
            </a:r>
          </a:p>
          <a:p>
            <a:r>
              <a:rPr lang="en-US" dirty="0" smtClean="0"/>
              <a:t>Stood 1</a:t>
            </a:r>
            <a:r>
              <a:rPr lang="en-US" baseline="30000" dirty="0" smtClean="0"/>
              <a:t>st</a:t>
            </a:r>
            <a:r>
              <a:rPr lang="en-US" dirty="0" smtClean="0"/>
              <a:t> in hill climbing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in acceleration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in design and cost report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08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YUYUTSU – 2009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204864"/>
            <a:ext cx="5071923" cy="3805479"/>
          </a:xfrm>
        </p:spPr>
      </p:pic>
      <p:sp>
        <p:nvSpPr>
          <p:cNvPr id="5" name="TextBox 4"/>
          <p:cNvSpPr txBox="1"/>
          <p:nvPr/>
        </p:nvSpPr>
        <p:spPr>
          <a:xfrm>
            <a:off x="539552" y="2708920"/>
            <a:ext cx="3009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Placed 20</a:t>
            </a:r>
            <a:r>
              <a:rPr lang="en-US" baseline="30000" dirty="0" smtClean="0"/>
              <a:t>th</a:t>
            </a:r>
            <a:r>
              <a:rPr lang="en-US" dirty="0" smtClean="0"/>
              <a:t>  out of 59 teams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6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ANSHUMAT - 2009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204864"/>
            <a:ext cx="4608512" cy="4324350"/>
          </a:xfrm>
        </p:spPr>
      </p:pic>
      <p:sp>
        <p:nvSpPr>
          <p:cNvPr id="5" name="TextBox 4"/>
          <p:cNvSpPr txBox="1"/>
          <p:nvPr/>
        </p:nvSpPr>
        <p:spPr>
          <a:xfrm>
            <a:off x="30138" y="2636912"/>
            <a:ext cx="3841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Overall stood 5th out of 80 teams….</a:t>
            </a:r>
          </a:p>
          <a:p>
            <a:r>
              <a:rPr lang="en-IN" dirty="0" smtClean="0"/>
              <a:t> </a:t>
            </a:r>
          </a:p>
          <a:p>
            <a:r>
              <a:rPr lang="en-IN" dirty="0" smtClean="0"/>
              <a:t>Stood 11th in the acceleration test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096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EKLAVYA - 2011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4322">
            <a:off x="3926921" y="2000020"/>
            <a:ext cx="4791456" cy="3901440"/>
          </a:xfrm>
        </p:spPr>
      </p:pic>
      <p:sp>
        <p:nvSpPr>
          <p:cNvPr id="5" name="TextBox 4"/>
          <p:cNvSpPr txBox="1"/>
          <p:nvPr/>
        </p:nvSpPr>
        <p:spPr>
          <a:xfrm>
            <a:off x="467544" y="2708920"/>
            <a:ext cx="3709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Participated  in MINI  BAJA  2011.</a:t>
            </a:r>
          </a:p>
          <a:p>
            <a:endParaRPr lang="en-IN" dirty="0" smtClean="0"/>
          </a:p>
          <a:p>
            <a:r>
              <a:rPr lang="en-IN" dirty="0" smtClean="0"/>
              <a:t>Placed  39th  out  of 80  teams.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PHOENIX – 2011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48880"/>
            <a:ext cx="3848669" cy="3744416"/>
          </a:xfrm>
        </p:spPr>
      </p:pic>
      <p:sp>
        <p:nvSpPr>
          <p:cNvPr id="5" name="TextBox 4"/>
          <p:cNvSpPr txBox="1"/>
          <p:nvPr/>
        </p:nvSpPr>
        <p:spPr>
          <a:xfrm>
            <a:off x="539552" y="2636912"/>
            <a:ext cx="34499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Secured 1</a:t>
            </a:r>
            <a:r>
              <a:rPr lang="en-US" baseline="30000" dirty="0" smtClean="0"/>
              <a:t>st</a:t>
            </a:r>
            <a:r>
              <a:rPr lang="en-US" dirty="0" smtClean="0"/>
              <a:t> prize in presentation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prize in cost report</a:t>
            </a:r>
          </a:p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in overall performance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24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PHOENIX - 2012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636912"/>
            <a:ext cx="4289128" cy="3216846"/>
          </a:xfrm>
        </p:spPr>
      </p:pic>
      <p:sp>
        <p:nvSpPr>
          <p:cNvPr id="5" name="TextBox 4"/>
          <p:cNvSpPr txBox="1"/>
          <p:nvPr/>
        </p:nvSpPr>
        <p:spPr>
          <a:xfrm>
            <a:off x="755576" y="2924944"/>
            <a:ext cx="30909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Won 1</a:t>
            </a:r>
            <a:r>
              <a:rPr lang="en-US" baseline="30000" dirty="0" smtClean="0"/>
              <a:t>st</a:t>
            </a:r>
            <a:r>
              <a:rPr lang="en-US" dirty="0" smtClean="0"/>
              <a:t> price in cost report</a:t>
            </a:r>
          </a:p>
          <a:p>
            <a:r>
              <a:rPr lang="en-US" dirty="0" smtClean="0"/>
              <a:t>Stood 3</a:t>
            </a:r>
            <a:r>
              <a:rPr lang="en-US" baseline="30000" dirty="0" smtClean="0"/>
              <a:t>rd</a:t>
            </a:r>
            <a:r>
              <a:rPr lang="en-US" dirty="0" smtClean="0"/>
              <a:t> in acceleration test</a:t>
            </a:r>
          </a:p>
          <a:p>
            <a:r>
              <a:rPr lang="en-US" dirty="0" smtClean="0"/>
              <a:t>Stood 4</a:t>
            </a:r>
            <a:r>
              <a:rPr lang="en-US" baseline="30000" dirty="0" smtClean="0"/>
              <a:t>th</a:t>
            </a:r>
            <a:r>
              <a:rPr lang="en-US" dirty="0" smtClean="0"/>
              <a:t> in skid pad test</a:t>
            </a:r>
          </a:p>
          <a:p>
            <a:r>
              <a:rPr lang="en-US" dirty="0" smtClean="0"/>
              <a:t>Stood 5</a:t>
            </a:r>
            <a:r>
              <a:rPr lang="en-US" baseline="30000" dirty="0" smtClean="0"/>
              <a:t>th</a:t>
            </a:r>
            <a:r>
              <a:rPr lang="en-US" dirty="0" smtClean="0"/>
              <a:t> in overall ranking</a:t>
            </a:r>
          </a:p>
          <a:p>
            <a:r>
              <a:rPr lang="en-US" dirty="0" smtClean="0"/>
              <a:t>Stood 6</a:t>
            </a:r>
            <a:r>
              <a:rPr lang="en-US" baseline="30000" dirty="0" smtClean="0"/>
              <a:t>th</a:t>
            </a:r>
            <a:r>
              <a:rPr lang="en-US" dirty="0" smtClean="0"/>
              <a:t> in endurance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27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you’ll learn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5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LENOVO BACKUP\pix\my designs\baja'14\frp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495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285728"/>
            <a:ext cx="8143932" cy="1643074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>
                <a:solidFill>
                  <a:schemeClr val="bg1">
                    <a:lumMod val="95000"/>
                  </a:schemeClr>
                </a:solidFill>
              </a:rPr>
              <a:t>Designing- Prepare a 3D CAD model of the proposed vehicle on basis of calculations </a:t>
            </a:r>
          </a:p>
          <a:p>
            <a:r>
              <a:rPr lang="en-IN" dirty="0" smtClean="0">
                <a:solidFill>
                  <a:schemeClr val="bg1">
                    <a:lumMod val="95000"/>
                  </a:schemeClr>
                </a:solidFill>
              </a:rPr>
              <a:t>Perform analysis tests on them</a:t>
            </a:r>
          </a:p>
          <a:p>
            <a:r>
              <a:rPr lang="en-IN" dirty="0" smtClean="0">
                <a:solidFill>
                  <a:schemeClr val="bg1">
                    <a:lumMod val="95000"/>
                  </a:schemeClr>
                </a:solidFill>
              </a:rPr>
              <a:t>Start manufacturing it- involving cutting, welding, grinding, pipe bending, other machining process 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D:\LENOVO BACKUP\pix\my designs\baja'14\back iso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786058"/>
            <a:ext cx="4096002" cy="3071834"/>
          </a:xfrm>
          <a:prstGeom prst="rect">
            <a:avLst/>
          </a:prstGeom>
          <a:noFill/>
        </p:spPr>
      </p:pic>
      <p:pic>
        <p:nvPicPr>
          <p:cNvPr id="5124" name="Picture 4" descr="D:\LENOVO BACKUP\pix\my designs\supra'14\baap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70" y="2768198"/>
            <a:ext cx="4214810" cy="31611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igin\Desktop\New folder (2)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0"/>
            <a:ext cx="88569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69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Manufacturing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D:\LENOVO BACKUP\fsae\PHOENIX photoes\Anay's Cam\DSC0089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928934"/>
            <a:ext cx="4095779" cy="3071834"/>
          </a:xfrm>
          <a:prstGeom prst="rect">
            <a:avLst/>
          </a:prstGeom>
          <a:noFill/>
        </p:spPr>
      </p:pic>
      <p:pic>
        <p:nvPicPr>
          <p:cNvPr id="6147" name="Picture 3" descr="D:\LENOVO BACKUP\fsae\PHOENIX photoes\Anay's Cam\DSC009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2928934"/>
            <a:ext cx="4214810" cy="31611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mBox" pitchFamily="2" charset="0"/>
              </a:rPr>
              <a:t>WHAT IS SAE?</a:t>
            </a:r>
            <a:endParaRPr lang="en-IN" dirty="0">
              <a:latin typeface="BoomBox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3614734" cy="4325112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SAE International, the Society of Automotive Engineers, is a globally active professional association and standards organization for engineering professionals in various industries. Principal emphasis is placed on transport industries such as automotive, aerospace, and commercial vehicles.</a:t>
            </a:r>
            <a:endParaRPr lang="en-IN" dirty="0"/>
          </a:p>
        </p:txBody>
      </p:sp>
      <p:pic>
        <p:nvPicPr>
          <p:cNvPr id="4098" name="Picture 2" descr="D:\LENOVO BACKUP\fsae\FSAE International Pics\FSAE California 2010\36215_402316059369_92647534369_4492235_2592145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71" y="2357430"/>
            <a:ext cx="4762533" cy="3571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138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SAE INDIA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3114668" cy="4325112"/>
          </a:xfrm>
        </p:spPr>
        <p:txBody>
          <a:bodyPr>
            <a:noAutofit/>
          </a:bodyPr>
          <a:lstStyle/>
          <a:p>
            <a:r>
              <a:rPr lang="en-IN" sz="2000" dirty="0"/>
              <a:t>SAEINDIA</a:t>
            </a:r>
            <a:r>
              <a:rPr lang="en-IN" sz="2400" dirty="0"/>
              <a:t> </a:t>
            </a:r>
            <a:r>
              <a:rPr lang="en-IN" sz="2400" dirty="0" smtClean="0"/>
              <a:t>- </a:t>
            </a:r>
            <a:r>
              <a:rPr lang="en-IN" sz="2000" dirty="0" smtClean="0"/>
              <a:t>dedicated </a:t>
            </a:r>
            <a:r>
              <a:rPr lang="en-IN" sz="2000" dirty="0"/>
              <a:t>to the advancement of mobility industry in India</a:t>
            </a:r>
            <a:r>
              <a:rPr lang="en-IN" sz="2000" dirty="0" smtClean="0"/>
              <a:t>.</a:t>
            </a:r>
          </a:p>
          <a:p>
            <a:r>
              <a:rPr lang="en-US" sz="2000" dirty="0" smtClean="0"/>
              <a:t>SAEINDIA in associations with different companies</a:t>
            </a:r>
            <a:r>
              <a:rPr lang="en-IN" sz="2000" dirty="0" smtClean="0"/>
              <a:t> holds two events every year-</a:t>
            </a:r>
            <a:r>
              <a:rPr lang="en-US" sz="2000" dirty="0" smtClean="0"/>
              <a:t>BAJA SAE and FSAE</a:t>
            </a:r>
          </a:p>
        </p:txBody>
      </p:sp>
      <p:pic>
        <p:nvPicPr>
          <p:cNvPr id="1026" name="Picture 2" descr="D:\LENOVO BACKUP\pix\1380628_535892386492001_1960881223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17" y="2143116"/>
            <a:ext cx="5095887" cy="38219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221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6" y="404664"/>
            <a:ext cx="8260672" cy="1039427"/>
          </a:xfrm>
        </p:spPr>
        <p:txBody>
          <a:bodyPr/>
          <a:lstStyle/>
          <a:p>
            <a:r>
              <a:rPr lang="en-US" dirty="0" smtClean="0"/>
              <a:t>        BAJA SAE &amp; FSAE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 </a:t>
            </a:r>
            <a:r>
              <a:rPr lang="en-IN" sz="2400" dirty="0" smtClean="0"/>
              <a:t>They are two college level competitions </a:t>
            </a:r>
            <a:r>
              <a:rPr lang="en-IN" sz="2400" dirty="0"/>
              <a:t>to provide SAE student members with a challenging </a:t>
            </a:r>
            <a:r>
              <a:rPr lang="en-IN" sz="2400" dirty="0" smtClean="0"/>
              <a:t>project. </a:t>
            </a:r>
          </a:p>
          <a:p>
            <a:r>
              <a:rPr lang="en-IN" sz="2400" dirty="0" smtClean="0"/>
              <a:t>Teams </a:t>
            </a:r>
            <a:r>
              <a:rPr lang="en-IN" sz="2400" dirty="0"/>
              <a:t>compete against one another to have their design accepted for manufacture by a fictitious firm. </a:t>
            </a:r>
            <a:endParaRPr lang="en-IN" sz="2400" dirty="0" smtClean="0"/>
          </a:p>
          <a:p>
            <a:r>
              <a:rPr lang="en-IN" sz="2400" dirty="0" smtClean="0"/>
              <a:t>Students </a:t>
            </a:r>
            <a:r>
              <a:rPr lang="en-IN" sz="2400" dirty="0"/>
              <a:t>must function as a team to not only design, build, test, promote, and race a vehicle within the limits of the rules, but also to generate financial support for their project.</a:t>
            </a:r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097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BAJA SAE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49424"/>
            <a:ext cx="4143372" cy="4325112"/>
          </a:xfrm>
        </p:spPr>
        <p:txBody>
          <a:bodyPr>
            <a:noAutofit/>
          </a:bodyPr>
          <a:lstStyle/>
          <a:p>
            <a:r>
              <a:rPr lang="en-IN" sz="1800" dirty="0" smtClean="0"/>
              <a:t> </a:t>
            </a:r>
            <a:r>
              <a:rPr lang="en-IN" sz="1800" dirty="0"/>
              <a:t>The BAJA SAE tasks the students to design, fabricate and validate a single seater four - wheeled off road </a:t>
            </a:r>
            <a:r>
              <a:rPr lang="en-IN" sz="1800" dirty="0" smtClean="0"/>
              <a:t>vehicle.</a:t>
            </a:r>
          </a:p>
          <a:p>
            <a:r>
              <a:rPr lang="en-IN" sz="1800" dirty="0" smtClean="0"/>
              <a:t>It takes </a:t>
            </a:r>
            <a:r>
              <a:rPr lang="en-IN" sz="1800" dirty="0"/>
              <a:t>part in series of events spread over a course of 3 days that test </a:t>
            </a:r>
            <a:r>
              <a:rPr lang="en-IN" sz="1800" dirty="0" smtClean="0"/>
              <a:t>the </a:t>
            </a:r>
            <a:r>
              <a:rPr lang="en-IN" sz="1800" dirty="0"/>
              <a:t>vehicle in terms of </a:t>
            </a:r>
            <a:r>
              <a:rPr lang="en-IN" sz="1800" i="1" dirty="0"/>
              <a:t>gradability, speed, acceleration </a:t>
            </a:r>
            <a:r>
              <a:rPr lang="en-IN" sz="1800" dirty="0"/>
              <a:t>and </a:t>
            </a:r>
            <a:r>
              <a:rPr lang="en-IN" sz="1800" i="1" dirty="0"/>
              <a:t>manoeuvrability </a:t>
            </a:r>
            <a:r>
              <a:rPr lang="en-IN" sz="1800" dirty="0"/>
              <a:t>characteristics and finally its ability to endure that back breaking durability test.</a:t>
            </a:r>
          </a:p>
        </p:txBody>
      </p:sp>
      <p:pic>
        <p:nvPicPr>
          <p:cNvPr id="2050" name="Picture 2" descr="D:\LENOVO BACKUP\pix\1391705_535891676492072_978340002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0528" y="2357430"/>
            <a:ext cx="4607752" cy="30718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545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3232" cy="1371600"/>
          </a:xfrm>
        </p:spPr>
        <p:txBody>
          <a:bodyPr/>
          <a:lstStyle/>
          <a:p>
            <a:r>
              <a:rPr lang="en-US" dirty="0" smtClean="0"/>
              <a:t>SUPRA SAE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3900486" cy="4325112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The </a:t>
            </a:r>
            <a:r>
              <a:rPr lang="en-IN" dirty="0"/>
              <a:t>concept behind SUPRA SAEINDIA </a:t>
            </a:r>
            <a:r>
              <a:rPr lang="en-IN" dirty="0" smtClean="0"/>
              <a:t>is to </a:t>
            </a:r>
            <a:r>
              <a:rPr lang="en-IN" dirty="0"/>
              <a:t>develop a small Formula style race car. </a:t>
            </a:r>
          </a:p>
          <a:p>
            <a:endParaRPr lang="en-IN" dirty="0"/>
          </a:p>
          <a:p>
            <a:r>
              <a:rPr lang="en-IN" dirty="0"/>
              <a:t>The target marketing group for the race car is the nonprofessional weekend autocross racer. Each team designs and produces a prototype based on well laid down rules &amp; regulations.</a:t>
            </a:r>
          </a:p>
          <a:p>
            <a:endParaRPr lang="en-IN" dirty="0"/>
          </a:p>
          <a:p>
            <a:pPr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3074" name="Picture 2" descr="D:\LENOVO BACKUP\fsae\FSAE International Pics\56j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2357430"/>
            <a:ext cx="4714875" cy="31448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607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SAE SVNIT CHAPTER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The collegiate chapters of SAE focus on making students an entrenched part of the developments of the automotive industry and encourage novel thinking among them. </a:t>
            </a:r>
            <a:endParaRPr lang="en-IN" dirty="0" smtClean="0"/>
          </a:p>
          <a:p>
            <a:r>
              <a:rPr lang="en-IN" dirty="0" smtClean="0"/>
              <a:t>SVNIT has participated in BAJA SAE and Supra since years.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06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GARUNA – 2005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988840"/>
            <a:ext cx="4067175" cy="3048000"/>
          </a:xfrm>
        </p:spPr>
      </p:pic>
      <p:sp>
        <p:nvSpPr>
          <p:cNvPr id="5" name="TextBox 4"/>
          <p:cNvSpPr txBox="1"/>
          <p:nvPr/>
        </p:nvSpPr>
        <p:spPr>
          <a:xfrm>
            <a:off x="755576" y="2852936"/>
            <a:ext cx="36471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Launched </a:t>
            </a:r>
            <a:r>
              <a:rPr lang="en-US" dirty="0" err="1" smtClean="0"/>
              <a:t>Indias</a:t>
            </a:r>
            <a:r>
              <a:rPr lang="en-US" dirty="0" smtClean="0"/>
              <a:t> 1</a:t>
            </a:r>
            <a:r>
              <a:rPr lang="en-US" baseline="30000" dirty="0" smtClean="0"/>
              <a:t>st</a:t>
            </a:r>
            <a:r>
              <a:rPr lang="en-US" dirty="0" smtClean="0"/>
              <a:t> ATV.</a:t>
            </a:r>
          </a:p>
          <a:p>
            <a:r>
              <a:rPr lang="en-US" dirty="0" smtClean="0"/>
              <a:t>Given the status of SAE India </a:t>
            </a:r>
          </a:p>
          <a:p>
            <a:r>
              <a:rPr lang="en-US" dirty="0" smtClean="0"/>
              <a:t>Vehicle by ARAI. Used for testing 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devoloping</a:t>
            </a:r>
            <a:r>
              <a:rPr lang="en-US" dirty="0" smtClean="0"/>
              <a:t> track at </a:t>
            </a:r>
            <a:r>
              <a:rPr lang="en-US" dirty="0" err="1" smtClean="0"/>
              <a:t>NATRiP</a:t>
            </a:r>
            <a:endParaRPr lang="en-US" dirty="0" smtClean="0"/>
          </a:p>
          <a:p>
            <a:r>
              <a:rPr lang="en-US" dirty="0" smtClean="0"/>
              <a:t>Indore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82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777</TotalTime>
  <Words>521</Words>
  <Application>Microsoft Office PowerPoint</Application>
  <PresentationFormat>On-screen Show (4:3)</PresentationFormat>
  <Paragraphs>71</Paragraphs>
  <Slides>20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Urban</vt:lpstr>
      <vt:lpstr>PowerPoint Presentation</vt:lpstr>
      <vt:lpstr>PowerPoint Presentation</vt:lpstr>
      <vt:lpstr>WHAT IS SAE?</vt:lpstr>
      <vt:lpstr>SAE INDIA</vt:lpstr>
      <vt:lpstr>        BAJA SAE &amp; FSAE</vt:lpstr>
      <vt:lpstr>BAJA SAE</vt:lpstr>
      <vt:lpstr>SUPRA SAE</vt:lpstr>
      <vt:lpstr>SAE SVNIT CHAPTER</vt:lpstr>
      <vt:lpstr>GARUNA – 2005</vt:lpstr>
      <vt:lpstr>PUSHPAK - 2006</vt:lpstr>
      <vt:lpstr>ASHWAMEDH – 2007</vt:lpstr>
      <vt:lpstr>YUYUTSU – 2009</vt:lpstr>
      <vt:lpstr>ANSHUMAT - 2009</vt:lpstr>
      <vt:lpstr>EKLAVYA - 2011</vt:lpstr>
      <vt:lpstr>PHOENIX – 2011</vt:lpstr>
      <vt:lpstr>PHOENIX - 2012</vt:lpstr>
      <vt:lpstr>What you’ll learn</vt:lpstr>
      <vt:lpstr>PowerPoint Presentation</vt:lpstr>
      <vt:lpstr>Design</vt:lpstr>
      <vt:lpstr>Manufacturing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Ligin</dc:creator>
  <cp:lastModifiedBy>ALAIN</cp:lastModifiedBy>
  <cp:revision>48</cp:revision>
  <dcterms:created xsi:type="dcterms:W3CDTF">2014-03-01T05:21:48Z</dcterms:created>
  <dcterms:modified xsi:type="dcterms:W3CDTF">2014-03-03T09:25:20Z</dcterms:modified>
</cp:coreProperties>
</file>