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B0CB-ADBF-9E3E-219B-1AE18676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C3280-98B2-B1A7-0774-85D39A38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A743-23EA-2CB4-8141-262278C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FB2F-EE4F-B116-9238-3220E545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7B3DE-DAE2-E21B-BBE3-2EE0E7F2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4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FAF4-9E7B-0335-617D-2AC0C501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06022-C7F7-8C69-90D0-F9600835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D4A3-4D38-E641-6B2E-997F442A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D08B-B154-DE60-457E-F7E5803C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43B2-7750-7C06-3AD8-E2144D0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4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7BD6-0CE2-4556-66CD-78BD61A37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2C20-365C-5A14-2B86-D4381DA9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E55B-D48E-18D1-A832-5212855B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F7F2-3C0D-A0AE-BBF4-C6522954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7D06-1AC1-6C59-2D0B-0223BEAD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6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F0A8-897C-3CA6-65D2-29DC95A3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B526-85EC-AD00-B603-79E5D114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EF2F-8FEA-E7EE-B14C-0388276C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E7D8-F405-B0EE-84D0-1DEA77EA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B6D6-9E7C-CE93-E648-C57897C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687E-D40E-EF62-65C1-A708C9C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AA51-8ADF-E7C9-7F89-7D41E7F8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F41A-C759-8620-AE0A-BD6423E0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D481-0ECD-B2D7-6B29-13031EA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416F-B2E5-9BB0-2F30-B525B1D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EDB0-5D5B-5E8A-3E7E-3B31EEFB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4C4C-375D-9200-6661-EA7080E5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D8D8-591D-97CE-DBD4-69E1363D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B235-1C11-336D-221B-432C84F5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5E28-B817-AC66-7F61-F9CF79C9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A3D-8640-15ED-8495-FA5BE61A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6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846-A578-30C1-3BBC-507B1E92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A538-9B1A-D9FC-999B-27B60A4F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E36D-6D48-273E-75B5-283D9554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118C1-2EB6-7578-A869-C7D0241D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2A89-8AD8-DF3D-134D-D34AED11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FF0CF-CF78-60C2-8A70-48E1C6BE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7C24A-88AB-63DA-93AE-381815EB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2645A-999F-4C04-1E9F-612C9F0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C8A-9597-5005-1892-0FE02C32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D229F-1CD1-668B-B4CD-5C27B5B6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E3715-2B59-BF6F-8C92-C1E69845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3044-99DF-938E-9BB2-B6B12433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1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0BBBF-C5FC-79A6-A13E-BD7BFCE6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FDD1D-8814-AF98-1C3E-6BBE0DD7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F9D34-B7A3-1F1B-ABED-9993BB1A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B0EF-E369-84E4-3540-0023B066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024-DC7B-40E2-EB45-83A63462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F9672-2D9E-BE27-B100-52490D01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F3168-998D-A30F-3824-853EC719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75963-08AF-B502-CA10-89DEAAA6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D7F7-FA64-FE2D-BDEC-CAC9F05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BE9D-006B-36C4-C3C6-A11C5178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004BA-058E-DC94-A470-E27C1D5F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D4A27-A43F-796B-2F80-568673B6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18ED-E33E-E6D3-9874-E66B9CB7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29E4-E247-6A94-E42B-EF847248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0BE4-5F4D-93C2-1D7E-660DA659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27F37-FF74-AB5A-462E-A590C2F3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4DA59-0CBF-7099-8F9B-41DFDE39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E477-C5CE-43DC-19DE-0072816DA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18886-8359-4257-BFD6-F07AE9414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06B6-0C19-084F-770F-B9446E402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B98E-6E0E-98ED-FE71-81B81A591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8FAF7-90C9-4A08-AD6E-454100F0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7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429A-C010-4E15-76A8-A00FD60B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ASSESMENT-1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26DE-7DC8-81FC-80E0-A5EDED682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SANJAY RAM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77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4911-9BC6-0D7B-E578-175382D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DEB8B-B3D3-3CEC-13F2-B31A0B8B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430" y="1690687"/>
            <a:ext cx="2686090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EBA4-A35C-B5D2-5B5A-5A19E424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07" y="1690687"/>
            <a:ext cx="2647561" cy="4730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528A9-8E98-83B0-85CE-FC712CF29181}"/>
              </a:ext>
            </a:extLst>
          </p:cNvPr>
          <p:cNvSpPr txBox="1"/>
          <p:nvPr/>
        </p:nvSpPr>
        <p:spPr>
          <a:xfrm>
            <a:off x="7508240" y="2245360"/>
            <a:ext cx="3444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past few years, the count of hires has been on and off </a:t>
            </a:r>
          </a:p>
          <a:p>
            <a:r>
              <a:rPr lang="en-US" dirty="0"/>
              <a:t>The no of employees hired from 2015 to 2021 has been constantly increasing and decreasing. </a:t>
            </a:r>
          </a:p>
          <a:p>
            <a:r>
              <a:rPr lang="en-US" dirty="0"/>
              <a:t>In the year 2021, the company has hired many employees(86).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22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54EE-327B-71AF-81D7-9E5F6A0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QUESTION-1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3AE87-9BC0-1455-3153-B5EB6FB73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936" y="1782536"/>
            <a:ext cx="3245544" cy="3701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304F0-80EA-36A6-1CB4-70AB369F073C}"/>
              </a:ext>
            </a:extLst>
          </p:cNvPr>
          <p:cNvSpPr txBox="1"/>
          <p:nvPr/>
        </p:nvSpPr>
        <p:spPr>
          <a:xfrm>
            <a:off x="6329680" y="2336800"/>
            <a:ext cx="4348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gender and ethnicity into rows of a pivot table </a:t>
            </a:r>
          </a:p>
          <a:p>
            <a:r>
              <a:rPr lang="en-US" dirty="0"/>
              <a:t>Insert ethnicity into column that gives us count of ethnicity for each category</a:t>
            </a:r>
          </a:p>
          <a:p>
            <a:r>
              <a:rPr lang="en-US" dirty="0"/>
              <a:t>Total no of Asian ethnics in the company are higher followed by Caucasian, Latino. Black ethnics are the least with only 74 employees with 37 from male and female 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3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5A9-4750-C350-D4BE-14C0D7D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1FEB9-D8C1-D556-CD4D-2BFDE124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28" y="1565382"/>
            <a:ext cx="5725872" cy="38579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A2881-48BC-3AFB-0824-4498C873D22B}"/>
              </a:ext>
            </a:extLst>
          </p:cNvPr>
          <p:cNvSpPr txBox="1"/>
          <p:nvPr/>
        </p:nvSpPr>
        <p:spPr>
          <a:xfrm>
            <a:off x="7620000" y="2346960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table it is clearly inferred that there are no significant difference between avg salaries of employees from different departments.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93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1DB-B610-88D5-994E-C3C35594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Question-4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12ECA9-AE06-9135-E437-D0BDED7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1299"/>
            <a:ext cx="5407086" cy="25954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E84DB-DBD0-3B0C-5C8F-313E2F32C6BE}"/>
              </a:ext>
            </a:extLst>
          </p:cNvPr>
          <p:cNvSpPr txBox="1"/>
          <p:nvPr/>
        </p:nvSpPr>
        <p:spPr>
          <a:xfrm>
            <a:off x="6990080" y="2052320"/>
            <a:ext cx="4064000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the country column into rows and employee names into column categories of the pivot table would do the work.</a:t>
            </a:r>
          </a:p>
          <a:p>
            <a:r>
              <a:rPr lang="en-US" dirty="0"/>
              <a:t>From the image, it is clearly observed that United states has highest no of employees with 643 followed by China and Brazil.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B38A3D-014A-4957-987E-7DD856C2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6" y="5131752"/>
            <a:ext cx="3896414" cy="10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5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CF7-413C-F436-950D-D7702FF0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EC852-E4C5-7072-3CB3-891FC81C1A85}"/>
              </a:ext>
            </a:extLst>
          </p:cNvPr>
          <p:cNvSpPr txBox="1"/>
          <p:nvPr/>
        </p:nvSpPr>
        <p:spPr>
          <a:xfrm>
            <a:off x="5466080" y="2428240"/>
            <a:ext cx="606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the age column in both the rows and columns of the pivot table would do the work.</a:t>
            </a:r>
          </a:p>
          <a:p>
            <a:r>
              <a:rPr lang="en-US" dirty="0"/>
              <a:t>In the age column, we have to group the data in such a way that it shows the age range wise.</a:t>
            </a:r>
          </a:p>
          <a:p>
            <a:r>
              <a:rPr lang="en-US" dirty="0"/>
              <a:t>From the table, we can clearly infer that the common age range of employees working in this company are from 40-49 with 288 employees.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C852EE-91BE-A41A-BE29-6CA6BCDE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76" y="1917622"/>
            <a:ext cx="4130181" cy="32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1099-FA82-C0F2-A185-D945EF41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B72F7-A58F-E85B-203D-754F6EAA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65" y="1479010"/>
            <a:ext cx="2895749" cy="2463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9C4E9-2AAA-EF20-016F-92C8960F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4" y="4464674"/>
            <a:ext cx="2813299" cy="68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E02E2-65CD-9ACE-E31F-9BE64410AEB6}"/>
              </a:ext>
            </a:extLst>
          </p:cNvPr>
          <p:cNvSpPr txBox="1"/>
          <p:nvPr/>
        </p:nvSpPr>
        <p:spPr>
          <a:xfrm>
            <a:off x="5415280" y="2255520"/>
            <a:ext cx="462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bonus% into the pivot table and find the average of the bonus %.</a:t>
            </a:r>
          </a:p>
          <a:p>
            <a:r>
              <a:rPr lang="en-US" dirty="0"/>
              <a:t>The first table shows the average bonus% of each employee.</a:t>
            </a:r>
          </a:p>
          <a:p>
            <a:r>
              <a:rPr lang="en-US" dirty="0"/>
              <a:t>From the second table, it is clearly inferred that the avg of bonus% for all the employees is 0.08866%.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3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6DED-2005-27A0-8B4E-A3417163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D1FFB-538B-E047-FBA7-4070AD14A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24" y="1518381"/>
            <a:ext cx="3340272" cy="2425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FD767-A57F-46E7-4C90-79770972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4" y="4500531"/>
            <a:ext cx="3649812" cy="985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7084D7-D0BA-9362-7A04-BDF6AF202DBC}"/>
              </a:ext>
            </a:extLst>
          </p:cNvPr>
          <p:cNvSpPr txBox="1"/>
          <p:nvPr/>
        </p:nvSpPr>
        <p:spPr>
          <a:xfrm>
            <a:off x="5334000" y="2214880"/>
            <a:ext cx="583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job titles into the pivot table rows to find the count of each job title.</a:t>
            </a:r>
          </a:p>
          <a:p>
            <a:r>
              <a:rPr lang="en-US" dirty="0"/>
              <a:t>From the table, we can sort the job titles using top10 filter and it is clear that the Director job title occurs frequently in the data with 121 entries.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26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102C-78D7-FDBA-5C12-FC5FCE29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5220-A817-8C05-A443-7A25E6AC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Work-life balance, the hike problem or any internal conflicts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2A0F-5D6E-1196-5E00-08D5EE1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8520" cy="42735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Question-9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19B8C-BF9C-B634-7856-386FDE6F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55" y="891284"/>
            <a:ext cx="3531747" cy="5743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3A8A6-E90C-E03E-1130-8625E4C58D64}"/>
              </a:ext>
            </a:extLst>
          </p:cNvPr>
          <p:cNvSpPr txBox="1"/>
          <p:nvPr/>
        </p:nvSpPr>
        <p:spPr>
          <a:xfrm>
            <a:off x="4968240" y="1747520"/>
            <a:ext cx="614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observing the table beside, each department is not diverse in terms of ethnicity as black ethnicity is less in all the departments.</a:t>
            </a:r>
          </a:p>
          <a:p>
            <a:r>
              <a:rPr lang="en-US" dirty="0"/>
              <a:t>We can see that few departments like </a:t>
            </a:r>
            <a:r>
              <a:rPr lang="en-US" dirty="0" err="1"/>
              <a:t>IT,Human</a:t>
            </a:r>
            <a:r>
              <a:rPr lang="en-US" dirty="0"/>
              <a:t> </a:t>
            </a:r>
            <a:r>
              <a:rPr lang="en-US" dirty="0" err="1"/>
              <a:t>resourse</a:t>
            </a:r>
            <a:r>
              <a:rPr lang="en-US" dirty="0"/>
              <a:t> and Sales are </a:t>
            </a:r>
            <a:r>
              <a:rPr lang="en-US" dirty="0" err="1"/>
              <a:t>comparitvely</a:t>
            </a:r>
            <a:r>
              <a:rPr lang="en-US" dirty="0"/>
              <a:t> diverse to a little extent in terms of ethnicity.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INTERNAL ASSESMENT-1</vt:lpstr>
      <vt:lpstr>QUESTION-1</vt:lpstr>
      <vt:lpstr>Question-3</vt:lpstr>
      <vt:lpstr>Question-4</vt:lpstr>
      <vt:lpstr>Question-5</vt:lpstr>
      <vt:lpstr>Question-6</vt:lpstr>
      <vt:lpstr>Question-7</vt:lpstr>
      <vt:lpstr>Question-8</vt:lpstr>
      <vt:lpstr>Question-9</vt:lpstr>
      <vt:lpstr>Question-10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ASSESMENT-1</dc:title>
  <dc:creator>Sanjay Ram</dc:creator>
  <cp:lastModifiedBy>Sanjay Ram</cp:lastModifiedBy>
  <cp:revision>7</cp:revision>
  <dcterms:created xsi:type="dcterms:W3CDTF">2024-03-29T05:17:04Z</dcterms:created>
  <dcterms:modified xsi:type="dcterms:W3CDTF">2024-03-29T06:11:50Z</dcterms:modified>
</cp:coreProperties>
</file>