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07B7-8537-E062-42DE-E9A0D036D6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CAA1A7-F1E0-49DB-6DAB-59ED538D08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A7880B-7BEA-F4C3-FD67-3A73CFF3B924}"/>
              </a:ext>
            </a:extLst>
          </p:cNvPr>
          <p:cNvSpPr>
            <a:spLocks noGrp="1"/>
          </p:cNvSpPr>
          <p:nvPr>
            <p:ph type="dt" sz="half" idx="10"/>
          </p:nvPr>
        </p:nvSpPr>
        <p:spPr/>
        <p:txBody>
          <a:bodyPr/>
          <a:lstStyle/>
          <a:p>
            <a:fld id="{905F30F3-61F8-4EA5-BBF6-EF213200E07B}" type="datetimeFigureOut">
              <a:rPr lang="en-IN" smtClean="0"/>
              <a:t>02-04-2024</a:t>
            </a:fld>
            <a:endParaRPr lang="en-IN"/>
          </a:p>
        </p:txBody>
      </p:sp>
      <p:sp>
        <p:nvSpPr>
          <p:cNvPr id="5" name="Footer Placeholder 4">
            <a:extLst>
              <a:ext uri="{FF2B5EF4-FFF2-40B4-BE49-F238E27FC236}">
                <a16:creationId xmlns:a16="http://schemas.microsoft.com/office/drawing/2014/main" id="{F7A5F09E-4A72-91CC-A5B9-8109DD989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D88084-FF51-5A46-D165-F09138FDEBE0}"/>
              </a:ext>
            </a:extLst>
          </p:cNvPr>
          <p:cNvSpPr>
            <a:spLocks noGrp="1"/>
          </p:cNvSpPr>
          <p:nvPr>
            <p:ph type="sldNum" sz="quarter" idx="12"/>
          </p:nvPr>
        </p:nvSpPr>
        <p:spPr/>
        <p:txBody>
          <a:bodyPr/>
          <a:lstStyle/>
          <a:p>
            <a:fld id="{6534C802-E6F6-47A1-841D-B963BB98F5C1}" type="slidenum">
              <a:rPr lang="en-IN" smtClean="0"/>
              <a:t>‹#›</a:t>
            </a:fld>
            <a:endParaRPr lang="en-IN"/>
          </a:p>
        </p:txBody>
      </p:sp>
    </p:spTree>
    <p:extLst>
      <p:ext uri="{BB962C8B-B14F-4D97-AF65-F5344CB8AC3E}">
        <p14:creationId xmlns:p14="http://schemas.microsoft.com/office/powerpoint/2010/main" val="3469110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A300-58F2-4696-216E-7CDB63268C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F497CA-7707-3162-25FF-38B5096FEA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E8B903-6809-0D06-79DC-045C8ECECEDA}"/>
              </a:ext>
            </a:extLst>
          </p:cNvPr>
          <p:cNvSpPr>
            <a:spLocks noGrp="1"/>
          </p:cNvSpPr>
          <p:nvPr>
            <p:ph type="dt" sz="half" idx="10"/>
          </p:nvPr>
        </p:nvSpPr>
        <p:spPr/>
        <p:txBody>
          <a:bodyPr/>
          <a:lstStyle/>
          <a:p>
            <a:fld id="{905F30F3-61F8-4EA5-BBF6-EF213200E07B}" type="datetimeFigureOut">
              <a:rPr lang="en-IN" smtClean="0"/>
              <a:t>02-04-2024</a:t>
            </a:fld>
            <a:endParaRPr lang="en-IN"/>
          </a:p>
        </p:txBody>
      </p:sp>
      <p:sp>
        <p:nvSpPr>
          <p:cNvPr id="5" name="Footer Placeholder 4">
            <a:extLst>
              <a:ext uri="{FF2B5EF4-FFF2-40B4-BE49-F238E27FC236}">
                <a16:creationId xmlns:a16="http://schemas.microsoft.com/office/drawing/2014/main" id="{13389189-EF56-C5A6-BBB5-F1E93D7A5E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8AA9F5-F3EA-7F96-67A2-00A307CCC893}"/>
              </a:ext>
            </a:extLst>
          </p:cNvPr>
          <p:cNvSpPr>
            <a:spLocks noGrp="1"/>
          </p:cNvSpPr>
          <p:nvPr>
            <p:ph type="sldNum" sz="quarter" idx="12"/>
          </p:nvPr>
        </p:nvSpPr>
        <p:spPr/>
        <p:txBody>
          <a:bodyPr/>
          <a:lstStyle/>
          <a:p>
            <a:fld id="{6534C802-E6F6-47A1-841D-B963BB98F5C1}" type="slidenum">
              <a:rPr lang="en-IN" smtClean="0"/>
              <a:t>‹#›</a:t>
            </a:fld>
            <a:endParaRPr lang="en-IN"/>
          </a:p>
        </p:txBody>
      </p:sp>
    </p:spTree>
    <p:extLst>
      <p:ext uri="{BB962C8B-B14F-4D97-AF65-F5344CB8AC3E}">
        <p14:creationId xmlns:p14="http://schemas.microsoft.com/office/powerpoint/2010/main" val="822290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7A80F0-E54A-50F4-5375-AC44C390A1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23B67A-FD8F-4D3B-B727-263F42F26A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585BDE-748B-98E3-31B7-E74F803BC96B}"/>
              </a:ext>
            </a:extLst>
          </p:cNvPr>
          <p:cNvSpPr>
            <a:spLocks noGrp="1"/>
          </p:cNvSpPr>
          <p:nvPr>
            <p:ph type="dt" sz="half" idx="10"/>
          </p:nvPr>
        </p:nvSpPr>
        <p:spPr/>
        <p:txBody>
          <a:bodyPr/>
          <a:lstStyle/>
          <a:p>
            <a:fld id="{905F30F3-61F8-4EA5-BBF6-EF213200E07B}" type="datetimeFigureOut">
              <a:rPr lang="en-IN" smtClean="0"/>
              <a:t>02-04-2024</a:t>
            </a:fld>
            <a:endParaRPr lang="en-IN"/>
          </a:p>
        </p:txBody>
      </p:sp>
      <p:sp>
        <p:nvSpPr>
          <p:cNvPr id="5" name="Footer Placeholder 4">
            <a:extLst>
              <a:ext uri="{FF2B5EF4-FFF2-40B4-BE49-F238E27FC236}">
                <a16:creationId xmlns:a16="http://schemas.microsoft.com/office/drawing/2014/main" id="{4A15C51B-76AE-8084-C028-B3D657DA16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127D52-744B-4D66-5DC0-455AF55C5F2E}"/>
              </a:ext>
            </a:extLst>
          </p:cNvPr>
          <p:cNvSpPr>
            <a:spLocks noGrp="1"/>
          </p:cNvSpPr>
          <p:nvPr>
            <p:ph type="sldNum" sz="quarter" idx="12"/>
          </p:nvPr>
        </p:nvSpPr>
        <p:spPr/>
        <p:txBody>
          <a:bodyPr/>
          <a:lstStyle/>
          <a:p>
            <a:fld id="{6534C802-E6F6-47A1-841D-B963BB98F5C1}" type="slidenum">
              <a:rPr lang="en-IN" smtClean="0"/>
              <a:t>‹#›</a:t>
            </a:fld>
            <a:endParaRPr lang="en-IN"/>
          </a:p>
        </p:txBody>
      </p:sp>
    </p:spTree>
    <p:extLst>
      <p:ext uri="{BB962C8B-B14F-4D97-AF65-F5344CB8AC3E}">
        <p14:creationId xmlns:p14="http://schemas.microsoft.com/office/powerpoint/2010/main" val="2374099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5CC0-09DC-0B3A-B584-7901DDD74A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6E80E9-3870-3994-0801-FF327097B7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5AE883-609C-C400-4B9F-DBADBB7AB335}"/>
              </a:ext>
            </a:extLst>
          </p:cNvPr>
          <p:cNvSpPr>
            <a:spLocks noGrp="1"/>
          </p:cNvSpPr>
          <p:nvPr>
            <p:ph type="dt" sz="half" idx="10"/>
          </p:nvPr>
        </p:nvSpPr>
        <p:spPr/>
        <p:txBody>
          <a:bodyPr/>
          <a:lstStyle/>
          <a:p>
            <a:fld id="{905F30F3-61F8-4EA5-BBF6-EF213200E07B}" type="datetimeFigureOut">
              <a:rPr lang="en-IN" smtClean="0"/>
              <a:t>02-04-2024</a:t>
            </a:fld>
            <a:endParaRPr lang="en-IN"/>
          </a:p>
        </p:txBody>
      </p:sp>
      <p:sp>
        <p:nvSpPr>
          <p:cNvPr id="5" name="Footer Placeholder 4">
            <a:extLst>
              <a:ext uri="{FF2B5EF4-FFF2-40B4-BE49-F238E27FC236}">
                <a16:creationId xmlns:a16="http://schemas.microsoft.com/office/drawing/2014/main" id="{38F8F9D9-81B1-7EE6-1E3F-CC1EE4075E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8548FE-FBB6-B8D3-8DD6-000B30B282DA}"/>
              </a:ext>
            </a:extLst>
          </p:cNvPr>
          <p:cNvSpPr>
            <a:spLocks noGrp="1"/>
          </p:cNvSpPr>
          <p:nvPr>
            <p:ph type="sldNum" sz="quarter" idx="12"/>
          </p:nvPr>
        </p:nvSpPr>
        <p:spPr/>
        <p:txBody>
          <a:bodyPr/>
          <a:lstStyle/>
          <a:p>
            <a:fld id="{6534C802-E6F6-47A1-841D-B963BB98F5C1}" type="slidenum">
              <a:rPr lang="en-IN" smtClean="0"/>
              <a:t>‹#›</a:t>
            </a:fld>
            <a:endParaRPr lang="en-IN"/>
          </a:p>
        </p:txBody>
      </p:sp>
    </p:spTree>
    <p:extLst>
      <p:ext uri="{BB962C8B-B14F-4D97-AF65-F5344CB8AC3E}">
        <p14:creationId xmlns:p14="http://schemas.microsoft.com/office/powerpoint/2010/main" val="3531437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71F8-8372-F421-FE30-6391FCC3B5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46D162-6162-8ACE-110E-0652EE417C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77B912-F09F-3675-559C-BA5E66A91A2F}"/>
              </a:ext>
            </a:extLst>
          </p:cNvPr>
          <p:cNvSpPr>
            <a:spLocks noGrp="1"/>
          </p:cNvSpPr>
          <p:nvPr>
            <p:ph type="dt" sz="half" idx="10"/>
          </p:nvPr>
        </p:nvSpPr>
        <p:spPr/>
        <p:txBody>
          <a:bodyPr/>
          <a:lstStyle/>
          <a:p>
            <a:fld id="{905F30F3-61F8-4EA5-BBF6-EF213200E07B}" type="datetimeFigureOut">
              <a:rPr lang="en-IN" smtClean="0"/>
              <a:t>02-04-2024</a:t>
            </a:fld>
            <a:endParaRPr lang="en-IN"/>
          </a:p>
        </p:txBody>
      </p:sp>
      <p:sp>
        <p:nvSpPr>
          <p:cNvPr id="5" name="Footer Placeholder 4">
            <a:extLst>
              <a:ext uri="{FF2B5EF4-FFF2-40B4-BE49-F238E27FC236}">
                <a16:creationId xmlns:a16="http://schemas.microsoft.com/office/drawing/2014/main" id="{4C2D5BD4-9F1F-1366-C5C2-024ACF1026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60C69A-6C15-87B4-AD08-D0E55E64B8B9}"/>
              </a:ext>
            </a:extLst>
          </p:cNvPr>
          <p:cNvSpPr>
            <a:spLocks noGrp="1"/>
          </p:cNvSpPr>
          <p:nvPr>
            <p:ph type="sldNum" sz="quarter" idx="12"/>
          </p:nvPr>
        </p:nvSpPr>
        <p:spPr/>
        <p:txBody>
          <a:bodyPr/>
          <a:lstStyle/>
          <a:p>
            <a:fld id="{6534C802-E6F6-47A1-841D-B963BB98F5C1}" type="slidenum">
              <a:rPr lang="en-IN" smtClean="0"/>
              <a:t>‹#›</a:t>
            </a:fld>
            <a:endParaRPr lang="en-IN"/>
          </a:p>
        </p:txBody>
      </p:sp>
    </p:spTree>
    <p:extLst>
      <p:ext uri="{BB962C8B-B14F-4D97-AF65-F5344CB8AC3E}">
        <p14:creationId xmlns:p14="http://schemas.microsoft.com/office/powerpoint/2010/main" val="846659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8968-3C78-6BA9-3A0D-E1927C61E1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CEDB3B-9E9F-056F-05A6-A96956C5D8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344D8D-8D94-0189-80C0-B9A2289531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E9274D-E72F-29E4-529F-760F2AEFB650}"/>
              </a:ext>
            </a:extLst>
          </p:cNvPr>
          <p:cNvSpPr>
            <a:spLocks noGrp="1"/>
          </p:cNvSpPr>
          <p:nvPr>
            <p:ph type="dt" sz="half" idx="10"/>
          </p:nvPr>
        </p:nvSpPr>
        <p:spPr/>
        <p:txBody>
          <a:bodyPr/>
          <a:lstStyle/>
          <a:p>
            <a:fld id="{905F30F3-61F8-4EA5-BBF6-EF213200E07B}" type="datetimeFigureOut">
              <a:rPr lang="en-IN" smtClean="0"/>
              <a:t>02-04-2024</a:t>
            </a:fld>
            <a:endParaRPr lang="en-IN"/>
          </a:p>
        </p:txBody>
      </p:sp>
      <p:sp>
        <p:nvSpPr>
          <p:cNvPr id="6" name="Footer Placeholder 5">
            <a:extLst>
              <a:ext uri="{FF2B5EF4-FFF2-40B4-BE49-F238E27FC236}">
                <a16:creationId xmlns:a16="http://schemas.microsoft.com/office/drawing/2014/main" id="{5A1663F0-6B71-0A98-E787-67C4B00DF3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F9DBF4-D306-A594-4E2D-494105BA61F6}"/>
              </a:ext>
            </a:extLst>
          </p:cNvPr>
          <p:cNvSpPr>
            <a:spLocks noGrp="1"/>
          </p:cNvSpPr>
          <p:nvPr>
            <p:ph type="sldNum" sz="quarter" idx="12"/>
          </p:nvPr>
        </p:nvSpPr>
        <p:spPr/>
        <p:txBody>
          <a:bodyPr/>
          <a:lstStyle/>
          <a:p>
            <a:fld id="{6534C802-E6F6-47A1-841D-B963BB98F5C1}" type="slidenum">
              <a:rPr lang="en-IN" smtClean="0"/>
              <a:t>‹#›</a:t>
            </a:fld>
            <a:endParaRPr lang="en-IN"/>
          </a:p>
        </p:txBody>
      </p:sp>
    </p:spTree>
    <p:extLst>
      <p:ext uri="{BB962C8B-B14F-4D97-AF65-F5344CB8AC3E}">
        <p14:creationId xmlns:p14="http://schemas.microsoft.com/office/powerpoint/2010/main" val="88189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A72E4-96B0-D6D7-EEA6-65CB272A88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BD7A12-51C3-AD52-B3F4-695BE7672D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D1608D-9D68-89E2-6138-DA075D55E0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F91162-AC8E-FA9A-DC92-B1327CA8FE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BE3C59-EA60-0BB7-6AF5-18C4D4DDBD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B421CE-26A8-C7E0-9379-9CF04508BCA8}"/>
              </a:ext>
            </a:extLst>
          </p:cNvPr>
          <p:cNvSpPr>
            <a:spLocks noGrp="1"/>
          </p:cNvSpPr>
          <p:nvPr>
            <p:ph type="dt" sz="half" idx="10"/>
          </p:nvPr>
        </p:nvSpPr>
        <p:spPr/>
        <p:txBody>
          <a:bodyPr/>
          <a:lstStyle/>
          <a:p>
            <a:fld id="{905F30F3-61F8-4EA5-BBF6-EF213200E07B}" type="datetimeFigureOut">
              <a:rPr lang="en-IN" smtClean="0"/>
              <a:t>02-04-2024</a:t>
            </a:fld>
            <a:endParaRPr lang="en-IN"/>
          </a:p>
        </p:txBody>
      </p:sp>
      <p:sp>
        <p:nvSpPr>
          <p:cNvPr id="8" name="Footer Placeholder 7">
            <a:extLst>
              <a:ext uri="{FF2B5EF4-FFF2-40B4-BE49-F238E27FC236}">
                <a16:creationId xmlns:a16="http://schemas.microsoft.com/office/drawing/2014/main" id="{18C4CCC1-2588-68E0-52AF-E493C8EA2E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E7E5CC-6D90-CF72-F8E5-B78793DD6159}"/>
              </a:ext>
            </a:extLst>
          </p:cNvPr>
          <p:cNvSpPr>
            <a:spLocks noGrp="1"/>
          </p:cNvSpPr>
          <p:nvPr>
            <p:ph type="sldNum" sz="quarter" idx="12"/>
          </p:nvPr>
        </p:nvSpPr>
        <p:spPr/>
        <p:txBody>
          <a:bodyPr/>
          <a:lstStyle/>
          <a:p>
            <a:fld id="{6534C802-E6F6-47A1-841D-B963BB98F5C1}" type="slidenum">
              <a:rPr lang="en-IN" smtClean="0"/>
              <a:t>‹#›</a:t>
            </a:fld>
            <a:endParaRPr lang="en-IN"/>
          </a:p>
        </p:txBody>
      </p:sp>
    </p:spTree>
    <p:extLst>
      <p:ext uri="{BB962C8B-B14F-4D97-AF65-F5344CB8AC3E}">
        <p14:creationId xmlns:p14="http://schemas.microsoft.com/office/powerpoint/2010/main" val="41718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EB79-1B22-DF11-4BDA-E5E54A71E0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0E1A13-3A9A-6CCC-6B49-28F8CCAE7C2C}"/>
              </a:ext>
            </a:extLst>
          </p:cNvPr>
          <p:cNvSpPr>
            <a:spLocks noGrp="1"/>
          </p:cNvSpPr>
          <p:nvPr>
            <p:ph type="dt" sz="half" idx="10"/>
          </p:nvPr>
        </p:nvSpPr>
        <p:spPr/>
        <p:txBody>
          <a:bodyPr/>
          <a:lstStyle/>
          <a:p>
            <a:fld id="{905F30F3-61F8-4EA5-BBF6-EF213200E07B}" type="datetimeFigureOut">
              <a:rPr lang="en-IN" smtClean="0"/>
              <a:t>02-04-2024</a:t>
            </a:fld>
            <a:endParaRPr lang="en-IN"/>
          </a:p>
        </p:txBody>
      </p:sp>
      <p:sp>
        <p:nvSpPr>
          <p:cNvPr id="4" name="Footer Placeholder 3">
            <a:extLst>
              <a:ext uri="{FF2B5EF4-FFF2-40B4-BE49-F238E27FC236}">
                <a16:creationId xmlns:a16="http://schemas.microsoft.com/office/drawing/2014/main" id="{AF806421-B412-94B7-378B-01BE015635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9E7C53-A3C2-B35E-5D0E-8F9464D88782}"/>
              </a:ext>
            </a:extLst>
          </p:cNvPr>
          <p:cNvSpPr>
            <a:spLocks noGrp="1"/>
          </p:cNvSpPr>
          <p:nvPr>
            <p:ph type="sldNum" sz="quarter" idx="12"/>
          </p:nvPr>
        </p:nvSpPr>
        <p:spPr/>
        <p:txBody>
          <a:bodyPr/>
          <a:lstStyle/>
          <a:p>
            <a:fld id="{6534C802-E6F6-47A1-841D-B963BB98F5C1}" type="slidenum">
              <a:rPr lang="en-IN" smtClean="0"/>
              <a:t>‹#›</a:t>
            </a:fld>
            <a:endParaRPr lang="en-IN"/>
          </a:p>
        </p:txBody>
      </p:sp>
    </p:spTree>
    <p:extLst>
      <p:ext uri="{BB962C8B-B14F-4D97-AF65-F5344CB8AC3E}">
        <p14:creationId xmlns:p14="http://schemas.microsoft.com/office/powerpoint/2010/main" val="2519367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46958F-C4E1-5AFA-6CB6-8ECABE424323}"/>
              </a:ext>
            </a:extLst>
          </p:cNvPr>
          <p:cNvSpPr>
            <a:spLocks noGrp="1"/>
          </p:cNvSpPr>
          <p:nvPr>
            <p:ph type="dt" sz="half" idx="10"/>
          </p:nvPr>
        </p:nvSpPr>
        <p:spPr/>
        <p:txBody>
          <a:bodyPr/>
          <a:lstStyle/>
          <a:p>
            <a:fld id="{905F30F3-61F8-4EA5-BBF6-EF213200E07B}" type="datetimeFigureOut">
              <a:rPr lang="en-IN" smtClean="0"/>
              <a:t>02-04-2024</a:t>
            </a:fld>
            <a:endParaRPr lang="en-IN"/>
          </a:p>
        </p:txBody>
      </p:sp>
      <p:sp>
        <p:nvSpPr>
          <p:cNvPr id="3" name="Footer Placeholder 2">
            <a:extLst>
              <a:ext uri="{FF2B5EF4-FFF2-40B4-BE49-F238E27FC236}">
                <a16:creationId xmlns:a16="http://schemas.microsoft.com/office/drawing/2014/main" id="{56CFA7E3-BD9B-8502-4322-7F6EA2A5C5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70CC3A-30C3-A8E7-9C78-225EF3D61500}"/>
              </a:ext>
            </a:extLst>
          </p:cNvPr>
          <p:cNvSpPr>
            <a:spLocks noGrp="1"/>
          </p:cNvSpPr>
          <p:nvPr>
            <p:ph type="sldNum" sz="quarter" idx="12"/>
          </p:nvPr>
        </p:nvSpPr>
        <p:spPr/>
        <p:txBody>
          <a:bodyPr/>
          <a:lstStyle/>
          <a:p>
            <a:fld id="{6534C802-E6F6-47A1-841D-B963BB98F5C1}" type="slidenum">
              <a:rPr lang="en-IN" smtClean="0"/>
              <a:t>‹#›</a:t>
            </a:fld>
            <a:endParaRPr lang="en-IN"/>
          </a:p>
        </p:txBody>
      </p:sp>
    </p:spTree>
    <p:extLst>
      <p:ext uri="{BB962C8B-B14F-4D97-AF65-F5344CB8AC3E}">
        <p14:creationId xmlns:p14="http://schemas.microsoft.com/office/powerpoint/2010/main" val="2782728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307DE-E8BC-C8C4-713D-4964FFF97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825AAF-8965-862A-47D2-5B99D91213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23F022-E5E4-BB00-F189-A694A318B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CBF6FE-82FA-26C6-A5AC-A72A838AFC1C}"/>
              </a:ext>
            </a:extLst>
          </p:cNvPr>
          <p:cNvSpPr>
            <a:spLocks noGrp="1"/>
          </p:cNvSpPr>
          <p:nvPr>
            <p:ph type="dt" sz="half" idx="10"/>
          </p:nvPr>
        </p:nvSpPr>
        <p:spPr/>
        <p:txBody>
          <a:bodyPr/>
          <a:lstStyle/>
          <a:p>
            <a:fld id="{905F30F3-61F8-4EA5-BBF6-EF213200E07B}" type="datetimeFigureOut">
              <a:rPr lang="en-IN" smtClean="0"/>
              <a:t>02-04-2024</a:t>
            </a:fld>
            <a:endParaRPr lang="en-IN"/>
          </a:p>
        </p:txBody>
      </p:sp>
      <p:sp>
        <p:nvSpPr>
          <p:cNvPr id="6" name="Footer Placeholder 5">
            <a:extLst>
              <a:ext uri="{FF2B5EF4-FFF2-40B4-BE49-F238E27FC236}">
                <a16:creationId xmlns:a16="http://schemas.microsoft.com/office/drawing/2014/main" id="{19EEA0D7-6CC1-D328-099B-1B6C608D80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8264C4-A3DB-FF6C-FDB5-6EF9EB6835A9}"/>
              </a:ext>
            </a:extLst>
          </p:cNvPr>
          <p:cNvSpPr>
            <a:spLocks noGrp="1"/>
          </p:cNvSpPr>
          <p:nvPr>
            <p:ph type="sldNum" sz="quarter" idx="12"/>
          </p:nvPr>
        </p:nvSpPr>
        <p:spPr/>
        <p:txBody>
          <a:bodyPr/>
          <a:lstStyle/>
          <a:p>
            <a:fld id="{6534C802-E6F6-47A1-841D-B963BB98F5C1}" type="slidenum">
              <a:rPr lang="en-IN" smtClean="0"/>
              <a:t>‹#›</a:t>
            </a:fld>
            <a:endParaRPr lang="en-IN"/>
          </a:p>
        </p:txBody>
      </p:sp>
    </p:spTree>
    <p:extLst>
      <p:ext uri="{BB962C8B-B14F-4D97-AF65-F5344CB8AC3E}">
        <p14:creationId xmlns:p14="http://schemas.microsoft.com/office/powerpoint/2010/main" val="146237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CB8FD-4DB9-86A9-ECAE-278C7A93C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E041D7-A69E-613E-CDEC-7C7A9CC37F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DEAEA7-DD8D-5543-5E23-B2539EC00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DD9DFC-B0AE-FFBB-636C-9077A735128D}"/>
              </a:ext>
            </a:extLst>
          </p:cNvPr>
          <p:cNvSpPr>
            <a:spLocks noGrp="1"/>
          </p:cNvSpPr>
          <p:nvPr>
            <p:ph type="dt" sz="half" idx="10"/>
          </p:nvPr>
        </p:nvSpPr>
        <p:spPr/>
        <p:txBody>
          <a:bodyPr/>
          <a:lstStyle/>
          <a:p>
            <a:fld id="{905F30F3-61F8-4EA5-BBF6-EF213200E07B}" type="datetimeFigureOut">
              <a:rPr lang="en-IN" smtClean="0"/>
              <a:t>02-04-2024</a:t>
            </a:fld>
            <a:endParaRPr lang="en-IN"/>
          </a:p>
        </p:txBody>
      </p:sp>
      <p:sp>
        <p:nvSpPr>
          <p:cNvPr id="6" name="Footer Placeholder 5">
            <a:extLst>
              <a:ext uri="{FF2B5EF4-FFF2-40B4-BE49-F238E27FC236}">
                <a16:creationId xmlns:a16="http://schemas.microsoft.com/office/drawing/2014/main" id="{E316A0E2-8FEF-3D6C-B58F-3914FDDEA3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36889E-F93A-E700-5357-E41F3E06B929}"/>
              </a:ext>
            </a:extLst>
          </p:cNvPr>
          <p:cNvSpPr>
            <a:spLocks noGrp="1"/>
          </p:cNvSpPr>
          <p:nvPr>
            <p:ph type="sldNum" sz="quarter" idx="12"/>
          </p:nvPr>
        </p:nvSpPr>
        <p:spPr/>
        <p:txBody>
          <a:bodyPr/>
          <a:lstStyle/>
          <a:p>
            <a:fld id="{6534C802-E6F6-47A1-841D-B963BB98F5C1}" type="slidenum">
              <a:rPr lang="en-IN" smtClean="0"/>
              <a:t>‹#›</a:t>
            </a:fld>
            <a:endParaRPr lang="en-IN"/>
          </a:p>
        </p:txBody>
      </p:sp>
    </p:spTree>
    <p:extLst>
      <p:ext uri="{BB962C8B-B14F-4D97-AF65-F5344CB8AC3E}">
        <p14:creationId xmlns:p14="http://schemas.microsoft.com/office/powerpoint/2010/main" val="401113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21F35D-888F-8558-A58B-9DE88300C3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06F548-454C-D800-928B-306A4C2BF9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A6664F-FF75-A742-5717-10828ECE5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05F30F3-61F8-4EA5-BBF6-EF213200E07B}" type="datetimeFigureOut">
              <a:rPr lang="en-IN" smtClean="0"/>
              <a:t>02-04-2024</a:t>
            </a:fld>
            <a:endParaRPr lang="en-IN"/>
          </a:p>
        </p:txBody>
      </p:sp>
      <p:sp>
        <p:nvSpPr>
          <p:cNvPr id="5" name="Footer Placeholder 4">
            <a:extLst>
              <a:ext uri="{FF2B5EF4-FFF2-40B4-BE49-F238E27FC236}">
                <a16:creationId xmlns:a16="http://schemas.microsoft.com/office/drawing/2014/main" id="{8D50F14C-13E7-F835-B0B8-FC08CAE98A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2D8D243-CBDB-17F6-9C30-F220FDD8EB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534C802-E6F6-47A1-841D-B963BB98F5C1}" type="slidenum">
              <a:rPr lang="en-IN" smtClean="0"/>
              <a:t>‹#›</a:t>
            </a:fld>
            <a:endParaRPr lang="en-IN"/>
          </a:p>
        </p:txBody>
      </p:sp>
    </p:spTree>
    <p:extLst>
      <p:ext uri="{BB962C8B-B14F-4D97-AF65-F5344CB8AC3E}">
        <p14:creationId xmlns:p14="http://schemas.microsoft.com/office/powerpoint/2010/main" val="292638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DA38-93B7-938A-BCEF-21BFF77F0A81}"/>
              </a:ext>
            </a:extLst>
          </p:cNvPr>
          <p:cNvSpPr>
            <a:spLocks noGrp="1"/>
          </p:cNvSpPr>
          <p:nvPr>
            <p:ph type="ctrTitle"/>
          </p:nvPr>
        </p:nvSpPr>
        <p:spPr/>
        <p:txBody>
          <a:bodyPr/>
          <a:lstStyle/>
          <a:p>
            <a:r>
              <a:rPr lang="en-IN" dirty="0"/>
              <a:t>FINAL ASSESSMENT</a:t>
            </a:r>
          </a:p>
        </p:txBody>
      </p:sp>
    </p:spTree>
    <p:extLst>
      <p:ext uri="{BB962C8B-B14F-4D97-AF65-F5344CB8AC3E}">
        <p14:creationId xmlns:p14="http://schemas.microsoft.com/office/powerpoint/2010/main" val="2631808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C055E-9B22-8B76-8929-64E5A732B3AD}"/>
              </a:ext>
            </a:extLst>
          </p:cNvPr>
          <p:cNvSpPr>
            <a:spLocks noGrp="1"/>
          </p:cNvSpPr>
          <p:nvPr>
            <p:ph type="title"/>
          </p:nvPr>
        </p:nvSpPr>
        <p:spPr/>
        <p:txBody>
          <a:bodyPr/>
          <a:lstStyle/>
          <a:p>
            <a:r>
              <a:rPr lang="en-IN" dirty="0"/>
              <a:t>DASHBOARD</a:t>
            </a:r>
          </a:p>
        </p:txBody>
      </p:sp>
      <p:pic>
        <p:nvPicPr>
          <p:cNvPr id="5" name="Content Placeholder 4">
            <a:extLst>
              <a:ext uri="{FF2B5EF4-FFF2-40B4-BE49-F238E27FC236}">
                <a16:creationId xmlns:a16="http://schemas.microsoft.com/office/drawing/2014/main" id="{075F4E92-BCBD-5EE4-E97F-DDC0296A6214}"/>
              </a:ext>
            </a:extLst>
          </p:cNvPr>
          <p:cNvPicPr>
            <a:picLocks noGrp="1" noChangeAspect="1"/>
          </p:cNvPicPr>
          <p:nvPr>
            <p:ph idx="1"/>
          </p:nvPr>
        </p:nvPicPr>
        <p:blipFill>
          <a:blip r:embed="rId2"/>
          <a:stretch>
            <a:fillRect/>
          </a:stretch>
        </p:blipFill>
        <p:spPr>
          <a:xfrm>
            <a:off x="485545" y="1583318"/>
            <a:ext cx="10650541" cy="4974547"/>
          </a:xfrm>
        </p:spPr>
      </p:pic>
    </p:spTree>
    <p:extLst>
      <p:ext uri="{BB962C8B-B14F-4D97-AF65-F5344CB8AC3E}">
        <p14:creationId xmlns:p14="http://schemas.microsoft.com/office/powerpoint/2010/main" val="1932335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6B38-B7D6-DAAE-71FF-C6A39A85999D}"/>
              </a:ext>
            </a:extLst>
          </p:cNvPr>
          <p:cNvSpPr>
            <a:spLocks noGrp="1"/>
          </p:cNvSpPr>
          <p:nvPr>
            <p:ph type="title"/>
          </p:nvPr>
        </p:nvSpPr>
        <p:spPr/>
        <p:txBody>
          <a:bodyPr/>
          <a:lstStyle/>
          <a:p>
            <a:r>
              <a:rPr lang="en-IN" dirty="0"/>
              <a:t>QUESTION-1</a:t>
            </a:r>
          </a:p>
        </p:txBody>
      </p:sp>
      <p:pic>
        <p:nvPicPr>
          <p:cNvPr id="5" name="Picture 4">
            <a:extLst>
              <a:ext uri="{FF2B5EF4-FFF2-40B4-BE49-F238E27FC236}">
                <a16:creationId xmlns:a16="http://schemas.microsoft.com/office/drawing/2014/main" id="{88A3E1DD-9459-80A9-1E40-127085AA2F68}"/>
              </a:ext>
            </a:extLst>
          </p:cNvPr>
          <p:cNvPicPr>
            <a:picLocks noChangeAspect="1"/>
          </p:cNvPicPr>
          <p:nvPr/>
        </p:nvPicPr>
        <p:blipFill>
          <a:blip r:embed="rId2"/>
          <a:stretch>
            <a:fillRect/>
          </a:stretch>
        </p:blipFill>
        <p:spPr>
          <a:xfrm>
            <a:off x="1424170" y="1745117"/>
            <a:ext cx="1701887" cy="425472"/>
          </a:xfrm>
          <a:prstGeom prst="rect">
            <a:avLst/>
          </a:prstGeom>
        </p:spPr>
      </p:pic>
      <p:sp>
        <p:nvSpPr>
          <p:cNvPr id="6" name="TextBox 5">
            <a:extLst>
              <a:ext uri="{FF2B5EF4-FFF2-40B4-BE49-F238E27FC236}">
                <a16:creationId xmlns:a16="http://schemas.microsoft.com/office/drawing/2014/main" id="{5C1BE398-D57D-2AE1-B407-4B618352ADBB}"/>
              </a:ext>
            </a:extLst>
          </p:cNvPr>
          <p:cNvSpPr txBox="1"/>
          <p:nvPr/>
        </p:nvSpPr>
        <p:spPr>
          <a:xfrm>
            <a:off x="1524000" y="3178629"/>
            <a:ext cx="7946571" cy="1754326"/>
          </a:xfrm>
          <a:prstGeom prst="rect">
            <a:avLst/>
          </a:prstGeom>
          <a:noFill/>
        </p:spPr>
        <p:txBody>
          <a:bodyPr wrap="square" rtlCol="0">
            <a:spAutoFit/>
          </a:bodyPr>
          <a:lstStyle/>
          <a:p>
            <a:r>
              <a:rPr lang="en-IN" dirty="0"/>
              <a:t>The time difference between request date and work date is found using the DAYS function in excel above.</a:t>
            </a:r>
          </a:p>
          <a:p>
            <a:r>
              <a:rPr lang="en-IN" dirty="0"/>
              <a:t>Using that we can find the </a:t>
            </a:r>
            <a:r>
              <a:rPr lang="en-IN" dirty="0" err="1"/>
              <a:t>avg</a:t>
            </a:r>
            <a:r>
              <a:rPr lang="en-IN" dirty="0"/>
              <a:t> of time between </a:t>
            </a:r>
            <a:r>
              <a:rPr lang="en-IN" dirty="0" err="1"/>
              <a:t>req</a:t>
            </a:r>
            <a:r>
              <a:rPr lang="en-IN" dirty="0"/>
              <a:t> and work date in pivot table. </a:t>
            </a:r>
          </a:p>
          <a:p>
            <a:r>
              <a:rPr lang="en-IN" dirty="0"/>
              <a:t>The </a:t>
            </a:r>
            <a:r>
              <a:rPr lang="en-IN" dirty="0" err="1"/>
              <a:t>avg</a:t>
            </a:r>
            <a:r>
              <a:rPr lang="en-IN" dirty="0"/>
              <a:t> lead time is 323 days approximately. The negative symbol symbolises some works are completed after work date and some before the work date.</a:t>
            </a:r>
          </a:p>
          <a:p>
            <a:endParaRPr lang="en-IN" dirty="0"/>
          </a:p>
        </p:txBody>
      </p:sp>
      <p:sp>
        <p:nvSpPr>
          <p:cNvPr id="8" name="TextBox 7">
            <a:extLst>
              <a:ext uri="{FF2B5EF4-FFF2-40B4-BE49-F238E27FC236}">
                <a16:creationId xmlns:a16="http://schemas.microsoft.com/office/drawing/2014/main" id="{19124D2A-78B1-1EB3-BEC8-69B1CEA65071}"/>
              </a:ext>
            </a:extLst>
          </p:cNvPr>
          <p:cNvSpPr txBox="1"/>
          <p:nvPr/>
        </p:nvSpPr>
        <p:spPr>
          <a:xfrm>
            <a:off x="1295400" y="2249992"/>
            <a:ext cx="6096000" cy="369332"/>
          </a:xfrm>
          <a:prstGeom prst="rect">
            <a:avLst/>
          </a:prstGeom>
          <a:noFill/>
        </p:spPr>
        <p:txBody>
          <a:bodyPr wrap="square">
            <a:spAutoFit/>
          </a:bodyPr>
          <a:lstStyle/>
          <a:p>
            <a:r>
              <a:rPr lang="en-IN" dirty="0"/>
              <a:t>=DAYS(</a:t>
            </a:r>
            <a:r>
              <a:rPr lang="en-IN" dirty="0" err="1"/>
              <a:t>end_date,start_date</a:t>
            </a:r>
            <a:r>
              <a:rPr lang="en-IN" dirty="0"/>
              <a:t>)</a:t>
            </a:r>
          </a:p>
        </p:txBody>
      </p:sp>
    </p:spTree>
    <p:extLst>
      <p:ext uri="{BB962C8B-B14F-4D97-AF65-F5344CB8AC3E}">
        <p14:creationId xmlns:p14="http://schemas.microsoft.com/office/powerpoint/2010/main" val="109273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AFE7-638D-FE48-FD31-69ED9F979082}"/>
              </a:ext>
            </a:extLst>
          </p:cNvPr>
          <p:cNvSpPr>
            <a:spLocks noGrp="1"/>
          </p:cNvSpPr>
          <p:nvPr>
            <p:ph type="title"/>
          </p:nvPr>
        </p:nvSpPr>
        <p:spPr/>
        <p:txBody>
          <a:bodyPr/>
          <a:lstStyle/>
          <a:p>
            <a:r>
              <a:rPr lang="en-IN" dirty="0"/>
              <a:t>QUESTION-2</a:t>
            </a:r>
          </a:p>
        </p:txBody>
      </p:sp>
      <p:pic>
        <p:nvPicPr>
          <p:cNvPr id="5" name="Picture 4">
            <a:extLst>
              <a:ext uri="{FF2B5EF4-FFF2-40B4-BE49-F238E27FC236}">
                <a16:creationId xmlns:a16="http://schemas.microsoft.com/office/drawing/2014/main" id="{AE37A873-6507-43F0-D8E2-2E582AF9285D}"/>
              </a:ext>
            </a:extLst>
          </p:cNvPr>
          <p:cNvPicPr>
            <a:picLocks noChangeAspect="1"/>
          </p:cNvPicPr>
          <p:nvPr/>
        </p:nvPicPr>
        <p:blipFill>
          <a:blip r:embed="rId2"/>
          <a:stretch>
            <a:fillRect/>
          </a:stretch>
        </p:blipFill>
        <p:spPr>
          <a:xfrm>
            <a:off x="942118" y="4868058"/>
            <a:ext cx="3335968" cy="951640"/>
          </a:xfrm>
          <a:prstGeom prst="rect">
            <a:avLst/>
          </a:prstGeom>
        </p:spPr>
      </p:pic>
      <p:pic>
        <p:nvPicPr>
          <p:cNvPr id="7" name="Picture 6">
            <a:extLst>
              <a:ext uri="{FF2B5EF4-FFF2-40B4-BE49-F238E27FC236}">
                <a16:creationId xmlns:a16="http://schemas.microsoft.com/office/drawing/2014/main" id="{062458D5-6F23-0996-7364-C03241F9AFF8}"/>
              </a:ext>
            </a:extLst>
          </p:cNvPr>
          <p:cNvPicPr>
            <a:picLocks noChangeAspect="1"/>
          </p:cNvPicPr>
          <p:nvPr/>
        </p:nvPicPr>
        <p:blipFill>
          <a:blip r:embed="rId3"/>
          <a:stretch>
            <a:fillRect/>
          </a:stretch>
        </p:blipFill>
        <p:spPr>
          <a:xfrm>
            <a:off x="942118" y="1520796"/>
            <a:ext cx="2715482" cy="3079860"/>
          </a:xfrm>
          <a:prstGeom prst="rect">
            <a:avLst/>
          </a:prstGeom>
        </p:spPr>
      </p:pic>
      <p:sp>
        <p:nvSpPr>
          <p:cNvPr id="8" name="TextBox 7">
            <a:extLst>
              <a:ext uri="{FF2B5EF4-FFF2-40B4-BE49-F238E27FC236}">
                <a16:creationId xmlns:a16="http://schemas.microsoft.com/office/drawing/2014/main" id="{345F0412-AB7D-72DF-414F-7687E2F9B508}"/>
              </a:ext>
            </a:extLst>
          </p:cNvPr>
          <p:cNvSpPr txBox="1"/>
          <p:nvPr/>
        </p:nvSpPr>
        <p:spPr>
          <a:xfrm>
            <a:off x="4931229" y="1796143"/>
            <a:ext cx="5671457" cy="2362200"/>
          </a:xfrm>
          <a:prstGeom prst="rect">
            <a:avLst/>
          </a:prstGeom>
          <a:noFill/>
        </p:spPr>
        <p:txBody>
          <a:bodyPr wrap="square" rtlCol="0">
            <a:spAutoFit/>
          </a:bodyPr>
          <a:lstStyle/>
          <a:p>
            <a:r>
              <a:rPr lang="en-IN" dirty="0"/>
              <a:t>The no of rush jobs for each district is found using the pivot table where the row value comprises of each district names and the values column comprises rush count.</a:t>
            </a:r>
          </a:p>
          <a:p>
            <a:r>
              <a:rPr lang="en-IN" dirty="0"/>
              <a:t>It is clear from the table that </a:t>
            </a:r>
            <a:r>
              <a:rPr lang="en-IN" b="1" dirty="0"/>
              <a:t>the Northwest district </a:t>
            </a:r>
            <a:r>
              <a:rPr lang="en-IN" dirty="0"/>
              <a:t>has highest no of rush jobs with 45 to its name. It can be highlighted using the label Top10 filter present in the pivot table.</a:t>
            </a:r>
          </a:p>
        </p:txBody>
      </p:sp>
    </p:spTree>
    <p:extLst>
      <p:ext uri="{BB962C8B-B14F-4D97-AF65-F5344CB8AC3E}">
        <p14:creationId xmlns:p14="http://schemas.microsoft.com/office/powerpoint/2010/main" val="1394351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CFE9-549E-167D-0698-978FD74DCC8A}"/>
              </a:ext>
            </a:extLst>
          </p:cNvPr>
          <p:cNvSpPr>
            <a:spLocks noGrp="1"/>
          </p:cNvSpPr>
          <p:nvPr>
            <p:ph type="title"/>
          </p:nvPr>
        </p:nvSpPr>
        <p:spPr/>
        <p:txBody>
          <a:bodyPr/>
          <a:lstStyle/>
          <a:p>
            <a:r>
              <a:rPr lang="en-IN" dirty="0"/>
              <a:t>QUESTION-3</a:t>
            </a:r>
          </a:p>
        </p:txBody>
      </p:sp>
      <p:pic>
        <p:nvPicPr>
          <p:cNvPr id="5" name="Picture 4">
            <a:extLst>
              <a:ext uri="{FF2B5EF4-FFF2-40B4-BE49-F238E27FC236}">
                <a16:creationId xmlns:a16="http://schemas.microsoft.com/office/drawing/2014/main" id="{D89322F8-024A-A0DB-84A9-F11B5BA41A51}"/>
              </a:ext>
            </a:extLst>
          </p:cNvPr>
          <p:cNvPicPr>
            <a:picLocks noChangeAspect="1"/>
          </p:cNvPicPr>
          <p:nvPr/>
        </p:nvPicPr>
        <p:blipFill>
          <a:blip r:embed="rId2"/>
          <a:stretch>
            <a:fillRect/>
          </a:stretch>
        </p:blipFill>
        <p:spPr>
          <a:xfrm>
            <a:off x="1600200" y="1846016"/>
            <a:ext cx="4681874" cy="1582984"/>
          </a:xfrm>
          <a:prstGeom prst="rect">
            <a:avLst/>
          </a:prstGeom>
        </p:spPr>
      </p:pic>
      <p:sp>
        <p:nvSpPr>
          <p:cNvPr id="6" name="TextBox 5">
            <a:extLst>
              <a:ext uri="{FF2B5EF4-FFF2-40B4-BE49-F238E27FC236}">
                <a16:creationId xmlns:a16="http://schemas.microsoft.com/office/drawing/2014/main" id="{5A87470D-D4BB-C19D-9F44-1B38D28B3AA9}"/>
              </a:ext>
            </a:extLst>
          </p:cNvPr>
          <p:cNvSpPr txBox="1"/>
          <p:nvPr/>
        </p:nvSpPr>
        <p:spPr>
          <a:xfrm>
            <a:off x="1600200" y="4158344"/>
            <a:ext cx="7043057" cy="2585323"/>
          </a:xfrm>
          <a:prstGeom prst="rect">
            <a:avLst/>
          </a:prstGeom>
          <a:noFill/>
        </p:spPr>
        <p:txBody>
          <a:bodyPr wrap="square" rtlCol="0">
            <a:spAutoFit/>
          </a:bodyPr>
          <a:lstStyle/>
          <a:p>
            <a:r>
              <a:rPr lang="en-IN" dirty="0"/>
              <a:t>The </a:t>
            </a:r>
            <a:r>
              <a:rPr lang="en-IN" dirty="0" err="1"/>
              <a:t>avg</a:t>
            </a:r>
            <a:r>
              <a:rPr lang="en-IN" dirty="0"/>
              <a:t> labour hours for rush jobs and non rush jobs can be found using pivot table where the “Yes” column in the above image comprises the </a:t>
            </a:r>
            <a:r>
              <a:rPr lang="en-IN" dirty="0" err="1"/>
              <a:t>avg</a:t>
            </a:r>
            <a:r>
              <a:rPr lang="en-IN" dirty="0"/>
              <a:t> of labour hours for rush jobs and the “no” column, the vice versa.</a:t>
            </a:r>
          </a:p>
          <a:p>
            <a:r>
              <a:rPr lang="en-IN" dirty="0"/>
              <a:t>It can be clearly inferred that the average labour hours for rush jobs are less than non rush jobs since it is obvious that rush jobs must be completed within short period of time.</a:t>
            </a:r>
          </a:p>
          <a:p>
            <a:r>
              <a:rPr lang="en-IN" dirty="0"/>
              <a:t>The labour cost and labour fee are further reflected with both being higher for non rush jobs.</a:t>
            </a:r>
          </a:p>
        </p:txBody>
      </p:sp>
    </p:spTree>
    <p:extLst>
      <p:ext uri="{BB962C8B-B14F-4D97-AF65-F5344CB8AC3E}">
        <p14:creationId xmlns:p14="http://schemas.microsoft.com/office/powerpoint/2010/main" val="2857394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25A38-0FA6-16C6-B7D5-BDB3AEA179D1}"/>
              </a:ext>
            </a:extLst>
          </p:cNvPr>
          <p:cNvSpPr>
            <a:spLocks noGrp="1"/>
          </p:cNvSpPr>
          <p:nvPr>
            <p:ph type="title"/>
          </p:nvPr>
        </p:nvSpPr>
        <p:spPr/>
        <p:txBody>
          <a:bodyPr/>
          <a:lstStyle/>
          <a:p>
            <a:r>
              <a:rPr lang="en-IN" dirty="0"/>
              <a:t>QUESTION-4</a:t>
            </a:r>
          </a:p>
        </p:txBody>
      </p:sp>
      <p:pic>
        <p:nvPicPr>
          <p:cNvPr id="5" name="Picture 4">
            <a:extLst>
              <a:ext uri="{FF2B5EF4-FFF2-40B4-BE49-F238E27FC236}">
                <a16:creationId xmlns:a16="http://schemas.microsoft.com/office/drawing/2014/main" id="{85145209-4BFD-218F-30B6-F0C9908B6104}"/>
              </a:ext>
            </a:extLst>
          </p:cNvPr>
          <p:cNvPicPr>
            <a:picLocks noChangeAspect="1"/>
          </p:cNvPicPr>
          <p:nvPr/>
        </p:nvPicPr>
        <p:blipFill>
          <a:blip r:embed="rId2"/>
          <a:stretch>
            <a:fillRect/>
          </a:stretch>
        </p:blipFill>
        <p:spPr>
          <a:xfrm>
            <a:off x="1060191" y="1596985"/>
            <a:ext cx="6780363" cy="2060615"/>
          </a:xfrm>
          <a:prstGeom prst="rect">
            <a:avLst/>
          </a:prstGeom>
        </p:spPr>
      </p:pic>
      <p:sp>
        <p:nvSpPr>
          <p:cNvPr id="6" name="TextBox 5">
            <a:extLst>
              <a:ext uri="{FF2B5EF4-FFF2-40B4-BE49-F238E27FC236}">
                <a16:creationId xmlns:a16="http://schemas.microsoft.com/office/drawing/2014/main" id="{0780C328-C1F8-97D8-5EDF-88A02118CDD2}"/>
              </a:ext>
            </a:extLst>
          </p:cNvPr>
          <p:cNvSpPr txBox="1"/>
          <p:nvPr/>
        </p:nvSpPr>
        <p:spPr>
          <a:xfrm>
            <a:off x="1240971" y="4484914"/>
            <a:ext cx="7315200" cy="1754326"/>
          </a:xfrm>
          <a:prstGeom prst="rect">
            <a:avLst/>
          </a:prstGeom>
          <a:noFill/>
        </p:spPr>
        <p:txBody>
          <a:bodyPr wrap="square" rtlCol="0">
            <a:spAutoFit/>
          </a:bodyPr>
          <a:lstStyle/>
          <a:p>
            <a:r>
              <a:rPr lang="en-IN" dirty="0"/>
              <a:t>The distribution of payment types across different services is shown in the above image.</a:t>
            </a:r>
          </a:p>
          <a:p>
            <a:r>
              <a:rPr lang="en-IN" dirty="0"/>
              <a:t>It is clear that the distribution of all the payment types for assess service is higher compared to all other services like </a:t>
            </a:r>
            <a:r>
              <a:rPr lang="en-IN" dirty="0" err="1"/>
              <a:t>deliver,install,etc</a:t>
            </a:r>
            <a:r>
              <a:rPr lang="en-IN" dirty="0"/>
              <a:t>.</a:t>
            </a:r>
          </a:p>
          <a:p>
            <a:r>
              <a:rPr lang="en-IN" dirty="0"/>
              <a:t>It is also pretty clear that assess services has more work orders compared to other 4.</a:t>
            </a:r>
          </a:p>
        </p:txBody>
      </p:sp>
    </p:spTree>
    <p:extLst>
      <p:ext uri="{BB962C8B-B14F-4D97-AF65-F5344CB8AC3E}">
        <p14:creationId xmlns:p14="http://schemas.microsoft.com/office/powerpoint/2010/main" val="379693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807-2751-3EEC-9520-BABDD97A4510}"/>
              </a:ext>
            </a:extLst>
          </p:cNvPr>
          <p:cNvSpPr>
            <a:spLocks noGrp="1"/>
          </p:cNvSpPr>
          <p:nvPr>
            <p:ph type="title"/>
          </p:nvPr>
        </p:nvSpPr>
        <p:spPr/>
        <p:txBody>
          <a:bodyPr/>
          <a:lstStyle/>
          <a:p>
            <a:r>
              <a:rPr lang="en-IN" dirty="0"/>
              <a:t>QUESTION-5	</a:t>
            </a:r>
          </a:p>
        </p:txBody>
      </p:sp>
      <p:pic>
        <p:nvPicPr>
          <p:cNvPr id="5" name="Picture 4">
            <a:extLst>
              <a:ext uri="{FF2B5EF4-FFF2-40B4-BE49-F238E27FC236}">
                <a16:creationId xmlns:a16="http://schemas.microsoft.com/office/drawing/2014/main" id="{A9A7DC0B-A013-31D9-F3C8-9F60C60A6339}"/>
              </a:ext>
            </a:extLst>
          </p:cNvPr>
          <p:cNvPicPr>
            <a:picLocks noChangeAspect="1"/>
          </p:cNvPicPr>
          <p:nvPr/>
        </p:nvPicPr>
        <p:blipFill>
          <a:blip r:embed="rId2"/>
          <a:stretch>
            <a:fillRect/>
          </a:stretch>
        </p:blipFill>
        <p:spPr>
          <a:xfrm>
            <a:off x="276106" y="1714412"/>
            <a:ext cx="4629388" cy="1714588"/>
          </a:xfrm>
          <a:prstGeom prst="rect">
            <a:avLst/>
          </a:prstGeom>
        </p:spPr>
      </p:pic>
      <p:pic>
        <p:nvPicPr>
          <p:cNvPr id="7" name="Picture 6">
            <a:extLst>
              <a:ext uri="{FF2B5EF4-FFF2-40B4-BE49-F238E27FC236}">
                <a16:creationId xmlns:a16="http://schemas.microsoft.com/office/drawing/2014/main" id="{73761F1C-DDAC-D047-38AD-5499A73D8BB5}"/>
              </a:ext>
            </a:extLst>
          </p:cNvPr>
          <p:cNvPicPr>
            <a:picLocks noChangeAspect="1"/>
          </p:cNvPicPr>
          <p:nvPr/>
        </p:nvPicPr>
        <p:blipFill>
          <a:blip r:embed="rId3"/>
          <a:stretch>
            <a:fillRect/>
          </a:stretch>
        </p:blipFill>
        <p:spPr>
          <a:xfrm>
            <a:off x="276106" y="3861214"/>
            <a:ext cx="4629388" cy="1660242"/>
          </a:xfrm>
          <a:prstGeom prst="rect">
            <a:avLst/>
          </a:prstGeom>
        </p:spPr>
      </p:pic>
      <p:sp>
        <p:nvSpPr>
          <p:cNvPr id="8" name="TextBox 7">
            <a:extLst>
              <a:ext uri="{FF2B5EF4-FFF2-40B4-BE49-F238E27FC236}">
                <a16:creationId xmlns:a16="http://schemas.microsoft.com/office/drawing/2014/main" id="{C7A83E66-535F-6367-3BAE-4B46DEF260A0}"/>
              </a:ext>
            </a:extLst>
          </p:cNvPr>
          <p:cNvSpPr txBox="1"/>
          <p:nvPr/>
        </p:nvSpPr>
        <p:spPr>
          <a:xfrm>
            <a:off x="5856514" y="2362200"/>
            <a:ext cx="5105400" cy="1477328"/>
          </a:xfrm>
          <a:prstGeom prst="rect">
            <a:avLst/>
          </a:prstGeom>
          <a:noFill/>
        </p:spPr>
        <p:txBody>
          <a:bodyPr wrap="square" rtlCol="0">
            <a:spAutoFit/>
          </a:bodyPr>
          <a:lstStyle/>
          <a:p>
            <a:r>
              <a:rPr lang="en-IN" dirty="0"/>
              <a:t>The distribution in payment systems over the years for request date is fluctuating as such.</a:t>
            </a:r>
          </a:p>
          <a:p>
            <a:r>
              <a:rPr lang="en-IN" dirty="0"/>
              <a:t>The distribution in payment systems for </a:t>
            </a:r>
            <a:r>
              <a:rPr lang="en-IN" dirty="0" err="1"/>
              <a:t>workdate</a:t>
            </a:r>
            <a:r>
              <a:rPr lang="en-IN" dirty="0"/>
              <a:t> increases over the years that is clear from the second table.</a:t>
            </a:r>
          </a:p>
        </p:txBody>
      </p:sp>
    </p:spTree>
    <p:extLst>
      <p:ext uri="{BB962C8B-B14F-4D97-AF65-F5344CB8AC3E}">
        <p14:creationId xmlns:p14="http://schemas.microsoft.com/office/powerpoint/2010/main" val="2701514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12AE-4C8F-BC09-22E1-DB2552F06A01}"/>
              </a:ext>
            </a:extLst>
          </p:cNvPr>
          <p:cNvSpPr>
            <a:spLocks noGrp="1"/>
          </p:cNvSpPr>
          <p:nvPr>
            <p:ph type="title"/>
          </p:nvPr>
        </p:nvSpPr>
        <p:spPr/>
        <p:txBody>
          <a:bodyPr/>
          <a:lstStyle/>
          <a:p>
            <a:r>
              <a:rPr lang="en-IN" dirty="0"/>
              <a:t>QUESTION-6</a:t>
            </a:r>
          </a:p>
        </p:txBody>
      </p:sp>
      <p:pic>
        <p:nvPicPr>
          <p:cNvPr id="5" name="Picture 4">
            <a:extLst>
              <a:ext uri="{FF2B5EF4-FFF2-40B4-BE49-F238E27FC236}">
                <a16:creationId xmlns:a16="http://schemas.microsoft.com/office/drawing/2014/main" id="{569A1D96-7071-F50C-EDC3-9016B176A09C}"/>
              </a:ext>
            </a:extLst>
          </p:cNvPr>
          <p:cNvPicPr>
            <a:picLocks noChangeAspect="1"/>
          </p:cNvPicPr>
          <p:nvPr/>
        </p:nvPicPr>
        <p:blipFill>
          <a:blip r:embed="rId2"/>
          <a:stretch>
            <a:fillRect/>
          </a:stretch>
        </p:blipFill>
        <p:spPr>
          <a:xfrm>
            <a:off x="988672" y="1690688"/>
            <a:ext cx="8058402" cy="1738312"/>
          </a:xfrm>
          <a:prstGeom prst="rect">
            <a:avLst/>
          </a:prstGeom>
        </p:spPr>
      </p:pic>
      <p:sp>
        <p:nvSpPr>
          <p:cNvPr id="6" name="TextBox 5">
            <a:extLst>
              <a:ext uri="{FF2B5EF4-FFF2-40B4-BE49-F238E27FC236}">
                <a16:creationId xmlns:a16="http://schemas.microsoft.com/office/drawing/2014/main" id="{F5B37536-5825-1023-4A3F-7156A75243BA}"/>
              </a:ext>
            </a:extLst>
          </p:cNvPr>
          <p:cNvSpPr txBox="1"/>
          <p:nvPr/>
        </p:nvSpPr>
        <p:spPr>
          <a:xfrm>
            <a:off x="988672" y="4158343"/>
            <a:ext cx="8971757" cy="1200329"/>
          </a:xfrm>
          <a:prstGeom prst="rect">
            <a:avLst/>
          </a:prstGeom>
          <a:noFill/>
        </p:spPr>
        <p:txBody>
          <a:bodyPr wrap="square" rtlCol="0">
            <a:spAutoFit/>
          </a:bodyPr>
          <a:lstStyle/>
          <a:p>
            <a:r>
              <a:rPr lang="en-IN" dirty="0"/>
              <a:t>The parts cost for each no of techs can be clearly observed from the above table.</a:t>
            </a:r>
          </a:p>
          <a:p>
            <a:r>
              <a:rPr lang="en-IN" dirty="0"/>
              <a:t>The total parts cost for each no of techs is higher when a work requires 2 techs.</a:t>
            </a:r>
          </a:p>
          <a:p>
            <a:r>
              <a:rPr lang="en-IN" dirty="0"/>
              <a:t>But  when we calculate the </a:t>
            </a:r>
            <a:r>
              <a:rPr lang="en-IN" dirty="0" err="1"/>
              <a:t>avg</a:t>
            </a:r>
            <a:r>
              <a:rPr lang="en-IN" dirty="0"/>
              <a:t> of parts cost, the work that needs 3 techs requires more cost than for works that needed either 1 or 2 techs.</a:t>
            </a:r>
          </a:p>
        </p:txBody>
      </p:sp>
    </p:spTree>
    <p:extLst>
      <p:ext uri="{BB962C8B-B14F-4D97-AF65-F5344CB8AC3E}">
        <p14:creationId xmlns:p14="http://schemas.microsoft.com/office/powerpoint/2010/main" val="1791248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C6C01-E85A-FC58-9428-7FFB1C3AA112}"/>
              </a:ext>
            </a:extLst>
          </p:cNvPr>
          <p:cNvSpPr>
            <a:spLocks noGrp="1"/>
          </p:cNvSpPr>
          <p:nvPr>
            <p:ph type="title"/>
          </p:nvPr>
        </p:nvSpPr>
        <p:spPr/>
        <p:txBody>
          <a:bodyPr/>
          <a:lstStyle/>
          <a:p>
            <a:r>
              <a:rPr lang="en-IN" dirty="0"/>
              <a:t>QUESTION-7</a:t>
            </a:r>
          </a:p>
        </p:txBody>
      </p:sp>
      <p:pic>
        <p:nvPicPr>
          <p:cNvPr id="7" name="Picture 6">
            <a:extLst>
              <a:ext uri="{FF2B5EF4-FFF2-40B4-BE49-F238E27FC236}">
                <a16:creationId xmlns:a16="http://schemas.microsoft.com/office/drawing/2014/main" id="{9947E45A-1106-E007-859F-8CC3A6FB21CB}"/>
              </a:ext>
            </a:extLst>
          </p:cNvPr>
          <p:cNvPicPr>
            <a:picLocks noChangeAspect="1"/>
          </p:cNvPicPr>
          <p:nvPr/>
        </p:nvPicPr>
        <p:blipFill>
          <a:blip r:embed="rId2"/>
          <a:stretch>
            <a:fillRect/>
          </a:stretch>
        </p:blipFill>
        <p:spPr>
          <a:xfrm>
            <a:off x="1043171" y="1556128"/>
            <a:ext cx="2647086" cy="4573138"/>
          </a:xfrm>
          <a:prstGeom prst="rect">
            <a:avLst/>
          </a:prstGeom>
        </p:spPr>
      </p:pic>
      <p:sp>
        <p:nvSpPr>
          <p:cNvPr id="8" name="TextBox 7">
            <a:extLst>
              <a:ext uri="{FF2B5EF4-FFF2-40B4-BE49-F238E27FC236}">
                <a16:creationId xmlns:a16="http://schemas.microsoft.com/office/drawing/2014/main" id="{A03188EB-BDD3-7301-CBB9-0AC1F56C9957}"/>
              </a:ext>
            </a:extLst>
          </p:cNvPr>
          <p:cNvSpPr txBox="1"/>
          <p:nvPr/>
        </p:nvSpPr>
        <p:spPr>
          <a:xfrm>
            <a:off x="5029200" y="2046514"/>
            <a:ext cx="5878286" cy="2308324"/>
          </a:xfrm>
          <a:prstGeom prst="rect">
            <a:avLst/>
          </a:prstGeom>
          <a:noFill/>
        </p:spPr>
        <p:txBody>
          <a:bodyPr wrap="square" rtlCol="0">
            <a:spAutoFit/>
          </a:bodyPr>
          <a:lstStyle/>
          <a:p>
            <a:r>
              <a:rPr lang="en-IN" dirty="0"/>
              <a:t>For finding the most common service in each district we need to find the top services in each district using top10 label filter in pivot table.</a:t>
            </a:r>
          </a:p>
          <a:p>
            <a:r>
              <a:rPr lang="en-IN" dirty="0"/>
              <a:t>Using that the count of services that is most common in each district is found.</a:t>
            </a:r>
          </a:p>
          <a:p>
            <a:r>
              <a:rPr lang="en-IN" dirty="0"/>
              <a:t>Assess service is the most common service requested in each district with 7 districts followed by replace service in two of the districts(Central and Southwest).</a:t>
            </a:r>
          </a:p>
        </p:txBody>
      </p:sp>
    </p:spTree>
    <p:extLst>
      <p:ext uri="{BB962C8B-B14F-4D97-AF65-F5344CB8AC3E}">
        <p14:creationId xmlns:p14="http://schemas.microsoft.com/office/powerpoint/2010/main" val="3753076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859D-77D1-6F72-575C-0B72AFF03086}"/>
              </a:ext>
            </a:extLst>
          </p:cNvPr>
          <p:cNvSpPr>
            <a:spLocks noGrp="1"/>
          </p:cNvSpPr>
          <p:nvPr>
            <p:ph type="title"/>
          </p:nvPr>
        </p:nvSpPr>
        <p:spPr/>
        <p:txBody>
          <a:bodyPr/>
          <a:lstStyle/>
          <a:p>
            <a:r>
              <a:rPr lang="en-IN" dirty="0"/>
              <a:t>QUESTION-8</a:t>
            </a:r>
          </a:p>
        </p:txBody>
      </p:sp>
      <p:pic>
        <p:nvPicPr>
          <p:cNvPr id="5" name="Picture 4">
            <a:extLst>
              <a:ext uri="{FF2B5EF4-FFF2-40B4-BE49-F238E27FC236}">
                <a16:creationId xmlns:a16="http://schemas.microsoft.com/office/drawing/2014/main" id="{2F9E29AB-367B-12A2-448A-96AB10CE4510}"/>
              </a:ext>
            </a:extLst>
          </p:cNvPr>
          <p:cNvPicPr>
            <a:picLocks noChangeAspect="1"/>
          </p:cNvPicPr>
          <p:nvPr/>
        </p:nvPicPr>
        <p:blipFill>
          <a:blip r:embed="rId2"/>
          <a:stretch>
            <a:fillRect/>
          </a:stretch>
        </p:blipFill>
        <p:spPr>
          <a:xfrm>
            <a:off x="1026800" y="1541631"/>
            <a:ext cx="5069199" cy="3421710"/>
          </a:xfrm>
          <a:prstGeom prst="rect">
            <a:avLst/>
          </a:prstGeom>
        </p:spPr>
      </p:pic>
      <p:sp>
        <p:nvSpPr>
          <p:cNvPr id="6" name="TextBox 5">
            <a:extLst>
              <a:ext uri="{FF2B5EF4-FFF2-40B4-BE49-F238E27FC236}">
                <a16:creationId xmlns:a16="http://schemas.microsoft.com/office/drawing/2014/main" id="{3D59DE3E-6304-EEFE-DF9E-B6CEBD60259F}"/>
              </a:ext>
            </a:extLst>
          </p:cNvPr>
          <p:cNvSpPr txBox="1"/>
          <p:nvPr/>
        </p:nvSpPr>
        <p:spPr>
          <a:xfrm>
            <a:off x="6825342" y="1894114"/>
            <a:ext cx="4822371" cy="2013857"/>
          </a:xfrm>
          <a:prstGeom prst="rect">
            <a:avLst/>
          </a:prstGeom>
          <a:noFill/>
        </p:spPr>
        <p:txBody>
          <a:bodyPr wrap="square" rtlCol="0">
            <a:spAutoFit/>
          </a:bodyPr>
          <a:lstStyle/>
          <a:p>
            <a:r>
              <a:rPr lang="en-IN" dirty="0"/>
              <a:t>The work orders with warranty labour are found only for the warranty payment type as shown in the table.</a:t>
            </a:r>
          </a:p>
          <a:p>
            <a:r>
              <a:rPr lang="en-IN" dirty="0"/>
              <a:t>There are totally 41 warranty work orders that are totally allocated only to warranty payment.</a:t>
            </a:r>
          </a:p>
          <a:p>
            <a:r>
              <a:rPr lang="en-IN" dirty="0"/>
              <a:t>The other column shows the total count of payment without warranty labour.</a:t>
            </a:r>
          </a:p>
        </p:txBody>
      </p:sp>
    </p:spTree>
    <p:extLst>
      <p:ext uri="{BB962C8B-B14F-4D97-AF65-F5344CB8AC3E}">
        <p14:creationId xmlns:p14="http://schemas.microsoft.com/office/powerpoint/2010/main" val="3493654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178</TotalTime>
  <Words>535</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FINAL ASSESSMENT</vt:lpstr>
      <vt:lpstr>QUESTION-1</vt:lpstr>
      <vt:lpstr>QUESTION-2</vt:lpstr>
      <vt:lpstr>QUESTION-3</vt:lpstr>
      <vt:lpstr>QUESTION-4</vt:lpstr>
      <vt:lpstr>QUESTION-5 </vt:lpstr>
      <vt:lpstr>QUESTION-6</vt:lpstr>
      <vt:lpstr>QUESTION-7</vt:lpstr>
      <vt:lpstr>QUESTION-8</vt:lpstr>
      <vt:lpstr>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ASSESSMENT</dc:title>
  <dc:creator>Sanjay Ram</dc:creator>
  <cp:lastModifiedBy>Sanjay Ram</cp:lastModifiedBy>
  <cp:revision>10</cp:revision>
  <dcterms:created xsi:type="dcterms:W3CDTF">2024-04-02T08:18:42Z</dcterms:created>
  <dcterms:modified xsi:type="dcterms:W3CDTF">2024-04-02T11:16:44Z</dcterms:modified>
</cp:coreProperties>
</file>