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6" r:id="rId4"/>
    <p:sldId id="258" r:id="rId5"/>
    <p:sldId id="259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8" name="Shape 3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1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/>
          </p:cNvSpPr>
          <p:nvPr>
            <p:ph type="pic" idx="13"/>
          </p:nvPr>
        </p:nvSpPr>
        <p:spPr>
          <a:xfrm>
            <a:off x="5682843" y="1"/>
            <a:ext cx="5386941" cy="6858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icture Placeholder 6"/>
          <p:cNvSpPr>
            <a:spLocks noGrp="1"/>
          </p:cNvSpPr>
          <p:nvPr>
            <p:ph type="pic" idx="13"/>
          </p:nvPr>
        </p:nvSpPr>
        <p:spPr>
          <a:xfrm>
            <a:off x="5909383" y="5463"/>
            <a:ext cx="5585571" cy="63185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8035525" y="-2"/>
            <a:ext cx="4156475" cy="685800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2368443" y="-2"/>
            <a:ext cx="7450114" cy="293807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798819" y="847859"/>
            <a:ext cx="3777523" cy="37775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00369" y="2789440"/>
            <a:ext cx="5236197" cy="316523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975554" y="2507669"/>
            <a:ext cx="5122361" cy="374967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6151028" y="2507669"/>
            <a:ext cx="5122360" cy="374967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995053" y="632832"/>
            <a:ext cx="5569531" cy="294164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499316" y="2475913"/>
            <a:ext cx="3193368" cy="327777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168640" y="2475913"/>
            <a:ext cx="3193368" cy="327777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29993" y="2475913"/>
            <a:ext cx="3193369" cy="327777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576572" y="4167265"/>
            <a:ext cx="3242351" cy="232347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5" name="Picture Placeholder 5"/>
          <p:cNvSpPr>
            <a:spLocks noGrp="1"/>
          </p:cNvSpPr>
          <p:nvPr>
            <p:ph type="pic" sz="half" idx="14"/>
          </p:nvPr>
        </p:nvSpPr>
        <p:spPr>
          <a:xfrm>
            <a:off x="800976" y="359762"/>
            <a:ext cx="3747544" cy="613098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2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8"/>
          <p:cNvSpPr>
            <a:spLocks noGrp="1"/>
          </p:cNvSpPr>
          <p:nvPr>
            <p:ph type="pic" idx="13"/>
          </p:nvPr>
        </p:nvSpPr>
        <p:spPr>
          <a:xfrm>
            <a:off x="565265" y="0"/>
            <a:ext cx="5793972" cy="599347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801687" y="3648076"/>
            <a:ext cx="9017001" cy="284321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01687" y="461962"/>
            <a:ext cx="3746502" cy="241617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577014" y="360363"/>
            <a:ext cx="3241677" cy="232251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3" name="Picture Placeholder 5"/>
          <p:cNvSpPr>
            <a:spLocks noGrp="1"/>
          </p:cNvSpPr>
          <p:nvPr>
            <p:ph type="pic" sz="half" idx="14"/>
          </p:nvPr>
        </p:nvSpPr>
        <p:spPr>
          <a:xfrm>
            <a:off x="800976" y="359762"/>
            <a:ext cx="3747543" cy="613098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4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3323773" y="-2"/>
            <a:ext cx="5544459" cy="3286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244714" y="1079296"/>
            <a:ext cx="3702573" cy="371756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469347" y="604461"/>
            <a:ext cx="3432748" cy="319290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1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419502" y="604461"/>
            <a:ext cx="3432750" cy="319290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4706911" y="-5303"/>
            <a:ext cx="6670624" cy="305799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2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14465" y="3527990"/>
            <a:ext cx="3337812" cy="332032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946753" y="607100"/>
            <a:ext cx="4811846" cy="28219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6" name="Picture Placeholder 5"/>
          <p:cNvSpPr>
            <a:spLocks noGrp="1"/>
          </p:cNvSpPr>
          <p:nvPr>
            <p:ph type="pic" sz="half" idx="14"/>
          </p:nvPr>
        </p:nvSpPr>
        <p:spPr>
          <a:xfrm>
            <a:off x="849592" y="607100"/>
            <a:ext cx="3567663" cy="560632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icture Placeholder 4"/>
          <p:cNvSpPr>
            <a:spLocks noGrp="1"/>
          </p:cNvSpPr>
          <p:nvPr>
            <p:ph type="pic" idx="13"/>
          </p:nvPr>
        </p:nvSpPr>
        <p:spPr>
          <a:xfrm>
            <a:off x="5224133" y="-294"/>
            <a:ext cx="5138059" cy="6858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33366" y="3159174"/>
            <a:ext cx="2072814" cy="207281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34127" y="1912424"/>
            <a:ext cx="2395730" cy="270662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1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21664" y="1385981"/>
            <a:ext cx="3712467" cy="371246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24664" y="1910970"/>
            <a:ext cx="2397001" cy="270808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3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8"/>
          <p:cNvSpPr>
            <a:spLocks noGrp="1"/>
          </p:cNvSpPr>
          <p:nvPr>
            <p:ph type="pic" idx="13"/>
          </p:nvPr>
        </p:nvSpPr>
        <p:spPr>
          <a:xfrm>
            <a:off x="4779140" y="0"/>
            <a:ext cx="6517752" cy="600726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61343" y="702573"/>
            <a:ext cx="3630278" cy="363027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821800" y="702573"/>
            <a:ext cx="3630276" cy="363027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3481088" cy="321548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710914" y="1"/>
            <a:ext cx="3481086" cy="321548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97678" y="3377431"/>
            <a:ext cx="2893334" cy="289333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517540" y="600982"/>
            <a:ext cx="2893335" cy="289333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4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8"/>
          <p:cNvSpPr>
            <a:spLocks noGrp="1"/>
          </p:cNvSpPr>
          <p:nvPr>
            <p:ph type="pic" sz="half" idx="13"/>
          </p:nvPr>
        </p:nvSpPr>
        <p:spPr>
          <a:xfrm>
            <a:off x="2537729" y="2303359"/>
            <a:ext cx="7135794" cy="27724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5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8"/>
          <p:cNvSpPr>
            <a:spLocks noGrp="1"/>
          </p:cNvSpPr>
          <p:nvPr>
            <p:ph type="pic" sz="half" idx="13"/>
          </p:nvPr>
        </p:nvSpPr>
        <p:spPr>
          <a:xfrm>
            <a:off x="1" y="673259"/>
            <a:ext cx="4147457" cy="545539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6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8"/>
          <p:cNvSpPr>
            <a:spLocks noGrp="1"/>
          </p:cNvSpPr>
          <p:nvPr>
            <p:ph type="pic" idx="13"/>
          </p:nvPr>
        </p:nvSpPr>
        <p:spPr>
          <a:xfrm>
            <a:off x="1958600" y="0"/>
            <a:ext cx="8685701" cy="401388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7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8"/>
          <p:cNvSpPr>
            <a:spLocks noGrp="1"/>
          </p:cNvSpPr>
          <p:nvPr>
            <p:ph type="pic" sz="half" idx="13"/>
          </p:nvPr>
        </p:nvSpPr>
        <p:spPr>
          <a:xfrm>
            <a:off x="7009234" y="0"/>
            <a:ext cx="4449659" cy="583364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0" name="Picture Placeholder 8"/>
          <p:cNvSpPr>
            <a:spLocks noGrp="1"/>
          </p:cNvSpPr>
          <p:nvPr>
            <p:ph type="pic" sz="half" idx="14"/>
          </p:nvPr>
        </p:nvSpPr>
        <p:spPr>
          <a:xfrm>
            <a:off x="0" y="2465407"/>
            <a:ext cx="6551271" cy="336823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8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8"/>
          <p:cNvSpPr>
            <a:spLocks noGrp="1"/>
          </p:cNvSpPr>
          <p:nvPr>
            <p:ph type="pic" sz="half" idx="13"/>
          </p:nvPr>
        </p:nvSpPr>
        <p:spPr>
          <a:xfrm>
            <a:off x="587114" y="557544"/>
            <a:ext cx="3984888" cy="57561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543753" y="413924"/>
            <a:ext cx="4586993" cy="603015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oup 5"/>
          <p:cNvGrpSpPr/>
          <p:nvPr/>
        </p:nvGrpSpPr>
        <p:grpSpPr>
          <a:xfrm>
            <a:off x="557103" y="5065174"/>
            <a:ext cx="1218244" cy="1278045"/>
            <a:chOff x="0" y="-1"/>
            <a:chExt cx="1218243" cy="1278043"/>
          </a:xfrm>
        </p:grpSpPr>
        <p:sp>
          <p:nvSpPr>
            <p:cNvPr id="320" name="Oval 4"/>
            <p:cNvSpPr/>
            <p:nvPr/>
          </p:nvSpPr>
          <p:spPr>
            <a:xfrm rot="16200000">
              <a:off x="0" y="772610"/>
              <a:ext cx="185197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1" name="Oval 13"/>
            <p:cNvSpPr/>
            <p:nvPr/>
          </p:nvSpPr>
          <p:spPr>
            <a:xfrm rot="16200000">
              <a:off x="2" y="1092844"/>
              <a:ext cx="185197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2" name="Oval 14"/>
            <p:cNvSpPr/>
            <p:nvPr/>
          </p:nvSpPr>
          <p:spPr>
            <a:xfrm rot="16200000">
              <a:off x="0" y="368460"/>
              <a:ext cx="185197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3" name="Oval 15"/>
            <p:cNvSpPr/>
            <p:nvPr/>
          </p:nvSpPr>
          <p:spPr>
            <a:xfrm rot="16200000">
              <a:off x="0" y="0"/>
              <a:ext cx="185197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4" name="Oval 16"/>
            <p:cNvSpPr/>
            <p:nvPr/>
          </p:nvSpPr>
          <p:spPr>
            <a:xfrm rot="16200000">
              <a:off x="337594" y="772609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5" name="Oval 17"/>
            <p:cNvSpPr/>
            <p:nvPr/>
          </p:nvSpPr>
          <p:spPr>
            <a:xfrm rot="16200000">
              <a:off x="337597" y="1092843"/>
              <a:ext cx="185199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6" name="Oval 18"/>
            <p:cNvSpPr/>
            <p:nvPr/>
          </p:nvSpPr>
          <p:spPr>
            <a:xfrm rot="16200000">
              <a:off x="337594" y="36846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7" name="Oval 19"/>
            <p:cNvSpPr/>
            <p:nvPr/>
          </p:nvSpPr>
          <p:spPr>
            <a:xfrm rot="16200000">
              <a:off x="337593" y="-1"/>
              <a:ext cx="185199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8" name="Oval 20"/>
            <p:cNvSpPr/>
            <p:nvPr/>
          </p:nvSpPr>
          <p:spPr>
            <a:xfrm rot="16200000">
              <a:off x="695446" y="772609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Oval 21"/>
            <p:cNvSpPr/>
            <p:nvPr/>
          </p:nvSpPr>
          <p:spPr>
            <a:xfrm rot="16200000">
              <a:off x="695449" y="1092843"/>
              <a:ext cx="185199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0" name="Oval 22"/>
            <p:cNvSpPr/>
            <p:nvPr/>
          </p:nvSpPr>
          <p:spPr>
            <a:xfrm rot="16200000">
              <a:off x="695446" y="36846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1" name="Oval 23"/>
            <p:cNvSpPr/>
            <p:nvPr/>
          </p:nvSpPr>
          <p:spPr>
            <a:xfrm rot="16200000">
              <a:off x="695446" y="-1"/>
              <a:ext cx="185199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2" name="Oval 24"/>
            <p:cNvSpPr/>
            <p:nvPr/>
          </p:nvSpPr>
          <p:spPr>
            <a:xfrm rot="16200000">
              <a:off x="1033041" y="772609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3" name="Oval 25"/>
            <p:cNvSpPr/>
            <p:nvPr/>
          </p:nvSpPr>
          <p:spPr>
            <a:xfrm rot="16200000">
              <a:off x="1033044" y="1092843"/>
              <a:ext cx="185199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4" name="Oval 26"/>
            <p:cNvSpPr/>
            <p:nvPr/>
          </p:nvSpPr>
          <p:spPr>
            <a:xfrm rot="16200000">
              <a:off x="1033041" y="36846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5" name="Oval 27"/>
            <p:cNvSpPr/>
            <p:nvPr/>
          </p:nvSpPr>
          <p:spPr>
            <a:xfrm rot="16200000">
              <a:off x="1033041" y="-1"/>
              <a:ext cx="185199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37" name="TextBox 6"/>
          <p:cNvSpPr txBox="1"/>
          <p:nvPr/>
        </p:nvSpPr>
        <p:spPr>
          <a:xfrm>
            <a:off x="534660" y="2392427"/>
            <a:ext cx="6940796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4800" b="1" spc="436">
                <a:latin typeface="Arvo"/>
                <a:ea typeface="Arvo"/>
                <a:cs typeface="Arvo"/>
                <a:sym typeface="Arvo"/>
              </a:defRPr>
            </a:pPr>
            <a:r>
              <a:rPr lang="en-US" dirty="0">
                <a:latin typeface="+mj-lt"/>
              </a:rPr>
              <a:t>Augmented Reality in Cosmetics. </a:t>
            </a:r>
            <a:endParaRPr dirty="0">
              <a:latin typeface="+mj-lt"/>
            </a:endParaRPr>
          </a:p>
        </p:txBody>
      </p:sp>
      <p:sp>
        <p:nvSpPr>
          <p:cNvPr id="338" name="TextBox 30"/>
          <p:cNvSpPr txBox="1"/>
          <p:nvPr/>
        </p:nvSpPr>
        <p:spPr>
          <a:xfrm>
            <a:off x="534658" y="3820793"/>
            <a:ext cx="463567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solidFill>
                  <a:srgbClr val="CCC1AD"/>
                </a:solidFill>
                <a:latin typeface="Arvo"/>
                <a:ea typeface="Arvo"/>
                <a:cs typeface="Arvo"/>
                <a:sym typeface="Arvo"/>
              </a:defRPr>
            </a:pPr>
            <a:endParaRPr dirty="0"/>
          </a:p>
        </p:txBody>
      </p:sp>
      <p:grpSp>
        <p:nvGrpSpPr>
          <p:cNvPr id="341" name="Group 48"/>
          <p:cNvGrpSpPr/>
          <p:nvPr/>
        </p:nvGrpSpPr>
        <p:grpSpPr>
          <a:xfrm>
            <a:off x="11331249" y="-2"/>
            <a:ext cx="575362" cy="6858002"/>
            <a:chOff x="0" y="0"/>
            <a:chExt cx="575360" cy="6858001"/>
          </a:xfrm>
        </p:grpSpPr>
        <p:sp>
          <p:nvSpPr>
            <p:cNvPr id="339" name="Rectangle 41"/>
            <p:cNvSpPr/>
            <p:nvPr/>
          </p:nvSpPr>
          <p:spPr>
            <a:xfrm flipH="1">
              <a:off x="-1" y="0"/>
              <a:ext cx="185777" cy="685800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0" name="Rectangle 42"/>
            <p:cNvSpPr/>
            <p:nvPr/>
          </p:nvSpPr>
          <p:spPr>
            <a:xfrm flipH="1">
              <a:off x="389584" y="-1"/>
              <a:ext cx="185777" cy="685800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58" name="Group 53"/>
          <p:cNvGrpSpPr/>
          <p:nvPr/>
        </p:nvGrpSpPr>
        <p:grpSpPr>
          <a:xfrm>
            <a:off x="4139076" y="379347"/>
            <a:ext cx="1218244" cy="1278046"/>
            <a:chOff x="0" y="-1"/>
            <a:chExt cx="1218243" cy="1278044"/>
          </a:xfrm>
        </p:grpSpPr>
        <p:sp>
          <p:nvSpPr>
            <p:cNvPr id="342" name="Oval 54"/>
            <p:cNvSpPr/>
            <p:nvPr/>
          </p:nvSpPr>
          <p:spPr>
            <a:xfrm rot="16200000">
              <a:off x="0" y="772611"/>
              <a:ext cx="185197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3" name="Oval 55"/>
            <p:cNvSpPr/>
            <p:nvPr/>
          </p:nvSpPr>
          <p:spPr>
            <a:xfrm rot="16200000">
              <a:off x="2" y="1092845"/>
              <a:ext cx="185197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4" name="Oval 56"/>
            <p:cNvSpPr/>
            <p:nvPr/>
          </p:nvSpPr>
          <p:spPr>
            <a:xfrm rot="16200000">
              <a:off x="0" y="368461"/>
              <a:ext cx="185197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Oval 57"/>
            <p:cNvSpPr/>
            <p:nvPr/>
          </p:nvSpPr>
          <p:spPr>
            <a:xfrm rot="16200000">
              <a:off x="0" y="0"/>
              <a:ext cx="185197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6" name="Oval 58"/>
            <p:cNvSpPr/>
            <p:nvPr/>
          </p:nvSpPr>
          <p:spPr>
            <a:xfrm rot="16200000">
              <a:off x="337594" y="77261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7" name="Oval 59"/>
            <p:cNvSpPr/>
            <p:nvPr/>
          </p:nvSpPr>
          <p:spPr>
            <a:xfrm rot="16200000">
              <a:off x="337597" y="1092845"/>
              <a:ext cx="185199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8" name="Oval 60"/>
            <p:cNvSpPr/>
            <p:nvPr/>
          </p:nvSpPr>
          <p:spPr>
            <a:xfrm rot="16200000">
              <a:off x="337594" y="36846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9" name="Oval 61"/>
            <p:cNvSpPr/>
            <p:nvPr/>
          </p:nvSpPr>
          <p:spPr>
            <a:xfrm rot="16200000">
              <a:off x="337593" y="-1"/>
              <a:ext cx="185199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0" name="Oval 62"/>
            <p:cNvSpPr/>
            <p:nvPr/>
          </p:nvSpPr>
          <p:spPr>
            <a:xfrm rot="16200000">
              <a:off x="695446" y="77261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1" name="Oval 63"/>
            <p:cNvSpPr/>
            <p:nvPr/>
          </p:nvSpPr>
          <p:spPr>
            <a:xfrm rot="16200000">
              <a:off x="695449" y="1092845"/>
              <a:ext cx="185199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2" name="Oval 64"/>
            <p:cNvSpPr/>
            <p:nvPr/>
          </p:nvSpPr>
          <p:spPr>
            <a:xfrm rot="16200000">
              <a:off x="695446" y="36846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3" name="Oval 65"/>
            <p:cNvSpPr/>
            <p:nvPr/>
          </p:nvSpPr>
          <p:spPr>
            <a:xfrm rot="16200000">
              <a:off x="695446" y="-1"/>
              <a:ext cx="185199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4" name="Oval 66"/>
            <p:cNvSpPr/>
            <p:nvPr/>
          </p:nvSpPr>
          <p:spPr>
            <a:xfrm rot="16200000">
              <a:off x="1033041" y="77261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5" name="Oval 67"/>
            <p:cNvSpPr/>
            <p:nvPr/>
          </p:nvSpPr>
          <p:spPr>
            <a:xfrm rot="16200000">
              <a:off x="1033044" y="1092845"/>
              <a:ext cx="185199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6" name="Oval 68"/>
            <p:cNvSpPr/>
            <p:nvPr/>
          </p:nvSpPr>
          <p:spPr>
            <a:xfrm rot="16200000">
              <a:off x="1033041" y="36846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7" name="Oval 69"/>
            <p:cNvSpPr/>
            <p:nvPr/>
          </p:nvSpPr>
          <p:spPr>
            <a:xfrm rot="16200000">
              <a:off x="1033041" y="-1"/>
              <a:ext cx="185199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0BDEB-0F0E-48CD-813D-60796E5E21FD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8CCF418-60C9-44D3-BA6D-2D1CF712DC14}"/>
              </a:ext>
            </a:extLst>
          </p:cNvPr>
          <p:cNvSpPr/>
          <p:nvPr/>
        </p:nvSpPr>
        <p:spPr>
          <a:xfrm>
            <a:off x="844579" y="2092940"/>
            <a:ext cx="3091989" cy="3055608"/>
          </a:xfrm>
          <a:prstGeom prst="ellipse">
            <a:avLst/>
          </a:prstGeom>
          <a:solidFill>
            <a:schemeClr val="tx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i="0" u="none" strike="noStrike" normalizeH="0" baseline="0" dirty="0"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463" name="Group 36"/>
          <p:cNvGrpSpPr/>
          <p:nvPr/>
        </p:nvGrpSpPr>
        <p:grpSpPr>
          <a:xfrm>
            <a:off x="4501065" y="1230628"/>
            <a:ext cx="1721903" cy="1587530"/>
            <a:chOff x="0" y="0"/>
            <a:chExt cx="1721902" cy="1587529"/>
          </a:xfrm>
        </p:grpSpPr>
        <p:sp>
          <p:nvSpPr>
            <p:cNvPr id="458" name="Freeform 354"/>
            <p:cNvSpPr/>
            <p:nvPr/>
          </p:nvSpPr>
          <p:spPr>
            <a:xfrm>
              <a:off x="365982" y="1053307"/>
              <a:ext cx="832100" cy="364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691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20000" y="0"/>
                  </a:lnTo>
                  <a:lnTo>
                    <a:pt x="20000" y="17962"/>
                  </a:lnTo>
                  <a:lnTo>
                    <a:pt x="0" y="17053"/>
                  </a:lnTo>
                  <a:lnTo>
                    <a:pt x="0" y="20691"/>
                  </a:lnTo>
                </a:path>
              </a:pathLst>
            </a:custGeom>
            <a:solidFill>
              <a:srgbClr val="ABAAA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459" name="Freeform 355"/>
            <p:cNvSpPr/>
            <p:nvPr/>
          </p:nvSpPr>
          <p:spPr>
            <a:xfrm>
              <a:off x="-1" y="1180962"/>
              <a:ext cx="398059" cy="406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22" y="10389"/>
                  </a:moveTo>
                  <a:cubicBezTo>
                    <a:pt x="18245" y="10800"/>
                    <a:pt x="18245" y="10800"/>
                    <a:pt x="18245" y="10800"/>
                  </a:cubicBezTo>
                  <a:cubicBezTo>
                    <a:pt x="18245" y="12857"/>
                    <a:pt x="17406" y="14503"/>
                    <a:pt x="16148" y="15737"/>
                  </a:cubicBezTo>
                  <a:cubicBezTo>
                    <a:pt x="14889" y="17383"/>
                    <a:pt x="13107" y="18206"/>
                    <a:pt x="11010" y="18206"/>
                  </a:cubicBezTo>
                  <a:cubicBezTo>
                    <a:pt x="11010" y="18206"/>
                    <a:pt x="11010" y="18206"/>
                    <a:pt x="10590" y="18206"/>
                  </a:cubicBezTo>
                  <a:cubicBezTo>
                    <a:pt x="8913" y="18206"/>
                    <a:pt x="6816" y="17383"/>
                    <a:pt x="5557" y="16149"/>
                  </a:cubicBezTo>
                  <a:cubicBezTo>
                    <a:pt x="4299" y="14914"/>
                    <a:pt x="3460" y="12857"/>
                    <a:pt x="3460" y="10800"/>
                  </a:cubicBezTo>
                  <a:cubicBezTo>
                    <a:pt x="3460" y="8743"/>
                    <a:pt x="4299" y="6994"/>
                    <a:pt x="5557" y="5760"/>
                  </a:cubicBezTo>
                  <a:cubicBezTo>
                    <a:pt x="6816" y="4114"/>
                    <a:pt x="8493" y="3291"/>
                    <a:pt x="10590" y="3291"/>
                  </a:cubicBezTo>
                  <a:cubicBezTo>
                    <a:pt x="12687" y="3291"/>
                    <a:pt x="14889" y="4114"/>
                    <a:pt x="16148" y="5349"/>
                  </a:cubicBezTo>
                  <a:cubicBezTo>
                    <a:pt x="17406" y="6583"/>
                    <a:pt x="18245" y="8743"/>
                    <a:pt x="18245" y="10800"/>
                  </a:cubicBezTo>
                  <a:cubicBezTo>
                    <a:pt x="19922" y="10389"/>
                    <a:pt x="19922" y="10389"/>
                    <a:pt x="19922" y="10389"/>
                  </a:cubicBezTo>
                  <a:cubicBezTo>
                    <a:pt x="21600" y="10389"/>
                    <a:pt x="21600" y="10389"/>
                    <a:pt x="21600" y="10389"/>
                  </a:cubicBezTo>
                  <a:cubicBezTo>
                    <a:pt x="21600" y="7406"/>
                    <a:pt x="20342" y="4937"/>
                    <a:pt x="18245" y="3291"/>
                  </a:cubicBezTo>
                  <a:cubicBezTo>
                    <a:pt x="16567" y="1234"/>
                    <a:pt x="13526" y="0"/>
                    <a:pt x="10590" y="0"/>
                  </a:cubicBezTo>
                  <a:cubicBezTo>
                    <a:pt x="7654" y="0"/>
                    <a:pt x="4718" y="1234"/>
                    <a:pt x="3041" y="3291"/>
                  </a:cubicBezTo>
                  <a:cubicBezTo>
                    <a:pt x="944" y="5349"/>
                    <a:pt x="0" y="7920"/>
                    <a:pt x="0" y="10800"/>
                  </a:cubicBezTo>
                  <a:cubicBezTo>
                    <a:pt x="0" y="10800"/>
                    <a:pt x="0" y="10800"/>
                    <a:pt x="0" y="11211"/>
                  </a:cubicBezTo>
                  <a:cubicBezTo>
                    <a:pt x="0" y="14091"/>
                    <a:pt x="1363" y="16560"/>
                    <a:pt x="3041" y="18206"/>
                  </a:cubicBezTo>
                  <a:cubicBezTo>
                    <a:pt x="5138" y="20366"/>
                    <a:pt x="7654" y="21600"/>
                    <a:pt x="10590" y="21600"/>
                  </a:cubicBezTo>
                  <a:cubicBezTo>
                    <a:pt x="11010" y="21600"/>
                    <a:pt x="11010" y="21600"/>
                    <a:pt x="11010" y="21600"/>
                  </a:cubicBezTo>
                  <a:cubicBezTo>
                    <a:pt x="14050" y="21600"/>
                    <a:pt x="16567" y="20366"/>
                    <a:pt x="18664" y="18206"/>
                  </a:cubicBezTo>
                  <a:cubicBezTo>
                    <a:pt x="20342" y="16149"/>
                    <a:pt x="21600" y="13680"/>
                    <a:pt x="21600" y="10800"/>
                  </a:cubicBezTo>
                  <a:cubicBezTo>
                    <a:pt x="21600" y="10800"/>
                    <a:pt x="21600" y="10800"/>
                    <a:pt x="21600" y="10389"/>
                  </a:cubicBezTo>
                  <a:lnTo>
                    <a:pt x="19922" y="10389"/>
                  </a:lnTo>
                </a:path>
              </a:pathLst>
            </a:custGeom>
            <a:solidFill>
              <a:srgbClr val="ABAAA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grpSp>
          <p:nvGrpSpPr>
            <p:cNvPr id="462" name="Group 33"/>
            <p:cNvGrpSpPr/>
            <p:nvPr/>
          </p:nvGrpSpPr>
          <p:grpSpPr>
            <a:xfrm>
              <a:off x="625868" y="0"/>
              <a:ext cx="1096035" cy="1096033"/>
              <a:chOff x="0" y="0"/>
              <a:chExt cx="1096033" cy="1096032"/>
            </a:xfrm>
          </p:grpSpPr>
          <p:sp>
            <p:nvSpPr>
              <p:cNvPr id="460" name="Freeform 356"/>
              <p:cNvSpPr/>
              <p:nvPr/>
            </p:nvSpPr>
            <p:spPr>
              <a:xfrm>
                <a:off x="-1" y="0"/>
                <a:ext cx="1096035" cy="1096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28"/>
                    </a:moveTo>
                    <a:cubicBezTo>
                      <a:pt x="21600" y="16792"/>
                      <a:pt x="16792" y="21600"/>
                      <a:pt x="10872" y="21600"/>
                    </a:cubicBezTo>
                    <a:cubicBezTo>
                      <a:pt x="4916" y="21600"/>
                      <a:pt x="0" y="16792"/>
                      <a:pt x="0" y="10728"/>
                    </a:cubicBezTo>
                    <a:cubicBezTo>
                      <a:pt x="0" y="4808"/>
                      <a:pt x="4916" y="0"/>
                      <a:pt x="10872" y="0"/>
                    </a:cubicBezTo>
                    <a:cubicBezTo>
                      <a:pt x="16792" y="0"/>
                      <a:pt x="21600" y="4808"/>
                      <a:pt x="21600" y="10728"/>
                    </a:cubicBezTo>
                  </a:path>
                </a:pathLst>
              </a:custGeom>
              <a:solidFill>
                <a:srgbClr val="ABAAA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61" name="TextBox 21"/>
              <p:cNvSpPr txBox="1"/>
              <p:nvPr/>
            </p:nvSpPr>
            <p:spPr>
              <a:xfrm>
                <a:off x="102803" y="256539"/>
                <a:ext cx="884094" cy="574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3200" b="1">
                    <a:solidFill>
                      <a:srgbClr val="F2F2F2"/>
                    </a:solidFill>
                    <a:latin typeface="Arvo bold"/>
                    <a:ea typeface="Arvo bold"/>
                    <a:cs typeface="Arvo bold"/>
                    <a:sym typeface="Arvo bold"/>
                  </a:defRPr>
                </a:lvl1pPr>
              </a:lstStyle>
              <a:p>
                <a:r>
                  <a:t>01</a:t>
                </a:r>
              </a:p>
            </p:txBody>
          </p:sp>
        </p:grpSp>
      </p:grpSp>
      <p:grpSp>
        <p:nvGrpSpPr>
          <p:cNvPr id="469" name="Group 37"/>
          <p:cNvGrpSpPr/>
          <p:nvPr/>
        </p:nvGrpSpPr>
        <p:grpSpPr>
          <a:xfrm>
            <a:off x="4824548" y="3143734"/>
            <a:ext cx="2474623" cy="1096035"/>
            <a:chOff x="0" y="0"/>
            <a:chExt cx="2474622" cy="1096033"/>
          </a:xfrm>
        </p:grpSpPr>
        <p:sp>
          <p:nvSpPr>
            <p:cNvPr id="464" name="Freeform 358"/>
            <p:cNvSpPr/>
            <p:nvPr/>
          </p:nvSpPr>
          <p:spPr>
            <a:xfrm>
              <a:off x="-1" y="353775"/>
              <a:ext cx="398049" cy="398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14" y="10590"/>
                  </a:moveTo>
                  <a:cubicBezTo>
                    <a:pt x="18228" y="10590"/>
                    <a:pt x="18228" y="10590"/>
                    <a:pt x="18228" y="10590"/>
                  </a:cubicBezTo>
                  <a:cubicBezTo>
                    <a:pt x="18228" y="12687"/>
                    <a:pt x="17807" y="14784"/>
                    <a:pt x="16121" y="16043"/>
                  </a:cubicBezTo>
                  <a:cubicBezTo>
                    <a:pt x="14857" y="17301"/>
                    <a:pt x="13171" y="18140"/>
                    <a:pt x="10958" y="18140"/>
                  </a:cubicBezTo>
                  <a:cubicBezTo>
                    <a:pt x="8851" y="18140"/>
                    <a:pt x="6743" y="17301"/>
                    <a:pt x="5479" y="16043"/>
                  </a:cubicBezTo>
                  <a:cubicBezTo>
                    <a:pt x="4215" y="14784"/>
                    <a:pt x="3372" y="13107"/>
                    <a:pt x="3372" y="11010"/>
                  </a:cubicBezTo>
                  <a:lnTo>
                    <a:pt x="3372" y="10590"/>
                  </a:lnTo>
                  <a:cubicBezTo>
                    <a:pt x="3372" y="8493"/>
                    <a:pt x="4215" y="6711"/>
                    <a:pt x="5479" y="5452"/>
                  </a:cubicBezTo>
                  <a:cubicBezTo>
                    <a:pt x="6743" y="4194"/>
                    <a:pt x="8429" y="3355"/>
                    <a:pt x="10537" y="3355"/>
                  </a:cubicBezTo>
                  <a:lnTo>
                    <a:pt x="10958" y="3355"/>
                  </a:lnTo>
                  <a:cubicBezTo>
                    <a:pt x="12749" y="3355"/>
                    <a:pt x="14857" y="3775"/>
                    <a:pt x="16121" y="5452"/>
                  </a:cubicBezTo>
                  <a:cubicBezTo>
                    <a:pt x="17385" y="6711"/>
                    <a:pt x="18228" y="8493"/>
                    <a:pt x="18228" y="10590"/>
                  </a:cubicBezTo>
                  <a:cubicBezTo>
                    <a:pt x="19914" y="10590"/>
                    <a:pt x="19914" y="10590"/>
                    <a:pt x="19914" y="10590"/>
                  </a:cubicBezTo>
                  <a:cubicBezTo>
                    <a:pt x="21600" y="10590"/>
                    <a:pt x="21600" y="10590"/>
                    <a:pt x="21600" y="10590"/>
                  </a:cubicBezTo>
                  <a:cubicBezTo>
                    <a:pt x="21600" y="7654"/>
                    <a:pt x="20336" y="4614"/>
                    <a:pt x="18650" y="2936"/>
                  </a:cubicBezTo>
                  <a:cubicBezTo>
                    <a:pt x="16542" y="839"/>
                    <a:pt x="14014" y="0"/>
                    <a:pt x="10958" y="0"/>
                  </a:cubicBezTo>
                  <a:cubicBezTo>
                    <a:pt x="10537" y="0"/>
                    <a:pt x="10537" y="0"/>
                    <a:pt x="10537" y="0"/>
                  </a:cubicBezTo>
                  <a:cubicBezTo>
                    <a:pt x="7586" y="0"/>
                    <a:pt x="5058" y="1258"/>
                    <a:pt x="2950" y="2936"/>
                  </a:cubicBezTo>
                  <a:cubicBezTo>
                    <a:pt x="1264" y="5033"/>
                    <a:pt x="0" y="7654"/>
                    <a:pt x="0" y="10590"/>
                  </a:cubicBezTo>
                  <a:cubicBezTo>
                    <a:pt x="0" y="11010"/>
                    <a:pt x="0" y="11010"/>
                    <a:pt x="0" y="11010"/>
                  </a:cubicBezTo>
                  <a:cubicBezTo>
                    <a:pt x="0" y="13946"/>
                    <a:pt x="1264" y="16462"/>
                    <a:pt x="3372" y="18559"/>
                  </a:cubicBezTo>
                  <a:cubicBezTo>
                    <a:pt x="5058" y="20342"/>
                    <a:pt x="8008" y="21600"/>
                    <a:pt x="10958" y="21600"/>
                  </a:cubicBezTo>
                  <a:cubicBezTo>
                    <a:pt x="14014" y="21600"/>
                    <a:pt x="16964" y="20342"/>
                    <a:pt x="18650" y="18140"/>
                  </a:cubicBezTo>
                  <a:cubicBezTo>
                    <a:pt x="20757" y="16462"/>
                    <a:pt x="21600" y="13526"/>
                    <a:pt x="21600" y="10590"/>
                  </a:cubicBezTo>
                  <a:lnTo>
                    <a:pt x="19914" y="10590"/>
                  </a:lnTo>
                </a:path>
              </a:pathLst>
            </a:custGeom>
            <a:solidFill>
              <a:srgbClr val="D0CEC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465" name="Straight Connector 17"/>
            <p:cNvSpPr/>
            <p:nvPr/>
          </p:nvSpPr>
          <p:spPr>
            <a:xfrm>
              <a:off x="366979" y="548940"/>
              <a:ext cx="1011607" cy="2717"/>
            </a:xfrm>
            <a:prstGeom prst="line">
              <a:avLst/>
            </a:prstGeom>
            <a:solidFill>
              <a:srgbClr val="D0CECE"/>
            </a:solidFill>
            <a:ln w="5715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68" name="Group 34"/>
            <p:cNvGrpSpPr/>
            <p:nvPr/>
          </p:nvGrpSpPr>
          <p:grpSpPr>
            <a:xfrm>
              <a:off x="1378585" y="0"/>
              <a:ext cx="1096038" cy="1096035"/>
              <a:chOff x="0" y="0"/>
              <a:chExt cx="1096036" cy="1096033"/>
            </a:xfrm>
          </p:grpSpPr>
          <p:sp>
            <p:nvSpPr>
              <p:cNvPr id="466" name="Freeform 359"/>
              <p:cNvSpPr/>
              <p:nvPr/>
            </p:nvSpPr>
            <p:spPr>
              <a:xfrm>
                <a:off x="0" y="0"/>
                <a:ext cx="1096037" cy="10960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72"/>
                    </a:moveTo>
                    <a:cubicBezTo>
                      <a:pt x="21600" y="16792"/>
                      <a:pt x="16676" y="21600"/>
                      <a:pt x="10746" y="21600"/>
                    </a:cubicBezTo>
                    <a:cubicBezTo>
                      <a:pt x="4780" y="21600"/>
                      <a:pt x="0" y="16792"/>
                      <a:pt x="0" y="10872"/>
                    </a:cubicBezTo>
                    <a:cubicBezTo>
                      <a:pt x="0" y="4951"/>
                      <a:pt x="4780" y="0"/>
                      <a:pt x="10746" y="0"/>
                    </a:cubicBezTo>
                    <a:cubicBezTo>
                      <a:pt x="16676" y="0"/>
                      <a:pt x="21600" y="4951"/>
                      <a:pt x="21600" y="10872"/>
                    </a:cubicBezTo>
                  </a:path>
                </a:pathLst>
              </a:custGeom>
              <a:solidFill>
                <a:srgbClr val="D0CE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67" name="TextBox 22"/>
              <p:cNvSpPr txBox="1"/>
              <p:nvPr/>
            </p:nvSpPr>
            <p:spPr>
              <a:xfrm>
                <a:off x="106881" y="256538"/>
                <a:ext cx="884099" cy="574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3200" b="1">
                    <a:solidFill>
                      <a:srgbClr val="F2F2F2"/>
                    </a:solidFill>
                    <a:latin typeface="Arvo bold"/>
                    <a:ea typeface="Arvo bold"/>
                    <a:cs typeface="Arvo bold"/>
                    <a:sym typeface="Arvo bold"/>
                  </a:defRPr>
                </a:lvl1pPr>
              </a:lstStyle>
              <a:p>
                <a:r>
                  <a:t>02</a:t>
                </a:r>
              </a:p>
            </p:txBody>
          </p:sp>
        </p:grpSp>
      </p:grpSp>
      <p:grpSp>
        <p:nvGrpSpPr>
          <p:cNvPr id="475" name="Group 38"/>
          <p:cNvGrpSpPr/>
          <p:nvPr/>
        </p:nvGrpSpPr>
        <p:grpSpPr>
          <a:xfrm>
            <a:off x="4505021" y="4562061"/>
            <a:ext cx="1717943" cy="1649457"/>
            <a:chOff x="0" y="0"/>
            <a:chExt cx="1717941" cy="1649456"/>
          </a:xfrm>
        </p:grpSpPr>
        <p:sp>
          <p:nvSpPr>
            <p:cNvPr id="470" name="Freeform 357"/>
            <p:cNvSpPr/>
            <p:nvPr/>
          </p:nvSpPr>
          <p:spPr>
            <a:xfrm>
              <a:off x="365910" y="161700"/>
              <a:ext cx="832101" cy="483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65"/>
                  </a:moveTo>
                  <a:lnTo>
                    <a:pt x="20000" y="3456"/>
                  </a:lnTo>
                  <a:lnTo>
                    <a:pt x="19800" y="21254"/>
                  </a:lnTo>
                  <a:lnTo>
                    <a:pt x="21400" y="21600"/>
                  </a:lnTo>
                  <a:lnTo>
                    <a:pt x="21600" y="691"/>
                  </a:lnTo>
                  <a:lnTo>
                    <a:pt x="0" y="0"/>
                  </a:lnTo>
                  <a:lnTo>
                    <a:pt x="0" y="2765"/>
                  </a:lnTo>
                </a:path>
              </a:pathLst>
            </a:custGeom>
            <a:solidFill>
              <a:srgbClr val="ABAAA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471" name="Freeform 358"/>
            <p:cNvSpPr/>
            <p:nvPr/>
          </p:nvSpPr>
          <p:spPr>
            <a:xfrm>
              <a:off x="-1" y="-1"/>
              <a:ext cx="398050" cy="398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14" y="10590"/>
                  </a:moveTo>
                  <a:cubicBezTo>
                    <a:pt x="18228" y="10590"/>
                    <a:pt x="18228" y="10590"/>
                    <a:pt x="18228" y="10590"/>
                  </a:cubicBezTo>
                  <a:cubicBezTo>
                    <a:pt x="18228" y="12687"/>
                    <a:pt x="17807" y="14784"/>
                    <a:pt x="16121" y="16043"/>
                  </a:cubicBezTo>
                  <a:cubicBezTo>
                    <a:pt x="14857" y="17301"/>
                    <a:pt x="13171" y="18140"/>
                    <a:pt x="10958" y="18140"/>
                  </a:cubicBezTo>
                  <a:cubicBezTo>
                    <a:pt x="8851" y="18140"/>
                    <a:pt x="6743" y="17301"/>
                    <a:pt x="5479" y="16043"/>
                  </a:cubicBezTo>
                  <a:cubicBezTo>
                    <a:pt x="4215" y="14784"/>
                    <a:pt x="3372" y="13107"/>
                    <a:pt x="3372" y="11010"/>
                  </a:cubicBezTo>
                  <a:lnTo>
                    <a:pt x="3372" y="10590"/>
                  </a:lnTo>
                  <a:cubicBezTo>
                    <a:pt x="3372" y="8493"/>
                    <a:pt x="4215" y="6711"/>
                    <a:pt x="5479" y="5452"/>
                  </a:cubicBezTo>
                  <a:cubicBezTo>
                    <a:pt x="6743" y="4194"/>
                    <a:pt x="8429" y="3355"/>
                    <a:pt x="10537" y="3355"/>
                  </a:cubicBezTo>
                  <a:lnTo>
                    <a:pt x="10958" y="3355"/>
                  </a:lnTo>
                  <a:cubicBezTo>
                    <a:pt x="12749" y="3355"/>
                    <a:pt x="14857" y="3775"/>
                    <a:pt x="16121" y="5452"/>
                  </a:cubicBezTo>
                  <a:cubicBezTo>
                    <a:pt x="17385" y="6711"/>
                    <a:pt x="18228" y="8493"/>
                    <a:pt x="18228" y="10590"/>
                  </a:cubicBezTo>
                  <a:cubicBezTo>
                    <a:pt x="19914" y="10590"/>
                    <a:pt x="19914" y="10590"/>
                    <a:pt x="19914" y="10590"/>
                  </a:cubicBezTo>
                  <a:cubicBezTo>
                    <a:pt x="21600" y="10590"/>
                    <a:pt x="21600" y="10590"/>
                    <a:pt x="21600" y="10590"/>
                  </a:cubicBezTo>
                  <a:cubicBezTo>
                    <a:pt x="21600" y="7654"/>
                    <a:pt x="20336" y="4614"/>
                    <a:pt x="18650" y="2936"/>
                  </a:cubicBezTo>
                  <a:cubicBezTo>
                    <a:pt x="16542" y="839"/>
                    <a:pt x="14014" y="0"/>
                    <a:pt x="10958" y="0"/>
                  </a:cubicBezTo>
                  <a:cubicBezTo>
                    <a:pt x="10537" y="0"/>
                    <a:pt x="10537" y="0"/>
                    <a:pt x="10537" y="0"/>
                  </a:cubicBezTo>
                  <a:cubicBezTo>
                    <a:pt x="7586" y="0"/>
                    <a:pt x="5058" y="1258"/>
                    <a:pt x="2950" y="2936"/>
                  </a:cubicBezTo>
                  <a:cubicBezTo>
                    <a:pt x="1264" y="5033"/>
                    <a:pt x="0" y="7654"/>
                    <a:pt x="0" y="10590"/>
                  </a:cubicBezTo>
                  <a:cubicBezTo>
                    <a:pt x="0" y="11010"/>
                    <a:pt x="0" y="11010"/>
                    <a:pt x="0" y="11010"/>
                  </a:cubicBezTo>
                  <a:cubicBezTo>
                    <a:pt x="0" y="13946"/>
                    <a:pt x="1264" y="16462"/>
                    <a:pt x="3372" y="18559"/>
                  </a:cubicBezTo>
                  <a:cubicBezTo>
                    <a:pt x="5058" y="20342"/>
                    <a:pt x="8008" y="21600"/>
                    <a:pt x="10958" y="21600"/>
                  </a:cubicBezTo>
                  <a:cubicBezTo>
                    <a:pt x="14014" y="21600"/>
                    <a:pt x="16964" y="20342"/>
                    <a:pt x="18650" y="18140"/>
                  </a:cubicBezTo>
                  <a:cubicBezTo>
                    <a:pt x="20757" y="16462"/>
                    <a:pt x="21600" y="13526"/>
                    <a:pt x="21600" y="10590"/>
                  </a:cubicBezTo>
                  <a:lnTo>
                    <a:pt x="19914" y="10590"/>
                  </a:lnTo>
                </a:path>
              </a:pathLst>
            </a:custGeom>
            <a:solidFill>
              <a:srgbClr val="ABAAA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grpSp>
          <p:nvGrpSpPr>
            <p:cNvPr id="474" name="Group 35"/>
            <p:cNvGrpSpPr/>
            <p:nvPr/>
          </p:nvGrpSpPr>
          <p:grpSpPr>
            <a:xfrm>
              <a:off x="621670" y="553182"/>
              <a:ext cx="1096272" cy="1096275"/>
              <a:chOff x="0" y="0"/>
              <a:chExt cx="1096271" cy="1096274"/>
            </a:xfrm>
          </p:grpSpPr>
          <p:sp>
            <p:nvSpPr>
              <p:cNvPr id="472" name="Freeform 359"/>
              <p:cNvSpPr/>
              <p:nvPr/>
            </p:nvSpPr>
            <p:spPr>
              <a:xfrm>
                <a:off x="-1" y="-1"/>
                <a:ext cx="1096273" cy="10962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72"/>
                    </a:moveTo>
                    <a:cubicBezTo>
                      <a:pt x="21600" y="16792"/>
                      <a:pt x="16676" y="21600"/>
                      <a:pt x="10746" y="21600"/>
                    </a:cubicBezTo>
                    <a:cubicBezTo>
                      <a:pt x="4780" y="21600"/>
                      <a:pt x="0" y="16792"/>
                      <a:pt x="0" y="10872"/>
                    </a:cubicBezTo>
                    <a:cubicBezTo>
                      <a:pt x="0" y="4951"/>
                      <a:pt x="4780" y="0"/>
                      <a:pt x="10746" y="0"/>
                    </a:cubicBezTo>
                    <a:cubicBezTo>
                      <a:pt x="16676" y="0"/>
                      <a:pt x="21600" y="4951"/>
                      <a:pt x="21600" y="10872"/>
                    </a:cubicBezTo>
                  </a:path>
                </a:pathLst>
              </a:custGeom>
              <a:solidFill>
                <a:srgbClr val="ABAAA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73" name="TextBox 23"/>
              <p:cNvSpPr txBox="1"/>
              <p:nvPr/>
            </p:nvSpPr>
            <p:spPr>
              <a:xfrm>
                <a:off x="106904" y="256659"/>
                <a:ext cx="884287" cy="574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3200" b="1">
                    <a:solidFill>
                      <a:srgbClr val="F2F2F2"/>
                    </a:solidFill>
                    <a:latin typeface="Arvo bold"/>
                    <a:ea typeface="Arvo bold"/>
                    <a:cs typeface="Arvo bold"/>
                    <a:sym typeface="Arvo bold"/>
                  </a:defRPr>
                </a:lvl1pPr>
              </a:lstStyle>
              <a:p>
                <a:r>
                  <a:t>03</a:t>
                </a:r>
              </a:p>
            </p:txBody>
          </p:sp>
        </p:grpSp>
      </p:grpSp>
      <p:sp>
        <p:nvSpPr>
          <p:cNvPr id="476" name="Rectangle 25"/>
          <p:cNvSpPr txBox="1"/>
          <p:nvPr/>
        </p:nvSpPr>
        <p:spPr>
          <a:xfrm>
            <a:off x="6499225" y="1015748"/>
            <a:ext cx="4486836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1" anchor="t">
            <a:spAutoFit/>
          </a:bodyPr>
          <a:lstStyle>
            <a:lvl1pPr>
              <a:defRPr sz="2400">
                <a:solidFill>
                  <a:srgbClr val="333333"/>
                </a:solidFill>
                <a:latin typeface="Arvo"/>
                <a:ea typeface="Arvo"/>
                <a:cs typeface="Arvo"/>
                <a:sym typeface="Arvo"/>
              </a:defRPr>
            </a:lvl1pPr>
          </a:lstStyle>
          <a:p>
            <a:r>
              <a:rPr lang="en-US" dirty="0"/>
              <a:t>An increasing number of brands are focusing on selling their products online.</a:t>
            </a:r>
            <a:endParaRPr dirty="0"/>
          </a:p>
        </p:txBody>
      </p:sp>
      <p:sp>
        <p:nvSpPr>
          <p:cNvPr id="479" name="Rectangle 28"/>
          <p:cNvSpPr txBox="1"/>
          <p:nvPr/>
        </p:nvSpPr>
        <p:spPr>
          <a:xfrm>
            <a:off x="7663325" y="3097251"/>
            <a:ext cx="3792342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1" anchor="t">
            <a:spAutoFit/>
          </a:bodyPr>
          <a:lstStyle>
            <a:lvl1pPr>
              <a:defRPr sz="2400">
                <a:solidFill>
                  <a:srgbClr val="333333"/>
                </a:solidFill>
                <a:latin typeface="Arvo"/>
                <a:ea typeface="Arvo"/>
                <a:cs typeface="Arvo"/>
                <a:sym typeface="Arvo"/>
              </a:defRPr>
            </a:lvl1pPr>
          </a:lstStyle>
          <a:p>
            <a:r>
              <a:rPr lang="en-US" dirty="0"/>
              <a:t>Although the growth of online shopping retails is high and trending nowadays</a:t>
            </a:r>
            <a:endParaRPr dirty="0"/>
          </a:p>
        </p:txBody>
      </p:sp>
      <p:sp>
        <p:nvSpPr>
          <p:cNvPr id="482" name="Rectangle 31"/>
          <p:cNvSpPr txBox="1"/>
          <p:nvPr/>
        </p:nvSpPr>
        <p:spPr>
          <a:xfrm>
            <a:off x="6976870" y="4840468"/>
            <a:ext cx="3995701" cy="956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1" anchor="t">
            <a:noAutofit/>
          </a:bodyPr>
          <a:lstStyle>
            <a:lvl1pPr>
              <a:defRPr sz="2400">
                <a:solidFill>
                  <a:srgbClr val="333333"/>
                </a:solidFill>
                <a:latin typeface="Arvo"/>
                <a:ea typeface="Arvo"/>
                <a:cs typeface="Arvo"/>
                <a:sym typeface="Arvo"/>
              </a:defRPr>
            </a:lvl1pPr>
          </a:lstStyle>
          <a:p>
            <a:r>
              <a:rPr lang="en-US" dirty="0"/>
              <a:t>Customers still prefer face-to-face shopping to have the exact look and feel of the products.</a:t>
            </a:r>
            <a:endParaRPr dirty="0"/>
          </a:p>
        </p:txBody>
      </p:sp>
      <p:grpSp>
        <p:nvGrpSpPr>
          <p:cNvPr id="501" name="Group 39"/>
          <p:cNvGrpSpPr/>
          <p:nvPr/>
        </p:nvGrpSpPr>
        <p:grpSpPr>
          <a:xfrm>
            <a:off x="1863207" y="4620877"/>
            <a:ext cx="1218244" cy="1278046"/>
            <a:chOff x="0" y="-1"/>
            <a:chExt cx="1218243" cy="1278044"/>
          </a:xfrm>
        </p:grpSpPr>
        <p:sp>
          <p:nvSpPr>
            <p:cNvPr id="485" name="Oval 40"/>
            <p:cNvSpPr/>
            <p:nvPr/>
          </p:nvSpPr>
          <p:spPr>
            <a:xfrm rot="16200000">
              <a:off x="0" y="772611"/>
              <a:ext cx="185197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6" name="Oval 41"/>
            <p:cNvSpPr/>
            <p:nvPr/>
          </p:nvSpPr>
          <p:spPr>
            <a:xfrm rot="16200000">
              <a:off x="2" y="1092845"/>
              <a:ext cx="185197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7" name="Oval 42"/>
            <p:cNvSpPr/>
            <p:nvPr/>
          </p:nvSpPr>
          <p:spPr>
            <a:xfrm rot="16200000">
              <a:off x="0" y="368461"/>
              <a:ext cx="185197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8" name="Oval 43"/>
            <p:cNvSpPr/>
            <p:nvPr/>
          </p:nvSpPr>
          <p:spPr>
            <a:xfrm rot="16200000">
              <a:off x="0" y="0"/>
              <a:ext cx="185197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9" name="Oval 44"/>
            <p:cNvSpPr/>
            <p:nvPr/>
          </p:nvSpPr>
          <p:spPr>
            <a:xfrm rot="16200000">
              <a:off x="337594" y="77261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0" name="Oval 45"/>
            <p:cNvSpPr/>
            <p:nvPr/>
          </p:nvSpPr>
          <p:spPr>
            <a:xfrm rot="16200000">
              <a:off x="337597" y="1092845"/>
              <a:ext cx="185199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1" name="Oval 46"/>
            <p:cNvSpPr/>
            <p:nvPr/>
          </p:nvSpPr>
          <p:spPr>
            <a:xfrm rot="16200000">
              <a:off x="337594" y="36846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2" name="Oval 47"/>
            <p:cNvSpPr/>
            <p:nvPr/>
          </p:nvSpPr>
          <p:spPr>
            <a:xfrm rot="16200000">
              <a:off x="337593" y="-1"/>
              <a:ext cx="185199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3" name="Oval 48"/>
            <p:cNvSpPr/>
            <p:nvPr/>
          </p:nvSpPr>
          <p:spPr>
            <a:xfrm rot="16200000">
              <a:off x="695446" y="77261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4" name="Oval 49"/>
            <p:cNvSpPr/>
            <p:nvPr/>
          </p:nvSpPr>
          <p:spPr>
            <a:xfrm rot="16200000">
              <a:off x="695449" y="1092845"/>
              <a:ext cx="185199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5" name="Oval 50"/>
            <p:cNvSpPr/>
            <p:nvPr/>
          </p:nvSpPr>
          <p:spPr>
            <a:xfrm rot="16200000">
              <a:off x="695446" y="36846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6" name="Oval 51"/>
            <p:cNvSpPr/>
            <p:nvPr/>
          </p:nvSpPr>
          <p:spPr>
            <a:xfrm rot="16200000">
              <a:off x="695446" y="-1"/>
              <a:ext cx="185199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7" name="Oval 52"/>
            <p:cNvSpPr/>
            <p:nvPr/>
          </p:nvSpPr>
          <p:spPr>
            <a:xfrm rot="16200000">
              <a:off x="1033041" y="77261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8" name="Oval 53"/>
            <p:cNvSpPr/>
            <p:nvPr/>
          </p:nvSpPr>
          <p:spPr>
            <a:xfrm rot="16200000">
              <a:off x="1033044" y="1092845"/>
              <a:ext cx="185199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9" name="Oval 54"/>
            <p:cNvSpPr/>
            <p:nvPr/>
          </p:nvSpPr>
          <p:spPr>
            <a:xfrm rot="16200000">
              <a:off x="1033041" y="36846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0" name="Oval 55"/>
            <p:cNvSpPr/>
            <p:nvPr/>
          </p:nvSpPr>
          <p:spPr>
            <a:xfrm rot="16200000">
              <a:off x="1033041" y="-1"/>
              <a:ext cx="185199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02" name="Group 56"/>
          <p:cNvSpPr txBox="1"/>
          <p:nvPr/>
        </p:nvSpPr>
        <p:spPr>
          <a:xfrm>
            <a:off x="700370" y="276615"/>
            <a:ext cx="7218048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solidFill>
                  <a:srgbClr val="333333"/>
                </a:solidFill>
                <a:latin typeface="Arvo"/>
                <a:ea typeface="Arvo"/>
                <a:cs typeface="Arvo"/>
                <a:sym typeface="Arvo"/>
              </a:defRPr>
            </a:lvl1pPr>
          </a:lstStyle>
          <a:p>
            <a:r>
              <a:rPr lang="en-US" dirty="0">
                <a:latin typeface="+mj-lt"/>
              </a:rPr>
              <a:t>Description</a:t>
            </a:r>
            <a:endParaRPr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F71D9E-D5FA-4942-9CE1-9CAFC6BDBF05}"/>
              </a:ext>
            </a:extLst>
          </p:cNvPr>
          <p:cNvSpPr txBox="1"/>
          <p:nvPr/>
        </p:nvSpPr>
        <p:spPr>
          <a:xfrm>
            <a:off x="1648918" y="3087692"/>
            <a:ext cx="1553129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n-ea"/>
                <a:cs typeface="+mn-cs"/>
                <a:sym typeface="Calibri"/>
              </a:rPr>
              <a:t>AR</a:t>
            </a:r>
            <a:endParaRPr kumimoji="0" lang="en-IN" sz="7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95088A9-EE22-487A-9EA4-11A03721BF51}"/>
              </a:ext>
            </a:extLst>
          </p:cNvPr>
          <p:cNvSpPr/>
          <p:nvPr/>
        </p:nvSpPr>
        <p:spPr>
          <a:xfrm>
            <a:off x="893098" y="2118930"/>
            <a:ext cx="3091989" cy="3055608"/>
          </a:xfrm>
          <a:prstGeom prst="ellipse">
            <a:avLst/>
          </a:prstGeom>
          <a:solidFill>
            <a:schemeClr val="tx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i="0" u="none" strike="noStrike" normalizeH="0" baseline="0" dirty="0"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463" name="Group 36"/>
          <p:cNvGrpSpPr/>
          <p:nvPr/>
        </p:nvGrpSpPr>
        <p:grpSpPr>
          <a:xfrm>
            <a:off x="4501064" y="1230628"/>
            <a:ext cx="1721906" cy="1587531"/>
            <a:chOff x="-1" y="0"/>
            <a:chExt cx="1721905" cy="1587530"/>
          </a:xfrm>
        </p:grpSpPr>
        <p:sp>
          <p:nvSpPr>
            <p:cNvPr id="458" name="Freeform 354"/>
            <p:cNvSpPr/>
            <p:nvPr/>
          </p:nvSpPr>
          <p:spPr>
            <a:xfrm>
              <a:off x="365982" y="1053307"/>
              <a:ext cx="832100" cy="364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691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20000" y="0"/>
                  </a:lnTo>
                  <a:lnTo>
                    <a:pt x="20000" y="17962"/>
                  </a:lnTo>
                  <a:lnTo>
                    <a:pt x="0" y="17053"/>
                  </a:lnTo>
                  <a:lnTo>
                    <a:pt x="0" y="20691"/>
                  </a:lnTo>
                </a:path>
              </a:pathLst>
            </a:custGeom>
            <a:solidFill>
              <a:srgbClr val="ABAAA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459" name="Freeform 355"/>
            <p:cNvSpPr/>
            <p:nvPr/>
          </p:nvSpPr>
          <p:spPr>
            <a:xfrm>
              <a:off x="-1" y="1180962"/>
              <a:ext cx="398059" cy="406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22" y="10389"/>
                  </a:moveTo>
                  <a:cubicBezTo>
                    <a:pt x="18245" y="10800"/>
                    <a:pt x="18245" y="10800"/>
                    <a:pt x="18245" y="10800"/>
                  </a:cubicBezTo>
                  <a:cubicBezTo>
                    <a:pt x="18245" y="12857"/>
                    <a:pt x="17406" y="14503"/>
                    <a:pt x="16148" y="15737"/>
                  </a:cubicBezTo>
                  <a:cubicBezTo>
                    <a:pt x="14889" y="17383"/>
                    <a:pt x="13107" y="18206"/>
                    <a:pt x="11010" y="18206"/>
                  </a:cubicBezTo>
                  <a:cubicBezTo>
                    <a:pt x="11010" y="18206"/>
                    <a:pt x="11010" y="18206"/>
                    <a:pt x="10590" y="18206"/>
                  </a:cubicBezTo>
                  <a:cubicBezTo>
                    <a:pt x="8913" y="18206"/>
                    <a:pt x="6816" y="17383"/>
                    <a:pt x="5557" y="16149"/>
                  </a:cubicBezTo>
                  <a:cubicBezTo>
                    <a:pt x="4299" y="14914"/>
                    <a:pt x="3460" y="12857"/>
                    <a:pt x="3460" y="10800"/>
                  </a:cubicBezTo>
                  <a:cubicBezTo>
                    <a:pt x="3460" y="8743"/>
                    <a:pt x="4299" y="6994"/>
                    <a:pt x="5557" y="5760"/>
                  </a:cubicBezTo>
                  <a:cubicBezTo>
                    <a:pt x="6816" y="4114"/>
                    <a:pt x="8493" y="3291"/>
                    <a:pt x="10590" y="3291"/>
                  </a:cubicBezTo>
                  <a:cubicBezTo>
                    <a:pt x="12687" y="3291"/>
                    <a:pt x="14889" y="4114"/>
                    <a:pt x="16148" y="5349"/>
                  </a:cubicBezTo>
                  <a:cubicBezTo>
                    <a:pt x="17406" y="6583"/>
                    <a:pt x="18245" y="8743"/>
                    <a:pt x="18245" y="10800"/>
                  </a:cubicBezTo>
                  <a:cubicBezTo>
                    <a:pt x="19922" y="10389"/>
                    <a:pt x="19922" y="10389"/>
                    <a:pt x="19922" y="10389"/>
                  </a:cubicBezTo>
                  <a:cubicBezTo>
                    <a:pt x="21600" y="10389"/>
                    <a:pt x="21600" y="10389"/>
                    <a:pt x="21600" y="10389"/>
                  </a:cubicBezTo>
                  <a:cubicBezTo>
                    <a:pt x="21600" y="7406"/>
                    <a:pt x="20342" y="4937"/>
                    <a:pt x="18245" y="3291"/>
                  </a:cubicBezTo>
                  <a:cubicBezTo>
                    <a:pt x="16567" y="1234"/>
                    <a:pt x="13526" y="0"/>
                    <a:pt x="10590" y="0"/>
                  </a:cubicBezTo>
                  <a:cubicBezTo>
                    <a:pt x="7654" y="0"/>
                    <a:pt x="4718" y="1234"/>
                    <a:pt x="3041" y="3291"/>
                  </a:cubicBezTo>
                  <a:cubicBezTo>
                    <a:pt x="944" y="5349"/>
                    <a:pt x="0" y="7920"/>
                    <a:pt x="0" y="10800"/>
                  </a:cubicBezTo>
                  <a:cubicBezTo>
                    <a:pt x="0" y="10800"/>
                    <a:pt x="0" y="10800"/>
                    <a:pt x="0" y="11211"/>
                  </a:cubicBezTo>
                  <a:cubicBezTo>
                    <a:pt x="0" y="14091"/>
                    <a:pt x="1363" y="16560"/>
                    <a:pt x="3041" y="18206"/>
                  </a:cubicBezTo>
                  <a:cubicBezTo>
                    <a:pt x="5138" y="20366"/>
                    <a:pt x="7654" y="21600"/>
                    <a:pt x="10590" y="21600"/>
                  </a:cubicBezTo>
                  <a:cubicBezTo>
                    <a:pt x="11010" y="21600"/>
                    <a:pt x="11010" y="21600"/>
                    <a:pt x="11010" y="21600"/>
                  </a:cubicBezTo>
                  <a:cubicBezTo>
                    <a:pt x="14050" y="21600"/>
                    <a:pt x="16567" y="20366"/>
                    <a:pt x="18664" y="18206"/>
                  </a:cubicBezTo>
                  <a:cubicBezTo>
                    <a:pt x="20342" y="16149"/>
                    <a:pt x="21600" y="13680"/>
                    <a:pt x="21600" y="10800"/>
                  </a:cubicBezTo>
                  <a:cubicBezTo>
                    <a:pt x="21600" y="10800"/>
                    <a:pt x="21600" y="10800"/>
                    <a:pt x="21600" y="10389"/>
                  </a:cubicBezTo>
                  <a:lnTo>
                    <a:pt x="19922" y="10389"/>
                  </a:lnTo>
                </a:path>
              </a:pathLst>
            </a:custGeom>
            <a:solidFill>
              <a:srgbClr val="ABAAA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grpSp>
          <p:nvGrpSpPr>
            <p:cNvPr id="462" name="Group 33"/>
            <p:cNvGrpSpPr/>
            <p:nvPr/>
          </p:nvGrpSpPr>
          <p:grpSpPr>
            <a:xfrm>
              <a:off x="625867" y="0"/>
              <a:ext cx="1096037" cy="1096034"/>
              <a:chOff x="-1" y="0"/>
              <a:chExt cx="1096035" cy="1096033"/>
            </a:xfrm>
          </p:grpSpPr>
          <p:sp>
            <p:nvSpPr>
              <p:cNvPr id="460" name="Freeform 356"/>
              <p:cNvSpPr/>
              <p:nvPr/>
            </p:nvSpPr>
            <p:spPr>
              <a:xfrm>
                <a:off x="-1" y="0"/>
                <a:ext cx="1096035" cy="1096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28"/>
                    </a:moveTo>
                    <a:cubicBezTo>
                      <a:pt x="21600" y="16792"/>
                      <a:pt x="16792" y="21600"/>
                      <a:pt x="10872" y="21600"/>
                    </a:cubicBezTo>
                    <a:cubicBezTo>
                      <a:pt x="4916" y="21600"/>
                      <a:pt x="0" y="16792"/>
                      <a:pt x="0" y="10728"/>
                    </a:cubicBezTo>
                    <a:cubicBezTo>
                      <a:pt x="0" y="4808"/>
                      <a:pt x="4916" y="0"/>
                      <a:pt x="10872" y="0"/>
                    </a:cubicBezTo>
                    <a:cubicBezTo>
                      <a:pt x="16792" y="0"/>
                      <a:pt x="21600" y="4808"/>
                      <a:pt x="21600" y="10728"/>
                    </a:cubicBezTo>
                  </a:path>
                </a:pathLst>
              </a:custGeom>
              <a:solidFill>
                <a:srgbClr val="ABAAA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61" name="TextBox 21"/>
              <p:cNvSpPr txBox="1"/>
              <p:nvPr/>
            </p:nvSpPr>
            <p:spPr>
              <a:xfrm>
                <a:off x="102803" y="256539"/>
                <a:ext cx="884094" cy="5847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3200" b="1">
                    <a:solidFill>
                      <a:srgbClr val="F2F2F2"/>
                    </a:solidFill>
                    <a:latin typeface="Arvo bold"/>
                    <a:ea typeface="Arvo bold"/>
                    <a:cs typeface="Arvo bold"/>
                    <a:sym typeface="Arvo bold"/>
                  </a:defRPr>
                </a:lvl1pPr>
              </a:lstStyle>
              <a:p>
                <a:r>
                  <a:rPr dirty="0"/>
                  <a:t>0</a:t>
                </a:r>
                <a:r>
                  <a:rPr lang="en-US" dirty="0"/>
                  <a:t>4</a:t>
                </a:r>
                <a:endParaRPr dirty="0"/>
              </a:p>
            </p:txBody>
          </p:sp>
        </p:grpSp>
      </p:grpSp>
      <p:grpSp>
        <p:nvGrpSpPr>
          <p:cNvPr id="475" name="Group 38"/>
          <p:cNvGrpSpPr/>
          <p:nvPr/>
        </p:nvGrpSpPr>
        <p:grpSpPr>
          <a:xfrm>
            <a:off x="4505020" y="4562060"/>
            <a:ext cx="1717946" cy="1649460"/>
            <a:chOff x="-1" y="-1"/>
            <a:chExt cx="1717944" cy="1649459"/>
          </a:xfrm>
        </p:grpSpPr>
        <p:sp>
          <p:nvSpPr>
            <p:cNvPr id="470" name="Freeform 357"/>
            <p:cNvSpPr/>
            <p:nvPr/>
          </p:nvSpPr>
          <p:spPr>
            <a:xfrm>
              <a:off x="365910" y="161700"/>
              <a:ext cx="832101" cy="483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65"/>
                  </a:moveTo>
                  <a:lnTo>
                    <a:pt x="20000" y="3456"/>
                  </a:lnTo>
                  <a:lnTo>
                    <a:pt x="19800" y="21254"/>
                  </a:lnTo>
                  <a:lnTo>
                    <a:pt x="21400" y="21600"/>
                  </a:lnTo>
                  <a:lnTo>
                    <a:pt x="21600" y="691"/>
                  </a:lnTo>
                  <a:lnTo>
                    <a:pt x="0" y="0"/>
                  </a:lnTo>
                  <a:lnTo>
                    <a:pt x="0" y="2765"/>
                  </a:lnTo>
                </a:path>
              </a:pathLst>
            </a:custGeom>
            <a:solidFill>
              <a:srgbClr val="ABAAA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471" name="Freeform 358"/>
            <p:cNvSpPr/>
            <p:nvPr/>
          </p:nvSpPr>
          <p:spPr>
            <a:xfrm>
              <a:off x="-1" y="-1"/>
              <a:ext cx="398050" cy="398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14" y="10590"/>
                  </a:moveTo>
                  <a:cubicBezTo>
                    <a:pt x="18228" y="10590"/>
                    <a:pt x="18228" y="10590"/>
                    <a:pt x="18228" y="10590"/>
                  </a:cubicBezTo>
                  <a:cubicBezTo>
                    <a:pt x="18228" y="12687"/>
                    <a:pt x="17807" y="14784"/>
                    <a:pt x="16121" y="16043"/>
                  </a:cubicBezTo>
                  <a:cubicBezTo>
                    <a:pt x="14857" y="17301"/>
                    <a:pt x="13171" y="18140"/>
                    <a:pt x="10958" y="18140"/>
                  </a:cubicBezTo>
                  <a:cubicBezTo>
                    <a:pt x="8851" y="18140"/>
                    <a:pt x="6743" y="17301"/>
                    <a:pt x="5479" y="16043"/>
                  </a:cubicBezTo>
                  <a:cubicBezTo>
                    <a:pt x="4215" y="14784"/>
                    <a:pt x="3372" y="13107"/>
                    <a:pt x="3372" y="11010"/>
                  </a:cubicBezTo>
                  <a:lnTo>
                    <a:pt x="3372" y="10590"/>
                  </a:lnTo>
                  <a:cubicBezTo>
                    <a:pt x="3372" y="8493"/>
                    <a:pt x="4215" y="6711"/>
                    <a:pt x="5479" y="5452"/>
                  </a:cubicBezTo>
                  <a:cubicBezTo>
                    <a:pt x="6743" y="4194"/>
                    <a:pt x="8429" y="3355"/>
                    <a:pt x="10537" y="3355"/>
                  </a:cubicBezTo>
                  <a:lnTo>
                    <a:pt x="10958" y="3355"/>
                  </a:lnTo>
                  <a:cubicBezTo>
                    <a:pt x="12749" y="3355"/>
                    <a:pt x="14857" y="3775"/>
                    <a:pt x="16121" y="5452"/>
                  </a:cubicBezTo>
                  <a:cubicBezTo>
                    <a:pt x="17385" y="6711"/>
                    <a:pt x="18228" y="8493"/>
                    <a:pt x="18228" y="10590"/>
                  </a:cubicBezTo>
                  <a:cubicBezTo>
                    <a:pt x="19914" y="10590"/>
                    <a:pt x="19914" y="10590"/>
                    <a:pt x="19914" y="10590"/>
                  </a:cubicBezTo>
                  <a:cubicBezTo>
                    <a:pt x="21600" y="10590"/>
                    <a:pt x="21600" y="10590"/>
                    <a:pt x="21600" y="10590"/>
                  </a:cubicBezTo>
                  <a:cubicBezTo>
                    <a:pt x="21600" y="7654"/>
                    <a:pt x="20336" y="4614"/>
                    <a:pt x="18650" y="2936"/>
                  </a:cubicBezTo>
                  <a:cubicBezTo>
                    <a:pt x="16542" y="839"/>
                    <a:pt x="14014" y="0"/>
                    <a:pt x="10958" y="0"/>
                  </a:cubicBezTo>
                  <a:cubicBezTo>
                    <a:pt x="10537" y="0"/>
                    <a:pt x="10537" y="0"/>
                    <a:pt x="10537" y="0"/>
                  </a:cubicBezTo>
                  <a:cubicBezTo>
                    <a:pt x="7586" y="0"/>
                    <a:pt x="5058" y="1258"/>
                    <a:pt x="2950" y="2936"/>
                  </a:cubicBezTo>
                  <a:cubicBezTo>
                    <a:pt x="1264" y="5033"/>
                    <a:pt x="0" y="7654"/>
                    <a:pt x="0" y="10590"/>
                  </a:cubicBezTo>
                  <a:cubicBezTo>
                    <a:pt x="0" y="11010"/>
                    <a:pt x="0" y="11010"/>
                    <a:pt x="0" y="11010"/>
                  </a:cubicBezTo>
                  <a:cubicBezTo>
                    <a:pt x="0" y="13946"/>
                    <a:pt x="1264" y="16462"/>
                    <a:pt x="3372" y="18559"/>
                  </a:cubicBezTo>
                  <a:cubicBezTo>
                    <a:pt x="5058" y="20342"/>
                    <a:pt x="8008" y="21600"/>
                    <a:pt x="10958" y="21600"/>
                  </a:cubicBezTo>
                  <a:cubicBezTo>
                    <a:pt x="14014" y="21600"/>
                    <a:pt x="16964" y="20342"/>
                    <a:pt x="18650" y="18140"/>
                  </a:cubicBezTo>
                  <a:cubicBezTo>
                    <a:pt x="20757" y="16462"/>
                    <a:pt x="21600" y="13526"/>
                    <a:pt x="21600" y="10590"/>
                  </a:cubicBezTo>
                  <a:lnTo>
                    <a:pt x="19914" y="10590"/>
                  </a:lnTo>
                </a:path>
              </a:pathLst>
            </a:custGeom>
            <a:solidFill>
              <a:srgbClr val="ABAAA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grpSp>
          <p:nvGrpSpPr>
            <p:cNvPr id="474" name="Group 35"/>
            <p:cNvGrpSpPr/>
            <p:nvPr/>
          </p:nvGrpSpPr>
          <p:grpSpPr>
            <a:xfrm>
              <a:off x="621669" y="553181"/>
              <a:ext cx="1096274" cy="1096277"/>
              <a:chOff x="-1" y="-1"/>
              <a:chExt cx="1096273" cy="1096276"/>
            </a:xfrm>
          </p:grpSpPr>
          <p:sp>
            <p:nvSpPr>
              <p:cNvPr id="472" name="Freeform 359"/>
              <p:cNvSpPr/>
              <p:nvPr/>
            </p:nvSpPr>
            <p:spPr>
              <a:xfrm>
                <a:off x="-1" y="-1"/>
                <a:ext cx="1096273" cy="10962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72"/>
                    </a:moveTo>
                    <a:cubicBezTo>
                      <a:pt x="21600" y="16792"/>
                      <a:pt x="16676" y="21600"/>
                      <a:pt x="10746" y="21600"/>
                    </a:cubicBezTo>
                    <a:cubicBezTo>
                      <a:pt x="4780" y="21600"/>
                      <a:pt x="0" y="16792"/>
                      <a:pt x="0" y="10872"/>
                    </a:cubicBezTo>
                    <a:cubicBezTo>
                      <a:pt x="0" y="4951"/>
                      <a:pt x="4780" y="0"/>
                      <a:pt x="10746" y="0"/>
                    </a:cubicBezTo>
                    <a:cubicBezTo>
                      <a:pt x="16676" y="0"/>
                      <a:pt x="21600" y="4951"/>
                      <a:pt x="21600" y="10872"/>
                    </a:cubicBezTo>
                  </a:path>
                </a:pathLst>
              </a:custGeom>
              <a:solidFill>
                <a:srgbClr val="ABAAA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73" name="TextBox 23"/>
              <p:cNvSpPr txBox="1"/>
              <p:nvPr/>
            </p:nvSpPr>
            <p:spPr>
              <a:xfrm>
                <a:off x="106904" y="256659"/>
                <a:ext cx="884287" cy="5847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3200" b="1">
                    <a:solidFill>
                      <a:srgbClr val="F2F2F2"/>
                    </a:solidFill>
                    <a:latin typeface="Arvo bold"/>
                    <a:ea typeface="Arvo bold"/>
                    <a:cs typeface="Arvo bold"/>
                    <a:sym typeface="Arvo bold"/>
                  </a:defRPr>
                </a:lvl1pPr>
              </a:lstStyle>
              <a:p>
                <a:r>
                  <a:rPr dirty="0"/>
                  <a:t>0</a:t>
                </a:r>
                <a:r>
                  <a:rPr lang="en-US" dirty="0"/>
                  <a:t>5</a:t>
                </a:r>
                <a:endParaRPr dirty="0"/>
              </a:p>
            </p:txBody>
          </p:sp>
        </p:grpSp>
      </p:grpSp>
      <p:sp>
        <p:nvSpPr>
          <p:cNvPr id="476" name="Rectangle 25"/>
          <p:cNvSpPr txBox="1"/>
          <p:nvPr/>
        </p:nvSpPr>
        <p:spPr>
          <a:xfrm>
            <a:off x="6499225" y="1015748"/>
            <a:ext cx="4486836" cy="1569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1" anchor="t">
            <a:spAutoFit/>
          </a:bodyPr>
          <a:lstStyle>
            <a:lvl1pPr>
              <a:defRPr sz="2400">
                <a:solidFill>
                  <a:srgbClr val="333333"/>
                </a:solidFill>
                <a:latin typeface="Arvo"/>
                <a:ea typeface="Arvo"/>
                <a:cs typeface="Arvo"/>
                <a:sym typeface="Arvo"/>
              </a:defRPr>
            </a:lvl1pPr>
          </a:lstStyle>
          <a:p>
            <a:r>
              <a:rPr lang="en-US" dirty="0"/>
              <a:t>According to reports, it is found to be 78.65% of shoppers cancel their carts before completing a purchase.</a:t>
            </a:r>
            <a:endParaRPr dirty="0"/>
          </a:p>
        </p:txBody>
      </p:sp>
      <p:sp>
        <p:nvSpPr>
          <p:cNvPr id="479" name="Rectangle 28"/>
          <p:cNvSpPr txBox="1"/>
          <p:nvPr/>
        </p:nvSpPr>
        <p:spPr>
          <a:xfrm>
            <a:off x="6499225" y="4054662"/>
            <a:ext cx="3792342" cy="2677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1" anchor="t">
            <a:spAutoFit/>
          </a:bodyPr>
          <a:lstStyle>
            <a:lvl1pPr>
              <a:defRPr sz="2400">
                <a:solidFill>
                  <a:srgbClr val="333333"/>
                </a:solidFill>
                <a:latin typeface="Arvo"/>
                <a:ea typeface="Arvo"/>
                <a:cs typeface="Arvo"/>
                <a:sym typeface="Arvo"/>
              </a:defRPr>
            </a:lvl1pPr>
          </a:lstStyle>
          <a:p>
            <a:r>
              <a:rPr lang="en-US" dirty="0"/>
              <a:t>This shows that customers don’t have the hope quality of the product they purchase and retailers need to do a lot more to make customers go ahead with the items in their carts and make the payment.</a:t>
            </a:r>
            <a:endParaRPr dirty="0"/>
          </a:p>
        </p:txBody>
      </p:sp>
      <p:grpSp>
        <p:nvGrpSpPr>
          <p:cNvPr id="501" name="Group 39"/>
          <p:cNvGrpSpPr/>
          <p:nvPr/>
        </p:nvGrpSpPr>
        <p:grpSpPr>
          <a:xfrm>
            <a:off x="1863207" y="4620877"/>
            <a:ext cx="1218244" cy="1278046"/>
            <a:chOff x="0" y="-1"/>
            <a:chExt cx="1218243" cy="1278044"/>
          </a:xfrm>
        </p:grpSpPr>
        <p:sp>
          <p:nvSpPr>
            <p:cNvPr id="485" name="Oval 40"/>
            <p:cNvSpPr/>
            <p:nvPr/>
          </p:nvSpPr>
          <p:spPr>
            <a:xfrm rot="16200000">
              <a:off x="0" y="772611"/>
              <a:ext cx="185197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6" name="Oval 41"/>
            <p:cNvSpPr/>
            <p:nvPr/>
          </p:nvSpPr>
          <p:spPr>
            <a:xfrm rot="16200000">
              <a:off x="2" y="1092845"/>
              <a:ext cx="185197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7" name="Oval 42"/>
            <p:cNvSpPr/>
            <p:nvPr/>
          </p:nvSpPr>
          <p:spPr>
            <a:xfrm rot="16200000">
              <a:off x="0" y="368461"/>
              <a:ext cx="185197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8" name="Oval 43"/>
            <p:cNvSpPr/>
            <p:nvPr/>
          </p:nvSpPr>
          <p:spPr>
            <a:xfrm rot="16200000">
              <a:off x="0" y="0"/>
              <a:ext cx="185197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9" name="Oval 44"/>
            <p:cNvSpPr/>
            <p:nvPr/>
          </p:nvSpPr>
          <p:spPr>
            <a:xfrm rot="16200000">
              <a:off x="337594" y="77261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0" name="Oval 45"/>
            <p:cNvSpPr/>
            <p:nvPr/>
          </p:nvSpPr>
          <p:spPr>
            <a:xfrm rot="16200000">
              <a:off x="337597" y="1092845"/>
              <a:ext cx="185199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1" name="Oval 46"/>
            <p:cNvSpPr/>
            <p:nvPr/>
          </p:nvSpPr>
          <p:spPr>
            <a:xfrm rot="16200000">
              <a:off x="337594" y="36846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2" name="Oval 47"/>
            <p:cNvSpPr/>
            <p:nvPr/>
          </p:nvSpPr>
          <p:spPr>
            <a:xfrm rot="16200000">
              <a:off x="337593" y="-1"/>
              <a:ext cx="185199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3" name="Oval 48"/>
            <p:cNvSpPr/>
            <p:nvPr/>
          </p:nvSpPr>
          <p:spPr>
            <a:xfrm rot="16200000">
              <a:off x="695446" y="77261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4" name="Oval 49"/>
            <p:cNvSpPr/>
            <p:nvPr/>
          </p:nvSpPr>
          <p:spPr>
            <a:xfrm rot="16200000">
              <a:off x="695449" y="1092845"/>
              <a:ext cx="185199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5" name="Oval 50"/>
            <p:cNvSpPr/>
            <p:nvPr/>
          </p:nvSpPr>
          <p:spPr>
            <a:xfrm rot="16200000">
              <a:off x="695446" y="36846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6" name="Oval 51"/>
            <p:cNvSpPr/>
            <p:nvPr/>
          </p:nvSpPr>
          <p:spPr>
            <a:xfrm rot="16200000">
              <a:off x="695446" y="-1"/>
              <a:ext cx="185199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7" name="Oval 52"/>
            <p:cNvSpPr/>
            <p:nvPr/>
          </p:nvSpPr>
          <p:spPr>
            <a:xfrm rot="16200000">
              <a:off x="1033041" y="77261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8" name="Oval 53"/>
            <p:cNvSpPr/>
            <p:nvPr/>
          </p:nvSpPr>
          <p:spPr>
            <a:xfrm rot="16200000">
              <a:off x="1033044" y="1092845"/>
              <a:ext cx="185199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9" name="Oval 54"/>
            <p:cNvSpPr/>
            <p:nvPr/>
          </p:nvSpPr>
          <p:spPr>
            <a:xfrm rot="16200000">
              <a:off x="1033041" y="36846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0" name="Oval 55"/>
            <p:cNvSpPr/>
            <p:nvPr/>
          </p:nvSpPr>
          <p:spPr>
            <a:xfrm rot="16200000">
              <a:off x="1033041" y="-1"/>
              <a:ext cx="185199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02" name="Group 56"/>
          <p:cNvSpPr txBox="1"/>
          <p:nvPr/>
        </p:nvSpPr>
        <p:spPr>
          <a:xfrm>
            <a:off x="700370" y="276615"/>
            <a:ext cx="7218048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solidFill>
                  <a:srgbClr val="333333"/>
                </a:solidFill>
                <a:latin typeface="Arvo"/>
                <a:ea typeface="Arvo"/>
                <a:cs typeface="Arvo"/>
                <a:sym typeface="Arvo"/>
              </a:defRPr>
            </a:lvl1pPr>
          </a:lstStyle>
          <a:p>
            <a:r>
              <a:rPr lang="en-US" dirty="0">
                <a:latin typeface="+mj-lt"/>
              </a:rPr>
              <a:t>Description</a:t>
            </a:r>
            <a:endParaRPr dirty="0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FC67D4-8EA4-4FE5-96D5-E66380CEF0FE}"/>
              </a:ext>
            </a:extLst>
          </p:cNvPr>
          <p:cNvSpPr txBox="1"/>
          <p:nvPr/>
        </p:nvSpPr>
        <p:spPr>
          <a:xfrm>
            <a:off x="1648918" y="3087692"/>
            <a:ext cx="1553129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n-ea"/>
                <a:cs typeface="+mn-cs"/>
                <a:sym typeface="Calibri"/>
              </a:rPr>
              <a:t>AR</a:t>
            </a:r>
            <a:endParaRPr kumimoji="0" lang="en-IN" sz="7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51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Box 16"/>
          <p:cNvSpPr txBox="1"/>
          <p:nvPr/>
        </p:nvSpPr>
        <p:spPr>
          <a:xfrm>
            <a:off x="647607" y="296868"/>
            <a:ext cx="7285829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Arvo"/>
                <a:ea typeface="Arvo"/>
                <a:cs typeface="Arvo"/>
                <a:sym typeface="Arvo"/>
              </a:defRPr>
            </a:lvl1pPr>
          </a:lstStyle>
          <a:p>
            <a:endParaRPr dirty="0"/>
          </a:p>
        </p:txBody>
      </p:sp>
      <p:grpSp>
        <p:nvGrpSpPr>
          <p:cNvPr id="427" name="Group 7"/>
          <p:cNvGrpSpPr/>
          <p:nvPr/>
        </p:nvGrpSpPr>
        <p:grpSpPr>
          <a:xfrm>
            <a:off x="10435415" y="5034161"/>
            <a:ext cx="1218244" cy="1278044"/>
            <a:chOff x="0" y="-1"/>
            <a:chExt cx="1218243" cy="1278043"/>
          </a:xfrm>
        </p:grpSpPr>
        <p:sp>
          <p:nvSpPr>
            <p:cNvPr id="411" name="Oval 8"/>
            <p:cNvSpPr/>
            <p:nvPr/>
          </p:nvSpPr>
          <p:spPr>
            <a:xfrm rot="16200000">
              <a:off x="0" y="772610"/>
              <a:ext cx="185197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2" name="Oval 9"/>
            <p:cNvSpPr/>
            <p:nvPr/>
          </p:nvSpPr>
          <p:spPr>
            <a:xfrm rot="16200000">
              <a:off x="2" y="1092844"/>
              <a:ext cx="185197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3" name="Oval 10"/>
            <p:cNvSpPr/>
            <p:nvPr/>
          </p:nvSpPr>
          <p:spPr>
            <a:xfrm rot="16200000">
              <a:off x="0" y="368460"/>
              <a:ext cx="185197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4" name="Oval 11"/>
            <p:cNvSpPr/>
            <p:nvPr/>
          </p:nvSpPr>
          <p:spPr>
            <a:xfrm rot="16200000">
              <a:off x="0" y="0"/>
              <a:ext cx="185197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5" name="Oval 12"/>
            <p:cNvSpPr/>
            <p:nvPr/>
          </p:nvSpPr>
          <p:spPr>
            <a:xfrm rot="16200000">
              <a:off x="337594" y="772609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6" name="Oval 13"/>
            <p:cNvSpPr/>
            <p:nvPr/>
          </p:nvSpPr>
          <p:spPr>
            <a:xfrm rot="16200000">
              <a:off x="337597" y="1092843"/>
              <a:ext cx="185199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7" name="Oval 14"/>
            <p:cNvSpPr/>
            <p:nvPr/>
          </p:nvSpPr>
          <p:spPr>
            <a:xfrm rot="16200000">
              <a:off x="337594" y="36846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8" name="Oval 18"/>
            <p:cNvSpPr/>
            <p:nvPr/>
          </p:nvSpPr>
          <p:spPr>
            <a:xfrm rot="16200000">
              <a:off x="337593" y="-1"/>
              <a:ext cx="185199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9" name="Oval 19"/>
            <p:cNvSpPr/>
            <p:nvPr/>
          </p:nvSpPr>
          <p:spPr>
            <a:xfrm rot="16200000">
              <a:off x="695446" y="772609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0" name="Oval 20"/>
            <p:cNvSpPr/>
            <p:nvPr/>
          </p:nvSpPr>
          <p:spPr>
            <a:xfrm rot="16200000">
              <a:off x="695449" y="1092843"/>
              <a:ext cx="185199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1" name="Oval 21"/>
            <p:cNvSpPr/>
            <p:nvPr/>
          </p:nvSpPr>
          <p:spPr>
            <a:xfrm rot="16200000">
              <a:off x="695446" y="36846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2" name="Oval 22"/>
            <p:cNvSpPr/>
            <p:nvPr/>
          </p:nvSpPr>
          <p:spPr>
            <a:xfrm rot="16200000">
              <a:off x="695446" y="-1"/>
              <a:ext cx="185199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3" name="Oval 23"/>
            <p:cNvSpPr/>
            <p:nvPr/>
          </p:nvSpPr>
          <p:spPr>
            <a:xfrm rot="16200000">
              <a:off x="1033041" y="772609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4" name="Oval 24"/>
            <p:cNvSpPr/>
            <p:nvPr/>
          </p:nvSpPr>
          <p:spPr>
            <a:xfrm rot="16200000">
              <a:off x="1033044" y="1092843"/>
              <a:ext cx="185199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5" name="Oval 25"/>
            <p:cNvSpPr/>
            <p:nvPr/>
          </p:nvSpPr>
          <p:spPr>
            <a:xfrm rot="16200000">
              <a:off x="1033041" y="36846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6" name="Oval 26"/>
            <p:cNvSpPr/>
            <p:nvPr/>
          </p:nvSpPr>
          <p:spPr>
            <a:xfrm rot="16200000">
              <a:off x="1033041" y="-1"/>
              <a:ext cx="185199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30" name="Group 27"/>
          <p:cNvGrpSpPr/>
          <p:nvPr/>
        </p:nvGrpSpPr>
        <p:grpSpPr>
          <a:xfrm>
            <a:off x="-1" y="5034162"/>
            <a:ext cx="4115226" cy="575362"/>
            <a:chOff x="0" y="0"/>
            <a:chExt cx="4115225" cy="575360"/>
          </a:xfrm>
        </p:grpSpPr>
        <p:sp>
          <p:nvSpPr>
            <p:cNvPr id="428" name="Rectangle 28"/>
            <p:cNvSpPr/>
            <p:nvPr/>
          </p:nvSpPr>
          <p:spPr>
            <a:xfrm rot="5400000" flipH="1">
              <a:off x="1964723" y="-1964725"/>
              <a:ext cx="185776" cy="4115225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9" name="Rectangle 29"/>
            <p:cNvSpPr/>
            <p:nvPr/>
          </p:nvSpPr>
          <p:spPr>
            <a:xfrm rot="5400000" flipH="1">
              <a:off x="1964724" y="-1575140"/>
              <a:ext cx="185776" cy="4115225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8" name="Group 56">
            <a:extLst>
              <a:ext uri="{FF2B5EF4-FFF2-40B4-BE49-F238E27FC236}">
                <a16:creationId xmlns:a16="http://schemas.microsoft.com/office/drawing/2014/main" id="{D312B63F-2753-4A9B-8CD1-0E0975D2BB6A}"/>
              </a:ext>
            </a:extLst>
          </p:cNvPr>
          <p:cNvSpPr txBox="1"/>
          <p:nvPr/>
        </p:nvSpPr>
        <p:spPr>
          <a:xfrm>
            <a:off x="598498" y="257430"/>
            <a:ext cx="7218048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solidFill>
                  <a:srgbClr val="333333"/>
                </a:solidFill>
                <a:latin typeface="Arvo"/>
                <a:ea typeface="Arvo"/>
                <a:cs typeface="Arvo"/>
                <a:sym typeface="Arvo"/>
              </a:defRPr>
            </a:lvl1pPr>
          </a:lstStyle>
          <a:p>
            <a:r>
              <a:rPr lang="en-US" dirty="0">
                <a:latin typeface="+mj-lt"/>
              </a:rPr>
              <a:t>Solution</a:t>
            </a:r>
            <a:endParaRPr dirty="0">
              <a:latin typeface="+mj-lt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71792AC7-EF65-43DF-91E1-17BBFEF86D9C}"/>
              </a:ext>
            </a:extLst>
          </p:cNvPr>
          <p:cNvSpPr txBox="1"/>
          <p:nvPr/>
        </p:nvSpPr>
        <p:spPr>
          <a:xfrm>
            <a:off x="647606" y="1601733"/>
            <a:ext cx="1048325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1" anchor="t">
            <a:spAutoFit/>
          </a:bodyPr>
          <a:lstStyle>
            <a:lvl1pPr>
              <a:defRPr sz="2400">
                <a:solidFill>
                  <a:srgbClr val="333333"/>
                </a:solidFill>
                <a:latin typeface="Arvo"/>
                <a:ea typeface="Arvo"/>
                <a:cs typeface="Arvo"/>
                <a:sym typeface="Arvo"/>
              </a:defRPr>
            </a:lvl1pPr>
          </a:lstStyle>
          <a:p>
            <a:r>
              <a:rPr lang="en-US" dirty="0"/>
              <a:t>This online cosmetic shopping application lets the customers to experience the products in AR before they buy.</a:t>
            </a:r>
            <a:endParaRPr dirty="0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58E575E7-20A5-42BA-B73F-E9BC51AD0137}"/>
              </a:ext>
            </a:extLst>
          </p:cNvPr>
          <p:cNvSpPr txBox="1"/>
          <p:nvPr/>
        </p:nvSpPr>
        <p:spPr>
          <a:xfrm>
            <a:off x="598498" y="2651959"/>
            <a:ext cx="10483255" cy="3046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1" anchor="t">
            <a:spAutoFit/>
          </a:bodyPr>
          <a:lstStyle>
            <a:lvl1pPr>
              <a:defRPr sz="2400">
                <a:solidFill>
                  <a:srgbClr val="333333"/>
                </a:solidFill>
                <a:latin typeface="Arvo"/>
                <a:ea typeface="Arvo"/>
                <a:cs typeface="Arvo"/>
                <a:sym typeface="Arvo"/>
              </a:defRPr>
            </a:lvl1pPr>
          </a:lstStyle>
          <a:p>
            <a:r>
              <a:rPr lang="en-US" b="1" dirty="0"/>
              <a:t>The steps to implement AR integration in an application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The customers will be having an option called TRY IN AR. This Try IN AR is a simple UI button that navigates to the AR experience page and lets the device turn on the front camera. </a:t>
            </a:r>
          </a:p>
          <a:p>
            <a:endParaRPr lang="en-US" dirty="0"/>
          </a:p>
          <a:p>
            <a:r>
              <a:rPr lang="en-US" dirty="0"/>
              <a:t>Then the camera detects their face and applies the chosen cosmetic on the detected face.</a:t>
            </a:r>
            <a:endParaRPr dirty="0"/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09A1539D-1038-4499-A758-8A2E1B9D0574}"/>
              </a:ext>
            </a:extLst>
          </p:cNvPr>
          <p:cNvSpPr/>
          <p:nvPr/>
        </p:nvSpPr>
        <p:spPr>
          <a:xfrm>
            <a:off x="365573" y="3534977"/>
            <a:ext cx="183815" cy="185778"/>
          </a:xfrm>
          <a:prstGeom prst="ellipse">
            <a:avLst/>
          </a:prstGeom>
          <a:solidFill>
            <a:srgbClr val="B7AB95"/>
          </a:soli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Circle">
            <a:extLst>
              <a:ext uri="{FF2B5EF4-FFF2-40B4-BE49-F238E27FC236}">
                <a16:creationId xmlns:a16="http://schemas.microsoft.com/office/drawing/2014/main" id="{6A769812-1B3B-4587-879B-C56DC366636C}"/>
              </a:ext>
            </a:extLst>
          </p:cNvPr>
          <p:cNvSpPr/>
          <p:nvPr/>
        </p:nvSpPr>
        <p:spPr>
          <a:xfrm>
            <a:off x="365573" y="4985981"/>
            <a:ext cx="183815" cy="185778"/>
          </a:xfrm>
          <a:prstGeom prst="ellipse">
            <a:avLst/>
          </a:prstGeom>
          <a:solidFill>
            <a:srgbClr val="B7AB95"/>
          </a:soli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8"/>
          <p:cNvGrpSpPr/>
          <p:nvPr/>
        </p:nvGrpSpPr>
        <p:grpSpPr>
          <a:xfrm>
            <a:off x="-2" y="5725768"/>
            <a:ext cx="5182589" cy="575361"/>
            <a:chOff x="0" y="0"/>
            <a:chExt cx="5182587" cy="575359"/>
          </a:xfrm>
        </p:grpSpPr>
        <p:sp>
          <p:nvSpPr>
            <p:cNvPr id="434" name="Rectangle 9"/>
            <p:cNvSpPr/>
            <p:nvPr/>
          </p:nvSpPr>
          <p:spPr>
            <a:xfrm rot="5400000" flipH="1">
              <a:off x="2498406" y="-2498407"/>
              <a:ext cx="185776" cy="5182588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5" name="Rectangle 10"/>
            <p:cNvSpPr/>
            <p:nvPr/>
          </p:nvSpPr>
          <p:spPr>
            <a:xfrm rot="5400000" flipH="1">
              <a:off x="2498406" y="-2108823"/>
              <a:ext cx="185776" cy="518258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53" name="Group 11"/>
          <p:cNvGrpSpPr/>
          <p:nvPr/>
        </p:nvGrpSpPr>
        <p:grpSpPr>
          <a:xfrm>
            <a:off x="10251875" y="621893"/>
            <a:ext cx="1218244" cy="1278044"/>
            <a:chOff x="0" y="-1"/>
            <a:chExt cx="1218243" cy="1278043"/>
          </a:xfrm>
        </p:grpSpPr>
        <p:sp>
          <p:nvSpPr>
            <p:cNvPr id="437" name="Oval 12"/>
            <p:cNvSpPr/>
            <p:nvPr/>
          </p:nvSpPr>
          <p:spPr>
            <a:xfrm rot="16200000">
              <a:off x="0" y="772610"/>
              <a:ext cx="185197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8" name="Oval 13"/>
            <p:cNvSpPr/>
            <p:nvPr/>
          </p:nvSpPr>
          <p:spPr>
            <a:xfrm rot="16200000">
              <a:off x="2" y="1092844"/>
              <a:ext cx="185197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9" name="Oval 14"/>
            <p:cNvSpPr/>
            <p:nvPr/>
          </p:nvSpPr>
          <p:spPr>
            <a:xfrm rot="16200000">
              <a:off x="0" y="368460"/>
              <a:ext cx="185197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0" name="Oval 16"/>
            <p:cNvSpPr/>
            <p:nvPr/>
          </p:nvSpPr>
          <p:spPr>
            <a:xfrm rot="16200000">
              <a:off x="0" y="0"/>
              <a:ext cx="185197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1" name="Oval 17"/>
            <p:cNvSpPr/>
            <p:nvPr/>
          </p:nvSpPr>
          <p:spPr>
            <a:xfrm rot="16200000">
              <a:off x="337594" y="772609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2" name="Oval 18"/>
            <p:cNvSpPr/>
            <p:nvPr/>
          </p:nvSpPr>
          <p:spPr>
            <a:xfrm rot="16200000">
              <a:off x="337597" y="1092843"/>
              <a:ext cx="185199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" name="Oval 19"/>
            <p:cNvSpPr/>
            <p:nvPr/>
          </p:nvSpPr>
          <p:spPr>
            <a:xfrm rot="16200000">
              <a:off x="337594" y="36846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4" name="Oval 20"/>
            <p:cNvSpPr/>
            <p:nvPr/>
          </p:nvSpPr>
          <p:spPr>
            <a:xfrm rot="16200000">
              <a:off x="337593" y="-1"/>
              <a:ext cx="185199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5" name="Oval 21"/>
            <p:cNvSpPr/>
            <p:nvPr/>
          </p:nvSpPr>
          <p:spPr>
            <a:xfrm rot="16200000">
              <a:off x="695446" y="772609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6" name="Oval 22"/>
            <p:cNvSpPr/>
            <p:nvPr/>
          </p:nvSpPr>
          <p:spPr>
            <a:xfrm rot="16200000">
              <a:off x="695449" y="1092843"/>
              <a:ext cx="185199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7" name="Oval 23"/>
            <p:cNvSpPr/>
            <p:nvPr/>
          </p:nvSpPr>
          <p:spPr>
            <a:xfrm rot="16200000">
              <a:off x="695446" y="36846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8" name="Oval 24"/>
            <p:cNvSpPr/>
            <p:nvPr/>
          </p:nvSpPr>
          <p:spPr>
            <a:xfrm rot="16200000">
              <a:off x="695446" y="-1"/>
              <a:ext cx="185199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9" name="Oval 25"/>
            <p:cNvSpPr/>
            <p:nvPr/>
          </p:nvSpPr>
          <p:spPr>
            <a:xfrm rot="16200000">
              <a:off x="1033041" y="772609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0" name="Oval 26"/>
            <p:cNvSpPr/>
            <p:nvPr/>
          </p:nvSpPr>
          <p:spPr>
            <a:xfrm rot="16200000">
              <a:off x="1033044" y="1092843"/>
              <a:ext cx="185199" cy="185199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1" name="Oval 27"/>
            <p:cNvSpPr/>
            <p:nvPr/>
          </p:nvSpPr>
          <p:spPr>
            <a:xfrm rot="16200000">
              <a:off x="1033041" y="368460"/>
              <a:ext cx="185199" cy="185199"/>
            </a:xfrm>
            <a:prstGeom prst="ellipse">
              <a:avLst/>
            </a:prstGeom>
            <a:solidFill>
              <a:srgbClr val="CCC1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2" name="Oval 28"/>
            <p:cNvSpPr/>
            <p:nvPr/>
          </p:nvSpPr>
          <p:spPr>
            <a:xfrm rot="16200000">
              <a:off x="1033041" y="-1"/>
              <a:ext cx="185199" cy="18519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55" name="When choosing a furniture for your house, it is very important to look into three main aspects mainly space, time and capital.…"/>
          <p:cNvSpPr txBox="1"/>
          <p:nvPr/>
        </p:nvSpPr>
        <p:spPr>
          <a:xfrm>
            <a:off x="282061" y="1043828"/>
            <a:ext cx="11342203" cy="152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 defTabSz="685800">
              <a:lnSpc>
                <a:spcPct val="108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/>
              <a:buChar char="•"/>
              <a:defRPr sz="2000">
                <a:latin typeface="Arvo"/>
                <a:ea typeface="Arvo"/>
                <a:cs typeface="Arvo"/>
                <a:sym typeface="Arvo"/>
              </a:defRPr>
            </a:pPr>
            <a:r>
              <a:rPr lang="en-US" sz="2400" dirty="0"/>
              <a:t>Customers can experience trying their cosmetics without even wearing them physically. </a:t>
            </a:r>
          </a:p>
          <a:p>
            <a:pPr marL="228600" indent="-228600" defTabSz="685800">
              <a:lnSpc>
                <a:spcPct val="108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/>
              <a:buChar char="•"/>
              <a:defRPr sz="2000">
                <a:latin typeface="Arvo"/>
                <a:ea typeface="Arvo"/>
                <a:cs typeface="Arvo"/>
                <a:sym typeface="Arvo"/>
              </a:defRPr>
            </a:pPr>
            <a:r>
              <a:rPr lang="en-US" sz="2400" dirty="0"/>
              <a:t>This increases the loyalty and hope of the customers and will make the customers </a:t>
            </a:r>
          </a:p>
          <a:p>
            <a:pPr defTabSz="685800">
              <a:lnSpc>
                <a:spcPct val="108000"/>
              </a:lnSpc>
              <a:spcBef>
                <a:spcPts val="1000"/>
              </a:spcBef>
              <a:buClr>
                <a:srgbClr val="B71E42"/>
              </a:buClr>
              <a:buSzPct val="100000"/>
              <a:defRPr sz="2000">
                <a:latin typeface="Arvo"/>
                <a:ea typeface="Arvo"/>
                <a:cs typeface="Arvo"/>
                <a:sym typeface="Arvo"/>
              </a:defRPr>
            </a:pPr>
            <a:r>
              <a:rPr lang="en-US" sz="2400" dirty="0"/>
              <a:t>buy products.</a:t>
            </a:r>
            <a:endParaRPr sz="2400" dirty="0"/>
          </a:p>
        </p:txBody>
      </p:sp>
      <p:sp>
        <p:nvSpPr>
          <p:cNvPr id="24" name="Group 56">
            <a:extLst>
              <a:ext uri="{FF2B5EF4-FFF2-40B4-BE49-F238E27FC236}">
                <a16:creationId xmlns:a16="http://schemas.microsoft.com/office/drawing/2014/main" id="{A827D83B-3281-4E27-9EE2-C1CB257B3CB1}"/>
              </a:ext>
            </a:extLst>
          </p:cNvPr>
          <p:cNvSpPr txBox="1"/>
          <p:nvPr/>
        </p:nvSpPr>
        <p:spPr>
          <a:xfrm>
            <a:off x="700370" y="276615"/>
            <a:ext cx="8565550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4000">
                <a:solidFill>
                  <a:srgbClr val="333333"/>
                </a:solidFill>
                <a:latin typeface="Arvo"/>
                <a:ea typeface="Arvo"/>
                <a:cs typeface="Arvo"/>
                <a:sym typeface="Arvo"/>
              </a:defRPr>
            </a:lvl1pPr>
          </a:lstStyle>
          <a:p>
            <a:r>
              <a:rPr lang="en-US">
                <a:latin typeface="+mj-lt"/>
              </a:rPr>
              <a:t>Advantages from user point of view:</a:t>
            </a:r>
            <a:endParaRPr lang="en-US" dirty="0">
              <a:latin typeface="+mj-lt"/>
            </a:endParaRPr>
          </a:p>
        </p:txBody>
      </p:sp>
      <p:sp>
        <p:nvSpPr>
          <p:cNvPr id="25" name="Group 56">
            <a:extLst>
              <a:ext uri="{FF2B5EF4-FFF2-40B4-BE49-F238E27FC236}">
                <a16:creationId xmlns:a16="http://schemas.microsoft.com/office/drawing/2014/main" id="{FA098F23-00E6-4B12-9DBF-A3B8FCE2466A}"/>
              </a:ext>
            </a:extLst>
          </p:cNvPr>
          <p:cNvSpPr txBox="1"/>
          <p:nvPr/>
        </p:nvSpPr>
        <p:spPr>
          <a:xfrm>
            <a:off x="639410" y="3187455"/>
            <a:ext cx="9205630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4000">
                <a:solidFill>
                  <a:srgbClr val="333333"/>
                </a:solidFill>
                <a:latin typeface="Arvo"/>
                <a:ea typeface="Arvo"/>
                <a:cs typeface="Arvo"/>
                <a:sym typeface="Arvo"/>
              </a:defRPr>
            </a:lvl1pPr>
          </a:lstStyle>
          <a:p>
            <a:r>
              <a:rPr lang="en-US" dirty="0">
                <a:latin typeface="+mj-lt"/>
              </a:rPr>
              <a:t>Advantages from retailer point of view:</a:t>
            </a:r>
          </a:p>
        </p:txBody>
      </p:sp>
      <p:sp>
        <p:nvSpPr>
          <p:cNvPr id="26" name="When choosing a furniture for your house, it is very important to look into three main aspects mainly space, time and capital.…">
            <a:extLst>
              <a:ext uri="{FF2B5EF4-FFF2-40B4-BE49-F238E27FC236}">
                <a16:creationId xmlns:a16="http://schemas.microsoft.com/office/drawing/2014/main" id="{6FEBBB9A-748C-4993-9F63-9105F5FD5DA1}"/>
              </a:ext>
            </a:extLst>
          </p:cNvPr>
          <p:cNvSpPr txBox="1"/>
          <p:nvPr/>
        </p:nvSpPr>
        <p:spPr>
          <a:xfrm>
            <a:off x="312541" y="4107068"/>
            <a:ext cx="10813213" cy="152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 defTabSz="685800">
              <a:lnSpc>
                <a:spcPct val="108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/>
              <a:buChar char="•"/>
              <a:defRPr sz="2000">
                <a:latin typeface="Arvo"/>
                <a:ea typeface="Arvo"/>
                <a:cs typeface="Arvo"/>
                <a:sym typeface="Arvo"/>
              </a:defRPr>
            </a:pPr>
            <a:r>
              <a:rPr lang="en-US" sz="2400" dirty="0"/>
              <a:t>Retailers need not spend money on sellers and consultants as they implement them </a:t>
            </a:r>
          </a:p>
          <a:p>
            <a:pPr defTabSz="685800">
              <a:lnSpc>
                <a:spcPct val="108000"/>
              </a:lnSpc>
              <a:spcBef>
                <a:spcPts val="1000"/>
              </a:spcBef>
              <a:buClr>
                <a:srgbClr val="B71E42"/>
              </a:buClr>
              <a:buSzPct val="100000"/>
              <a:defRPr sz="2000">
                <a:latin typeface="Arvo"/>
                <a:ea typeface="Arvo"/>
                <a:cs typeface="Arvo"/>
                <a:sym typeface="Arvo"/>
              </a:defRPr>
            </a:pPr>
            <a:r>
              <a:rPr lang="en-US" sz="2400" dirty="0"/>
              <a:t>selling in websites with AR integration.</a:t>
            </a:r>
          </a:p>
          <a:p>
            <a:pPr marL="228600" indent="-228600" defTabSz="685800">
              <a:lnSpc>
                <a:spcPct val="108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/>
              <a:buChar char="•"/>
              <a:defRPr sz="2000">
                <a:latin typeface="Arvo"/>
                <a:ea typeface="Arvo"/>
                <a:cs typeface="Arvo"/>
                <a:sym typeface="Arvo"/>
              </a:defRPr>
            </a:pPr>
            <a:r>
              <a:rPr lang="en-US" sz="2400" dirty="0"/>
              <a:t>AR integration in online shopping retails will maximize the sales of the brands.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ank Layout">
  <a:themeElements>
    <a:clrScheme name="Blank Layou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Blank Layou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 Layou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 Layout">
  <a:themeElements>
    <a:clrScheme name="Blank Layou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Blank Layou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 Layou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276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Arvo</vt:lpstr>
      <vt:lpstr>Arvo bold</vt:lpstr>
      <vt:lpstr>Calibri</vt:lpstr>
      <vt:lpstr>Helvetica</vt:lpstr>
      <vt:lpstr>Blank Layout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Deakin</dc:creator>
  <cp:lastModifiedBy>SANJAY SELVARAJ</cp:lastModifiedBy>
  <cp:revision>14</cp:revision>
  <dcterms:modified xsi:type="dcterms:W3CDTF">2021-03-25T03:13:23Z</dcterms:modified>
</cp:coreProperties>
</file>