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Roboto"/>
      <p:regular r:id="rId21"/>
      <p:bold r:id="rId22"/>
      <p:italic r:id="rId23"/>
      <p:boldItalic r:id="rId24"/>
    </p:embeddedFont>
    <p:embeddedFont>
      <p:font typeface="Nunito"/>
      <p:regular r:id="rId25"/>
      <p:bold r:id="rId26"/>
      <p:italic r:id="rId27"/>
      <p:boldItalic r:id="rId28"/>
    </p:embeddedFont>
    <p:embeddedFont>
      <p:font typeface="Maven Pro"/>
      <p:regular r:id="rId29"/>
      <p:bold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oboto-bold.fntdata"/><Relationship Id="rId21" Type="http://schemas.openxmlformats.org/officeDocument/2006/relationships/font" Target="fonts/Roboto-regular.fntdata"/><Relationship Id="rId24" Type="http://schemas.openxmlformats.org/officeDocument/2006/relationships/font" Target="fonts/Roboto-boldItalic.fntdata"/><Relationship Id="rId23" Type="http://schemas.openxmlformats.org/officeDocument/2006/relationships/font" Target="fonts/Robo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Nunito-bold.fntdata"/><Relationship Id="rId25" Type="http://schemas.openxmlformats.org/officeDocument/2006/relationships/font" Target="fonts/Nunito-regular.fntdata"/><Relationship Id="rId28" Type="http://schemas.openxmlformats.org/officeDocument/2006/relationships/font" Target="fonts/Nunito-boldItalic.fntdata"/><Relationship Id="rId27" Type="http://schemas.openxmlformats.org/officeDocument/2006/relationships/font" Target="fonts/Nuni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avenPr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MavenPro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2162319dddc_0_3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2162319dddc_0_3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21721996b7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21721996b7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2162319dddc_0_3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2162319dddc_0_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2162319dddc_0_3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2162319dddc_0_3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2162319dddc_0_3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2162319dddc_0_3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2162319dddc_0_3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2162319dddc_0_3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162319dddc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162319dddc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162319dddc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2162319dddc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2162319dddc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2162319dddc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2162319dddc_0_2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2162319dddc_0_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2162319dddc_0_2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2162319dddc_0_2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2162319dddc_0_2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2162319dddc_0_2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21721996b7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21721996b7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2162319dddc_0_3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2162319dddc_0_3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epjdatascience.springeropen.com/articles/10.1140/epjds/s13688-020-00257-4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hyperlink" Target="https://www.everviz.com/chart-examples/bubble-and-scatter-plot-charts/relationships-in-body-dimensions-scatter-plot-chart/" TargetMode="External"/><Relationship Id="rId6" Type="http://schemas.openxmlformats.org/officeDocument/2006/relationships/hyperlink" Target="https://clauswilke.com/dataviz/histograms-density-plots.html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3257975" y="566750"/>
            <a:ext cx="52113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Privacy Preserving     Data Visualization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88"/>
              <a:t>                 </a:t>
            </a:r>
            <a:r>
              <a:rPr lang="en" sz="2388"/>
              <a:t>IDC 6700 - Spring 2023</a:t>
            </a:r>
            <a:endParaRPr sz="2388"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4213775" y="37892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22860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/>
              <a:t>Sanjay Shanbhag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Application of K-anonymization method</a:t>
            </a:r>
            <a:r>
              <a:rPr lang="en" sz="2000"/>
              <a:t> </a:t>
            </a:r>
            <a:endParaRPr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My Approach</a:t>
            </a:r>
            <a:endParaRPr sz="2000"/>
          </a:p>
        </p:txBody>
      </p:sp>
      <p:pic>
        <p:nvPicPr>
          <p:cNvPr id="336" name="Google Shape;33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750275"/>
            <a:ext cx="4343150" cy="2766563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37" name="Google Shape;33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8450" y="1750275"/>
            <a:ext cx="4343150" cy="276655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2" name="Google Shape;34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3900" y="1457550"/>
            <a:ext cx="6643725" cy="3041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43" name="Google Shape;343;p23"/>
          <p:cNvSpPr txBox="1"/>
          <p:nvPr/>
        </p:nvSpPr>
        <p:spPr>
          <a:xfrm>
            <a:off x="2017875" y="414525"/>
            <a:ext cx="5412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Nunito"/>
                <a:ea typeface="Nunito"/>
                <a:cs typeface="Nunito"/>
                <a:sym typeface="Nunito"/>
              </a:rPr>
              <a:t>Visuals given in the journal for Scatter Plot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Application of Deterministic method</a:t>
            </a:r>
            <a:endParaRPr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Author’s Visuals</a:t>
            </a:r>
            <a:endParaRPr sz="2000"/>
          </a:p>
        </p:txBody>
      </p:sp>
      <p:pic>
        <p:nvPicPr>
          <p:cNvPr id="349" name="Google Shape;34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750275"/>
            <a:ext cx="4195394" cy="3240824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50" name="Google Shape;350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00194" y="1750275"/>
            <a:ext cx="4195394" cy="3240824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Application of Deterministic method </a:t>
            </a:r>
            <a:endParaRPr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My Approach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56" name="Google Shape;35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750275"/>
            <a:ext cx="4336649" cy="2762411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57" name="Google Shape;357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54950" y="1750275"/>
            <a:ext cx="4336649" cy="276242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2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363" name="Google Shape;363;p26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200">
                <a:highlight>
                  <a:srgbClr val="FCFCFC"/>
                </a:highlight>
                <a:latin typeface="Roboto"/>
                <a:ea typeface="Roboto"/>
                <a:cs typeface="Roboto"/>
                <a:sym typeface="Roboto"/>
              </a:rPr>
              <a:t>Demetris Avraam, </a:t>
            </a:r>
            <a:r>
              <a:rPr lang="en" sz="1200">
                <a:solidFill>
                  <a:srgbClr val="333333"/>
                </a:solidFill>
                <a:highlight>
                  <a:srgbClr val="FCFCFC"/>
                </a:highlight>
                <a:latin typeface="Roboto"/>
                <a:ea typeface="Roboto"/>
                <a:cs typeface="Roboto"/>
                <a:sym typeface="Roboto"/>
              </a:rPr>
              <a:t>Rebecca Wilson, Oliver Butters, Thomas Burton, Christos Nicolaides, Elinor Jones, Andy Boyd &amp; Paul Burton </a:t>
            </a:r>
            <a:r>
              <a:rPr lang="en" sz="1200">
                <a:solidFill>
                  <a:srgbClr val="333333"/>
                </a:solidFill>
                <a:highlight>
                  <a:srgbClr val="FCFCFC"/>
                </a:highlight>
                <a:latin typeface="Roboto"/>
                <a:ea typeface="Roboto"/>
                <a:cs typeface="Roboto"/>
                <a:sym typeface="Roboto"/>
              </a:rPr>
              <a:t>(2021) Privacy Preserving Data visualization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https://epjdatascience.springeropen.com/articles/10.1140/epjds/s13688-020-00257-4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27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46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00"/>
              <a:t>Contents</a:t>
            </a:r>
            <a:endParaRPr sz="2000"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03800" y="123690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Privacy Concerns in the Data Visualization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Objective of the author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Methods to Anonymize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Creation of the Synthetic Dataset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Comparison of the author’s visuals vs my visuals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Privacy concerns in the Data Visualization</a:t>
            </a:r>
            <a:endParaRPr sz="2000"/>
          </a:p>
        </p:txBody>
      </p:sp>
      <p:sp>
        <p:nvSpPr>
          <p:cNvPr id="290" name="Google Shape;290;p1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Informative graphs along with conventional statistical analysis give meaning to the numbers in the dataset. But it comes at the cost of privacy related risks.</a:t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/>
          <p:nvPr>
            <p:ph type="title"/>
          </p:nvPr>
        </p:nvSpPr>
        <p:spPr>
          <a:xfrm>
            <a:off x="1303800" y="598575"/>
            <a:ext cx="7030500" cy="61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Potentially Disclosive visualizations</a:t>
            </a:r>
            <a:endParaRPr sz="2000"/>
          </a:p>
        </p:txBody>
      </p:sp>
      <p:pic>
        <p:nvPicPr>
          <p:cNvPr id="296" name="Google Shape;29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975" y="1845400"/>
            <a:ext cx="4294001" cy="28626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97" name="Google Shape;29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53925" y="1845400"/>
            <a:ext cx="4365225" cy="2862674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98" name="Google Shape;298;p16"/>
          <p:cNvSpPr txBox="1"/>
          <p:nvPr/>
        </p:nvSpPr>
        <p:spPr>
          <a:xfrm>
            <a:off x="180025" y="4650475"/>
            <a:ext cx="4293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Nunito"/>
                <a:ea typeface="Nunito"/>
                <a:cs typeface="Nunito"/>
                <a:sym typeface="Nunito"/>
              </a:rPr>
              <a:t>Source : </a:t>
            </a:r>
            <a:r>
              <a:rPr lang="en" sz="1100" u="sng">
                <a:solidFill>
                  <a:schemeClr val="hlink"/>
                </a:solidFill>
                <a:latin typeface="Nunito"/>
                <a:ea typeface="Nunito"/>
                <a:cs typeface="Nunito"/>
                <a:sym typeface="Nunito"/>
                <a:hlinkClick r:id="rId5"/>
              </a:rPr>
              <a:t>Link</a:t>
            </a:r>
            <a:endParaRPr sz="11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99" name="Google Shape;299;p16"/>
          <p:cNvSpPr txBox="1"/>
          <p:nvPr/>
        </p:nvSpPr>
        <p:spPr>
          <a:xfrm>
            <a:off x="4689588" y="4650475"/>
            <a:ext cx="4293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Nunito"/>
                <a:ea typeface="Nunito"/>
                <a:cs typeface="Nunito"/>
                <a:sym typeface="Nunito"/>
              </a:rPr>
              <a:t>Source : </a:t>
            </a:r>
            <a:r>
              <a:rPr lang="en" sz="1100" u="sng">
                <a:solidFill>
                  <a:schemeClr val="hlink"/>
                </a:solidFill>
                <a:latin typeface="Nunito"/>
                <a:ea typeface="Nunito"/>
                <a:cs typeface="Nunito"/>
                <a:sym typeface="Nunito"/>
                <a:hlinkClick r:id="rId6"/>
              </a:rPr>
              <a:t>Link</a:t>
            </a:r>
            <a:endParaRPr sz="11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Objective of this paper</a:t>
            </a:r>
            <a:endParaRPr sz="2000"/>
          </a:p>
        </p:txBody>
      </p:sp>
      <p:sp>
        <p:nvSpPr>
          <p:cNvPr id="305" name="Google Shape;305;p17"/>
          <p:cNvSpPr txBox="1"/>
          <p:nvPr>
            <p:ph idx="1" type="body"/>
          </p:nvPr>
        </p:nvSpPr>
        <p:spPr>
          <a:xfrm>
            <a:off x="1303800" y="1990050"/>
            <a:ext cx="74226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Present various anonymization techniques utilizing visualizations to preserve privacy in the sensitive Datasets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Ensuring intactness of the data even when privacy preserving </a:t>
            </a:r>
            <a:r>
              <a:rPr lang="en" sz="1600"/>
              <a:t>techniques</a:t>
            </a:r>
            <a:r>
              <a:rPr lang="en" sz="1600"/>
              <a:t> are being applied</a:t>
            </a:r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Methods to Anonymize</a:t>
            </a:r>
            <a:r>
              <a:rPr lang="en"/>
              <a:t> </a:t>
            </a:r>
            <a:endParaRPr/>
          </a:p>
        </p:txBody>
      </p:sp>
      <p:sp>
        <p:nvSpPr>
          <p:cNvPr id="311" name="Google Shape;311;p18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b="1" lang="en" sz="1600"/>
              <a:t>K-Anonymization Technique</a:t>
            </a: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b="1" lang="en" sz="1600"/>
              <a:t>Probabilistic Approach</a:t>
            </a: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Deterministic Approach</a:t>
            </a:r>
            <a:endParaRPr sz="16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Synthetic Data Generation</a:t>
            </a:r>
            <a:endParaRPr sz="2000"/>
          </a:p>
        </p:txBody>
      </p:sp>
      <p:sp>
        <p:nvSpPr>
          <p:cNvPr id="317" name="Google Shape;317;p19"/>
          <p:cNvSpPr txBox="1"/>
          <p:nvPr>
            <p:ph idx="1" type="body"/>
          </p:nvPr>
        </p:nvSpPr>
        <p:spPr>
          <a:xfrm>
            <a:off x="1211950" y="1457325"/>
            <a:ext cx="70305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Mainly 3 sets of datasets were generated in this paper :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600"/>
              <a:buAutoNum type="arabicPeriod"/>
            </a:pPr>
            <a:r>
              <a:rPr b="1" lang="en" sz="1600"/>
              <a:t>Dataset 1 → X ~ N(10,0.5)</a:t>
            </a:r>
            <a:endParaRPr b="1" sz="1600"/>
          </a:p>
          <a:p>
            <a:pPr indent="0" lvl="0" marL="13716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/>
              <a:t>     Y ~ X + e       where  e ~ N(0,1)</a:t>
            </a:r>
            <a:endParaRPr b="1" sz="1600"/>
          </a:p>
          <a:p>
            <a:pPr indent="-3302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600"/>
              <a:buAutoNum type="arabicPeriod"/>
            </a:pPr>
            <a:r>
              <a:rPr b="1" lang="en" sz="1600"/>
              <a:t>Dataset 2 → X ~ LogN(0,0.5)</a:t>
            </a:r>
            <a:endParaRPr b="1" sz="16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/>
              <a:t>                               Y ~ Log(X) + e  where  e ~ U(0,1)</a:t>
            </a:r>
            <a:endParaRPr b="1" sz="1600"/>
          </a:p>
          <a:p>
            <a:pPr indent="-3302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Dataset 3 → X ~ Beta( </a:t>
            </a:r>
            <a:r>
              <a:rPr lang="en" sz="1600">
                <a:solidFill>
                  <a:srgbClr val="2828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α = 5, β = 2)</a:t>
            </a:r>
            <a:endParaRPr sz="1600">
              <a:solidFill>
                <a:srgbClr val="28282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828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		     </a:t>
            </a:r>
            <a:r>
              <a:rPr lang="en" sz="1600">
                <a:solidFill>
                  <a:srgbClr val="282828"/>
                </a:solidFill>
                <a:highlight>
                  <a:srgbClr val="FFFFFF"/>
                </a:highlight>
              </a:rPr>
              <a:t>Y ~ Beta( </a:t>
            </a:r>
            <a:r>
              <a:rPr lang="en" sz="1600">
                <a:solidFill>
                  <a:srgbClr val="2828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α = 0.5, β = 0.5 )</a:t>
            </a:r>
            <a:endParaRPr sz="1600">
              <a:solidFill>
                <a:srgbClr val="282828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rgbClr val="111111"/>
                </a:solidFill>
                <a:highlight>
                  <a:srgbClr val="FFFFFF"/>
                </a:highlight>
              </a:rPr>
              <a:t> </a:t>
            </a:r>
            <a:r>
              <a:rPr i="1" lang="en" sz="1600">
                <a:solidFill>
                  <a:srgbClr val="111111"/>
                </a:solidFill>
                <a:highlight>
                  <a:srgbClr val="FFFFFF"/>
                </a:highlight>
              </a:rPr>
              <a:t>     </a:t>
            </a:r>
            <a:endParaRPr sz="1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2" name="Google Shape;32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3475" y="532175"/>
            <a:ext cx="4367275" cy="4544099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23" name="Google Shape;323;p20"/>
          <p:cNvSpPr txBox="1"/>
          <p:nvPr/>
        </p:nvSpPr>
        <p:spPr>
          <a:xfrm>
            <a:off x="311775" y="1540700"/>
            <a:ext cx="32610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Nunito"/>
                <a:ea typeface="Nunito"/>
                <a:cs typeface="Nunito"/>
                <a:sym typeface="Nunito"/>
              </a:rPr>
              <a:t>Visuals given in the journal for Histogram plot</a:t>
            </a:r>
            <a:endParaRPr sz="20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1"/>
          <p:cNvSpPr txBox="1"/>
          <p:nvPr>
            <p:ph type="title"/>
          </p:nvPr>
        </p:nvSpPr>
        <p:spPr>
          <a:xfrm>
            <a:off x="1303800" y="598575"/>
            <a:ext cx="7030500" cy="9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Application of K-anonymization method</a:t>
            </a:r>
            <a:endParaRPr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Author’s Visuals</a:t>
            </a:r>
            <a:r>
              <a:rPr lang="en" sz="2000"/>
              <a:t> </a:t>
            </a:r>
            <a:endParaRPr sz="2000"/>
          </a:p>
        </p:txBody>
      </p:sp>
      <p:pic>
        <p:nvPicPr>
          <p:cNvPr id="329" name="Google Shape;32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80075"/>
            <a:ext cx="4286272" cy="331102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30" name="Google Shape;33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91072" y="1680075"/>
            <a:ext cx="4286272" cy="331102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