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57626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4714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2895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777306" y="2590191"/>
            <a:ext cx="8382000" cy="707886"/>
          </a:xfrm>
          <a:prstGeom prst="rect">
            <a:avLst/>
          </a:prstGeom>
          <a:noFill/>
        </p:spPr>
        <p:txBody>
          <a:bodyPr wrap="square" rtlCol="0">
            <a:spAutoFit/>
          </a:bodyPr>
          <a:lstStyle/>
          <a:p>
            <a:r>
              <a:rPr lang="en-US" sz="4000" b="1" dirty="0" smtClean="0">
                <a:latin typeface="Trebuchet MS" panose="020B0603020202020204" pitchFamily="34" charset="0"/>
              </a:rPr>
              <a:t>HANDWRITING DIGIT RECOGNITION</a:t>
            </a:r>
            <a:endParaRPr lang="en-US" sz="4000" b="1" dirty="0">
              <a:latin typeface="Trebuchet MS" panose="020B0603020202020204" pitchFamily="34" charset="0"/>
            </a:endParaRPr>
          </a:p>
        </p:txBody>
      </p:sp>
      <p:sp>
        <p:nvSpPr>
          <p:cNvPr id="13" name="TextBox 12"/>
          <p:cNvSpPr txBox="1"/>
          <p:nvPr/>
        </p:nvSpPr>
        <p:spPr>
          <a:xfrm>
            <a:off x="6095618" y="4343400"/>
            <a:ext cx="5257800" cy="1908215"/>
          </a:xfrm>
          <a:prstGeom prst="rect">
            <a:avLst/>
          </a:prstGeom>
          <a:noFill/>
        </p:spPr>
        <p:txBody>
          <a:bodyPr wrap="square" rtlCol="0">
            <a:spAutoFit/>
          </a:bodyPr>
          <a:lstStyle/>
          <a:p>
            <a:r>
              <a:rPr lang="en-US" sz="2000" dirty="0" smtClean="0">
                <a:latin typeface="Trebuchet MS" panose="020B0603020202020204" pitchFamily="34" charset="0"/>
              </a:rPr>
              <a:t>PRESENTED BY:</a:t>
            </a:r>
          </a:p>
          <a:p>
            <a:r>
              <a:rPr lang="en-US" sz="2000" dirty="0" smtClean="0">
                <a:latin typeface="Trebuchet MS" panose="020B0603020202020204" pitchFamily="34" charset="0"/>
              </a:rPr>
              <a:t>SANJAY C</a:t>
            </a:r>
          </a:p>
          <a:p>
            <a:r>
              <a:rPr lang="en-US" sz="2000" dirty="0" smtClean="0">
                <a:latin typeface="Trebuchet MS" panose="020B0603020202020204" pitchFamily="34" charset="0"/>
              </a:rPr>
              <a:t>513121104035</a:t>
            </a:r>
          </a:p>
          <a:p>
            <a:r>
              <a:rPr lang="en-US" sz="2000" dirty="0" smtClean="0">
                <a:latin typeface="Trebuchet MS" panose="020B0603020202020204" pitchFamily="34" charset="0"/>
              </a:rPr>
              <a:t>THANTHAI PERIYAR GOVRNMENT INSTITUTE OF TECHNOLOGY</a:t>
            </a:r>
          </a:p>
          <a:p>
            <a:endParaRPr lang="en-US"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10668000" cy="4985980"/>
          </a:xfrm>
          <a:prstGeom prst="rect">
            <a:avLst/>
          </a:prstGeom>
          <a:noFill/>
        </p:spPr>
        <p:txBody>
          <a:bodyPr wrap="square" rtlCol="0">
            <a:spAutoFit/>
          </a:bodyPr>
          <a:lstStyle/>
          <a:p>
            <a:r>
              <a:rPr lang="en-US" sz="2000" b="1" dirty="0" smtClean="0">
                <a:latin typeface="Trebuchet MS" panose="020B0603020202020204" pitchFamily="34" charset="0"/>
              </a:rPr>
              <a:t>5.Evaluation</a:t>
            </a:r>
            <a:r>
              <a:rPr lang="en-US" sz="2000" b="1" dirty="0">
                <a:latin typeface="Trebuchet MS" panose="020B0603020202020204" pitchFamily="34" charset="0"/>
              </a:rPr>
              <a:t>:</a:t>
            </a:r>
            <a:r>
              <a:rPr lang="en-US" sz="2000" dirty="0">
                <a:latin typeface="Trebuchet MS" panose="020B0603020202020204" pitchFamily="34" charset="0"/>
              </a:rPr>
              <a:t> </a:t>
            </a:r>
            <a:endParaRPr lang="en-US" sz="2000" dirty="0" smtClean="0">
              <a:latin typeface="Trebuchet MS" panose="020B0603020202020204" pitchFamily="34" charset="0"/>
            </a:endParaRPr>
          </a:p>
          <a:p>
            <a:pPr lvl="1"/>
            <a:r>
              <a:rPr lang="en-US" sz="2000" dirty="0" smtClean="0">
                <a:latin typeface="Trebuchet MS" panose="020B0603020202020204" pitchFamily="34" charset="0"/>
              </a:rPr>
              <a:t>Assess </a:t>
            </a:r>
            <a:r>
              <a:rPr lang="en-US" sz="2000" dirty="0">
                <a:latin typeface="Trebuchet MS" panose="020B0603020202020204" pitchFamily="34" charset="0"/>
              </a:rPr>
              <a:t>the quality of the clustering, such as the inertia (sum of squared distances of samples to their closest cluster center) or silhouette score (measure of how similar an object is to its cluster compared to other clusters).</a:t>
            </a:r>
            <a:endParaRPr lang="en-US" sz="2000" b="1" dirty="0" smtClean="0">
              <a:latin typeface="Trebuchet MS" panose="020B0603020202020204" pitchFamily="34" charset="0"/>
            </a:endParaRPr>
          </a:p>
          <a:p>
            <a:r>
              <a:rPr lang="en-US" sz="2000" b="1" dirty="0">
                <a:latin typeface="Trebuchet MS" panose="020B0603020202020204" pitchFamily="34" charset="0"/>
              </a:rPr>
              <a:t>6</a:t>
            </a:r>
            <a:r>
              <a:rPr lang="en-US" sz="2000" b="1" dirty="0" smtClean="0">
                <a:latin typeface="Trebuchet MS" panose="020B0603020202020204" pitchFamily="34" charset="0"/>
              </a:rPr>
              <a:t>.Visualization </a:t>
            </a:r>
            <a:r>
              <a:rPr lang="en-US" sz="2000" b="1" dirty="0">
                <a:latin typeface="Trebuchet MS" panose="020B0603020202020204" pitchFamily="34" charset="0"/>
              </a:rPr>
              <a:t>of Results:</a:t>
            </a:r>
            <a:r>
              <a:rPr lang="en-US" sz="2000" dirty="0">
                <a:latin typeface="Trebuchet MS" panose="020B0603020202020204" pitchFamily="34" charset="0"/>
              </a:rPr>
              <a:t> </a:t>
            </a:r>
            <a:endParaRPr lang="en-US" sz="2000" dirty="0" smtClean="0">
              <a:latin typeface="Trebuchet MS" panose="020B0603020202020204" pitchFamily="34" charset="0"/>
            </a:endParaRPr>
          </a:p>
          <a:p>
            <a:pPr lvl="1"/>
            <a:r>
              <a:rPr lang="en-US" sz="2000" dirty="0" smtClean="0">
                <a:latin typeface="Trebuchet MS" panose="020B0603020202020204" pitchFamily="34" charset="0"/>
              </a:rPr>
              <a:t>Visualize </a:t>
            </a:r>
            <a:r>
              <a:rPr lang="en-US" sz="2000" dirty="0">
                <a:latin typeface="Trebuchet MS" panose="020B0603020202020204" pitchFamily="34" charset="0"/>
              </a:rPr>
              <a:t>the cluster centers to understand the representative images of each cluster. This step helps interpret the clusters and identify patterns within them.</a:t>
            </a:r>
          </a:p>
          <a:p>
            <a:r>
              <a:rPr lang="en-US" sz="2000" b="1" dirty="0" smtClean="0">
                <a:latin typeface="Trebuchet MS" panose="020B0603020202020204" pitchFamily="34" charset="0"/>
              </a:rPr>
              <a:t>7.Testing</a:t>
            </a:r>
            <a:r>
              <a:rPr lang="en-US" sz="2000" b="1" dirty="0">
                <a:latin typeface="Trebuchet MS" panose="020B0603020202020204" pitchFamily="34" charset="0"/>
              </a:rPr>
              <a:t>:</a:t>
            </a:r>
            <a:r>
              <a:rPr lang="en-US" sz="2000" dirty="0">
                <a:latin typeface="Trebuchet MS" panose="020B0603020202020204" pitchFamily="34" charset="0"/>
              </a:rPr>
              <a:t> </a:t>
            </a:r>
            <a:endParaRPr lang="en-US" sz="2000" dirty="0" smtClean="0">
              <a:latin typeface="Trebuchet MS" panose="020B0603020202020204" pitchFamily="34" charset="0"/>
            </a:endParaRPr>
          </a:p>
          <a:p>
            <a:pPr lvl="1"/>
            <a:r>
              <a:rPr lang="en-US" sz="2000" dirty="0" smtClean="0">
                <a:latin typeface="Trebuchet MS" panose="020B0603020202020204" pitchFamily="34" charset="0"/>
              </a:rPr>
              <a:t>Optionally</a:t>
            </a:r>
            <a:r>
              <a:rPr lang="en-US" sz="2000" dirty="0">
                <a:latin typeface="Trebuchet MS" panose="020B0603020202020204" pitchFamily="34" charset="0"/>
              </a:rPr>
              <a:t>, test the model by predicting labels for new data samples. In this case, handwritten digit samples are provided as input to the trained model to predict their corresponding labels.</a:t>
            </a:r>
          </a:p>
          <a:p>
            <a:r>
              <a:rPr lang="en-US" sz="2000" b="1" dirty="0" smtClean="0">
                <a:latin typeface="Trebuchet MS" panose="020B0603020202020204" pitchFamily="34" charset="0"/>
              </a:rPr>
              <a:t>8.Interpretation</a:t>
            </a:r>
            <a:r>
              <a:rPr lang="en-US" sz="2000" b="1" dirty="0">
                <a:latin typeface="Trebuchet MS" panose="020B0603020202020204" pitchFamily="34" charset="0"/>
              </a:rPr>
              <a:t>:</a:t>
            </a:r>
            <a:r>
              <a:rPr lang="en-US" sz="2000" dirty="0">
                <a:latin typeface="Trebuchet MS" panose="020B0603020202020204" pitchFamily="34" charset="0"/>
              </a:rPr>
              <a:t> </a:t>
            </a:r>
            <a:endParaRPr lang="en-US" sz="2000" dirty="0" smtClean="0">
              <a:latin typeface="Trebuchet MS" panose="020B0603020202020204" pitchFamily="34" charset="0"/>
            </a:endParaRPr>
          </a:p>
          <a:p>
            <a:pPr lvl="1"/>
            <a:r>
              <a:rPr lang="en-US" sz="2000" dirty="0" smtClean="0">
                <a:latin typeface="Trebuchet MS" panose="020B0603020202020204" pitchFamily="34" charset="0"/>
              </a:rPr>
              <a:t>Interpret </a:t>
            </a:r>
            <a:r>
              <a:rPr lang="en-US" sz="2000" dirty="0">
                <a:latin typeface="Trebuchet MS" panose="020B0603020202020204" pitchFamily="34" charset="0"/>
              </a:rPr>
              <a:t>the results and analyze the effectiveness of the model. This involves understanding the clustering structure, identifying any misclassifications, and evaluating the model's performance based on predefined metrics.</a:t>
            </a:r>
          </a:p>
          <a:p>
            <a:endParaRPr lang="en-US" dirty="0"/>
          </a:p>
        </p:txBody>
      </p:sp>
    </p:spTree>
    <p:extLst>
      <p:ext uri="{BB962C8B-B14F-4D97-AF65-F5344CB8AC3E}">
        <p14:creationId xmlns:p14="http://schemas.microsoft.com/office/powerpoint/2010/main" val="380664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4001058" cy="399153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614766"/>
            <a:ext cx="4419600" cy="38099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10681335" cy="677108"/>
          </a:xfrm>
        </p:spPr>
        <p:txBody>
          <a:bodyPr/>
          <a:lstStyle/>
          <a:p>
            <a:r>
              <a:rPr lang="en-US" sz="4400" dirty="0" smtClean="0"/>
              <a:t>CONCLUSION</a:t>
            </a:r>
            <a:endParaRPr lang="en-US" sz="4400" dirty="0"/>
          </a:p>
        </p:txBody>
      </p:sp>
      <p:sp>
        <p:nvSpPr>
          <p:cNvPr id="3" name="TextBox 2"/>
          <p:cNvSpPr txBox="1"/>
          <p:nvPr/>
        </p:nvSpPr>
        <p:spPr>
          <a:xfrm>
            <a:off x="990600" y="2057400"/>
            <a:ext cx="8534400" cy="3170099"/>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kumimoji="0" lang="en-US" sz="2000" b="0" i="0" u="none" strike="noStrike" cap="none" normalizeH="0" baseline="0" dirty="0" smtClean="0">
                <a:ln>
                  <a:noFill/>
                </a:ln>
                <a:solidFill>
                  <a:schemeClr val="tx1"/>
                </a:solidFill>
                <a:effectLst/>
                <a:latin typeface="Trebuchet MS" panose="020B0603020202020204" pitchFamily="34" charset="0"/>
              </a:rPr>
              <a:t>The provided code demonstrates a simple yet effective approach to handwritten digit recognition using KMeans clustering. </a:t>
            </a:r>
          </a:p>
          <a:p>
            <a:pPr marL="342900" lvl="0" indent="-342900" eaLnBrk="0" fontAlgn="base" hangingPunct="0">
              <a:spcBef>
                <a:spcPct val="0"/>
              </a:spcBef>
              <a:spcAft>
                <a:spcPct val="0"/>
              </a:spcAft>
              <a:buFont typeface="Wingdings" panose="05000000000000000000" pitchFamily="2" charset="2"/>
              <a:buChar char="Ø"/>
            </a:pPr>
            <a:r>
              <a:rPr kumimoji="0" lang="en-US" sz="2000" b="0" i="0" u="none" strike="noStrike" cap="none" normalizeH="0" baseline="0" dirty="0" smtClean="0">
                <a:ln>
                  <a:noFill/>
                </a:ln>
                <a:solidFill>
                  <a:schemeClr val="tx1"/>
                </a:solidFill>
                <a:effectLst/>
                <a:latin typeface="Trebuchet MS" panose="020B0603020202020204" pitchFamily="34" charset="0"/>
              </a:rPr>
              <a:t>By leveraging the </a:t>
            </a:r>
            <a:r>
              <a:rPr kumimoji="0" lang="en-US" sz="2000" b="1" i="0" u="none" strike="noStrike" cap="none" normalizeH="0" baseline="0" dirty="0" smtClean="0">
                <a:ln>
                  <a:noFill/>
                </a:ln>
                <a:solidFill>
                  <a:schemeClr val="tx1"/>
                </a:solidFill>
                <a:effectLst/>
                <a:latin typeface="Trebuchet MS" panose="020B0603020202020204" pitchFamily="34" charset="0"/>
              </a:rPr>
              <a:t>load_digits()</a:t>
            </a:r>
            <a:r>
              <a:rPr kumimoji="0" lang="en-US" sz="2000" b="0" i="0" u="none" strike="noStrike" cap="none" normalizeH="0" baseline="0" dirty="0" smtClean="0">
                <a:ln>
                  <a:noFill/>
                </a:ln>
                <a:solidFill>
                  <a:schemeClr val="tx1"/>
                </a:solidFill>
                <a:effectLst/>
                <a:latin typeface="Trebuchet MS" panose="020B0603020202020204" pitchFamily="34" charset="0"/>
              </a:rPr>
              <a:t> dataset and visualizing cluster centers, it effectively categorizes digits into distinct groups, enabling accurate recognition of handwritten digits. </a:t>
            </a:r>
          </a:p>
          <a:p>
            <a:pPr marL="342900" lvl="0" indent="-342900" eaLnBrk="0" fontAlgn="base" hangingPunct="0">
              <a:spcBef>
                <a:spcPct val="0"/>
              </a:spcBef>
              <a:spcAft>
                <a:spcPct val="0"/>
              </a:spcAft>
              <a:buFont typeface="Wingdings" panose="05000000000000000000" pitchFamily="2" charset="2"/>
              <a:buChar char="Ø"/>
            </a:pPr>
            <a:r>
              <a:rPr kumimoji="0" lang="en-US" sz="2000" b="0" i="0" u="none" strike="noStrike" cap="none" normalizeH="0" baseline="0" dirty="0" smtClean="0">
                <a:ln>
                  <a:noFill/>
                </a:ln>
                <a:solidFill>
                  <a:schemeClr val="tx1"/>
                </a:solidFill>
                <a:effectLst/>
                <a:latin typeface="Trebuchet MS" panose="020B0603020202020204" pitchFamily="34" charset="0"/>
              </a:rPr>
              <a:t>However, the evaluation of the code would be necessary to determine its robustness, scalability, and overall performance in real-world scenarios. </a:t>
            </a:r>
          </a:p>
          <a:p>
            <a:pPr marL="342900" lvl="0" indent="-342900" eaLnBrk="0" fontAlgn="base" hangingPunct="0">
              <a:spcBef>
                <a:spcPct val="0"/>
              </a:spcBef>
              <a:spcAft>
                <a:spcPct val="0"/>
              </a:spcAft>
              <a:buFont typeface="Wingdings" panose="05000000000000000000" pitchFamily="2" charset="2"/>
              <a:buChar char="Ø"/>
            </a:pPr>
            <a:r>
              <a:rPr kumimoji="0" lang="en-US" sz="2000" b="0" i="0" u="none" strike="noStrike" cap="none" normalizeH="0" baseline="0" dirty="0" smtClean="0">
                <a:ln>
                  <a:noFill/>
                </a:ln>
                <a:solidFill>
                  <a:schemeClr val="tx1"/>
                </a:solidFill>
                <a:effectLst/>
                <a:latin typeface="Trebuchet MS" panose="020B0603020202020204" pitchFamily="34" charset="0"/>
              </a:rPr>
              <a:t>Overall, the code lays a solid foundation for further exploration and refinement in the field of digit recognition and clustering algorithms.</a:t>
            </a:r>
            <a:endParaRPr kumimoji="0" lang="en-US" sz="2000" b="0" i="0" u="none" strike="noStrike" cap="none" normalizeH="0" baseline="0" dirty="0" smtClean="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188898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514600"/>
            <a:ext cx="7162800" cy="1015663"/>
          </a:xfrm>
          <a:prstGeom prst="rect">
            <a:avLst/>
          </a:prstGeom>
          <a:noFill/>
        </p:spPr>
        <p:txBody>
          <a:bodyPr wrap="square" rtlCol="0">
            <a:spAutoFit/>
          </a:bodyPr>
          <a:lstStyle/>
          <a:p>
            <a:pPr algn="ctr"/>
            <a:r>
              <a:rPr lang="en-US" sz="6000" b="1" dirty="0" smtClean="0">
                <a:ln w="10160">
                  <a:solidFill>
                    <a:srgbClr val="0070C0"/>
                  </a:solidFill>
                  <a:prstDash val="solid"/>
                </a:ln>
                <a:solidFill>
                  <a:srgbClr val="00B0F0"/>
                </a:solidFill>
                <a:effectLst>
                  <a:innerShdw blurRad="63500" dist="50800" dir="13500000">
                    <a:prstClr val="black">
                      <a:alpha val="50000"/>
                    </a:prstClr>
                  </a:innerShdw>
                </a:effectLst>
                <a:latin typeface="Trebuchet MS" panose="020B0603020202020204" pitchFamily="34" charset="0"/>
              </a:rPr>
              <a:t>THANK YOU</a:t>
            </a:r>
            <a:endParaRPr lang="en-US" sz="6000" b="1" dirty="0">
              <a:ln w="10160">
                <a:solidFill>
                  <a:srgbClr val="0070C0"/>
                </a:solidFill>
                <a:prstDash val="solid"/>
              </a:ln>
              <a:solidFill>
                <a:srgbClr val="00B0F0"/>
              </a:solidFill>
              <a:effectLst>
                <a:innerShdw blurRad="63500" dist="50800" dir="13500000">
                  <a:prstClr val="black">
                    <a:alpha val="50000"/>
                  </a:prstClr>
                </a:innerShdw>
              </a:effectLst>
              <a:latin typeface="Trebuchet MS" panose="020B0603020202020204" pitchFamily="34" charset="0"/>
            </a:endParaRPr>
          </a:p>
        </p:txBody>
      </p:sp>
    </p:spTree>
    <p:extLst>
      <p:ext uri="{BB962C8B-B14F-4D97-AF65-F5344CB8AC3E}">
        <p14:creationId xmlns:p14="http://schemas.microsoft.com/office/powerpoint/2010/main" val="56129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1498434" y="2941867"/>
            <a:ext cx="7966075" cy="646331"/>
          </a:xfrm>
          <a:prstGeom prst="rect">
            <a:avLst/>
          </a:prstGeom>
          <a:noFill/>
        </p:spPr>
        <p:txBody>
          <a:bodyPr wrap="square" rtlCol="0">
            <a:spAutoFit/>
          </a:bodyPr>
          <a:lstStyle/>
          <a:p>
            <a:r>
              <a:rPr lang="en-US" sz="3600" b="1" dirty="0" smtClean="0">
                <a:solidFill>
                  <a:srgbClr val="0070C0"/>
                </a:solidFill>
                <a:latin typeface="Trebuchet MS" panose="020B0603020202020204" pitchFamily="34" charset="0"/>
              </a:rPr>
              <a:t>HANDWRITING DIGIT RECOGNITION</a:t>
            </a:r>
            <a:endParaRPr lang="en-US" sz="3600" b="1" dirty="0">
              <a:solidFill>
                <a:srgbClr val="0070C0"/>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101533" y="1703918"/>
            <a:ext cx="7743825" cy="3877985"/>
          </a:xfrm>
          <a:prstGeom prst="rect">
            <a:avLst/>
          </a:prstGeom>
          <a:noFill/>
        </p:spPr>
        <p:txBody>
          <a:bodyPr wrap="square" rtlCol="0">
            <a:spAutoFit/>
          </a:bodyPr>
          <a:lstStyle/>
          <a:p>
            <a:pPr marL="457200" indent="-457200">
              <a:buFont typeface="+mj-lt"/>
              <a:buAutoNum type="arabicPeriod"/>
            </a:pPr>
            <a:r>
              <a:rPr lang="en-US" sz="2400" dirty="0" smtClean="0">
                <a:latin typeface="Trebuchet MS" panose="020B0603020202020204" pitchFamily="34" charset="0"/>
              </a:rPr>
              <a:t>Problem Statement</a:t>
            </a:r>
          </a:p>
          <a:p>
            <a:pPr marL="457200" indent="-457200">
              <a:buFont typeface="+mj-lt"/>
              <a:buAutoNum type="arabicPeriod"/>
            </a:pPr>
            <a:r>
              <a:rPr lang="en-US" sz="2400" dirty="0" smtClean="0">
                <a:latin typeface="Trebuchet MS" panose="020B0603020202020204" pitchFamily="34" charset="0"/>
              </a:rPr>
              <a:t>Project overview</a:t>
            </a:r>
          </a:p>
          <a:p>
            <a:pPr marL="457200" indent="-457200">
              <a:buFont typeface="+mj-lt"/>
              <a:buAutoNum type="arabicPeriod"/>
            </a:pPr>
            <a:r>
              <a:rPr lang="en-US" sz="2400" dirty="0" smtClean="0">
                <a:latin typeface="Trebuchet MS" panose="020B0603020202020204" pitchFamily="34" charset="0"/>
              </a:rPr>
              <a:t>End Users</a:t>
            </a:r>
          </a:p>
          <a:p>
            <a:pPr marL="457200" indent="-457200">
              <a:buFont typeface="+mj-lt"/>
              <a:buAutoNum type="arabicPeriod"/>
            </a:pPr>
            <a:r>
              <a:rPr lang="en-US" sz="2400" dirty="0" smtClean="0">
                <a:latin typeface="Trebuchet MS" panose="020B0603020202020204" pitchFamily="34" charset="0"/>
              </a:rPr>
              <a:t>Solution and its proposition</a:t>
            </a:r>
          </a:p>
          <a:p>
            <a:pPr marL="457200" indent="-457200">
              <a:buFont typeface="+mj-lt"/>
              <a:buAutoNum type="arabicPeriod"/>
            </a:pPr>
            <a:r>
              <a:rPr lang="en-US" sz="2400" dirty="0" smtClean="0">
                <a:latin typeface="Trebuchet MS" panose="020B0603020202020204" pitchFamily="34" charset="0"/>
              </a:rPr>
              <a:t>The WOW in the solution</a:t>
            </a:r>
          </a:p>
          <a:p>
            <a:pPr marL="457200" indent="-457200">
              <a:buFont typeface="+mj-lt"/>
              <a:buAutoNum type="arabicPeriod"/>
            </a:pPr>
            <a:r>
              <a:rPr lang="en-US" sz="2400" dirty="0" smtClean="0">
                <a:latin typeface="Trebuchet MS" panose="020B0603020202020204" pitchFamily="34" charset="0"/>
              </a:rPr>
              <a:t>Modeling</a:t>
            </a:r>
          </a:p>
          <a:p>
            <a:pPr marL="457200" indent="-457200">
              <a:buFont typeface="+mj-lt"/>
              <a:buAutoNum type="arabicPeriod"/>
            </a:pPr>
            <a:r>
              <a:rPr lang="en-US" sz="2400" dirty="0" smtClean="0">
                <a:latin typeface="Trebuchet MS" panose="020B0603020202020204" pitchFamily="34" charset="0"/>
              </a:rPr>
              <a:t>Results</a:t>
            </a:r>
          </a:p>
          <a:p>
            <a:pPr marL="457200" indent="-457200">
              <a:buFont typeface="+mj-lt"/>
              <a:buAutoNum type="arabicPeriod"/>
            </a:pPr>
            <a:r>
              <a:rPr lang="en-US" sz="2400" dirty="0" smtClean="0">
                <a:latin typeface="Trebuchet MS" panose="020B0603020202020204" pitchFamily="34" charset="0"/>
              </a:rPr>
              <a:t>Conclusion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7484" y="762186"/>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000" dirty="0"/>
              <a:t> </a:t>
            </a:r>
            <a:r>
              <a:rPr sz="4000" spc="10" dirty="0" smtClean="0"/>
              <a:t>S</a:t>
            </a:r>
            <a:r>
              <a:rPr sz="4000" spc="-370" dirty="0" smtClean="0"/>
              <a:t>T</a:t>
            </a:r>
            <a:r>
              <a:rPr sz="4000" spc="-375" dirty="0" smtClean="0"/>
              <a:t>A</a:t>
            </a:r>
            <a:r>
              <a:rPr sz="4000" spc="15" dirty="0" smtClean="0"/>
              <a:t>T</a:t>
            </a:r>
            <a:r>
              <a:rPr sz="4000" spc="-10" dirty="0" smtClean="0"/>
              <a:t>E</a:t>
            </a:r>
            <a:r>
              <a:rPr sz="4000" spc="-20" dirty="0" smtClean="0"/>
              <a:t>ME</a:t>
            </a:r>
            <a:r>
              <a:rPr sz="4000" spc="10" dirty="0" smtClean="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43171" y="2514600"/>
            <a:ext cx="7157403" cy="2308324"/>
          </a:xfrm>
          <a:prstGeom prst="rect">
            <a:avLst/>
          </a:prstGeom>
          <a:noFill/>
        </p:spPr>
        <p:txBody>
          <a:bodyPr wrap="square" rtlCol="0">
            <a:spAutoFit/>
          </a:bodyPr>
          <a:lstStyle/>
          <a:p>
            <a:pPr lvl="0" eaLnBrk="0" fontAlgn="base" hangingPunct="0">
              <a:spcBef>
                <a:spcPct val="0"/>
              </a:spcBef>
              <a:spcAft>
                <a:spcPct val="0"/>
              </a:spcAft>
            </a:pPr>
            <a:r>
              <a:rPr kumimoji="0" lang="en-US" sz="2400" b="0" i="0" u="none" strike="noStrike" cap="none" normalizeH="0" baseline="0" dirty="0" smtClean="0">
                <a:ln>
                  <a:noFill/>
                </a:ln>
                <a:solidFill>
                  <a:srgbClr val="0D0D0D"/>
                </a:solidFill>
                <a:effectLst/>
                <a:latin typeface="Trebuchet MS" panose="020B0603020202020204" pitchFamily="34" charset="0"/>
              </a:rPr>
              <a:t>Develop a handwritten digit recognition system using K-Means clustering. Utilize the </a:t>
            </a:r>
            <a:r>
              <a:rPr kumimoji="0" lang="en-US" sz="2400" b="1" i="0" u="none" strike="noStrike" cap="none" normalizeH="0" baseline="0" dirty="0" smtClean="0">
                <a:ln>
                  <a:noFill/>
                </a:ln>
                <a:solidFill>
                  <a:srgbClr val="0D0D0D"/>
                </a:solidFill>
                <a:effectLst/>
                <a:latin typeface="Trebuchet MS" panose="020B0603020202020204" pitchFamily="34" charset="0"/>
              </a:rPr>
              <a:t>load_digits()</a:t>
            </a:r>
            <a:r>
              <a:rPr kumimoji="0" lang="en-US" sz="2400" b="0" i="0" u="none" strike="noStrike" cap="none" normalizeH="0" baseline="0" dirty="0" smtClean="0">
                <a:ln>
                  <a:noFill/>
                </a:ln>
                <a:solidFill>
                  <a:srgbClr val="0D0D0D"/>
                </a:solidFill>
                <a:effectLst/>
                <a:latin typeface="Trebuchet MS" panose="020B0603020202020204" pitchFamily="34" charset="0"/>
              </a:rPr>
              <a:t> dataset, visualize samples, cluster digits into groups, visualize cluster centers, and predict labels for new samples. Achieve accuracy in label prediction and provide clear documentation.</a:t>
            </a:r>
            <a:r>
              <a:rPr kumimoji="0" lang="en-US" sz="2000" b="0" i="0" u="none" strike="noStrike" cap="none" normalizeH="0" baseline="0" dirty="0" smtClean="0">
                <a:ln>
                  <a:noFill/>
                </a:ln>
                <a:solidFill>
                  <a:schemeClr val="tx1"/>
                </a:solidFill>
                <a:effectLst/>
                <a:latin typeface="Trebuchet MS" panose="020B0603020202020204" pitchFamily="34" charset="0"/>
              </a:rPr>
              <a:t> </a:t>
            </a:r>
            <a:endParaRPr kumimoji="0" lang="en-US" sz="3600" b="0" i="0" u="none" strike="noStrike" cap="none" normalizeH="0" baseline="0" dirty="0" smtClean="0">
              <a:ln>
                <a:noFill/>
              </a:ln>
              <a:solidFill>
                <a:schemeClr val="tx1"/>
              </a:solidFill>
              <a:effectLst/>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smtClean="0"/>
              <a:t>PROJECT</a:t>
            </a:r>
            <a:r>
              <a:rPr lang="en-US" sz="4000" spc="5" dirty="0" smtClean="0"/>
              <a:t> </a:t>
            </a:r>
            <a:r>
              <a:rPr sz="4000" spc="-20" dirty="0" smtClean="0"/>
              <a:t>OVERVIEW</a:t>
            </a:r>
            <a:endParaRPr sz="4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839337" y="2267188"/>
            <a:ext cx="7820025" cy="3416320"/>
          </a:xfrm>
          <a:prstGeom prst="rect">
            <a:avLst/>
          </a:prstGeom>
          <a:noFill/>
        </p:spPr>
        <p:txBody>
          <a:bodyPr wrap="square" rtlCol="0">
            <a:spAutoFit/>
          </a:bodyPr>
          <a:lstStyle/>
          <a:p>
            <a:pPr marL="342900" lvl="0" indent="-342900">
              <a:buFont typeface="Wingdings" panose="05000000000000000000" pitchFamily="2" charset="2"/>
              <a:buChar char="q"/>
            </a:pPr>
            <a:r>
              <a:rPr lang="en-US" sz="2400" dirty="0">
                <a:latin typeface="Trebuchet MS" panose="020B0603020202020204" pitchFamily="34" charset="0"/>
              </a:rPr>
              <a:t>The project aims to develop a handwritten digit recognition system using KMeans </a:t>
            </a:r>
            <a:r>
              <a:rPr lang="en-US" sz="2400" dirty="0" smtClean="0">
                <a:latin typeface="Trebuchet MS" panose="020B0603020202020204" pitchFamily="34" charset="0"/>
              </a:rPr>
              <a:t>clustering.</a:t>
            </a:r>
            <a:endParaRPr lang="en-US" sz="2400" dirty="0">
              <a:solidFill>
                <a:srgbClr val="0D0D0D"/>
              </a:solidFill>
              <a:latin typeface="Trebuchet MS" panose="020B0603020202020204" pitchFamily="34" charset="0"/>
            </a:endParaRPr>
          </a:p>
          <a:p>
            <a:pPr marL="342900" lvl="0" indent="-342900">
              <a:buFont typeface="Wingdings" panose="05000000000000000000" pitchFamily="2" charset="2"/>
              <a:buChar char="q"/>
            </a:pPr>
            <a:r>
              <a:rPr kumimoji="0" lang="en-US" sz="2400" b="0" i="0" u="none" strike="noStrike" cap="none" normalizeH="0" baseline="0" dirty="0" smtClean="0">
                <a:ln>
                  <a:noFill/>
                </a:ln>
                <a:solidFill>
                  <a:srgbClr val="0D0D0D"/>
                </a:solidFill>
                <a:effectLst/>
                <a:latin typeface="Trebuchet MS" panose="020B0603020202020204" pitchFamily="34" charset="0"/>
              </a:rPr>
              <a:t>Leveraging the </a:t>
            </a:r>
            <a:r>
              <a:rPr kumimoji="0" lang="en-US" sz="2400" b="1" i="0" u="none" strike="noStrike" cap="none" normalizeH="0" baseline="0" dirty="0" smtClean="0">
                <a:ln>
                  <a:noFill/>
                </a:ln>
                <a:solidFill>
                  <a:srgbClr val="0D0D0D"/>
                </a:solidFill>
                <a:effectLst/>
                <a:latin typeface="Trebuchet MS" panose="020B0603020202020204" pitchFamily="34" charset="0"/>
              </a:rPr>
              <a:t>load_digits()</a:t>
            </a:r>
            <a:r>
              <a:rPr kumimoji="0" lang="en-US" sz="2400" b="0" i="0" u="none" strike="noStrike" cap="none" normalizeH="0" baseline="0" dirty="0" smtClean="0">
                <a:ln>
                  <a:noFill/>
                </a:ln>
                <a:solidFill>
                  <a:srgbClr val="0D0D0D"/>
                </a:solidFill>
                <a:effectLst/>
                <a:latin typeface="Trebuchet MS" panose="020B0603020202020204" pitchFamily="34" charset="0"/>
              </a:rPr>
              <a:t> dataset from the </a:t>
            </a:r>
            <a:r>
              <a:rPr kumimoji="0" lang="en-US" sz="2400" b="1" i="0" u="none" strike="noStrike" cap="none" normalizeH="0" baseline="0" dirty="0" smtClean="0">
                <a:ln>
                  <a:noFill/>
                </a:ln>
                <a:solidFill>
                  <a:srgbClr val="0D0D0D"/>
                </a:solidFill>
                <a:effectLst/>
                <a:latin typeface="Trebuchet MS" panose="020B0603020202020204" pitchFamily="34" charset="0"/>
              </a:rPr>
              <a:t>sklearn.datasets</a:t>
            </a:r>
            <a:r>
              <a:rPr kumimoji="0" lang="en-US" sz="2400" b="0" i="0" u="none" strike="noStrike" cap="none" normalizeH="0" baseline="0" dirty="0" smtClean="0">
                <a:ln>
                  <a:noFill/>
                </a:ln>
                <a:solidFill>
                  <a:srgbClr val="0D0D0D"/>
                </a:solidFill>
                <a:effectLst/>
                <a:latin typeface="Trebuchet MS" panose="020B0603020202020204" pitchFamily="34" charset="0"/>
              </a:rPr>
              <a:t>, containing grayscale images of handwritten digits ranging from 0 to 9, the system proceeds with a systematic approach.</a:t>
            </a:r>
            <a:r>
              <a:rPr kumimoji="0" lang="en-US" sz="2800" b="0" i="0" u="none" strike="noStrike" cap="none" normalizeH="0" baseline="0" dirty="0" smtClean="0">
                <a:ln>
                  <a:noFill/>
                </a:ln>
                <a:solidFill>
                  <a:srgbClr val="0D0D0D"/>
                </a:solidFill>
                <a:effectLst/>
                <a:latin typeface="Trebuchet MS" panose="020B0603020202020204" pitchFamily="34" charset="0"/>
              </a:rPr>
              <a:t> </a:t>
            </a:r>
          </a:p>
          <a:p>
            <a:pPr marL="342900" indent="-342900">
              <a:buFont typeface="Wingdings" panose="05000000000000000000" pitchFamily="2" charset="2"/>
              <a:buChar char="q"/>
            </a:pPr>
            <a:r>
              <a:rPr lang="en-US" sz="2400" dirty="0" smtClean="0">
                <a:latin typeface="Trebuchet MS" panose="020B0603020202020204" pitchFamily="34" charset="0"/>
              </a:rPr>
              <a:t>The project delivers a Python script encapsulating the digit recognition system.</a:t>
            </a:r>
          </a:p>
          <a:p>
            <a:pPr marL="342900" lvl="0" indent="-342900">
              <a:buFont typeface="Wingdings" panose="05000000000000000000" pitchFamily="2" charset="2"/>
              <a:buChar char="q"/>
            </a:pPr>
            <a:endParaRPr lang="en-US" sz="2000" dirty="0">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1447800" y="2320437"/>
            <a:ext cx="7162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rebuchet MS" panose="020B0603020202020204" pitchFamily="34" charset="0"/>
              </a:rPr>
              <a:t>Researchers </a:t>
            </a:r>
            <a:r>
              <a:rPr lang="en-US" sz="2400" dirty="0">
                <a:latin typeface="Trebuchet MS" panose="020B0603020202020204" pitchFamily="34" charset="0"/>
              </a:rPr>
              <a:t>in machine learning and computer vision.</a:t>
            </a:r>
          </a:p>
          <a:p>
            <a:pPr marL="342900" indent="-342900">
              <a:buFont typeface="Arial" panose="020B0604020202020204" pitchFamily="34" charset="0"/>
              <a:buChar char="•"/>
            </a:pPr>
            <a:r>
              <a:rPr lang="en-US" sz="2400" b="1" dirty="0">
                <a:latin typeface="Trebuchet MS" panose="020B0603020202020204" pitchFamily="34" charset="0"/>
              </a:rPr>
              <a:t>Developers</a:t>
            </a:r>
            <a:r>
              <a:rPr lang="en-US" sz="2400" dirty="0">
                <a:latin typeface="Trebuchet MS" panose="020B0603020202020204" pitchFamily="34" charset="0"/>
              </a:rPr>
              <a:t> working on handwriting recognition applications.</a:t>
            </a:r>
          </a:p>
          <a:p>
            <a:pPr marL="342900" indent="-342900">
              <a:buFont typeface="Arial" panose="020B0604020202020204" pitchFamily="34" charset="0"/>
              <a:buChar char="•"/>
            </a:pPr>
            <a:r>
              <a:rPr lang="en-US" sz="2400" b="1" dirty="0">
                <a:latin typeface="Trebuchet MS" panose="020B0603020202020204" pitchFamily="34" charset="0"/>
              </a:rPr>
              <a:t>Educators</a:t>
            </a:r>
            <a:r>
              <a:rPr lang="en-US" sz="2400" dirty="0">
                <a:latin typeface="Trebuchet MS" panose="020B0603020202020204" pitchFamily="34" charset="0"/>
              </a:rPr>
              <a:t> teaching about clustering algorithms and digit recognition.</a:t>
            </a:r>
          </a:p>
          <a:p>
            <a:pPr marL="342900" indent="-342900">
              <a:buFont typeface="Arial" panose="020B0604020202020204" pitchFamily="34" charset="0"/>
              <a:buChar char="•"/>
            </a:pPr>
            <a:r>
              <a:rPr lang="en-US" sz="2400" b="1" dirty="0">
                <a:latin typeface="Trebuchet MS" panose="020B0603020202020204" pitchFamily="34" charset="0"/>
              </a:rPr>
              <a:t>Enthusiasts</a:t>
            </a:r>
            <a:r>
              <a:rPr lang="en-US" sz="2400" dirty="0">
                <a:latin typeface="Trebuchet MS" panose="020B0603020202020204" pitchFamily="34" charset="0"/>
              </a:rPr>
              <a:t> interested in exploring machine learning techniques.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71800" y="1905000"/>
            <a:ext cx="7010400" cy="3477875"/>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v"/>
            </a:pPr>
            <a:r>
              <a:rPr kumimoji="0" lang="en-US" sz="2000" b="0" i="0" u="none" strike="noStrike" cap="none" normalizeH="0" baseline="0" dirty="0" smtClean="0">
                <a:ln>
                  <a:noFill/>
                </a:ln>
                <a:solidFill>
                  <a:srgbClr val="0D0D0D"/>
                </a:solidFill>
                <a:effectLst/>
                <a:latin typeface="Trebuchet MS" panose="020B0603020202020204" pitchFamily="34" charset="0"/>
              </a:rPr>
              <a:t>The solution proposed for the code involves leveraging KMeans clustering to categorize handwritten digits into distinct groups, enabling efficient digit recognition. </a:t>
            </a:r>
          </a:p>
          <a:p>
            <a:pPr marL="342900" lvl="0" indent="-342900" eaLnBrk="0" fontAlgn="base" hangingPunct="0">
              <a:spcBef>
                <a:spcPct val="0"/>
              </a:spcBef>
              <a:spcAft>
                <a:spcPct val="0"/>
              </a:spcAft>
              <a:buFont typeface="Wingdings" panose="05000000000000000000" pitchFamily="2" charset="2"/>
              <a:buChar char="v"/>
            </a:pPr>
            <a:r>
              <a:rPr kumimoji="0" lang="en-US" sz="2000" b="0" i="0" u="none" strike="noStrike" cap="none" normalizeH="0" baseline="0" dirty="0" smtClean="0">
                <a:ln>
                  <a:noFill/>
                </a:ln>
                <a:solidFill>
                  <a:srgbClr val="0D0D0D"/>
                </a:solidFill>
                <a:effectLst/>
                <a:latin typeface="Trebuchet MS" panose="020B0603020202020204" pitchFamily="34" charset="0"/>
              </a:rPr>
              <a:t>The proposition entails utilizing the </a:t>
            </a:r>
            <a:r>
              <a:rPr kumimoji="0" lang="en-US" sz="2000" b="1" i="0" u="none" strike="noStrike" cap="none" normalizeH="0" baseline="0" dirty="0" smtClean="0">
                <a:ln>
                  <a:noFill/>
                </a:ln>
                <a:solidFill>
                  <a:srgbClr val="0D0D0D"/>
                </a:solidFill>
                <a:effectLst/>
                <a:latin typeface="Trebuchet MS" panose="020B0603020202020204" pitchFamily="34" charset="0"/>
              </a:rPr>
              <a:t>load_digits()</a:t>
            </a:r>
            <a:r>
              <a:rPr kumimoji="0" lang="en-US" sz="2000" b="0" i="0" u="none" strike="noStrike" cap="none" normalizeH="0" baseline="0" dirty="0" smtClean="0">
                <a:ln>
                  <a:noFill/>
                </a:ln>
                <a:solidFill>
                  <a:srgbClr val="0D0D0D"/>
                </a:solidFill>
                <a:effectLst/>
                <a:latin typeface="Trebuchet MS" panose="020B0603020202020204" pitchFamily="34" charset="0"/>
              </a:rPr>
              <a:t> dataset to train the KMeans model, visualizing cluster centers to understand representative images, and predicting labels for new digit samples. </a:t>
            </a:r>
          </a:p>
          <a:p>
            <a:pPr marL="342900" lvl="0" indent="-342900" eaLnBrk="0" fontAlgn="base" hangingPunct="0">
              <a:spcBef>
                <a:spcPct val="0"/>
              </a:spcBef>
              <a:spcAft>
                <a:spcPct val="0"/>
              </a:spcAft>
              <a:buFont typeface="Wingdings" panose="05000000000000000000" pitchFamily="2" charset="2"/>
              <a:buChar char="v"/>
            </a:pPr>
            <a:r>
              <a:rPr kumimoji="0" lang="en-US" sz="2000" b="0" i="0" u="none" strike="noStrike" cap="none" normalizeH="0" baseline="0" dirty="0" smtClean="0">
                <a:ln>
                  <a:noFill/>
                </a:ln>
                <a:solidFill>
                  <a:srgbClr val="0D0D0D"/>
                </a:solidFill>
                <a:effectLst/>
                <a:latin typeface="Trebuchet MS" panose="020B0603020202020204" pitchFamily="34" charset="0"/>
              </a:rPr>
              <a:t>This solution offers a simple yet effective approach to handwritten digit recognition, applicable in various domains such as pattern recognition, image processing, and machine learning research.</a:t>
            </a:r>
            <a:r>
              <a:rPr kumimoji="0" lang="en-US" b="0" i="0" u="none" strike="noStrike" cap="none" normalizeH="0" baseline="0" dirty="0" smtClean="0">
                <a:ln>
                  <a:noFill/>
                </a:ln>
                <a:solidFill>
                  <a:schemeClr val="tx1"/>
                </a:solidFill>
                <a:effectLst/>
                <a:latin typeface="Trebuchet MS" panose="020B0603020202020204" pitchFamily="34" charset="0"/>
              </a:rPr>
              <a:t> </a:t>
            </a:r>
            <a:endParaRPr kumimoji="0" lang="en-US" sz="3200" b="0" i="0" u="none" strike="noStrike" cap="none" normalizeH="0" baseline="0" dirty="0" smtClean="0">
              <a:ln>
                <a:noFill/>
              </a:ln>
              <a:solidFill>
                <a:schemeClr val="tx1"/>
              </a:solidFill>
              <a:effectLst/>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452687" y="2137922"/>
            <a:ext cx="6991350" cy="332398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rebuchet MS" panose="020B0603020202020204" pitchFamily="34" charset="0"/>
              </a:rPr>
              <a:t>KMeans clustering simplifies handwritten digit recognition.</a:t>
            </a:r>
          </a:p>
          <a:p>
            <a:pPr marL="342900" indent="-342900">
              <a:buFont typeface="Wingdings" panose="05000000000000000000" pitchFamily="2" charset="2"/>
              <a:buChar char="§"/>
            </a:pPr>
            <a:r>
              <a:rPr lang="en-US" sz="2400" dirty="0">
                <a:latin typeface="Trebuchet MS" panose="020B0603020202020204" pitchFamily="34" charset="0"/>
              </a:rPr>
              <a:t>Straightforward grouping of digits into distinct clusters.</a:t>
            </a:r>
          </a:p>
          <a:p>
            <a:pPr marL="342900" indent="-342900">
              <a:buFont typeface="Wingdings" panose="05000000000000000000" pitchFamily="2" charset="2"/>
              <a:buChar char="§"/>
            </a:pPr>
            <a:r>
              <a:rPr lang="en-US" sz="2400" dirty="0">
                <a:latin typeface="Trebuchet MS" panose="020B0603020202020204" pitchFamily="34" charset="0"/>
              </a:rPr>
              <a:t>Visualizations aid in understanding digit patterns.</a:t>
            </a:r>
          </a:p>
          <a:p>
            <a:pPr marL="342900" indent="-342900">
              <a:buFont typeface="Wingdings" panose="05000000000000000000" pitchFamily="2" charset="2"/>
              <a:buChar char="§"/>
            </a:pPr>
            <a:r>
              <a:rPr lang="en-US" sz="2400" dirty="0">
                <a:latin typeface="Trebuchet MS" panose="020B0603020202020204" pitchFamily="34" charset="0"/>
              </a:rPr>
              <a:t>Applicable across different domains like pattern recognition</a:t>
            </a:r>
            <a:r>
              <a:rPr lang="en-US" dirty="0">
                <a:latin typeface="Trebuchet MS" panose="020B0603020202020204" pitchFamily="34" charset="0"/>
              </a:rPr>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9539" y="34531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Rectangle 2"/>
          <p:cNvSpPr>
            <a:spLocks noChangeArrowheads="1"/>
          </p:cNvSpPr>
          <p:nvPr/>
        </p:nvSpPr>
        <p:spPr bwMode="auto">
          <a:xfrm>
            <a:off x="0" y="-377155"/>
            <a:ext cx="65" cy="754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729539" y="1564243"/>
            <a:ext cx="9775825" cy="5293757"/>
          </a:xfrm>
          <a:prstGeom prst="rect">
            <a:avLst/>
          </a:prstGeom>
          <a:noFill/>
        </p:spPr>
        <p:txBody>
          <a:bodyPr wrap="square" rtlCol="0">
            <a:spAutoFit/>
          </a:bodyPr>
          <a:lstStyle/>
          <a:p>
            <a:pPr lvl="0" eaLnBrk="0" fontAlgn="base" hangingPunct="0">
              <a:spcBef>
                <a:spcPct val="0"/>
              </a:spcBef>
              <a:spcAft>
                <a:spcPct val="0"/>
              </a:spcAft>
              <a:buFontTx/>
              <a:buAutoNum type="arabicPeriod"/>
            </a:pPr>
            <a:r>
              <a:rPr kumimoji="0" lang="en-US" sz="2000" b="1" i="0" u="none" strike="noStrike" cap="none" normalizeH="0" baseline="0" dirty="0" smtClean="0">
                <a:ln>
                  <a:noFill/>
                </a:ln>
                <a:solidFill>
                  <a:srgbClr val="0D0D0D"/>
                </a:solidFill>
                <a:effectLst/>
                <a:latin typeface="Trebuchet MS" panose="020B0603020202020204" pitchFamily="34" charset="0"/>
              </a:rPr>
              <a:t>Data Preparation: </a:t>
            </a:r>
          </a:p>
          <a:p>
            <a:pPr lvl="1" eaLnBrk="0" fontAlgn="base" hangingPunct="0">
              <a:spcBef>
                <a:spcPct val="0"/>
              </a:spcBef>
              <a:spcAft>
                <a:spcPct val="0"/>
              </a:spcAft>
            </a:pPr>
            <a:r>
              <a:rPr kumimoji="0" lang="en-US" sz="2000" i="0" u="none" strike="noStrike" cap="none" normalizeH="0" baseline="0" dirty="0" smtClean="0">
                <a:ln>
                  <a:noFill/>
                </a:ln>
                <a:solidFill>
                  <a:srgbClr val="0D0D0D"/>
                </a:solidFill>
                <a:effectLst/>
                <a:latin typeface="Trebuchet MS" panose="020B0603020202020204" pitchFamily="34" charset="0"/>
              </a:rPr>
              <a:t>Load and preprocess the </a:t>
            </a:r>
            <a:r>
              <a:rPr kumimoji="0" lang="en-US" sz="2000" i="0" u="none" strike="noStrike" cap="none" normalizeH="0" baseline="0" dirty="0" err="1" smtClean="0">
                <a:ln>
                  <a:noFill/>
                </a:ln>
                <a:solidFill>
                  <a:srgbClr val="0D0D0D"/>
                </a:solidFill>
                <a:effectLst/>
                <a:latin typeface="Trebuchet MS" panose="020B0603020202020204" pitchFamily="34" charset="0"/>
              </a:rPr>
              <a:t>dataset.In</a:t>
            </a:r>
            <a:r>
              <a:rPr kumimoji="0" lang="en-US" sz="2000" i="0" u="none" strike="noStrike" cap="none" normalizeH="0" baseline="0" dirty="0" smtClean="0">
                <a:ln>
                  <a:noFill/>
                </a:ln>
                <a:solidFill>
                  <a:srgbClr val="0D0D0D"/>
                </a:solidFill>
                <a:effectLst/>
                <a:latin typeface="Trebuchet MS" panose="020B0603020202020204" pitchFamily="34" charset="0"/>
              </a:rPr>
              <a:t> this case, the load_digits() function from sklearn.datasets is used to load the dataset, which contains grayscale images of handwritten digits. Preprocessing may involve scaling or normalization to ensure uniformity in the data.</a:t>
            </a:r>
          </a:p>
          <a:p>
            <a:pPr lvl="0" eaLnBrk="0" fontAlgn="base" hangingPunct="0">
              <a:spcBef>
                <a:spcPct val="0"/>
              </a:spcBef>
              <a:spcAft>
                <a:spcPct val="0"/>
              </a:spcAft>
              <a:buFontTx/>
              <a:buAutoNum type="arabicPeriod" startAt="2"/>
            </a:pPr>
            <a:r>
              <a:rPr kumimoji="0" lang="en-US" sz="2000" b="1" i="0" u="none" strike="noStrike" cap="none" normalizeH="0" baseline="0" dirty="0" smtClean="0">
                <a:ln>
                  <a:noFill/>
                </a:ln>
                <a:solidFill>
                  <a:srgbClr val="0D0D0D"/>
                </a:solidFill>
                <a:effectLst/>
                <a:latin typeface="Trebuchet MS" panose="020B0603020202020204" pitchFamily="34" charset="0"/>
              </a:rPr>
              <a:t>Exploratory Data Analysis (EDA):</a:t>
            </a:r>
          </a:p>
          <a:p>
            <a:pPr lvl="1" eaLnBrk="0" fontAlgn="base" hangingPunct="0">
              <a:spcBef>
                <a:spcPct val="0"/>
              </a:spcBef>
              <a:spcAft>
                <a:spcPct val="0"/>
              </a:spcAft>
            </a:pPr>
            <a:r>
              <a:rPr kumimoji="0" lang="en-US" sz="2000" b="0" i="0" u="none" strike="noStrike" cap="none" normalizeH="0" baseline="0" dirty="0" smtClean="0">
                <a:ln>
                  <a:noFill/>
                </a:ln>
                <a:solidFill>
                  <a:srgbClr val="0D0D0D"/>
                </a:solidFill>
                <a:effectLst/>
                <a:latin typeface="Trebuchet MS" panose="020B0603020202020204" pitchFamily="34" charset="0"/>
              </a:rPr>
              <a:t>Visualize sample digits to understand the dataset's characteristics, such as the range of values and the variability of digit shapes.</a:t>
            </a:r>
          </a:p>
          <a:p>
            <a:pPr lvl="0" eaLnBrk="0" fontAlgn="base" hangingPunct="0">
              <a:spcBef>
                <a:spcPct val="0"/>
              </a:spcBef>
              <a:spcAft>
                <a:spcPct val="0"/>
              </a:spcAft>
              <a:buFontTx/>
              <a:buAutoNum type="arabicPeriod" startAt="3"/>
            </a:pPr>
            <a:r>
              <a:rPr kumimoji="0" lang="en-US" sz="2000" b="1" i="0" u="none" strike="noStrike" cap="none" normalizeH="0" baseline="0" dirty="0" smtClean="0">
                <a:ln>
                  <a:noFill/>
                </a:ln>
                <a:solidFill>
                  <a:srgbClr val="0D0D0D"/>
                </a:solidFill>
                <a:effectLst/>
                <a:latin typeface="Trebuchet MS" panose="020B0603020202020204" pitchFamily="34" charset="0"/>
              </a:rPr>
              <a:t>Model Selection:</a:t>
            </a:r>
            <a:r>
              <a:rPr kumimoji="0" lang="en-US" sz="2000" b="0" i="0" u="none" strike="noStrike" cap="none" normalizeH="0" baseline="0" dirty="0" smtClean="0">
                <a:ln>
                  <a:noFill/>
                </a:ln>
                <a:solidFill>
                  <a:srgbClr val="0D0D0D"/>
                </a:solidFill>
                <a:effectLst/>
                <a:latin typeface="Trebuchet MS" panose="020B0603020202020204" pitchFamily="34" charset="0"/>
              </a:rPr>
              <a:t> </a:t>
            </a:r>
          </a:p>
          <a:p>
            <a:pPr lvl="1" eaLnBrk="0" fontAlgn="base" hangingPunct="0">
              <a:spcBef>
                <a:spcPct val="0"/>
              </a:spcBef>
              <a:spcAft>
                <a:spcPct val="0"/>
              </a:spcAft>
            </a:pPr>
            <a:r>
              <a:rPr kumimoji="0" lang="en-US" sz="2000" b="0" i="0" u="none" strike="noStrike" cap="none" normalizeH="0" baseline="0" dirty="0" smtClean="0">
                <a:ln>
                  <a:noFill/>
                </a:ln>
                <a:solidFill>
                  <a:srgbClr val="0D0D0D"/>
                </a:solidFill>
                <a:effectLst/>
                <a:latin typeface="Trebuchet MS" panose="020B0603020202020204" pitchFamily="34" charset="0"/>
              </a:rPr>
              <a:t>Choose an appropriate algorithm for clustering. In this case, KMeans clustering is selected for its simplicity and effectiveness in grouping similar data points.</a:t>
            </a:r>
            <a:r>
              <a:rPr kumimoji="0" lang="en-US" sz="2000" b="1" i="0" u="none" strike="noStrike" cap="none" normalizeH="0" baseline="0" dirty="0" smtClean="0">
                <a:ln>
                  <a:noFill/>
                </a:ln>
                <a:solidFill>
                  <a:srgbClr val="0D0D0D"/>
                </a:solidFill>
                <a:effectLst/>
                <a:latin typeface="Trebuchet MS" panose="020B0603020202020204" pitchFamily="34" charset="0"/>
              </a:rPr>
              <a:t> </a:t>
            </a:r>
          </a:p>
          <a:p>
            <a:pPr lvl="0" eaLnBrk="0" fontAlgn="base" hangingPunct="0">
              <a:spcBef>
                <a:spcPct val="0"/>
              </a:spcBef>
              <a:spcAft>
                <a:spcPct val="0"/>
              </a:spcAft>
            </a:pPr>
            <a:r>
              <a:rPr kumimoji="0" lang="en-US" sz="2000" b="1" i="0" u="none" strike="noStrike" cap="none" normalizeH="0" baseline="0" dirty="0" smtClean="0">
                <a:ln>
                  <a:noFill/>
                </a:ln>
                <a:solidFill>
                  <a:srgbClr val="0D0D0D"/>
                </a:solidFill>
                <a:effectLst/>
                <a:latin typeface="Trebuchet MS" panose="020B0603020202020204" pitchFamily="34" charset="0"/>
              </a:rPr>
              <a:t>4.Training the Model:</a:t>
            </a:r>
          </a:p>
          <a:p>
            <a:pPr lvl="1" eaLnBrk="0" fontAlgn="base" hangingPunct="0">
              <a:spcBef>
                <a:spcPct val="0"/>
              </a:spcBef>
              <a:spcAft>
                <a:spcPct val="0"/>
              </a:spcAft>
            </a:pPr>
            <a:r>
              <a:rPr kumimoji="0" lang="en-US" sz="2000" b="0" i="0" u="none" strike="noStrike" cap="none" normalizeH="0" baseline="0" dirty="0" smtClean="0">
                <a:ln>
                  <a:noFill/>
                </a:ln>
                <a:solidFill>
                  <a:srgbClr val="0D0D0D"/>
                </a:solidFill>
                <a:effectLst/>
                <a:latin typeface="Trebuchet MS" panose="020B0603020202020204" pitchFamily="34" charset="0"/>
              </a:rPr>
              <a:t>Fit the KMeans model to the dataset. During training, the algorithm iteratively assigns each data point to the nearest cluster center and updates the cluster centers based on the mean of the assigned points.</a:t>
            </a:r>
          </a:p>
          <a:p>
            <a:pPr lvl="1" eaLnBrk="0" fontAlgn="base" hangingPunct="0">
              <a:spcBef>
                <a:spcPct val="0"/>
              </a:spcBef>
              <a:spcAft>
                <a:spcPct val="0"/>
              </a:spcAft>
            </a:pPr>
            <a:endParaRPr kumimoji="0" lang="en-US" sz="2000" b="0" i="0" u="none" strike="noStrike" cap="none" normalizeH="0" baseline="0" dirty="0" smtClean="0">
              <a:ln>
                <a:noFill/>
              </a:ln>
              <a:solidFill>
                <a:srgbClr val="0D0D0D"/>
              </a:solidFill>
              <a:effectLst/>
              <a:latin typeface="Trebuchet MS" panose="020B0603020202020204" pitchFamily="34" charset="0"/>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706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K</dc:creator>
  <cp:lastModifiedBy>Keerthana K</cp:lastModifiedBy>
  <cp:revision>8</cp:revision>
  <dcterms:created xsi:type="dcterms:W3CDTF">2024-04-02T12:54:10Z</dcterms:created>
  <dcterms:modified xsi:type="dcterms:W3CDTF">2024-04-05T06:04:08Z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