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886" r:id="rId2"/>
    <p:sldId id="881" r:id="rId3"/>
    <p:sldId id="882" r:id="rId4"/>
    <p:sldId id="884" r:id="rId5"/>
    <p:sldId id="873" r:id="rId6"/>
    <p:sldId id="877" r:id="rId7"/>
    <p:sldId id="875" r:id="rId8"/>
    <p:sldId id="876" r:id="rId9"/>
    <p:sldId id="878" r:id="rId10"/>
    <p:sldId id="879" r:id="rId11"/>
    <p:sldId id="880" r:id="rId12"/>
    <p:sldId id="88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06D24A-3A39-41E6-8F8E-8F1B9DA87BA1}" v="298" dt="2023-10-04T17:08:12.5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70" d="100"/>
          <a:sy n="70"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5DB236-7D10-4B2F-9331-67101B6CFD2E}" type="doc">
      <dgm:prSet loTypeId="urn:microsoft.com/office/officeart/2016/7/layout/ChevronBlockProcess" loCatId="process" qsTypeId="urn:microsoft.com/office/officeart/2005/8/quickstyle/simple1" qsCatId="simple" csTypeId="urn:microsoft.com/office/officeart/2005/8/colors/accent1_2" csCatId="accent1" phldr="1"/>
      <dgm:spPr/>
      <dgm:t>
        <a:bodyPr/>
        <a:lstStyle/>
        <a:p>
          <a:endParaRPr lang="en-US"/>
        </a:p>
      </dgm:t>
    </dgm:pt>
    <dgm:pt modelId="{68CB5613-4ACD-4EB9-B73F-57FE17610C69}">
      <dgm:prSet/>
      <dgm:spPr/>
      <dgm:t>
        <a:bodyPr/>
        <a:lstStyle/>
        <a:p>
          <a:r>
            <a:rPr lang="en-US" dirty="0"/>
            <a:t>STEP 1</a:t>
          </a:r>
        </a:p>
      </dgm:t>
    </dgm:pt>
    <dgm:pt modelId="{7104FA1A-2455-42C7-BB4C-4B48ECA954FC}" type="parTrans" cxnId="{A0F0F15C-053B-4B8F-AC8B-4DF963432137}">
      <dgm:prSet/>
      <dgm:spPr/>
      <dgm:t>
        <a:bodyPr/>
        <a:lstStyle/>
        <a:p>
          <a:endParaRPr lang="en-US"/>
        </a:p>
      </dgm:t>
    </dgm:pt>
    <dgm:pt modelId="{7642C945-5071-437B-A382-05C47118ADFF}" type="sibTrans" cxnId="{A0F0F15C-053B-4B8F-AC8B-4DF963432137}">
      <dgm:prSet/>
      <dgm:spPr/>
      <dgm:t>
        <a:bodyPr/>
        <a:lstStyle/>
        <a:p>
          <a:endParaRPr lang="en-US"/>
        </a:p>
      </dgm:t>
    </dgm:pt>
    <dgm:pt modelId="{48E84350-D831-49D3-A7B0-61AA18EFC80C}">
      <dgm:prSet custT="1"/>
      <dgm:spPr/>
      <dgm:t>
        <a:bodyPr/>
        <a:lstStyle/>
        <a:p>
          <a:r>
            <a:rPr lang="en-US" sz="1800" b="1" dirty="0"/>
            <a:t>Data Exploration and Cleaning</a:t>
          </a:r>
        </a:p>
      </dgm:t>
    </dgm:pt>
    <dgm:pt modelId="{6D8FAE7F-99C3-4881-8AD6-A13341F9CC27}" type="parTrans" cxnId="{5C136CFA-AB33-42A8-B96F-8E17AC4C15DE}">
      <dgm:prSet/>
      <dgm:spPr/>
      <dgm:t>
        <a:bodyPr/>
        <a:lstStyle/>
        <a:p>
          <a:endParaRPr lang="en-US"/>
        </a:p>
      </dgm:t>
    </dgm:pt>
    <dgm:pt modelId="{FC4157A9-0701-4613-8B37-AF01BB04562C}" type="sibTrans" cxnId="{5C136CFA-AB33-42A8-B96F-8E17AC4C15DE}">
      <dgm:prSet/>
      <dgm:spPr/>
      <dgm:t>
        <a:bodyPr/>
        <a:lstStyle/>
        <a:p>
          <a:endParaRPr lang="en-US"/>
        </a:p>
      </dgm:t>
    </dgm:pt>
    <dgm:pt modelId="{63353B69-37DB-419F-A59D-76EF112A8EFB}">
      <dgm:prSet/>
      <dgm:spPr/>
      <dgm:t>
        <a:bodyPr/>
        <a:lstStyle/>
        <a:p>
          <a:r>
            <a:rPr lang="en-US"/>
            <a:t>STEP 2</a:t>
          </a:r>
        </a:p>
      </dgm:t>
    </dgm:pt>
    <dgm:pt modelId="{77092A44-98C3-4198-A423-EEA4E21B1E62}" type="parTrans" cxnId="{682A2F54-A479-4F25-B4D3-0F0D0229A1EB}">
      <dgm:prSet/>
      <dgm:spPr/>
      <dgm:t>
        <a:bodyPr/>
        <a:lstStyle/>
        <a:p>
          <a:endParaRPr lang="en-US"/>
        </a:p>
      </dgm:t>
    </dgm:pt>
    <dgm:pt modelId="{08CC41F7-AFB7-4DA1-B352-51782147242D}" type="sibTrans" cxnId="{682A2F54-A479-4F25-B4D3-0F0D0229A1EB}">
      <dgm:prSet/>
      <dgm:spPr/>
      <dgm:t>
        <a:bodyPr/>
        <a:lstStyle/>
        <a:p>
          <a:endParaRPr lang="en-US"/>
        </a:p>
      </dgm:t>
    </dgm:pt>
    <dgm:pt modelId="{AF6213DC-7597-480E-92A1-5637CF6E8BD5}">
      <dgm:prSet custT="1"/>
      <dgm:spPr/>
      <dgm:t>
        <a:bodyPr/>
        <a:lstStyle/>
        <a:p>
          <a:r>
            <a:rPr lang="en-US" sz="1600" b="1" dirty="0"/>
            <a:t>Data Transformation — Weight of Evidence Method</a:t>
          </a:r>
        </a:p>
      </dgm:t>
    </dgm:pt>
    <dgm:pt modelId="{91ECCD92-AFAE-4E6E-BF2B-534E53C0F6D5}" type="parTrans" cxnId="{D83DD0FD-C253-4A52-BB74-8498199A5451}">
      <dgm:prSet/>
      <dgm:spPr/>
      <dgm:t>
        <a:bodyPr/>
        <a:lstStyle/>
        <a:p>
          <a:endParaRPr lang="en-US"/>
        </a:p>
      </dgm:t>
    </dgm:pt>
    <dgm:pt modelId="{4E3AE832-1742-48DB-B0A5-E7B601FBB2D9}" type="sibTrans" cxnId="{D83DD0FD-C253-4A52-BB74-8498199A5451}">
      <dgm:prSet/>
      <dgm:spPr/>
      <dgm:t>
        <a:bodyPr/>
        <a:lstStyle/>
        <a:p>
          <a:endParaRPr lang="en-US"/>
        </a:p>
      </dgm:t>
    </dgm:pt>
    <dgm:pt modelId="{D7C1C5E4-7E52-45A9-9EE0-5DEDBFAD2609}">
      <dgm:prSet/>
      <dgm:spPr/>
      <dgm:t>
        <a:bodyPr/>
        <a:lstStyle/>
        <a:p>
          <a:r>
            <a:rPr lang="en-US"/>
            <a:t>STEP 3</a:t>
          </a:r>
        </a:p>
      </dgm:t>
    </dgm:pt>
    <dgm:pt modelId="{4259F310-C4F7-49D5-92B7-879782315CEF}" type="parTrans" cxnId="{48DF4112-312C-48E0-95A8-03B1AEF87344}">
      <dgm:prSet/>
      <dgm:spPr/>
      <dgm:t>
        <a:bodyPr/>
        <a:lstStyle/>
        <a:p>
          <a:endParaRPr lang="en-US"/>
        </a:p>
      </dgm:t>
    </dgm:pt>
    <dgm:pt modelId="{5B3EC991-35D6-4000-AE6B-696B1A18FD0D}" type="sibTrans" cxnId="{48DF4112-312C-48E0-95A8-03B1AEF87344}">
      <dgm:prSet/>
      <dgm:spPr/>
      <dgm:t>
        <a:bodyPr/>
        <a:lstStyle/>
        <a:p>
          <a:endParaRPr lang="en-US"/>
        </a:p>
      </dgm:t>
    </dgm:pt>
    <dgm:pt modelId="{74C6F70B-116C-4F2D-A18F-8C55C57A59F4}">
      <dgm:prSet custT="1"/>
      <dgm:spPr/>
      <dgm:t>
        <a:bodyPr/>
        <a:lstStyle/>
        <a:p>
          <a:r>
            <a:rPr lang="en-US" sz="1600" b="1" dirty="0"/>
            <a:t>Feature Selection using Information Value</a:t>
          </a:r>
        </a:p>
      </dgm:t>
    </dgm:pt>
    <dgm:pt modelId="{30587D12-50A1-4523-BDED-3DFDF7EE5DC9}" type="parTrans" cxnId="{8419BEF4-04DA-48F1-A84C-1B9D0286F9C7}">
      <dgm:prSet/>
      <dgm:spPr/>
      <dgm:t>
        <a:bodyPr/>
        <a:lstStyle/>
        <a:p>
          <a:endParaRPr lang="en-US"/>
        </a:p>
      </dgm:t>
    </dgm:pt>
    <dgm:pt modelId="{842C6DCE-BBA9-48EA-984A-CBE4568E1B1B}" type="sibTrans" cxnId="{8419BEF4-04DA-48F1-A84C-1B9D0286F9C7}">
      <dgm:prSet/>
      <dgm:spPr/>
      <dgm:t>
        <a:bodyPr/>
        <a:lstStyle/>
        <a:p>
          <a:endParaRPr lang="en-US"/>
        </a:p>
      </dgm:t>
    </dgm:pt>
    <dgm:pt modelId="{27C37232-BF46-4A54-AAC1-B0991D9615B7}">
      <dgm:prSet/>
      <dgm:spPr/>
      <dgm:t>
        <a:bodyPr/>
        <a:lstStyle/>
        <a:p>
          <a:r>
            <a:rPr lang="en-US"/>
            <a:t>STEP 4</a:t>
          </a:r>
        </a:p>
      </dgm:t>
    </dgm:pt>
    <dgm:pt modelId="{C4A8A5DB-5DB3-4386-8B93-CF14815BEB43}" type="parTrans" cxnId="{976751D8-20E9-488A-BF60-5201D40B8C7B}">
      <dgm:prSet/>
      <dgm:spPr/>
      <dgm:t>
        <a:bodyPr/>
        <a:lstStyle/>
        <a:p>
          <a:endParaRPr lang="en-US"/>
        </a:p>
      </dgm:t>
    </dgm:pt>
    <dgm:pt modelId="{7C12E23B-C8B8-4EE4-983E-C96B2448E51A}" type="sibTrans" cxnId="{976751D8-20E9-488A-BF60-5201D40B8C7B}">
      <dgm:prSet/>
      <dgm:spPr/>
      <dgm:t>
        <a:bodyPr/>
        <a:lstStyle/>
        <a:p>
          <a:endParaRPr lang="en-US"/>
        </a:p>
      </dgm:t>
    </dgm:pt>
    <dgm:pt modelId="{41DEE1B7-D053-4FF9-ABE9-1AC36C95F820}">
      <dgm:prSet custT="1"/>
      <dgm:spPr/>
      <dgm:t>
        <a:bodyPr/>
        <a:lstStyle/>
        <a:p>
          <a:r>
            <a:rPr lang="en-US" sz="1600" b="1" dirty="0"/>
            <a:t>Model Fitting &amp; Interpreting Results</a:t>
          </a:r>
        </a:p>
      </dgm:t>
    </dgm:pt>
    <dgm:pt modelId="{F21BF193-5FDE-45D2-AB66-95E12EDB969D}" type="parTrans" cxnId="{8626CB39-CA07-48C3-8E5C-F14B6273960F}">
      <dgm:prSet/>
      <dgm:spPr/>
      <dgm:t>
        <a:bodyPr/>
        <a:lstStyle/>
        <a:p>
          <a:endParaRPr lang="en-US"/>
        </a:p>
      </dgm:t>
    </dgm:pt>
    <dgm:pt modelId="{B84A34D2-135D-40CA-85CB-04D8F7928650}" type="sibTrans" cxnId="{8626CB39-CA07-48C3-8E5C-F14B6273960F}">
      <dgm:prSet/>
      <dgm:spPr/>
      <dgm:t>
        <a:bodyPr/>
        <a:lstStyle/>
        <a:p>
          <a:endParaRPr lang="en-US"/>
        </a:p>
      </dgm:t>
    </dgm:pt>
    <dgm:pt modelId="{20335FB6-7697-45BD-911F-160CE055EA1D}" type="pres">
      <dgm:prSet presAssocID="{305DB236-7D10-4B2F-9331-67101B6CFD2E}" presName="Name0" presStyleCnt="0">
        <dgm:presLayoutVars>
          <dgm:dir/>
          <dgm:animLvl val="lvl"/>
          <dgm:resizeHandles val="exact"/>
        </dgm:presLayoutVars>
      </dgm:prSet>
      <dgm:spPr/>
    </dgm:pt>
    <dgm:pt modelId="{EB784290-1C32-407E-B425-59CF5FD41B3A}" type="pres">
      <dgm:prSet presAssocID="{68CB5613-4ACD-4EB9-B73F-57FE17610C69}" presName="composite" presStyleCnt="0"/>
      <dgm:spPr/>
    </dgm:pt>
    <dgm:pt modelId="{79D10BA8-D5F5-4322-B277-7CAB11F72C81}" type="pres">
      <dgm:prSet presAssocID="{68CB5613-4ACD-4EB9-B73F-57FE17610C69}" presName="parTx" presStyleLbl="alignNode1" presStyleIdx="0" presStyleCnt="4" custLinFactNeighborX="-58" custLinFactNeighborY="-2315">
        <dgm:presLayoutVars>
          <dgm:chMax val="0"/>
          <dgm:chPref val="0"/>
        </dgm:presLayoutVars>
      </dgm:prSet>
      <dgm:spPr/>
    </dgm:pt>
    <dgm:pt modelId="{89878DAE-FF8E-449B-9057-66EA931B5A40}" type="pres">
      <dgm:prSet presAssocID="{68CB5613-4ACD-4EB9-B73F-57FE17610C69}" presName="desTx" presStyleLbl="alignAccFollowNode1" presStyleIdx="0" presStyleCnt="4">
        <dgm:presLayoutVars/>
      </dgm:prSet>
      <dgm:spPr/>
    </dgm:pt>
    <dgm:pt modelId="{406EEB5A-934F-4752-8445-DBA49AAA1D42}" type="pres">
      <dgm:prSet presAssocID="{7642C945-5071-437B-A382-05C47118ADFF}" presName="space" presStyleCnt="0"/>
      <dgm:spPr/>
    </dgm:pt>
    <dgm:pt modelId="{463F74F5-9229-44E1-A23D-6E3AFDA9074E}" type="pres">
      <dgm:prSet presAssocID="{63353B69-37DB-419F-A59D-76EF112A8EFB}" presName="composite" presStyleCnt="0"/>
      <dgm:spPr/>
    </dgm:pt>
    <dgm:pt modelId="{5DF9B9FF-C449-4EE3-901F-E81288738FAA}" type="pres">
      <dgm:prSet presAssocID="{63353B69-37DB-419F-A59D-76EF112A8EFB}" presName="parTx" presStyleLbl="alignNode1" presStyleIdx="1" presStyleCnt="4" custScaleY="100000">
        <dgm:presLayoutVars>
          <dgm:chMax val="0"/>
          <dgm:chPref val="0"/>
        </dgm:presLayoutVars>
      </dgm:prSet>
      <dgm:spPr/>
    </dgm:pt>
    <dgm:pt modelId="{112C5D3A-9BE3-4C4E-8FEC-853A389B0638}" type="pres">
      <dgm:prSet presAssocID="{63353B69-37DB-419F-A59D-76EF112A8EFB}" presName="desTx" presStyleLbl="alignAccFollowNode1" presStyleIdx="1" presStyleCnt="4">
        <dgm:presLayoutVars/>
      </dgm:prSet>
      <dgm:spPr/>
    </dgm:pt>
    <dgm:pt modelId="{8EF34896-498A-4B61-AED6-CA965CFB36D6}" type="pres">
      <dgm:prSet presAssocID="{08CC41F7-AFB7-4DA1-B352-51782147242D}" presName="space" presStyleCnt="0"/>
      <dgm:spPr/>
    </dgm:pt>
    <dgm:pt modelId="{93780C46-EF6C-41C4-8CCC-C7E1E5B11300}" type="pres">
      <dgm:prSet presAssocID="{D7C1C5E4-7E52-45A9-9EE0-5DEDBFAD2609}" presName="composite" presStyleCnt="0"/>
      <dgm:spPr/>
    </dgm:pt>
    <dgm:pt modelId="{722E2296-1502-40A3-AB96-CEDEF911592C}" type="pres">
      <dgm:prSet presAssocID="{D7C1C5E4-7E52-45A9-9EE0-5DEDBFAD2609}" presName="parTx" presStyleLbl="alignNode1" presStyleIdx="2" presStyleCnt="4">
        <dgm:presLayoutVars>
          <dgm:chMax val="0"/>
          <dgm:chPref val="0"/>
        </dgm:presLayoutVars>
      </dgm:prSet>
      <dgm:spPr/>
    </dgm:pt>
    <dgm:pt modelId="{A84903BB-236A-418F-90BB-D30742B0C8F3}" type="pres">
      <dgm:prSet presAssocID="{D7C1C5E4-7E52-45A9-9EE0-5DEDBFAD2609}" presName="desTx" presStyleLbl="alignAccFollowNode1" presStyleIdx="2" presStyleCnt="4">
        <dgm:presLayoutVars/>
      </dgm:prSet>
      <dgm:spPr/>
    </dgm:pt>
    <dgm:pt modelId="{6120F37B-B48F-435B-A377-FD09AA887CDC}" type="pres">
      <dgm:prSet presAssocID="{5B3EC991-35D6-4000-AE6B-696B1A18FD0D}" presName="space" presStyleCnt="0"/>
      <dgm:spPr/>
    </dgm:pt>
    <dgm:pt modelId="{0781132B-1879-4E61-A903-A8C43F53B281}" type="pres">
      <dgm:prSet presAssocID="{27C37232-BF46-4A54-AAC1-B0991D9615B7}" presName="composite" presStyleCnt="0"/>
      <dgm:spPr/>
    </dgm:pt>
    <dgm:pt modelId="{A3C02DB9-54F7-4F5E-8380-315DE21B496C}" type="pres">
      <dgm:prSet presAssocID="{27C37232-BF46-4A54-AAC1-B0991D9615B7}" presName="parTx" presStyleLbl="alignNode1" presStyleIdx="3" presStyleCnt="4">
        <dgm:presLayoutVars>
          <dgm:chMax val="0"/>
          <dgm:chPref val="0"/>
        </dgm:presLayoutVars>
      </dgm:prSet>
      <dgm:spPr/>
    </dgm:pt>
    <dgm:pt modelId="{2A23E892-5E95-4818-B776-3B8AB4DB302A}" type="pres">
      <dgm:prSet presAssocID="{27C37232-BF46-4A54-AAC1-B0991D9615B7}" presName="desTx" presStyleLbl="alignAccFollowNode1" presStyleIdx="3" presStyleCnt="4">
        <dgm:presLayoutVars/>
      </dgm:prSet>
      <dgm:spPr/>
    </dgm:pt>
  </dgm:ptLst>
  <dgm:cxnLst>
    <dgm:cxn modelId="{B9F06710-20CA-4F6C-A9D4-95A0A36B8521}" type="presOf" srcId="{27C37232-BF46-4A54-AAC1-B0991D9615B7}" destId="{A3C02DB9-54F7-4F5E-8380-315DE21B496C}" srcOrd="0" destOrd="0" presId="urn:microsoft.com/office/officeart/2016/7/layout/ChevronBlockProcess"/>
    <dgm:cxn modelId="{48DF4112-312C-48E0-95A8-03B1AEF87344}" srcId="{305DB236-7D10-4B2F-9331-67101B6CFD2E}" destId="{D7C1C5E4-7E52-45A9-9EE0-5DEDBFAD2609}" srcOrd="2" destOrd="0" parTransId="{4259F310-C4F7-49D5-92B7-879782315CEF}" sibTransId="{5B3EC991-35D6-4000-AE6B-696B1A18FD0D}"/>
    <dgm:cxn modelId="{2710A82B-D1D5-4567-9B43-A1A646DBDC01}" type="presOf" srcId="{41DEE1B7-D053-4FF9-ABE9-1AC36C95F820}" destId="{2A23E892-5E95-4818-B776-3B8AB4DB302A}" srcOrd="0" destOrd="0" presId="urn:microsoft.com/office/officeart/2016/7/layout/ChevronBlockProcess"/>
    <dgm:cxn modelId="{8626CB39-CA07-48C3-8E5C-F14B6273960F}" srcId="{27C37232-BF46-4A54-AAC1-B0991D9615B7}" destId="{41DEE1B7-D053-4FF9-ABE9-1AC36C95F820}" srcOrd="0" destOrd="0" parTransId="{F21BF193-5FDE-45D2-AB66-95E12EDB969D}" sibTransId="{B84A34D2-135D-40CA-85CB-04D8F7928650}"/>
    <dgm:cxn modelId="{D42C473B-96CC-414A-99A3-6615526620A5}" type="presOf" srcId="{74C6F70B-116C-4F2D-A18F-8C55C57A59F4}" destId="{A84903BB-236A-418F-90BB-D30742B0C8F3}" srcOrd="0" destOrd="0" presId="urn:microsoft.com/office/officeart/2016/7/layout/ChevronBlockProcess"/>
    <dgm:cxn modelId="{A0F0F15C-053B-4B8F-AC8B-4DF963432137}" srcId="{305DB236-7D10-4B2F-9331-67101B6CFD2E}" destId="{68CB5613-4ACD-4EB9-B73F-57FE17610C69}" srcOrd="0" destOrd="0" parTransId="{7104FA1A-2455-42C7-BB4C-4B48ECA954FC}" sibTransId="{7642C945-5071-437B-A382-05C47118ADFF}"/>
    <dgm:cxn modelId="{DFDFED4E-7F77-4175-A2B4-1D44A3AF954E}" type="presOf" srcId="{48E84350-D831-49D3-A7B0-61AA18EFC80C}" destId="{89878DAE-FF8E-449B-9057-66EA931B5A40}" srcOrd="0" destOrd="0" presId="urn:microsoft.com/office/officeart/2016/7/layout/ChevronBlockProcess"/>
    <dgm:cxn modelId="{682A2F54-A479-4F25-B4D3-0F0D0229A1EB}" srcId="{305DB236-7D10-4B2F-9331-67101B6CFD2E}" destId="{63353B69-37DB-419F-A59D-76EF112A8EFB}" srcOrd="1" destOrd="0" parTransId="{77092A44-98C3-4198-A423-EEA4E21B1E62}" sibTransId="{08CC41F7-AFB7-4DA1-B352-51782147242D}"/>
    <dgm:cxn modelId="{3BF2CB7A-228C-4B3E-9042-A0ADF0A64EBC}" type="presOf" srcId="{D7C1C5E4-7E52-45A9-9EE0-5DEDBFAD2609}" destId="{722E2296-1502-40A3-AB96-CEDEF911592C}" srcOrd="0" destOrd="0" presId="urn:microsoft.com/office/officeart/2016/7/layout/ChevronBlockProcess"/>
    <dgm:cxn modelId="{D602749B-5871-40E4-B2A0-C77DF69EA5BE}" type="presOf" srcId="{68CB5613-4ACD-4EB9-B73F-57FE17610C69}" destId="{79D10BA8-D5F5-4322-B277-7CAB11F72C81}" srcOrd="0" destOrd="0" presId="urn:microsoft.com/office/officeart/2016/7/layout/ChevronBlockProcess"/>
    <dgm:cxn modelId="{54015CA6-FDF8-440C-B718-60FFD91ECDBD}" type="presOf" srcId="{63353B69-37DB-419F-A59D-76EF112A8EFB}" destId="{5DF9B9FF-C449-4EE3-901F-E81288738FAA}" srcOrd="0" destOrd="0" presId="urn:microsoft.com/office/officeart/2016/7/layout/ChevronBlockProcess"/>
    <dgm:cxn modelId="{45A04BBD-712D-42A0-B9A9-E39CE68A0FD0}" type="presOf" srcId="{305DB236-7D10-4B2F-9331-67101B6CFD2E}" destId="{20335FB6-7697-45BD-911F-160CE055EA1D}" srcOrd="0" destOrd="0" presId="urn:microsoft.com/office/officeart/2016/7/layout/ChevronBlockProcess"/>
    <dgm:cxn modelId="{B88010CD-1F4A-4DE5-BDE2-5D9139380E21}" type="presOf" srcId="{AF6213DC-7597-480E-92A1-5637CF6E8BD5}" destId="{112C5D3A-9BE3-4C4E-8FEC-853A389B0638}" srcOrd="0" destOrd="0" presId="urn:microsoft.com/office/officeart/2016/7/layout/ChevronBlockProcess"/>
    <dgm:cxn modelId="{976751D8-20E9-488A-BF60-5201D40B8C7B}" srcId="{305DB236-7D10-4B2F-9331-67101B6CFD2E}" destId="{27C37232-BF46-4A54-AAC1-B0991D9615B7}" srcOrd="3" destOrd="0" parTransId="{C4A8A5DB-5DB3-4386-8B93-CF14815BEB43}" sibTransId="{7C12E23B-C8B8-4EE4-983E-C96B2448E51A}"/>
    <dgm:cxn modelId="{8419BEF4-04DA-48F1-A84C-1B9D0286F9C7}" srcId="{D7C1C5E4-7E52-45A9-9EE0-5DEDBFAD2609}" destId="{74C6F70B-116C-4F2D-A18F-8C55C57A59F4}" srcOrd="0" destOrd="0" parTransId="{30587D12-50A1-4523-BDED-3DFDF7EE5DC9}" sibTransId="{842C6DCE-BBA9-48EA-984A-CBE4568E1B1B}"/>
    <dgm:cxn modelId="{5C136CFA-AB33-42A8-B96F-8E17AC4C15DE}" srcId="{68CB5613-4ACD-4EB9-B73F-57FE17610C69}" destId="{48E84350-D831-49D3-A7B0-61AA18EFC80C}" srcOrd="0" destOrd="0" parTransId="{6D8FAE7F-99C3-4881-8AD6-A13341F9CC27}" sibTransId="{FC4157A9-0701-4613-8B37-AF01BB04562C}"/>
    <dgm:cxn modelId="{D83DD0FD-C253-4A52-BB74-8498199A5451}" srcId="{63353B69-37DB-419F-A59D-76EF112A8EFB}" destId="{AF6213DC-7597-480E-92A1-5637CF6E8BD5}" srcOrd="0" destOrd="0" parTransId="{91ECCD92-AFAE-4E6E-BF2B-534E53C0F6D5}" sibTransId="{4E3AE832-1742-48DB-B0A5-E7B601FBB2D9}"/>
    <dgm:cxn modelId="{6FEBEDF8-CF0D-4384-815B-0EF301776E01}" type="presParOf" srcId="{20335FB6-7697-45BD-911F-160CE055EA1D}" destId="{EB784290-1C32-407E-B425-59CF5FD41B3A}" srcOrd="0" destOrd="0" presId="urn:microsoft.com/office/officeart/2016/7/layout/ChevronBlockProcess"/>
    <dgm:cxn modelId="{848908FE-5789-4235-A5CD-326F060384C1}" type="presParOf" srcId="{EB784290-1C32-407E-B425-59CF5FD41B3A}" destId="{79D10BA8-D5F5-4322-B277-7CAB11F72C81}" srcOrd="0" destOrd="0" presId="urn:microsoft.com/office/officeart/2016/7/layout/ChevronBlockProcess"/>
    <dgm:cxn modelId="{EF644D21-6C84-44D4-8BA8-70260DC1752F}" type="presParOf" srcId="{EB784290-1C32-407E-B425-59CF5FD41B3A}" destId="{89878DAE-FF8E-449B-9057-66EA931B5A40}" srcOrd="1" destOrd="0" presId="urn:microsoft.com/office/officeart/2016/7/layout/ChevronBlockProcess"/>
    <dgm:cxn modelId="{3F99CFAB-D005-46F9-98DA-53B4ECC2669F}" type="presParOf" srcId="{20335FB6-7697-45BD-911F-160CE055EA1D}" destId="{406EEB5A-934F-4752-8445-DBA49AAA1D42}" srcOrd="1" destOrd="0" presId="urn:microsoft.com/office/officeart/2016/7/layout/ChevronBlockProcess"/>
    <dgm:cxn modelId="{4A9A0DAA-AC1E-449E-83B9-08DB5799F85C}" type="presParOf" srcId="{20335FB6-7697-45BD-911F-160CE055EA1D}" destId="{463F74F5-9229-44E1-A23D-6E3AFDA9074E}" srcOrd="2" destOrd="0" presId="urn:microsoft.com/office/officeart/2016/7/layout/ChevronBlockProcess"/>
    <dgm:cxn modelId="{B0D004CB-ADE4-4E7F-9C48-972FFD3C8D97}" type="presParOf" srcId="{463F74F5-9229-44E1-A23D-6E3AFDA9074E}" destId="{5DF9B9FF-C449-4EE3-901F-E81288738FAA}" srcOrd="0" destOrd="0" presId="urn:microsoft.com/office/officeart/2016/7/layout/ChevronBlockProcess"/>
    <dgm:cxn modelId="{A11AA1C8-56F8-44A8-8925-B1B007103E80}" type="presParOf" srcId="{463F74F5-9229-44E1-A23D-6E3AFDA9074E}" destId="{112C5D3A-9BE3-4C4E-8FEC-853A389B0638}" srcOrd="1" destOrd="0" presId="urn:microsoft.com/office/officeart/2016/7/layout/ChevronBlockProcess"/>
    <dgm:cxn modelId="{997EA5C1-5158-4D24-935E-AD5E0DC18FC6}" type="presParOf" srcId="{20335FB6-7697-45BD-911F-160CE055EA1D}" destId="{8EF34896-498A-4B61-AED6-CA965CFB36D6}" srcOrd="3" destOrd="0" presId="urn:microsoft.com/office/officeart/2016/7/layout/ChevronBlockProcess"/>
    <dgm:cxn modelId="{65BB5FC0-C7A2-4D88-B74A-F5ECB6A5E96C}" type="presParOf" srcId="{20335FB6-7697-45BD-911F-160CE055EA1D}" destId="{93780C46-EF6C-41C4-8CCC-C7E1E5B11300}" srcOrd="4" destOrd="0" presId="urn:microsoft.com/office/officeart/2016/7/layout/ChevronBlockProcess"/>
    <dgm:cxn modelId="{A1B4D5C0-4893-4877-AEA6-D698C21359D5}" type="presParOf" srcId="{93780C46-EF6C-41C4-8CCC-C7E1E5B11300}" destId="{722E2296-1502-40A3-AB96-CEDEF911592C}" srcOrd="0" destOrd="0" presId="urn:microsoft.com/office/officeart/2016/7/layout/ChevronBlockProcess"/>
    <dgm:cxn modelId="{C4CC5DDF-578F-4CE5-AB7D-104C6D4721F3}" type="presParOf" srcId="{93780C46-EF6C-41C4-8CCC-C7E1E5B11300}" destId="{A84903BB-236A-418F-90BB-D30742B0C8F3}" srcOrd="1" destOrd="0" presId="urn:microsoft.com/office/officeart/2016/7/layout/ChevronBlockProcess"/>
    <dgm:cxn modelId="{C48088CB-A015-4032-B76F-728C55D2EC0E}" type="presParOf" srcId="{20335FB6-7697-45BD-911F-160CE055EA1D}" destId="{6120F37B-B48F-435B-A377-FD09AA887CDC}" srcOrd="5" destOrd="0" presId="urn:microsoft.com/office/officeart/2016/7/layout/ChevronBlockProcess"/>
    <dgm:cxn modelId="{61D274AF-04F2-406D-9E56-88400FA2BFB8}" type="presParOf" srcId="{20335FB6-7697-45BD-911F-160CE055EA1D}" destId="{0781132B-1879-4E61-A903-A8C43F53B281}" srcOrd="6" destOrd="0" presId="urn:microsoft.com/office/officeart/2016/7/layout/ChevronBlockProcess"/>
    <dgm:cxn modelId="{D35A39E7-ED46-478C-A7C3-DF8D5DD00663}" type="presParOf" srcId="{0781132B-1879-4E61-A903-A8C43F53B281}" destId="{A3C02DB9-54F7-4F5E-8380-315DE21B496C}" srcOrd="0" destOrd="0" presId="urn:microsoft.com/office/officeart/2016/7/layout/ChevronBlockProcess"/>
    <dgm:cxn modelId="{095C19D1-B90A-47AC-B5F4-E28ACDCAD6FE}" type="presParOf" srcId="{0781132B-1879-4E61-A903-A8C43F53B281}" destId="{2A23E892-5E95-4818-B776-3B8AB4DB302A}"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10BA8-D5F5-4322-B277-7CAB11F72C81}">
      <dsp:nvSpPr>
        <dsp:cNvPr id="0" name=""/>
        <dsp:cNvSpPr/>
      </dsp:nvSpPr>
      <dsp:spPr>
        <a:xfrm>
          <a:off x="5099" y="59255"/>
          <a:ext cx="2499129" cy="749738"/>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572" tIns="92572" rIns="92572" bIns="92572" numCol="1" spcCol="1270" anchor="ctr" anchorCtr="0">
          <a:noAutofit/>
        </a:bodyPr>
        <a:lstStyle/>
        <a:p>
          <a:pPr marL="0" lvl="0" indent="0" algn="ctr" defTabSz="1244600">
            <a:lnSpc>
              <a:spcPct val="90000"/>
            </a:lnSpc>
            <a:spcBef>
              <a:spcPct val="0"/>
            </a:spcBef>
            <a:spcAft>
              <a:spcPct val="35000"/>
            </a:spcAft>
            <a:buNone/>
          </a:pPr>
          <a:r>
            <a:rPr lang="en-US" sz="2800" kern="1200" dirty="0"/>
            <a:t>STEP 1</a:t>
          </a:r>
        </a:p>
      </dsp:txBody>
      <dsp:txXfrm>
        <a:off x="230020" y="59255"/>
        <a:ext cx="2049287" cy="749738"/>
      </dsp:txXfrm>
    </dsp:sp>
    <dsp:sp modelId="{89878DAE-FF8E-449B-9057-66EA931B5A40}">
      <dsp:nvSpPr>
        <dsp:cNvPr id="0" name=""/>
        <dsp:cNvSpPr/>
      </dsp:nvSpPr>
      <dsp:spPr>
        <a:xfrm>
          <a:off x="6548" y="826350"/>
          <a:ext cx="2274207" cy="91291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9713" tIns="179713" rIns="179713" bIns="359426" numCol="1" spcCol="1270" anchor="t" anchorCtr="0">
          <a:noAutofit/>
        </a:bodyPr>
        <a:lstStyle/>
        <a:p>
          <a:pPr marL="0" lvl="0" indent="0" algn="l" defTabSz="800100">
            <a:lnSpc>
              <a:spcPct val="90000"/>
            </a:lnSpc>
            <a:spcBef>
              <a:spcPct val="0"/>
            </a:spcBef>
            <a:spcAft>
              <a:spcPct val="35000"/>
            </a:spcAft>
            <a:buNone/>
          </a:pPr>
          <a:r>
            <a:rPr lang="en-US" sz="1800" b="1" kern="1200" dirty="0"/>
            <a:t>Data Exploration and Cleaning</a:t>
          </a:r>
        </a:p>
      </dsp:txBody>
      <dsp:txXfrm>
        <a:off x="6548" y="826350"/>
        <a:ext cx="2274207" cy="912919"/>
      </dsp:txXfrm>
    </dsp:sp>
    <dsp:sp modelId="{5DF9B9FF-C449-4EE3-901F-E81288738FAA}">
      <dsp:nvSpPr>
        <dsp:cNvPr id="0" name=""/>
        <dsp:cNvSpPr/>
      </dsp:nvSpPr>
      <dsp:spPr>
        <a:xfrm>
          <a:off x="2456369" y="76611"/>
          <a:ext cx="2499129" cy="749738"/>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572" tIns="92572" rIns="92572" bIns="92572" numCol="1" spcCol="1270" anchor="ctr" anchorCtr="0">
          <a:noAutofit/>
        </a:bodyPr>
        <a:lstStyle/>
        <a:p>
          <a:pPr marL="0" lvl="0" indent="0" algn="ctr" defTabSz="1244600">
            <a:lnSpc>
              <a:spcPct val="90000"/>
            </a:lnSpc>
            <a:spcBef>
              <a:spcPct val="0"/>
            </a:spcBef>
            <a:spcAft>
              <a:spcPct val="35000"/>
            </a:spcAft>
            <a:buNone/>
          </a:pPr>
          <a:r>
            <a:rPr lang="en-US" sz="2800" kern="1200"/>
            <a:t>STEP 2</a:t>
          </a:r>
        </a:p>
      </dsp:txBody>
      <dsp:txXfrm>
        <a:off x="2681290" y="76611"/>
        <a:ext cx="2049287" cy="749738"/>
      </dsp:txXfrm>
    </dsp:sp>
    <dsp:sp modelId="{112C5D3A-9BE3-4C4E-8FEC-853A389B0638}">
      <dsp:nvSpPr>
        <dsp:cNvPr id="0" name=""/>
        <dsp:cNvSpPr/>
      </dsp:nvSpPr>
      <dsp:spPr>
        <a:xfrm>
          <a:off x="2456369" y="826350"/>
          <a:ext cx="2274207" cy="91291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9713" tIns="179713" rIns="179713" bIns="359426" numCol="1" spcCol="1270" anchor="t" anchorCtr="0">
          <a:noAutofit/>
        </a:bodyPr>
        <a:lstStyle/>
        <a:p>
          <a:pPr marL="0" lvl="0" indent="0" algn="l" defTabSz="711200">
            <a:lnSpc>
              <a:spcPct val="90000"/>
            </a:lnSpc>
            <a:spcBef>
              <a:spcPct val="0"/>
            </a:spcBef>
            <a:spcAft>
              <a:spcPct val="35000"/>
            </a:spcAft>
            <a:buNone/>
          </a:pPr>
          <a:r>
            <a:rPr lang="en-US" sz="1600" b="1" kern="1200" dirty="0"/>
            <a:t>Data Transformation — Weight of Evidence Method</a:t>
          </a:r>
        </a:p>
      </dsp:txBody>
      <dsp:txXfrm>
        <a:off x="2456369" y="826350"/>
        <a:ext cx="2274207" cy="912919"/>
      </dsp:txXfrm>
    </dsp:sp>
    <dsp:sp modelId="{722E2296-1502-40A3-AB96-CEDEF911592C}">
      <dsp:nvSpPr>
        <dsp:cNvPr id="0" name=""/>
        <dsp:cNvSpPr/>
      </dsp:nvSpPr>
      <dsp:spPr>
        <a:xfrm>
          <a:off x="4906190" y="76611"/>
          <a:ext cx="2499129" cy="749738"/>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572" tIns="92572" rIns="92572" bIns="92572" numCol="1" spcCol="1270" anchor="ctr" anchorCtr="0">
          <a:noAutofit/>
        </a:bodyPr>
        <a:lstStyle/>
        <a:p>
          <a:pPr marL="0" lvl="0" indent="0" algn="ctr" defTabSz="1244600">
            <a:lnSpc>
              <a:spcPct val="90000"/>
            </a:lnSpc>
            <a:spcBef>
              <a:spcPct val="0"/>
            </a:spcBef>
            <a:spcAft>
              <a:spcPct val="35000"/>
            </a:spcAft>
            <a:buNone/>
          </a:pPr>
          <a:r>
            <a:rPr lang="en-US" sz="2800" kern="1200"/>
            <a:t>STEP 3</a:t>
          </a:r>
        </a:p>
      </dsp:txBody>
      <dsp:txXfrm>
        <a:off x="5131111" y="76611"/>
        <a:ext cx="2049287" cy="749738"/>
      </dsp:txXfrm>
    </dsp:sp>
    <dsp:sp modelId="{A84903BB-236A-418F-90BB-D30742B0C8F3}">
      <dsp:nvSpPr>
        <dsp:cNvPr id="0" name=""/>
        <dsp:cNvSpPr/>
      </dsp:nvSpPr>
      <dsp:spPr>
        <a:xfrm>
          <a:off x="4906190" y="826350"/>
          <a:ext cx="2274207" cy="91291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9713" tIns="179713" rIns="179713" bIns="359426" numCol="1" spcCol="1270" anchor="t" anchorCtr="0">
          <a:noAutofit/>
        </a:bodyPr>
        <a:lstStyle/>
        <a:p>
          <a:pPr marL="0" lvl="0" indent="0" algn="l" defTabSz="711200">
            <a:lnSpc>
              <a:spcPct val="90000"/>
            </a:lnSpc>
            <a:spcBef>
              <a:spcPct val="0"/>
            </a:spcBef>
            <a:spcAft>
              <a:spcPct val="35000"/>
            </a:spcAft>
            <a:buNone/>
          </a:pPr>
          <a:r>
            <a:rPr lang="en-US" sz="1600" b="1" kern="1200" dirty="0"/>
            <a:t>Feature Selection using Information Value</a:t>
          </a:r>
        </a:p>
      </dsp:txBody>
      <dsp:txXfrm>
        <a:off x="4906190" y="826350"/>
        <a:ext cx="2274207" cy="912919"/>
      </dsp:txXfrm>
    </dsp:sp>
    <dsp:sp modelId="{A3C02DB9-54F7-4F5E-8380-315DE21B496C}">
      <dsp:nvSpPr>
        <dsp:cNvPr id="0" name=""/>
        <dsp:cNvSpPr/>
      </dsp:nvSpPr>
      <dsp:spPr>
        <a:xfrm>
          <a:off x="7356011" y="76611"/>
          <a:ext cx="2499129" cy="749738"/>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572" tIns="92572" rIns="92572" bIns="92572" numCol="1" spcCol="1270" anchor="ctr" anchorCtr="0">
          <a:noAutofit/>
        </a:bodyPr>
        <a:lstStyle/>
        <a:p>
          <a:pPr marL="0" lvl="0" indent="0" algn="ctr" defTabSz="1244600">
            <a:lnSpc>
              <a:spcPct val="90000"/>
            </a:lnSpc>
            <a:spcBef>
              <a:spcPct val="0"/>
            </a:spcBef>
            <a:spcAft>
              <a:spcPct val="35000"/>
            </a:spcAft>
            <a:buNone/>
          </a:pPr>
          <a:r>
            <a:rPr lang="en-US" sz="2800" kern="1200"/>
            <a:t>STEP 4</a:t>
          </a:r>
        </a:p>
      </dsp:txBody>
      <dsp:txXfrm>
        <a:off x="7580932" y="76611"/>
        <a:ext cx="2049287" cy="749738"/>
      </dsp:txXfrm>
    </dsp:sp>
    <dsp:sp modelId="{2A23E892-5E95-4818-B776-3B8AB4DB302A}">
      <dsp:nvSpPr>
        <dsp:cNvPr id="0" name=""/>
        <dsp:cNvSpPr/>
      </dsp:nvSpPr>
      <dsp:spPr>
        <a:xfrm>
          <a:off x="7356011" y="826350"/>
          <a:ext cx="2274207" cy="91291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9713" tIns="179713" rIns="179713" bIns="359426" numCol="1" spcCol="1270" anchor="t" anchorCtr="0">
          <a:noAutofit/>
        </a:bodyPr>
        <a:lstStyle/>
        <a:p>
          <a:pPr marL="0" lvl="0" indent="0" algn="l" defTabSz="711200">
            <a:lnSpc>
              <a:spcPct val="90000"/>
            </a:lnSpc>
            <a:spcBef>
              <a:spcPct val="0"/>
            </a:spcBef>
            <a:spcAft>
              <a:spcPct val="35000"/>
            </a:spcAft>
            <a:buNone/>
          </a:pPr>
          <a:r>
            <a:rPr lang="en-US" sz="1600" b="1" kern="1200" dirty="0"/>
            <a:t>Model Fitting &amp; Interpreting Results</a:t>
          </a:r>
        </a:p>
      </dsp:txBody>
      <dsp:txXfrm>
        <a:off x="7356011" y="826350"/>
        <a:ext cx="2274207" cy="912919"/>
      </dsp:txXfrm>
    </dsp:sp>
  </dsp:spTree>
</dsp:drawing>
</file>

<file path=ppt/diagrams/layout1.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EE0DDB-1335-4BA9-B397-EAA7D7D0FD62}" type="datetimeFigureOut">
              <a:rPr lang="en-IN" smtClean="0"/>
              <a:t>07-07-2024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7613A8D-0D05-4324-9690-21243626854D}" type="slidenum">
              <a:rPr lang="en-IN" smtClean="0"/>
              <a:t>‹#›</a:t>
            </a:fld>
            <a:endParaRPr lang="en-IN" dirty="0"/>
          </a:p>
        </p:txBody>
      </p:sp>
    </p:spTree>
    <p:extLst>
      <p:ext uri="{BB962C8B-B14F-4D97-AF65-F5344CB8AC3E}">
        <p14:creationId xmlns:p14="http://schemas.microsoft.com/office/powerpoint/2010/main" val="1586674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EE0DDB-1335-4BA9-B397-EAA7D7D0FD62}" type="datetimeFigureOut">
              <a:rPr lang="en-IN" smtClean="0"/>
              <a:t>07-07-2024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7613A8D-0D05-4324-9690-21243626854D}" type="slidenum">
              <a:rPr lang="en-IN" smtClean="0"/>
              <a:t>‹#›</a:t>
            </a:fld>
            <a:endParaRPr lang="en-IN" dirty="0"/>
          </a:p>
        </p:txBody>
      </p:sp>
    </p:spTree>
    <p:extLst>
      <p:ext uri="{BB962C8B-B14F-4D97-AF65-F5344CB8AC3E}">
        <p14:creationId xmlns:p14="http://schemas.microsoft.com/office/powerpoint/2010/main" val="1194032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EE0DDB-1335-4BA9-B397-EAA7D7D0FD62}" type="datetimeFigureOut">
              <a:rPr lang="en-IN" smtClean="0"/>
              <a:t>07-07-2024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7613A8D-0D05-4324-9690-21243626854D}" type="slidenum">
              <a:rPr lang="en-IN" smtClean="0"/>
              <a:t>‹#›</a:t>
            </a:fld>
            <a:endParaRPr lang="en-IN" dirty="0"/>
          </a:p>
        </p:txBody>
      </p:sp>
    </p:spTree>
    <p:extLst>
      <p:ext uri="{BB962C8B-B14F-4D97-AF65-F5344CB8AC3E}">
        <p14:creationId xmlns:p14="http://schemas.microsoft.com/office/powerpoint/2010/main" val="74283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EE0DDB-1335-4BA9-B397-EAA7D7D0FD62}" type="datetimeFigureOut">
              <a:rPr lang="en-IN" smtClean="0"/>
              <a:t>07-07-2024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7613A8D-0D05-4324-9690-21243626854D}" type="slidenum">
              <a:rPr lang="en-IN" smtClean="0"/>
              <a:t>‹#›</a:t>
            </a:fld>
            <a:endParaRPr lang="en-IN" dirty="0"/>
          </a:p>
        </p:txBody>
      </p:sp>
    </p:spTree>
    <p:extLst>
      <p:ext uri="{BB962C8B-B14F-4D97-AF65-F5344CB8AC3E}">
        <p14:creationId xmlns:p14="http://schemas.microsoft.com/office/powerpoint/2010/main" val="3651687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EE0DDB-1335-4BA9-B397-EAA7D7D0FD62}" type="datetimeFigureOut">
              <a:rPr lang="en-IN" smtClean="0"/>
              <a:t>07-07-2024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7613A8D-0D05-4324-9690-21243626854D}" type="slidenum">
              <a:rPr lang="en-IN" smtClean="0"/>
              <a:t>‹#›</a:t>
            </a:fld>
            <a:endParaRPr lang="en-IN" dirty="0"/>
          </a:p>
        </p:txBody>
      </p:sp>
    </p:spTree>
    <p:extLst>
      <p:ext uri="{BB962C8B-B14F-4D97-AF65-F5344CB8AC3E}">
        <p14:creationId xmlns:p14="http://schemas.microsoft.com/office/powerpoint/2010/main" val="847070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EE0DDB-1335-4BA9-B397-EAA7D7D0FD62}" type="datetimeFigureOut">
              <a:rPr lang="en-IN" smtClean="0"/>
              <a:t>07-07-2024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7613A8D-0D05-4324-9690-21243626854D}" type="slidenum">
              <a:rPr lang="en-IN" smtClean="0"/>
              <a:t>‹#›</a:t>
            </a:fld>
            <a:endParaRPr lang="en-IN" dirty="0"/>
          </a:p>
        </p:txBody>
      </p:sp>
    </p:spTree>
    <p:extLst>
      <p:ext uri="{BB962C8B-B14F-4D97-AF65-F5344CB8AC3E}">
        <p14:creationId xmlns:p14="http://schemas.microsoft.com/office/powerpoint/2010/main" val="13099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EE0DDB-1335-4BA9-B397-EAA7D7D0FD62}" type="datetimeFigureOut">
              <a:rPr lang="en-IN" smtClean="0"/>
              <a:t>07-07-2024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7613A8D-0D05-4324-9690-21243626854D}" type="slidenum">
              <a:rPr lang="en-IN" smtClean="0"/>
              <a:t>‹#›</a:t>
            </a:fld>
            <a:endParaRPr lang="en-IN" dirty="0"/>
          </a:p>
        </p:txBody>
      </p:sp>
    </p:spTree>
    <p:extLst>
      <p:ext uri="{BB962C8B-B14F-4D97-AF65-F5344CB8AC3E}">
        <p14:creationId xmlns:p14="http://schemas.microsoft.com/office/powerpoint/2010/main" val="3259092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EE0DDB-1335-4BA9-B397-EAA7D7D0FD62}" type="datetimeFigureOut">
              <a:rPr lang="en-IN" smtClean="0"/>
              <a:t>07-07-2024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7613A8D-0D05-4324-9690-21243626854D}" type="slidenum">
              <a:rPr lang="en-IN" smtClean="0"/>
              <a:t>‹#›</a:t>
            </a:fld>
            <a:endParaRPr lang="en-IN" dirty="0"/>
          </a:p>
        </p:txBody>
      </p:sp>
    </p:spTree>
    <p:extLst>
      <p:ext uri="{BB962C8B-B14F-4D97-AF65-F5344CB8AC3E}">
        <p14:creationId xmlns:p14="http://schemas.microsoft.com/office/powerpoint/2010/main" val="3411528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EE0DDB-1335-4BA9-B397-EAA7D7D0FD62}" type="datetimeFigureOut">
              <a:rPr lang="en-IN" smtClean="0"/>
              <a:t>07-07-2024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7613A8D-0D05-4324-9690-21243626854D}" type="slidenum">
              <a:rPr lang="en-IN" smtClean="0"/>
              <a:t>‹#›</a:t>
            </a:fld>
            <a:endParaRPr lang="en-IN" dirty="0"/>
          </a:p>
        </p:txBody>
      </p:sp>
    </p:spTree>
    <p:extLst>
      <p:ext uri="{BB962C8B-B14F-4D97-AF65-F5344CB8AC3E}">
        <p14:creationId xmlns:p14="http://schemas.microsoft.com/office/powerpoint/2010/main" val="3151145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EE0DDB-1335-4BA9-B397-EAA7D7D0FD62}" type="datetimeFigureOut">
              <a:rPr lang="en-IN" smtClean="0"/>
              <a:t>07-07-2024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7613A8D-0D05-4324-9690-21243626854D}" type="slidenum">
              <a:rPr lang="en-IN" smtClean="0"/>
              <a:t>‹#›</a:t>
            </a:fld>
            <a:endParaRPr lang="en-IN" dirty="0"/>
          </a:p>
        </p:txBody>
      </p:sp>
    </p:spTree>
    <p:extLst>
      <p:ext uri="{BB962C8B-B14F-4D97-AF65-F5344CB8AC3E}">
        <p14:creationId xmlns:p14="http://schemas.microsoft.com/office/powerpoint/2010/main" val="4139779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EE0DDB-1335-4BA9-B397-EAA7D7D0FD62}" type="datetimeFigureOut">
              <a:rPr lang="en-IN" smtClean="0"/>
              <a:t>07-07-2024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7613A8D-0D05-4324-9690-21243626854D}" type="slidenum">
              <a:rPr lang="en-IN" smtClean="0"/>
              <a:t>‹#›</a:t>
            </a:fld>
            <a:endParaRPr lang="en-IN" dirty="0"/>
          </a:p>
        </p:txBody>
      </p:sp>
    </p:spTree>
    <p:extLst>
      <p:ext uri="{BB962C8B-B14F-4D97-AF65-F5344CB8AC3E}">
        <p14:creationId xmlns:p14="http://schemas.microsoft.com/office/powerpoint/2010/main" val="2582543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EE0DDB-1335-4BA9-B397-EAA7D7D0FD62}" type="datetimeFigureOut">
              <a:rPr lang="en-IN" smtClean="0"/>
              <a:t>07-07-2024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613A8D-0D05-4324-9690-21243626854D}" type="slidenum">
              <a:rPr lang="en-IN" smtClean="0"/>
              <a:t>‹#›</a:t>
            </a:fld>
            <a:endParaRPr lang="en-IN" dirty="0"/>
          </a:p>
        </p:txBody>
      </p:sp>
    </p:spTree>
    <p:extLst>
      <p:ext uri="{BB962C8B-B14F-4D97-AF65-F5344CB8AC3E}">
        <p14:creationId xmlns:p14="http://schemas.microsoft.com/office/powerpoint/2010/main" val="101324575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B533E2AD-F35E-E8D1-5CFF-43B06005BD53}"/>
              </a:ext>
            </a:extLst>
          </p:cNvPr>
          <p:cNvGraphicFramePr>
            <a:graphicFrameLocks noGrp="1"/>
          </p:cNvGraphicFramePr>
          <p:nvPr>
            <p:extLst>
              <p:ext uri="{D42A27DB-BD31-4B8C-83A1-F6EECF244321}">
                <p14:modId xmlns:p14="http://schemas.microsoft.com/office/powerpoint/2010/main" val="1080864566"/>
              </p:ext>
            </p:extLst>
          </p:nvPr>
        </p:nvGraphicFramePr>
        <p:xfrm>
          <a:off x="6638498" y="310724"/>
          <a:ext cx="4763067" cy="5967334"/>
        </p:xfrm>
        <a:graphic>
          <a:graphicData uri="http://schemas.openxmlformats.org/drawingml/2006/table">
            <a:tbl>
              <a:tblPr firstRow="1" bandRow="1">
                <a:tableStyleId>{5C22544A-7EE6-4342-B048-85BDC9FD1C3A}</a:tableStyleId>
              </a:tblPr>
              <a:tblGrid>
                <a:gridCol w="734232">
                  <a:extLst>
                    <a:ext uri="{9D8B030D-6E8A-4147-A177-3AD203B41FA5}">
                      <a16:colId xmlns:a16="http://schemas.microsoft.com/office/drawing/2014/main" val="1985710818"/>
                    </a:ext>
                  </a:extLst>
                </a:gridCol>
                <a:gridCol w="4028835">
                  <a:extLst>
                    <a:ext uri="{9D8B030D-6E8A-4147-A177-3AD203B41FA5}">
                      <a16:colId xmlns:a16="http://schemas.microsoft.com/office/drawing/2014/main" val="2723492111"/>
                    </a:ext>
                  </a:extLst>
                </a:gridCol>
              </a:tblGrid>
              <a:tr h="1023581">
                <a:tc>
                  <a:txBody>
                    <a:bodyPr/>
                    <a:lstStyle/>
                    <a:p>
                      <a:pPr algn="ctr"/>
                      <a:r>
                        <a:rPr lang="en-US" sz="1800" b="1" i="0" dirty="0">
                          <a:solidFill>
                            <a:srgbClr val="C00000"/>
                          </a:solidFill>
                          <a:latin typeface="Calibri (Body)"/>
                          <a:ea typeface="Verdana" panose="020B0604030504040204" pitchFamily="34" charset="0"/>
                          <a:cs typeface="Calibri" panose="020F0502020204030204" pitchFamily="34" charset="0"/>
                        </a:rPr>
                        <a:t>01</a:t>
                      </a:r>
                    </a:p>
                  </a:txBody>
                  <a:tcPr marL="86284" marR="90000" marT="46800" marB="46800" anchor="ctr">
                    <a:lnL w="1270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r>
                        <a:rPr lang="en-US" sz="1800" b="0" i="0" dirty="0">
                          <a:solidFill>
                            <a:srgbClr val="C00000"/>
                          </a:solidFill>
                          <a:latin typeface="Calibri (Body)"/>
                          <a:ea typeface="Verdana" panose="020B0604030504040204" pitchFamily="34" charset="0"/>
                          <a:cs typeface="Calibri" panose="020F0502020204030204" pitchFamily="34" charset="0"/>
                        </a:rPr>
                        <a:t>Credit Risk Modelling-Overview</a:t>
                      </a:r>
                    </a:p>
                  </a:txBody>
                  <a:tcPr marL="180000" marR="90000" marT="46800" marB="46800" anchor="ctr">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360372073"/>
                  </a:ext>
                </a:extLst>
              </a:tr>
              <a:tr h="1015717">
                <a:tc>
                  <a:txBody>
                    <a:bodyPr/>
                    <a:lstStyle/>
                    <a:p>
                      <a:pPr algn="ctr"/>
                      <a:r>
                        <a:rPr lang="en-US" sz="1800" b="1" i="0" dirty="0">
                          <a:solidFill>
                            <a:srgbClr val="C00000"/>
                          </a:solidFill>
                          <a:latin typeface="Calibri (Body)"/>
                          <a:ea typeface="Verdana" panose="020B0604030504040204" pitchFamily="34" charset="0"/>
                          <a:cs typeface="Calibri" panose="020F0502020204030204" pitchFamily="34" charset="0"/>
                        </a:rPr>
                        <a:t>02</a:t>
                      </a:r>
                    </a:p>
                  </a:txBody>
                  <a:tcPr marL="86284" marR="90000" marT="46800" marB="46800" anchor="ctr">
                    <a:lnL w="1270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0000"/>
                        </a:solidFill>
                        <a:effectLst/>
                        <a:uLnTx/>
                        <a:uFillTx/>
                        <a:latin typeface="Calibri (Body)"/>
                        <a:ea typeface="Verdana" panose="020B060403050404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Body)"/>
                          <a:ea typeface="Verdana" panose="020B0604030504040204" pitchFamily="34" charset="0"/>
                          <a:cs typeface="Calibri" panose="020F0502020204030204" pitchFamily="34" charset="0"/>
                        </a:rPr>
                        <a:t>Approach/ Architecture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0000"/>
                        </a:solidFill>
                        <a:effectLst/>
                        <a:uLnTx/>
                        <a:uFillTx/>
                        <a:latin typeface="Calibri (Body)"/>
                        <a:ea typeface="Verdana" panose="020B0604030504040204" pitchFamily="34" charset="0"/>
                        <a:cs typeface="Calibri" panose="020F0502020204030204" pitchFamily="34" charset="0"/>
                      </a:endParaRPr>
                    </a:p>
                  </a:txBody>
                  <a:tcPr marL="180000" marR="90000" marT="46800" marB="46800" anchor="ctr">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045806001"/>
                  </a:ext>
                </a:extLst>
              </a:tr>
              <a:tr h="982009">
                <a:tc>
                  <a:txBody>
                    <a:bodyPr/>
                    <a:lstStyle/>
                    <a:p>
                      <a:pPr algn="ctr"/>
                      <a:r>
                        <a:rPr lang="en-US" sz="1800" b="1" i="0" dirty="0">
                          <a:solidFill>
                            <a:srgbClr val="C00000"/>
                          </a:solidFill>
                          <a:latin typeface="Calibri (Body)"/>
                          <a:ea typeface="Verdana" panose="020B0604030504040204" pitchFamily="34" charset="0"/>
                          <a:cs typeface="Calibri" panose="020F0502020204030204" pitchFamily="34" charset="0"/>
                        </a:rPr>
                        <a:t>03</a:t>
                      </a:r>
                    </a:p>
                  </a:txBody>
                  <a:tcPr marL="86284" marR="90000" marT="46800" marB="46800" anchor="ctr">
                    <a:lnL w="1270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Body)"/>
                          <a:ea typeface="Verdana" panose="020B0604030504040204" pitchFamily="34" charset="0"/>
                          <a:cs typeface="Calibri" panose="020F0502020204030204" pitchFamily="34" charset="0"/>
                        </a:rPr>
                        <a:t>Exploratory Data Analysis</a:t>
                      </a:r>
                    </a:p>
                  </a:txBody>
                  <a:tcPr marL="180000" marR="90000" marT="46800" marB="46800" anchor="ctr">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210553589"/>
                  </a:ext>
                </a:extLst>
              </a:tr>
              <a:tr h="982009">
                <a:tc>
                  <a:txBody>
                    <a:bodyPr/>
                    <a:lstStyle/>
                    <a:p>
                      <a:pPr algn="ctr"/>
                      <a:r>
                        <a:rPr lang="en-US" sz="1800" b="1" i="0" dirty="0">
                          <a:solidFill>
                            <a:srgbClr val="C00000"/>
                          </a:solidFill>
                          <a:latin typeface="Calibri (Body)"/>
                          <a:ea typeface="Verdana" panose="020B0604030504040204" pitchFamily="34" charset="0"/>
                          <a:cs typeface="Calibri" panose="020F0502020204030204" pitchFamily="34" charset="0"/>
                        </a:rPr>
                        <a:t>04</a:t>
                      </a:r>
                    </a:p>
                  </a:txBody>
                  <a:tcPr marL="86284" marR="90000" marT="46800" marB="46800" anchor="ctr">
                    <a:lnL w="1270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r>
                        <a:rPr lang="en-US" sz="1800" b="0" i="0" dirty="0">
                          <a:solidFill>
                            <a:srgbClr val="C00000"/>
                          </a:solidFill>
                          <a:latin typeface="Calibri (Body)"/>
                          <a:ea typeface="Verdana" panose="020B0604030504040204" pitchFamily="34" charset="0"/>
                          <a:cs typeface="Calibri" panose="020F0502020204030204" pitchFamily="34" charset="0"/>
                        </a:rPr>
                        <a:t>Feature Selection</a:t>
                      </a:r>
                    </a:p>
                  </a:txBody>
                  <a:tcPr marL="180000" marR="90000" marT="46800" marB="46800" anchor="ctr">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453753717"/>
                  </a:ext>
                </a:extLst>
              </a:tr>
              <a:tr h="9820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rgbClr val="C00000"/>
                          </a:solidFill>
                          <a:latin typeface="Calibri (Body)"/>
                          <a:ea typeface="Verdana" panose="020B0604030504040204" pitchFamily="34" charset="0"/>
                          <a:cs typeface="Calibri" panose="020F0502020204030204" pitchFamily="34" charset="0"/>
                        </a:rPr>
                        <a:t>05</a:t>
                      </a:r>
                    </a:p>
                  </a:txBody>
                  <a:tcPr marL="86284" marR="90000" marT="46800" marB="46800" anchor="ctr">
                    <a:lnL w="1270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Body)"/>
                          <a:ea typeface="Verdana" panose="020B0604030504040204" pitchFamily="34" charset="0"/>
                          <a:cs typeface="Calibri" panose="020F0502020204030204" pitchFamily="34" charset="0"/>
                        </a:rPr>
                        <a:t>PD, LGD &amp; EAD Modelling</a:t>
                      </a:r>
                    </a:p>
                  </a:txBody>
                  <a:tcPr marL="180000" marR="90000" marT="46800" marB="46800" anchor="ctr">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107907654"/>
                  </a:ext>
                </a:extLst>
              </a:tr>
              <a:tr h="9820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rgbClr val="C00000"/>
                          </a:solidFill>
                          <a:latin typeface="Calibri (Body)"/>
                          <a:ea typeface="Verdana" panose="020B0604030504040204" pitchFamily="34" charset="0"/>
                          <a:cs typeface="Calibri" panose="020F0502020204030204" pitchFamily="34" charset="0"/>
                        </a:rPr>
                        <a:t>06</a:t>
                      </a:r>
                    </a:p>
                  </a:txBody>
                  <a:tcPr marL="86284" marR="90000" marT="46800" marB="46800" anchor="ctr">
                    <a:lnL w="12700" cap="flat" cmpd="sng" algn="ctr">
                      <a:no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Body)"/>
                          <a:ea typeface="Verdana" panose="020B0604030504040204" pitchFamily="34" charset="0"/>
                          <a:cs typeface="Calibri" panose="020F0502020204030204" pitchFamily="34" charset="0"/>
                        </a:rPr>
                        <a:t>Conclusion</a:t>
                      </a:r>
                    </a:p>
                  </a:txBody>
                  <a:tcPr marL="180000" marR="90000" marT="46800" marB="46800" anchor="ctr">
                    <a:lnL w="635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698302439"/>
                  </a:ext>
                </a:extLst>
              </a:tr>
            </a:tbl>
          </a:graphicData>
        </a:graphic>
      </p:graphicFrame>
      <p:sp>
        <p:nvSpPr>
          <p:cNvPr id="8" name="TextBox 7">
            <a:extLst>
              <a:ext uri="{FF2B5EF4-FFF2-40B4-BE49-F238E27FC236}">
                <a16:creationId xmlns:a16="http://schemas.microsoft.com/office/drawing/2014/main" id="{CDDEBA63-1E01-5864-AA48-BCCF47B9448E}"/>
              </a:ext>
            </a:extLst>
          </p:cNvPr>
          <p:cNvSpPr txBox="1"/>
          <p:nvPr/>
        </p:nvSpPr>
        <p:spPr>
          <a:xfrm>
            <a:off x="1064526" y="1009513"/>
            <a:ext cx="5322626" cy="830997"/>
          </a:xfrm>
          <a:prstGeom prst="rect">
            <a:avLst/>
          </a:prstGeom>
          <a:noFill/>
        </p:spPr>
        <p:txBody>
          <a:bodyPr wrap="square">
            <a:spAutoFit/>
          </a:bodyPr>
          <a:lstStyle/>
          <a:p>
            <a:r>
              <a:rPr lang="en-US" sz="4800" dirty="0"/>
              <a:t>Table of contents</a:t>
            </a:r>
          </a:p>
        </p:txBody>
      </p:sp>
    </p:spTree>
    <p:extLst>
      <p:ext uri="{BB962C8B-B14F-4D97-AF65-F5344CB8AC3E}">
        <p14:creationId xmlns:p14="http://schemas.microsoft.com/office/powerpoint/2010/main" val="1205770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70EAC7-6A63-4B18-CDC0-723442E3A294}"/>
              </a:ext>
            </a:extLst>
          </p:cNvPr>
          <p:cNvSpPr/>
          <p:nvPr/>
        </p:nvSpPr>
        <p:spPr>
          <a:xfrm>
            <a:off x="2866500" y="344049"/>
            <a:ext cx="6458997" cy="627798"/>
          </a:xfrm>
          <a:prstGeom prst="rect">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rgbClr val="C00000"/>
                </a:solidFill>
              </a:rPr>
              <a:t>LGD Model Building: Loss given default </a:t>
            </a:r>
            <a:endParaRPr lang="en-IN" sz="2400" b="1" dirty="0">
              <a:solidFill>
                <a:srgbClr val="C00000"/>
              </a:solidFill>
            </a:endParaRPr>
          </a:p>
        </p:txBody>
      </p:sp>
      <p:graphicFrame>
        <p:nvGraphicFramePr>
          <p:cNvPr id="3" name="Table 2">
            <a:extLst>
              <a:ext uri="{FF2B5EF4-FFF2-40B4-BE49-F238E27FC236}">
                <a16:creationId xmlns:a16="http://schemas.microsoft.com/office/drawing/2014/main" id="{F95B1CED-E7C7-DA58-457A-BFBB0C792393}"/>
              </a:ext>
            </a:extLst>
          </p:cNvPr>
          <p:cNvGraphicFramePr>
            <a:graphicFrameLocks noGrp="1"/>
          </p:cNvGraphicFramePr>
          <p:nvPr>
            <p:extLst>
              <p:ext uri="{D42A27DB-BD31-4B8C-83A1-F6EECF244321}">
                <p14:modId xmlns:p14="http://schemas.microsoft.com/office/powerpoint/2010/main" val="3076208920"/>
              </p:ext>
            </p:extLst>
          </p:nvPr>
        </p:nvGraphicFramePr>
        <p:xfrm>
          <a:off x="872197" y="4937255"/>
          <a:ext cx="10773331" cy="1645920"/>
        </p:xfrm>
        <a:graphic>
          <a:graphicData uri="http://schemas.openxmlformats.org/drawingml/2006/table">
            <a:tbl>
              <a:tblPr firstRow="1" bandRow="1">
                <a:tableStyleId>{F5AB1C69-6EDB-4FF4-983F-18BD219EF322}</a:tableStyleId>
              </a:tblPr>
              <a:tblGrid>
                <a:gridCol w="1495743">
                  <a:extLst>
                    <a:ext uri="{9D8B030D-6E8A-4147-A177-3AD203B41FA5}">
                      <a16:colId xmlns:a16="http://schemas.microsoft.com/office/drawing/2014/main" val="768297066"/>
                    </a:ext>
                  </a:extLst>
                </a:gridCol>
                <a:gridCol w="1495743">
                  <a:extLst>
                    <a:ext uri="{9D8B030D-6E8A-4147-A177-3AD203B41FA5}">
                      <a16:colId xmlns:a16="http://schemas.microsoft.com/office/drawing/2014/main" val="2278199284"/>
                    </a:ext>
                  </a:extLst>
                </a:gridCol>
                <a:gridCol w="1636365">
                  <a:extLst>
                    <a:ext uri="{9D8B030D-6E8A-4147-A177-3AD203B41FA5}">
                      <a16:colId xmlns:a16="http://schemas.microsoft.com/office/drawing/2014/main" val="341468424"/>
                    </a:ext>
                  </a:extLst>
                </a:gridCol>
                <a:gridCol w="1624083">
                  <a:extLst>
                    <a:ext uri="{9D8B030D-6E8A-4147-A177-3AD203B41FA5}">
                      <a16:colId xmlns:a16="http://schemas.microsoft.com/office/drawing/2014/main" val="552328517"/>
                    </a:ext>
                  </a:extLst>
                </a:gridCol>
                <a:gridCol w="1733266">
                  <a:extLst>
                    <a:ext uri="{9D8B030D-6E8A-4147-A177-3AD203B41FA5}">
                      <a16:colId xmlns:a16="http://schemas.microsoft.com/office/drawing/2014/main" val="2216274560"/>
                    </a:ext>
                  </a:extLst>
                </a:gridCol>
                <a:gridCol w="2788131">
                  <a:extLst>
                    <a:ext uri="{9D8B030D-6E8A-4147-A177-3AD203B41FA5}">
                      <a16:colId xmlns:a16="http://schemas.microsoft.com/office/drawing/2014/main" val="277557707"/>
                    </a:ext>
                  </a:extLst>
                </a:gridCol>
              </a:tblGrid>
              <a:tr h="4382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Loan Amount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Amount Repaid</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Outstanding Balance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EAD if default</a:t>
                      </a:r>
                      <a:endParaRPr lang="en-IN" dirty="0"/>
                    </a:p>
                  </a:txBody>
                  <a:tcPr/>
                </a:tc>
                <a:tc>
                  <a:txBody>
                    <a:bodyPr/>
                    <a:lstStyle/>
                    <a:p>
                      <a:r>
                        <a:rPr lang="en-IN" dirty="0"/>
                        <a:t>Recovered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LGD</a:t>
                      </a:r>
                    </a:p>
                  </a:txBody>
                  <a:tcPr/>
                </a:tc>
                <a:extLst>
                  <a:ext uri="{0D108BD9-81ED-4DB2-BD59-A6C34878D82A}">
                    <a16:rowId xmlns:a16="http://schemas.microsoft.com/office/drawing/2014/main" val="4191664938"/>
                  </a:ext>
                </a:extLst>
              </a:tr>
              <a:tr h="0">
                <a:tc>
                  <a:txBody>
                    <a:bodyPr/>
                    <a:lstStyle/>
                    <a:p>
                      <a:r>
                        <a:rPr lang="en-US" dirty="0"/>
                        <a:t>400000</a:t>
                      </a:r>
                      <a:endParaRPr lang="en-IN" dirty="0"/>
                    </a:p>
                  </a:txBody>
                  <a:tcPr/>
                </a:tc>
                <a:tc>
                  <a:txBody>
                    <a:bodyPr/>
                    <a:lstStyle/>
                    <a:p>
                      <a:r>
                        <a:rPr lang="en-US" dirty="0"/>
                        <a:t>100000</a:t>
                      </a:r>
                      <a:endParaRPr lang="en-IN" dirty="0"/>
                    </a:p>
                  </a:txBody>
                  <a:tcPr/>
                </a:tc>
                <a:tc>
                  <a:txBody>
                    <a:bodyPr/>
                    <a:lstStyle/>
                    <a:p>
                      <a:r>
                        <a:rPr lang="en-US" dirty="0"/>
                        <a:t>300000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300000</a:t>
                      </a:r>
                      <a:endParaRPr lang="en-IN" dirty="0"/>
                    </a:p>
                  </a:txBody>
                  <a:tcPr/>
                </a:tc>
                <a:tc>
                  <a:txBody>
                    <a:bodyPr/>
                    <a:lstStyle/>
                    <a:p>
                      <a:r>
                        <a:rPr lang="en-IN" dirty="0"/>
                        <a:t>200000</a:t>
                      </a:r>
                    </a:p>
                  </a:txBody>
                  <a:tcPr/>
                </a:tc>
                <a:tc>
                  <a:txBody>
                    <a:bodyPr/>
                    <a:lstStyle/>
                    <a:p>
                      <a:r>
                        <a:rPr lang="en-IN" dirty="0"/>
                        <a:t>1 - (200000/300000) = 33.3%</a:t>
                      </a:r>
                    </a:p>
                  </a:txBody>
                  <a:tcPr/>
                </a:tc>
                <a:extLst>
                  <a:ext uri="{0D108BD9-81ED-4DB2-BD59-A6C34878D82A}">
                    <a16:rowId xmlns:a16="http://schemas.microsoft.com/office/drawing/2014/main" val="2607780778"/>
                  </a:ext>
                </a:extLst>
              </a:tr>
              <a:tr h="346136">
                <a:tc>
                  <a:txBody>
                    <a:bodyPr/>
                    <a:lstStyle/>
                    <a:p>
                      <a:r>
                        <a:rPr lang="en-US" dirty="0"/>
                        <a:t>1000000</a:t>
                      </a:r>
                      <a:endParaRPr lang="en-IN" dirty="0"/>
                    </a:p>
                  </a:txBody>
                  <a:tcPr/>
                </a:tc>
                <a:tc>
                  <a:txBody>
                    <a:bodyPr/>
                    <a:lstStyle/>
                    <a:p>
                      <a:r>
                        <a:rPr lang="en-US" dirty="0"/>
                        <a:t>400000</a:t>
                      </a:r>
                      <a:endParaRPr lang="en-IN" dirty="0"/>
                    </a:p>
                  </a:txBody>
                  <a:tcPr/>
                </a:tc>
                <a:tc>
                  <a:txBody>
                    <a:bodyPr/>
                    <a:lstStyle/>
                    <a:p>
                      <a:r>
                        <a:rPr lang="en-IN" dirty="0"/>
                        <a:t>600000</a:t>
                      </a:r>
                    </a:p>
                  </a:txBody>
                  <a:tcPr/>
                </a:tc>
                <a:tc>
                  <a:txBody>
                    <a:bodyPr/>
                    <a:lstStyle/>
                    <a:p>
                      <a:r>
                        <a:rPr lang="en-US" dirty="0"/>
                        <a:t>600000 </a:t>
                      </a:r>
                      <a:endParaRPr lang="en-IN" dirty="0"/>
                    </a:p>
                  </a:txBody>
                  <a:tcPr/>
                </a:tc>
                <a:tc>
                  <a:txBody>
                    <a:bodyPr/>
                    <a:lstStyle/>
                    <a:p>
                      <a:r>
                        <a:rPr lang="en-IN" dirty="0"/>
                        <a:t>400000</a:t>
                      </a:r>
                    </a:p>
                  </a:txBody>
                  <a:tcPr/>
                </a:tc>
                <a:tc>
                  <a:txBody>
                    <a:bodyPr/>
                    <a:lstStyle/>
                    <a:p>
                      <a:r>
                        <a:rPr lang="en-IN" dirty="0"/>
                        <a:t>200000/ 600000 = 33.3% </a:t>
                      </a:r>
                    </a:p>
                  </a:txBody>
                  <a:tcPr/>
                </a:tc>
                <a:extLst>
                  <a:ext uri="{0D108BD9-81ED-4DB2-BD59-A6C34878D82A}">
                    <a16:rowId xmlns:a16="http://schemas.microsoft.com/office/drawing/2014/main" val="3731804327"/>
                  </a:ext>
                </a:extLst>
              </a:tr>
            </a:tbl>
          </a:graphicData>
        </a:graphic>
      </p:graphicFrame>
      <p:sp>
        <p:nvSpPr>
          <p:cNvPr id="5" name="TextBox 4">
            <a:extLst>
              <a:ext uri="{FF2B5EF4-FFF2-40B4-BE49-F238E27FC236}">
                <a16:creationId xmlns:a16="http://schemas.microsoft.com/office/drawing/2014/main" id="{346191BF-DCCD-562A-6B06-75884059B78E}"/>
              </a:ext>
            </a:extLst>
          </p:cNvPr>
          <p:cNvSpPr txBox="1"/>
          <p:nvPr/>
        </p:nvSpPr>
        <p:spPr>
          <a:xfrm>
            <a:off x="872197" y="2326948"/>
            <a:ext cx="5852160" cy="2308324"/>
          </a:xfrm>
          <a:prstGeom prst="rect">
            <a:avLst/>
          </a:prstGeom>
          <a:noFill/>
        </p:spPr>
        <p:txBody>
          <a:bodyPr wrap="square" rtlCol="0">
            <a:spAutoFit/>
          </a:bodyPr>
          <a:lstStyle/>
          <a:p>
            <a:r>
              <a:rPr lang="en-US" b="1" dirty="0"/>
              <a:t>We have our target variable derived from recovery rate and EAD</a:t>
            </a:r>
          </a:p>
          <a:p>
            <a:pPr algn="l"/>
            <a:r>
              <a:rPr lang="en-US" dirty="0"/>
              <a:t>Here we take a two-step approach</a:t>
            </a:r>
          </a:p>
          <a:p>
            <a:pPr algn="l">
              <a:buFont typeface="Arial" panose="020B0604020202020204" pitchFamily="34" charset="0"/>
              <a:buChar char="•"/>
            </a:pPr>
            <a:r>
              <a:rPr lang="en-US" dirty="0"/>
              <a:t>Is the recovery rate equal to 0 or greater than zero [Classification]</a:t>
            </a:r>
          </a:p>
          <a:p>
            <a:pPr algn="l">
              <a:buFont typeface="Arial" panose="020B0604020202020204" pitchFamily="34" charset="0"/>
              <a:buChar char="•"/>
            </a:pPr>
            <a:r>
              <a:rPr lang="en-US" dirty="0"/>
              <a:t>If the recovery rate is greater than zero, how much exactly it is [Regression]</a:t>
            </a:r>
          </a:p>
          <a:p>
            <a:endParaRPr lang="en-IN" dirty="0"/>
          </a:p>
        </p:txBody>
      </p:sp>
      <p:sp>
        <p:nvSpPr>
          <p:cNvPr id="2" name="TextBox 1">
            <a:extLst>
              <a:ext uri="{FF2B5EF4-FFF2-40B4-BE49-F238E27FC236}">
                <a16:creationId xmlns:a16="http://schemas.microsoft.com/office/drawing/2014/main" id="{7A162F7C-7538-36D9-7A0D-6CC5B6B19113}"/>
              </a:ext>
            </a:extLst>
          </p:cNvPr>
          <p:cNvSpPr txBox="1"/>
          <p:nvPr/>
        </p:nvSpPr>
        <p:spPr>
          <a:xfrm>
            <a:off x="872197" y="1378634"/>
            <a:ext cx="5852160" cy="646331"/>
          </a:xfrm>
          <a:prstGeom prst="rect">
            <a:avLst/>
          </a:prstGeom>
          <a:noFill/>
        </p:spPr>
        <p:txBody>
          <a:bodyPr wrap="square" rtlCol="0">
            <a:spAutoFit/>
          </a:bodyPr>
          <a:lstStyle/>
          <a:p>
            <a:r>
              <a:rPr lang="en-US" dirty="0"/>
              <a:t>The percentage of total exposure that can not be recovered by the lender once the default has occurred</a:t>
            </a:r>
          </a:p>
        </p:txBody>
      </p:sp>
      <p:sp>
        <p:nvSpPr>
          <p:cNvPr id="9" name="Rectangle 8">
            <a:extLst>
              <a:ext uri="{FF2B5EF4-FFF2-40B4-BE49-F238E27FC236}">
                <a16:creationId xmlns:a16="http://schemas.microsoft.com/office/drawing/2014/main" id="{268473D6-C334-ED94-AE86-860E75CD4FE3}"/>
              </a:ext>
            </a:extLst>
          </p:cNvPr>
          <p:cNvSpPr/>
          <p:nvPr/>
        </p:nvSpPr>
        <p:spPr>
          <a:xfrm>
            <a:off x="6834731" y="1378354"/>
            <a:ext cx="4810796" cy="832583"/>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000" b="1" dirty="0"/>
              <a:t>LGD (as percentage)= </a:t>
            </a:r>
          </a:p>
          <a:p>
            <a:pPr algn="ctr"/>
            <a:r>
              <a:rPr lang="en-US" dirty="0"/>
              <a:t>                       1 - (Potential Sale Proceeds / Outstanding Debt)</a:t>
            </a:r>
            <a:endParaRPr lang="en-IN" dirty="0"/>
          </a:p>
        </p:txBody>
      </p:sp>
      <p:pic>
        <p:nvPicPr>
          <p:cNvPr id="10" name="Picture 9">
            <a:extLst>
              <a:ext uri="{FF2B5EF4-FFF2-40B4-BE49-F238E27FC236}">
                <a16:creationId xmlns:a16="http://schemas.microsoft.com/office/drawing/2014/main" id="{42957BD6-6E6C-B9E0-24A5-22A612B1AEF0}"/>
              </a:ext>
            </a:extLst>
          </p:cNvPr>
          <p:cNvPicPr>
            <a:picLocks noChangeAspect="1"/>
          </p:cNvPicPr>
          <p:nvPr/>
        </p:nvPicPr>
        <p:blipFill>
          <a:blip r:embed="rId2"/>
          <a:stretch>
            <a:fillRect/>
          </a:stretch>
        </p:blipFill>
        <p:spPr>
          <a:xfrm>
            <a:off x="6834731" y="2274723"/>
            <a:ext cx="4810796" cy="2604465"/>
          </a:xfrm>
          <a:prstGeom prst="rect">
            <a:avLst/>
          </a:prstGeom>
        </p:spPr>
      </p:pic>
    </p:spTree>
    <p:extLst>
      <p:ext uri="{BB962C8B-B14F-4D97-AF65-F5344CB8AC3E}">
        <p14:creationId xmlns:p14="http://schemas.microsoft.com/office/powerpoint/2010/main" val="3421431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70EAC7-6A63-4B18-CDC0-723442E3A294}"/>
              </a:ext>
            </a:extLst>
          </p:cNvPr>
          <p:cNvSpPr/>
          <p:nvPr/>
        </p:nvSpPr>
        <p:spPr>
          <a:xfrm>
            <a:off x="2866500" y="344049"/>
            <a:ext cx="6458997" cy="627798"/>
          </a:xfrm>
          <a:prstGeom prst="rect">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rgbClr val="C00000"/>
                </a:solidFill>
              </a:rPr>
              <a:t>EAD Model Building: Exposure at default </a:t>
            </a:r>
            <a:endParaRPr lang="en-IN" sz="2400" b="1" dirty="0">
              <a:solidFill>
                <a:srgbClr val="C00000"/>
              </a:solidFill>
            </a:endParaRPr>
          </a:p>
        </p:txBody>
      </p:sp>
      <p:graphicFrame>
        <p:nvGraphicFramePr>
          <p:cNvPr id="3" name="Table 2">
            <a:extLst>
              <a:ext uri="{FF2B5EF4-FFF2-40B4-BE49-F238E27FC236}">
                <a16:creationId xmlns:a16="http://schemas.microsoft.com/office/drawing/2014/main" id="{F95B1CED-E7C7-DA58-457A-BFBB0C792393}"/>
              </a:ext>
            </a:extLst>
          </p:cNvPr>
          <p:cNvGraphicFramePr>
            <a:graphicFrameLocks noGrp="1"/>
          </p:cNvGraphicFramePr>
          <p:nvPr>
            <p:extLst>
              <p:ext uri="{D42A27DB-BD31-4B8C-83A1-F6EECF244321}">
                <p14:modId xmlns:p14="http://schemas.microsoft.com/office/powerpoint/2010/main" val="3333819300"/>
              </p:ext>
            </p:extLst>
          </p:nvPr>
        </p:nvGraphicFramePr>
        <p:xfrm>
          <a:off x="970671" y="4209303"/>
          <a:ext cx="7904084" cy="1371600"/>
        </p:xfrm>
        <a:graphic>
          <a:graphicData uri="http://schemas.openxmlformats.org/drawingml/2006/table">
            <a:tbl>
              <a:tblPr firstRow="1" bandRow="1">
                <a:tableStyleId>{F5AB1C69-6EDB-4FF4-983F-18BD219EF322}</a:tableStyleId>
              </a:tblPr>
              <a:tblGrid>
                <a:gridCol w="1976021">
                  <a:extLst>
                    <a:ext uri="{9D8B030D-6E8A-4147-A177-3AD203B41FA5}">
                      <a16:colId xmlns:a16="http://schemas.microsoft.com/office/drawing/2014/main" val="768297066"/>
                    </a:ext>
                  </a:extLst>
                </a:gridCol>
                <a:gridCol w="1976021">
                  <a:extLst>
                    <a:ext uri="{9D8B030D-6E8A-4147-A177-3AD203B41FA5}">
                      <a16:colId xmlns:a16="http://schemas.microsoft.com/office/drawing/2014/main" val="2278199284"/>
                    </a:ext>
                  </a:extLst>
                </a:gridCol>
                <a:gridCol w="1976021">
                  <a:extLst>
                    <a:ext uri="{9D8B030D-6E8A-4147-A177-3AD203B41FA5}">
                      <a16:colId xmlns:a16="http://schemas.microsoft.com/office/drawing/2014/main" val="341468424"/>
                    </a:ext>
                  </a:extLst>
                </a:gridCol>
                <a:gridCol w="1976021">
                  <a:extLst>
                    <a:ext uri="{9D8B030D-6E8A-4147-A177-3AD203B41FA5}">
                      <a16:colId xmlns:a16="http://schemas.microsoft.com/office/drawing/2014/main" val="552328517"/>
                    </a:ext>
                  </a:extLst>
                </a:gridCol>
              </a:tblGrid>
              <a:tr h="5974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Loan Amount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Amount Repaid</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Outstanding Balance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EAD if default</a:t>
                      </a:r>
                      <a:endParaRPr lang="en-IN" dirty="0"/>
                    </a:p>
                    <a:p>
                      <a:endParaRPr lang="en-IN" dirty="0"/>
                    </a:p>
                  </a:txBody>
                  <a:tcPr/>
                </a:tc>
                <a:extLst>
                  <a:ext uri="{0D108BD9-81ED-4DB2-BD59-A6C34878D82A}">
                    <a16:rowId xmlns:a16="http://schemas.microsoft.com/office/drawing/2014/main" val="4191664938"/>
                  </a:ext>
                </a:extLst>
              </a:tr>
              <a:tr h="346136">
                <a:tc>
                  <a:txBody>
                    <a:bodyPr/>
                    <a:lstStyle/>
                    <a:p>
                      <a:r>
                        <a:rPr lang="en-US" dirty="0"/>
                        <a:t>400000</a:t>
                      </a:r>
                      <a:endParaRPr lang="en-IN" dirty="0"/>
                    </a:p>
                  </a:txBody>
                  <a:tcPr/>
                </a:tc>
                <a:tc>
                  <a:txBody>
                    <a:bodyPr/>
                    <a:lstStyle/>
                    <a:p>
                      <a:r>
                        <a:rPr lang="en-US" dirty="0"/>
                        <a:t>150000</a:t>
                      </a:r>
                      <a:endParaRPr lang="en-IN" dirty="0"/>
                    </a:p>
                  </a:txBody>
                  <a:tcPr/>
                </a:tc>
                <a:tc>
                  <a:txBody>
                    <a:bodyPr/>
                    <a:lstStyle/>
                    <a:p>
                      <a:r>
                        <a:rPr lang="en-US" dirty="0"/>
                        <a:t>250000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250000</a:t>
                      </a:r>
                      <a:endParaRPr lang="en-IN" dirty="0"/>
                    </a:p>
                  </a:txBody>
                  <a:tcPr/>
                </a:tc>
                <a:extLst>
                  <a:ext uri="{0D108BD9-81ED-4DB2-BD59-A6C34878D82A}">
                    <a16:rowId xmlns:a16="http://schemas.microsoft.com/office/drawing/2014/main" val="2607780778"/>
                  </a:ext>
                </a:extLst>
              </a:tr>
              <a:tr h="346136">
                <a:tc>
                  <a:txBody>
                    <a:bodyPr/>
                    <a:lstStyle/>
                    <a:p>
                      <a:r>
                        <a:rPr lang="en-US" dirty="0"/>
                        <a:t>1000000</a:t>
                      </a:r>
                      <a:endParaRPr lang="en-IN" dirty="0"/>
                    </a:p>
                  </a:txBody>
                  <a:tcPr/>
                </a:tc>
                <a:tc>
                  <a:txBody>
                    <a:bodyPr/>
                    <a:lstStyle/>
                    <a:p>
                      <a:r>
                        <a:rPr lang="en-US" dirty="0"/>
                        <a:t>400000</a:t>
                      </a:r>
                      <a:endParaRPr lang="en-IN" dirty="0"/>
                    </a:p>
                  </a:txBody>
                  <a:tcPr/>
                </a:tc>
                <a:tc>
                  <a:txBody>
                    <a:bodyPr/>
                    <a:lstStyle/>
                    <a:p>
                      <a:r>
                        <a:rPr lang="en-IN" dirty="0"/>
                        <a:t>600000</a:t>
                      </a:r>
                    </a:p>
                  </a:txBody>
                  <a:tcPr/>
                </a:tc>
                <a:tc>
                  <a:txBody>
                    <a:bodyPr/>
                    <a:lstStyle/>
                    <a:p>
                      <a:r>
                        <a:rPr lang="en-US" dirty="0"/>
                        <a:t>600000 </a:t>
                      </a:r>
                      <a:endParaRPr lang="en-IN" dirty="0"/>
                    </a:p>
                  </a:txBody>
                  <a:tcPr/>
                </a:tc>
                <a:extLst>
                  <a:ext uri="{0D108BD9-81ED-4DB2-BD59-A6C34878D82A}">
                    <a16:rowId xmlns:a16="http://schemas.microsoft.com/office/drawing/2014/main" val="3731804327"/>
                  </a:ext>
                </a:extLst>
              </a:tr>
            </a:tbl>
          </a:graphicData>
        </a:graphic>
      </p:graphicFrame>
      <p:sp>
        <p:nvSpPr>
          <p:cNvPr id="5" name="TextBox 4">
            <a:extLst>
              <a:ext uri="{FF2B5EF4-FFF2-40B4-BE49-F238E27FC236}">
                <a16:creationId xmlns:a16="http://schemas.microsoft.com/office/drawing/2014/main" id="{346191BF-DCCD-562A-6B06-75884059B78E}"/>
              </a:ext>
            </a:extLst>
          </p:cNvPr>
          <p:cNvSpPr txBox="1"/>
          <p:nvPr/>
        </p:nvSpPr>
        <p:spPr>
          <a:xfrm>
            <a:off x="970671" y="2422881"/>
            <a:ext cx="6457071" cy="923330"/>
          </a:xfrm>
          <a:prstGeom prst="rect">
            <a:avLst/>
          </a:prstGeom>
          <a:noFill/>
        </p:spPr>
        <p:txBody>
          <a:bodyPr wrap="square" rtlCol="0">
            <a:spAutoFit/>
          </a:bodyPr>
          <a:lstStyle/>
          <a:p>
            <a:r>
              <a:rPr lang="en-US" b="1" dirty="0"/>
              <a:t>We have our target variable derived from funded amount and total principal recovered</a:t>
            </a:r>
          </a:p>
          <a:p>
            <a:r>
              <a:rPr lang="en-US" dirty="0"/>
              <a:t>To predict EAD for a customer regression model is used</a:t>
            </a:r>
          </a:p>
        </p:txBody>
      </p:sp>
      <p:sp>
        <p:nvSpPr>
          <p:cNvPr id="2" name="TextBox 1">
            <a:extLst>
              <a:ext uri="{FF2B5EF4-FFF2-40B4-BE49-F238E27FC236}">
                <a16:creationId xmlns:a16="http://schemas.microsoft.com/office/drawing/2014/main" id="{1697BA3A-38B2-DEDA-C745-195FFB81473D}"/>
              </a:ext>
            </a:extLst>
          </p:cNvPr>
          <p:cNvSpPr txBox="1"/>
          <p:nvPr/>
        </p:nvSpPr>
        <p:spPr>
          <a:xfrm>
            <a:off x="970671" y="1443110"/>
            <a:ext cx="5556738" cy="646331"/>
          </a:xfrm>
          <a:prstGeom prst="rect">
            <a:avLst/>
          </a:prstGeom>
          <a:noFill/>
        </p:spPr>
        <p:txBody>
          <a:bodyPr wrap="square" rtlCol="0">
            <a:spAutoFit/>
          </a:bodyPr>
          <a:lstStyle/>
          <a:p>
            <a:r>
              <a:rPr lang="en-US" dirty="0"/>
              <a:t>The entire amount that a lender is exposed to in case of failure by a borrower</a:t>
            </a:r>
          </a:p>
        </p:txBody>
      </p:sp>
      <p:pic>
        <p:nvPicPr>
          <p:cNvPr id="9" name="Picture 8">
            <a:extLst>
              <a:ext uri="{FF2B5EF4-FFF2-40B4-BE49-F238E27FC236}">
                <a16:creationId xmlns:a16="http://schemas.microsoft.com/office/drawing/2014/main" id="{B0093200-5968-D8A6-DE3B-F76B61F9C3C7}"/>
              </a:ext>
            </a:extLst>
          </p:cNvPr>
          <p:cNvPicPr>
            <a:picLocks noChangeAspect="1"/>
          </p:cNvPicPr>
          <p:nvPr/>
        </p:nvPicPr>
        <p:blipFill>
          <a:blip r:embed="rId2"/>
          <a:stretch>
            <a:fillRect/>
          </a:stretch>
        </p:blipFill>
        <p:spPr>
          <a:xfrm>
            <a:off x="7043829" y="1091821"/>
            <a:ext cx="4791744" cy="2947916"/>
          </a:xfrm>
          <a:prstGeom prst="rect">
            <a:avLst/>
          </a:prstGeom>
        </p:spPr>
      </p:pic>
    </p:spTree>
    <p:extLst>
      <p:ext uri="{BB962C8B-B14F-4D97-AF65-F5344CB8AC3E}">
        <p14:creationId xmlns:p14="http://schemas.microsoft.com/office/powerpoint/2010/main" val="686666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4">
            <a:extLst>
              <a:ext uri="{FF2B5EF4-FFF2-40B4-BE49-F238E27FC236}">
                <a16:creationId xmlns:a16="http://schemas.microsoft.com/office/drawing/2014/main" id="{B91C722A-70C3-D9AB-D8FC-202B1C51C5AC}"/>
              </a:ext>
            </a:extLst>
          </p:cNvPr>
          <p:cNvGraphicFramePr>
            <a:graphicFrameLocks noGrp="1"/>
          </p:cNvGraphicFramePr>
          <p:nvPr/>
        </p:nvGraphicFramePr>
        <p:xfrm>
          <a:off x="1202897" y="1990607"/>
          <a:ext cx="8128000" cy="741680"/>
        </p:xfrm>
        <a:graphic>
          <a:graphicData uri="http://schemas.openxmlformats.org/drawingml/2006/table">
            <a:tbl>
              <a:tblPr firstRow="1" bandRow="1">
                <a:tableStyleId>{93296810-A885-4BE3-A3E7-6D5BEEA58F35}</a:tableStyleId>
              </a:tblPr>
              <a:tblGrid>
                <a:gridCol w="1625600">
                  <a:extLst>
                    <a:ext uri="{9D8B030D-6E8A-4147-A177-3AD203B41FA5}">
                      <a16:colId xmlns:a16="http://schemas.microsoft.com/office/drawing/2014/main" val="3853302461"/>
                    </a:ext>
                  </a:extLst>
                </a:gridCol>
                <a:gridCol w="1625600">
                  <a:extLst>
                    <a:ext uri="{9D8B030D-6E8A-4147-A177-3AD203B41FA5}">
                      <a16:colId xmlns:a16="http://schemas.microsoft.com/office/drawing/2014/main" val="54038540"/>
                    </a:ext>
                  </a:extLst>
                </a:gridCol>
                <a:gridCol w="1625600">
                  <a:extLst>
                    <a:ext uri="{9D8B030D-6E8A-4147-A177-3AD203B41FA5}">
                      <a16:colId xmlns:a16="http://schemas.microsoft.com/office/drawing/2014/main" val="358528714"/>
                    </a:ext>
                  </a:extLst>
                </a:gridCol>
                <a:gridCol w="1625600">
                  <a:extLst>
                    <a:ext uri="{9D8B030D-6E8A-4147-A177-3AD203B41FA5}">
                      <a16:colId xmlns:a16="http://schemas.microsoft.com/office/drawing/2014/main" val="320349706"/>
                    </a:ext>
                  </a:extLst>
                </a:gridCol>
                <a:gridCol w="1625600">
                  <a:extLst>
                    <a:ext uri="{9D8B030D-6E8A-4147-A177-3AD203B41FA5}">
                      <a16:colId xmlns:a16="http://schemas.microsoft.com/office/drawing/2014/main" val="821983859"/>
                    </a:ext>
                  </a:extLst>
                </a:gridCol>
              </a:tblGrid>
              <a:tr h="370840">
                <a:tc>
                  <a:txBody>
                    <a:bodyPr/>
                    <a:lstStyle/>
                    <a:p>
                      <a:pPr algn="ctr"/>
                      <a:r>
                        <a:rPr lang="en-US" dirty="0"/>
                        <a:t>Funded amt      </a:t>
                      </a:r>
                      <a:endParaRPr lang="en-IN" dirty="0"/>
                    </a:p>
                  </a:txBody>
                  <a:tcPr/>
                </a:tc>
                <a:tc>
                  <a:txBody>
                    <a:bodyPr/>
                    <a:lstStyle/>
                    <a:p>
                      <a:pPr algn="ctr"/>
                      <a:r>
                        <a:rPr lang="en-US" dirty="0"/>
                        <a:t>PD</a:t>
                      </a:r>
                      <a:endParaRPr lang="en-IN" dirty="0"/>
                    </a:p>
                  </a:txBody>
                  <a:tcPr/>
                </a:tc>
                <a:tc>
                  <a:txBody>
                    <a:bodyPr/>
                    <a:lstStyle/>
                    <a:p>
                      <a:pPr algn="ctr"/>
                      <a:r>
                        <a:rPr lang="en-US" dirty="0"/>
                        <a:t>LGD</a:t>
                      </a:r>
                      <a:endParaRPr lang="en-IN" dirty="0"/>
                    </a:p>
                  </a:txBody>
                  <a:tcPr/>
                </a:tc>
                <a:tc>
                  <a:txBody>
                    <a:bodyPr/>
                    <a:lstStyle/>
                    <a:p>
                      <a:pPr algn="ctr"/>
                      <a:r>
                        <a:rPr lang="en-US" dirty="0"/>
                        <a:t>EAD(amt)</a:t>
                      </a:r>
                      <a:endParaRPr lang="en-IN" dirty="0"/>
                    </a:p>
                  </a:txBody>
                  <a:tcPr/>
                </a:tc>
                <a:tc>
                  <a:txBody>
                    <a:bodyPr/>
                    <a:lstStyle/>
                    <a:p>
                      <a:pPr algn="ctr"/>
                      <a:r>
                        <a:rPr lang="en-US" dirty="0"/>
                        <a:t>EL(amt)</a:t>
                      </a:r>
                      <a:endParaRPr lang="en-IN" dirty="0"/>
                    </a:p>
                  </a:txBody>
                  <a:tcPr/>
                </a:tc>
                <a:extLst>
                  <a:ext uri="{0D108BD9-81ED-4DB2-BD59-A6C34878D82A}">
                    <a16:rowId xmlns:a16="http://schemas.microsoft.com/office/drawing/2014/main" val="1448207535"/>
                  </a:ext>
                </a:extLst>
              </a:tr>
              <a:tr h="370840">
                <a:tc>
                  <a:txBody>
                    <a:bodyPr/>
                    <a:lstStyle/>
                    <a:p>
                      <a:pPr algn="ctr"/>
                      <a:r>
                        <a:rPr lang="en-US" dirty="0"/>
                        <a:t>2400</a:t>
                      </a:r>
                      <a:endParaRPr lang="en-IN" dirty="0"/>
                    </a:p>
                  </a:txBody>
                  <a:tcPr/>
                </a:tc>
                <a:tc>
                  <a:txBody>
                    <a:bodyPr/>
                    <a:lstStyle/>
                    <a:p>
                      <a:pPr algn="ctr"/>
                      <a:r>
                        <a:rPr lang="en-US" dirty="0"/>
                        <a:t>0.23068</a:t>
                      </a:r>
                      <a:endParaRPr lang="en-IN" dirty="0"/>
                    </a:p>
                  </a:txBody>
                  <a:tcPr/>
                </a:tc>
                <a:tc>
                  <a:txBody>
                    <a:bodyPr/>
                    <a:lstStyle/>
                    <a:p>
                      <a:pPr algn="ctr"/>
                      <a:r>
                        <a:rPr lang="en-US" dirty="0"/>
                        <a:t>0.91948</a:t>
                      </a:r>
                      <a:endParaRPr lang="en-IN" dirty="0"/>
                    </a:p>
                  </a:txBody>
                  <a:tcPr/>
                </a:tc>
                <a:tc>
                  <a:txBody>
                    <a:bodyPr/>
                    <a:lstStyle/>
                    <a:p>
                      <a:pPr algn="ctr"/>
                      <a:r>
                        <a:rPr lang="en-US" dirty="0"/>
                        <a:t>1579.93</a:t>
                      </a:r>
                      <a:endParaRPr lang="en-IN" dirty="0"/>
                    </a:p>
                  </a:txBody>
                  <a:tcPr/>
                </a:tc>
                <a:tc>
                  <a:txBody>
                    <a:bodyPr/>
                    <a:lstStyle/>
                    <a:p>
                      <a:pPr algn="ctr"/>
                      <a:r>
                        <a:rPr lang="en-US" dirty="0"/>
                        <a:t>335.11</a:t>
                      </a:r>
                      <a:endParaRPr lang="en-IN" dirty="0"/>
                    </a:p>
                  </a:txBody>
                  <a:tcPr/>
                </a:tc>
                <a:extLst>
                  <a:ext uri="{0D108BD9-81ED-4DB2-BD59-A6C34878D82A}">
                    <a16:rowId xmlns:a16="http://schemas.microsoft.com/office/drawing/2014/main" val="2719116041"/>
                  </a:ext>
                </a:extLst>
              </a:tr>
            </a:tbl>
          </a:graphicData>
        </a:graphic>
      </p:graphicFrame>
      <p:sp>
        <p:nvSpPr>
          <p:cNvPr id="5" name="Rectangle 4">
            <a:extLst>
              <a:ext uri="{FF2B5EF4-FFF2-40B4-BE49-F238E27FC236}">
                <a16:creationId xmlns:a16="http://schemas.microsoft.com/office/drawing/2014/main" id="{E9061898-4243-BF0B-DD1D-D58BA73E283D}"/>
              </a:ext>
            </a:extLst>
          </p:cNvPr>
          <p:cNvSpPr/>
          <p:nvPr/>
        </p:nvSpPr>
        <p:spPr>
          <a:xfrm>
            <a:off x="4299045" y="347376"/>
            <a:ext cx="3696264" cy="498785"/>
          </a:xfrm>
          <a:prstGeom prst="rect">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rgbClr val="C00000"/>
                </a:solidFill>
              </a:rPr>
              <a:t>Conclusion </a:t>
            </a:r>
            <a:endParaRPr lang="en-IN" sz="2400" b="1" dirty="0">
              <a:solidFill>
                <a:srgbClr val="C00000"/>
              </a:solidFill>
            </a:endParaRPr>
          </a:p>
        </p:txBody>
      </p:sp>
      <p:sp>
        <p:nvSpPr>
          <p:cNvPr id="6" name="Rectangle 5">
            <a:extLst>
              <a:ext uri="{FF2B5EF4-FFF2-40B4-BE49-F238E27FC236}">
                <a16:creationId xmlns:a16="http://schemas.microsoft.com/office/drawing/2014/main" id="{6EE227ED-C16D-C1F9-C958-13680315BF5F}"/>
              </a:ext>
            </a:extLst>
          </p:cNvPr>
          <p:cNvSpPr/>
          <p:nvPr/>
        </p:nvSpPr>
        <p:spPr>
          <a:xfrm>
            <a:off x="1091820" y="1368525"/>
            <a:ext cx="9307772" cy="395785"/>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t>For every loan record, we have calculated an expected loss.</a:t>
            </a:r>
            <a:endParaRPr lang="en-IN" dirty="0"/>
          </a:p>
        </p:txBody>
      </p:sp>
      <p:sp>
        <p:nvSpPr>
          <p:cNvPr id="8" name="Rectangle 7">
            <a:extLst>
              <a:ext uri="{FF2B5EF4-FFF2-40B4-BE49-F238E27FC236}">
                <a16:creationId xmlns:a16="http://schemas.microsoft.com/office/drawing/2014/main" id="{BF1DB10F-6CBC-142D-A78C-6A25F9C3216B}"/>
              </a:ext>
            </a:extLst>
          </p:cNvPr>
          <p:cNvSpPr/>
          <p:nvPr/>
        </p:nvSpPr>
        <p:spPr>
          <a:xfrm>
            <a:off x="1091820" y="2958584"/>
            <a:ext cx="9239533" cy="74168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t>Similarly, bank can calculate total funded amount and total expected loss for their portfolio and see how much percentage of total funded amount is the expected loss.</a:t>
            </a:r>
          </a:p>
        </p:txBody>
      </p:sp>
      <p:sp>
        <p:nvSpPr>
          <p:cNvPr id="4" name="TextBox 3">
            <a:extLst>
              <a:ext uri="{FF2B5EF4-FFF2-40B4-BE49-F238E27FC236}">
                <a16:creationId xmlns:a16="http://schemas.microsoft.com/office/drawing/2014/main" id="{D4367C41-DAB6-D09D-E51C-9B941576CC92}"/>
              </a:ext>
            </a:extLst>
          </p:cNvPr>
          <p:cNvSpPr txBox="1"/>
          <p:nvPr/>
        </p:nvSpPr>
        <p:spPr>
          <a:xfrm>
            <a:off x="1023582" y="4087211"/>
            <a:ext cx="5813946" cy="1754326"/>
          </a:xfrm>
          <a:prstGeom prst="rect">
            <a:avLst/>
          </a:prstGeom>
          <a:noFill/>
        </p:spPr>
        <p:txBody>
          <a:bodyPr wrap="square">
            <a:spAutoFit/>
          </a:bodyPr>
          <a:lstStyle/>
          <a:p>
            <a:pPr marL="283464" rtl="0"/>
            <a:r>
              <a:rPr lang="en-US" b="1" dirty="0">
                <a:solidFill>
                  <a:schemeClr val="dk1"/>
                </a:solidFill>
              </a:rPr>
              <a:t>Calculation of Expected loss:</a:t>
            </a:r>
          </a:p>
          <a:p>
            <a:pPr marL="283464" rtl="0"/>
            <a:r>
              <a:rPr lang="en-US" dirty="0">
                <a:solidFill>
                  <a:schemeClr val="dk1"/>
                </a:solidFill>
              </a:rPr>
              <a:t>•Helps lender estimate potential losses.</a:t>
            </a:r>
          </a:p>
          <a:p>
            <a:pPr marL="283464" rtl="0"/>
            <a:r>
              <a:rPr lang="en-US" dirty="0">
                <a:solidFill>
                  <a:schemeClr val="dk1"/>
                </a:solidFill>
              </a:rPr>
              <a:t>•Plays a crucial role in determining capital requirements.</a:t>
            </a:r>
          </a:p>
          <a:p>
            <a:pPr marL="283464" rtl="0"/>
            <a:r>
              <a:rPr lang="en-US" dirty="0">
                <a:solidFill>
                  <a:schemeClr val="dk1"/>
                </a:solidFill>
              </a:rPr>
              <a:t>•Influence the pricing of loans</a:t>
            </a:r>
          </a:p>
          <a:p>
            <a:pPr marL="283464" rtl="0"/>
            <a:r>
              <a:rPr lang="en-US" dirty="0">
                <a:solidFill>
                  <a:schemeClr val="dk1"/>
                </a:solidFill>
              </a:rPr>
              <a:t>•Helps lender evaluate the loan portfolio</a:t>
            </a:r>
          </a:p>
          <a:p>
            <a:pPr marL="283464" rtl="0"/>
            <a:r>
              <a:rPr lang="en-US" dirty="0">
                <a:solidFill>
                  <a:schemeClr val="dk1"/>
                </a:solidFill>
              </a:rPr>
              <a:t>•Support Regulatory Compliance</a:t>
            </a:r>
          </a:p>
        </p:txBody>
      </p:sp>
      <p:cxnSp>
        <p:nvCxnSpPr>
          <p:cNvPr id="9" name="Connector: Curved 8">
            <a:extLst>
              <a:ext uri="{FF2B5EF4-FFF2-40B4-BE49-F238E27FC236}">
                <a16:creationId xmlns:a16="http://schemas.microsoft.com/office/drawing/2014/main" id="{D6E99B28-2907-E0EA-4131-F383FB7A62CB}"/>
              </a:ext>
            </a:extLst>
          </p:cNvPr>
          <p:cNvCxnSpPr>
            <a:endCxn id="8" idx="3"/>
          </p:cNvCxnSpPr>
          <p:nvPr/>
        </p:nvCxnSpPr>
        <p:spPr>
          <a:xfrm>
            <a:off x="9330897" y="2418502"/>
            <a:ext cx="1000456" cy="910922"/>
          </a:xfrm>
          <a:prstGeom prst="curvedConnector3">
            <a:avLst>
              <a:gd name="adj1" fmla="val 122850"/>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A4CAF5E-899E-1973-183F-EE5854233D1D}"/>
              </a:ext>
            </a:extLst>
          </p:cNvPr>
          <p:cNvSpPr/>
          <p:nvPr/>
        </p:nvSpPr>
        <p:spPr>
          <a:xfrm>
            <a:off x="8284191" y="3558588"/>
            <a:ext cx="2884227" cy="2064290"/>
          </a:xfrm>
          <a:prstGeom prst="ellipse">
            <a:avLst/>
          </a:prstGeom>
          <a:solidFill>
            <a:schemeClr val="accent1">
              <a:lumMod val="20000"/>
              <a:lumOff val="80000"/>
            </a:schemeClr>
          </a:solidFill>
          <a:ln>
            <a:solidFill>
              <a:schemeClr val="bg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The percentage of Total Expected loss/ Total funded amount </a:t>
            </a:r>
            <a:endParaRPr lang="en-IN" dirty="0"/>
          </a:p>
        </p:txBody>
      </p:sp>
    </p:spTree>
    <p:extLst>
      <p:ext uri="{BB962C8B-B14F-4D97-AF65-F5344CB8AC3E}">
        <p14:creationId xmlns:p14="http://schemas.microsoft.com/office/powerpoint/2010/main" val="1540737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7B81E3-A780-AAFD-EFDA-BDA347ECB350}"/>
              </a:ext>
            </a:extLst>
          </p:cNvPr>
          <p:cNvSpPr/>
          <p:nvPr/>
        </p:nvSpPr>
        <p:spPr>
          <a:xfrm>
            <a:off x="3631653" y="506989"/>
            <a:ext cx="4928693" cy="530240"/>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defTabSz="425196">
              <a:spcAft>
                <a:spcPts val="600"/>
              </a:spcAft>
            </a:pPr>
            <a:r>
              <a:rPr lang="en-US" sz="2400" b="1" kern="1200" dirty="0">
                <a:solidFill>
                  <a:srgbClr val="C00000"/>
                </a:solidFill>
                <a:latin typeface="+mn-lt"/>
                <a:ea typeface="+mn-ea"/>
                <a:cs typeface="+mn-cs"/>
              </a:rPr>
              <a:t>Credit Risk Modelling Overview</a:t>
            </a:r>
            <a:endParaRPr lang="en-IN" sz="2000" b="1" dirty="0">
              <a:solidFill>
                <a:srgbClr val="C00000"/>
              </a:solidFill>
            </a:endParaRPr>
          </a:p>
        </p:txBody>
      </p:sp>
      <p:sp>
        <p:nvSpPr>
          <p:cNvPr id="3" name="TextBox 2">
            <a:extLst>
              <a:ext uri="{FF2B5EF4-FFF2-40B4-BE49-F238E27FC236}">
                <a16:creationId xmlns:a16="http://schemas.microsoft.com/office/drawing/2014/main" id="{8E7ED060-16B1-01AD-8828-E28A6585F3C3}"/>
              </a:ext>
            </a:extLst>
          </p:cNvPr>
          <p:cNvSpPr txBox="1"/>
          <p:nvPr/>
        </p:nvSpPr>
        <p:spPr>
          <a:xfrm>
            <a:off x="1119117" y="1487606"/>
            <a:ext cx="10153934" cy="3570208"/>
          </a:xfrm>
          <a:prstGeom prst="rect">
            <a:avLst/>
          </a:prstGeom>
          <a:noFill/>
        </p:spPr>
        <p:txBody>
          <a:bodyPr wrap="square" rtlCol="0">
            <a:spAutoFit/>
          </a:bodyPr>
          <a:lstStyle/>
          <a:p>
            <a:pPr algn="just"/>
            <a:r>
              <a:rPr lang="en-US" sz="1600" dirty="0">
                <a:solidFill>
                  <a:srgbClr val="000000"/>
                </a:solidFill>
              </a:rPr>
              <a:t>Mortgage house loans were made available to borrowers with low creditworthiness (those with low credit scores) during the US recession of 2008. A person with a low credit score is more likely to fail on a loan, making them a dangerous customer for the bank. </a:t>
            </a:r>
            <a:r>
              <a:rPr lang="en-US" sz="1600" b="1" dirty="0">
                <a:solidFill>
                  <a:srgbClr val="000000"/>
                </a:solidFill>
              </a:rPr>
              <a:t>If present and future credit losses are not discovered or forecasted appropriately, then it would lead to loss.</a:t>
            </a:r>
          </a:p>
          <a:p>
            <a:pPr algn="just"/>
            <a:endParaRPr lang="en-US" sz="1600" dirty="0">
              <a:solidFill>
                <a:srgbClr val="000000"/>
              </a:solidFill>
            </a:endParaRPr>
          </a:p>
          <a:p>
            <a:pPr algn="just"/>
            <a:r>
              <a:rPr lang="en-US" b="1" dirty="0">
                <a:solidFill>
                  <a:srgbClr val="000000"/>
                </a:solidFill>
              </a:rPr>
              <a:t>Credit risk modelling </a:t>
            </a:r>
            <a:r>
              <a:rPr lang="en-US" sz="1600" dirty="0">
                <a:solidFill>
                  <a:srgbClr val="000000"/>
                </a:solidFill>
              </a:rPr>
              <a:t>allows the banks to predict whether a customer will be able to repay their loan by analyzing the previous history and credit reports of the customer. The credit risk analysis helps to calculate a risk score for each individual case. </a:t>
            </a:r>
          </a:p>
          <a:p>
            <a:pPr algn="just"/>
            <a:r>
              <a:rPr lang="en-US" sz="1600" dirty="0">
                <a:solidFill>
                  <a:srgbClr val="000000"/>
                </a:solidFill>
              </a:rPr>
              <a:t>Then the bank decides whether to sanction the loan or not depending upon the risk score value. AI and machine learning technology can alert the bank to warning signs and inconsistencies that could indicate inaccurate data or other underwriting errors. </a:t>
            </a:r>
          </a:p>
          <a:p>
            <a:pPr algn="just"/>
            <a:endParaRPr lang="en-US" sz="1600" dirty="0">
              <a:solidFill>
                <a:srgbClr val="000000"/>
              </a:solidFill>
            </a:endParaRPr>
          </a:p>
          <a:p>
            <a:pPr algn="just"/>
            <a:r>
              <a:rPr lang="en-US" sz="1600" dirty="0">
                <a:solidFill>
                  <a:srgbClr val="000000"/>
                </a:solidFill>
              </a:rPr>
              <a:t>Advanced data analytics also can streamline the entire underwriting process by automating many manual tasks while reducing the likelihood of human errors or bias creeping into the process.</a:t>
            </a:r>
          </a:p>
        </p:txBody>
      </p:sp>
    </p:spTree>
    <p:extLst>
      <p:ext uri="{BB962C8B-B14F-4D97-AF65-F5344CB8AC3E}">
        <p14:creationId xmlns:p14="http://schemas.microsoft.com/office/powerpoint/2010/main" val="2268828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7B81E3-A780-AAFD-EFDA-BDA347ECB350}"/>
              </a:ext>
            </a:extLst>
          </p:cNvPr>
          <p:cNvSpPr/>
          <p:nvPr/>
        </p:nvSpPr>
        <p:spPr>
          <a:xfrm>
            <a:off x="3631653" y="506989"/>
            <a:ext cx="4928693" cy="530240"/>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defTabSz="425196">
              <a:spcAft>
                <a:spcPts val="600"/>
              </a:spcAft>
            </a:pPr>
            <a:r>
              <a:rPr lang="en-US" sz="2400" b="1" kern="1200" dirty="0">
                <a:solidFill>
                  <a:srgbClr val="C00000"/>
                </a:solidFill>
                <a:latin typeface="+mn-lt"/>
                <a:ea typeface="+mn-ea"/>
                <a:cs typeface="+mn-cs"/>
              </a:rPr>
              <a:t>Credit Risk Modelling Overview</a:t>
            </a:r>
            <a:endParaRPr lang="en-IN" sz="2000" b="1" dirty="0">
              <a:solidFill>
                <a:srgbClr val="C00000"/>
              </a:solidFill>
            </a:endParaRPr>
          </a:p>
        </p:txBody>
      </p:sp>
      <p:sp>
        <p:nvSpPr>
          <p:cNvPr id="3" name="TextBox 2">
            <a:extLst>
              <a:ext uri="{FF2B5EF4-FFF2-40B4-BE49-F238E27FC236}">
                <a16:creationId xmlns:a16="http://schemas.microsoft.com/office/drawing/2014/main" id="{8E7ED060-16B1-01AD-8828-E28A6585F3C3}"/>
              </a:ext>
            </a:extLst>
          </p:cNvPr>
          <p:cNvSpPr txBox="1"/>
          <p:nvPr/>
        </p:nvSpPr>
        <p:spPr>
          <a:xfrm>
            <a:off x="1176926" y="1173707"/>
            <a:ext cx="9838146" cy="150810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00000"/>
                </a:solidFill>
              </a:rPr>
              <a:t>Data set: Lending club dataset from Kaggle is used for the use case, This data set represents thousands of loans made through the Lending Club platform</a:t>
            </a:r>
          </a:p>
          <a:p>
            <a:pPr marL="285750" indent="-285750">
              <a:buFont typeface="Arial" panose="020B0604020202020204" pitchFamily="34" charset="0"/>
              <a:buChar char="•"/>
            </a:pPr>
            <a:r>
              <a:rPr lang="en-US" sz="1600" dirty="0">
                <a:solidFill>
                  <a:srgbClr val="000000"/>
                </a:solidFill>
              </a:rPr>
              <a:t>Description: The size of the data is (approx. 2.8 million observations), so performed stratified sampling with respect of target variable (loan status), now the shape of data is (731373, 142)</a:t>
            </a:r>
          </a:p>
          <a:p>
            <a:pPr marL="285750" indent="-285750">
              <a:buFont typeface="Arial" panose="020B0604020202020204" pitchFamily="34" charset="0"/>
              <a:buChar char="•"/>
            </a:pPr>
            <a:r>
              <a:rPr lang="en-US" sz="1600" dirty="0">
                <a:solidFill>
                  <a:srgbClr val="000000"/>
                </a:solidFill>
              </a:rPr>
              <a:t>There are 23 categorical variables and 91 are numerical.</a:t>
            </a:r>
          </a:p>
          <a:p>
            <a:endParaRPr lang="en-US" altLang="en-US" sz="1200" dirty="0"/>
          </a:p>
        </p:txBody>
      </p:sp>
      <p:pic>
        <p:nvPicPr>
          <p:cNvPr id="6" name="Picture 5">
            <a:extLst>
              <a:ext uri="{FF2B5EF4-FFF2-40B4-BE49-F238E27FC236}">
                <a16:creationId xmlns:a16="http://schemas.microsoft.com/office/drawing/2014/main" id="{4FA69ED5-1D24-91DB-CB6E-E63962594421}"/>
              </a:ext>
            </a:extLst>
          </p:cNvPr>
          <p:cNvPicPr>
            <a:picLocks noChangeAspect="1"/>
          </p:cNvPicPr>
          <p:nvPr/>
        </p:nvPicPr>
        <p:blipFill>
          <a:blip r:embed="rId2"/>
          <a:stretch>
            <a:fillRect/>
          </a:stretch>
        </p:blipFill>
        <p:spPr>
          <a:xfrm>
            <a:off x="918950" y="2449233"/>
            <a:ext cx="10982318" cy="3901778"/>
          </a:xfrm>
          <a:prstGeom prst="rect">
            <a:avLst/>
          </a:prstGeom>
        </p:spPr>
      </p:pic>
    </p:spTree>
    <p:extLst>
      <p:ext uri="{BB962C8B-B14F-4D97-AF65-F5344CB8AC3E}">
        <p14:creationId xmlns:p14="http://schemas.microsoft.com/office/powerpoint/2010/main" val="539257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7ED060-16B1-01AD-8828-E28A6585F3C3}"/>
              </a:ext>
            </a:extLst>
          </p:cNvPr>
          <p:cNvSpPr txBox="1"/>
          <p:nvPr/>
        </p:nvSpPr>
        <p:spPr>
          <a:xfrm>
            <a:off x="900752" y="1297858"/>
            <a:ext cx="5927752" cy="4955203"/>
          </a:xfrm>
          <a:prstGeom prst="rect">
            <a:avLst/>
          </a:prstGeom>
          <a:noFill/>
        </p:spPr>
        <p:txBody>
          <a:bodyPr wrap="square" rtlCol="0">
            <a:spAutoFit/>
          </a:bodyPr>
          <a:lstStyle/>
          <a:p>
            <a:pPr algn="just"/>
            <a:r>
              <a:rPr lang="en-US" sz="1600" dirty="0">
                <a:solidFill>
                  <a:srgbClr val="2D2F31"/>
                </a:solidFill>
              </a:rPr>
              <a:t>Internal ratings-based (IRB) models to calculate regulatory capital for credit risk. Internal ratings-based (IRB) models currently used by institutions to calculate regulatory capital requirements for credit risk.</a:t>
            </a:r>
          </a:p>
          <a:p>
            <a:pPr algn="just"/>
            <a:r>
              <a:rPr lang="en-US" sz="1600" dirty="0">
                <a:solidFill>
                  <a:srgbClr val="2D2F31"/>
                </a:solidFill>
              </a:rPr>
              <a:t>ML process using algorithms rather than procedural coding that enables learning from existing data to predict future outcomes which covers a wide range of models with different levels of complexity.</a:t>
            </a:r>
          </a:p>
          <a:p>
            <a:endParaRPr lang="en-US" sz="1600" dirty="0">
              <a:solidFill>
                <a:srgbClr val="2D2F31"/>
              </a:solidFill>
            </a:endParaRPr>
          </a:p>
          <a:p>
            <a:pPr algn="l" fontAlgn="base"/>
            <a:r>
              <a:rPr lang="en-US" sz="1600" dirty="0">
                <a:solidFill>
                  <a:srgbClr val="2D2F31"/>
                </a:solidFill>
              </a:rPr>
              <a:t>It has four credit risk components :</a:t>
            </a:r>
          </a:p>
          <a:p>
            <a:pPr lvl="4" fontAlgn="base"/>
            <a:endParaRPr lang="en-US" sz="1600" b="1" dirty="0">
              <a:solidFill>
                <a:srgbClr val="2D2F31"/>
              </a:solidFill>
            </a:endParaRPr>
          </a:p>
          <a:p>
            <a:pPr marL="2114550" lvl="4" indent="-285750" fontAlgn="base">
              <a:lnSpc>
                <a:spcPct val="150000"/>
              </a:lnSpc>
              <a:buFont typeface="Wingdings" panose="05000000000000000000" pitchFamily="2" charset="2"/>
              <a:buChar char="Ø"/>
            </a:pPr>
            <a:r>
              <a:rPr lang="en-US" sz="1600" b="1" dirty="0">
                <a:solidFill>
                  <a:srgbClr val="2D2F31"/>
                </a:solidFill>
              </a:rPr>
              <a:t>Probability of Default (PD)</a:t>
            </a:r>
          </a:p>
          <a:p>
            <a:pPr marL="2114550" lvl="4" indent="-285750" fontAlgn="base">
              <a:lnSpc>
                <a:spcPct val="150000"/>
              </a:lnSpc>
              <a:buFont typeface="Wingdings" panose="05000000000000000000" pitchFamily="2" charset="2"/>
              <a:buChar char="Ø"/>
            </a:pPr>
            <a:r>
              <a:rPr lang="en-US" sz="1600" b="1" dirty="0">
                <a:solidFill>
                  <a:srgbClr val="2D2F31"/>
                </a:solidFill>
              </a:rPr>
              <a:t>Exposure at Default (EAD)</a:t>
            </a:r>
          </a:p>
          <a:p>
            <a:pPr marL="2114550" lvl="4" indent="-285750" fontAlgn="base">
              <a:lnSpc>
                <a:spcPct val="150000"/>
              </a:lnSpc>
              <a:buFont typeface="Wingdings" panose="05000000000000000000" pitchFamily="2" charset="2"/>
              <a:buChar char="Ø"/>
            </a:pPr>
            <a:r>
              <a:rPr lang="en-US" sz="1600" b="1" dirty="0">
                <a:solidFill>
                  <a:srgbClr val="2D2F31"/>
                </a:solidFill>
              </a:rPr>
              <a:t>Loss given Default (LGD)</a:t>
            </a:r>
          </a:p>
          <a:p>
            <a:pPr marL="2114550" lvl="4" indent="-285750" fontAlgn="base">
              <a:lnSpc>
                <a:spcPct val="150000"/>
              </a:lnSpc>
              <a:buFont typeface="Wingdings" panose="05000000000000000000" pitchFamily="2" charset="2"/>
              <a:buChar char="Ø"/>
            </a:pPr>
            <a:r>
              <a:rPr lang="en-US" sz="1600" b="1" dirty="0">
                <a:solidFill>
                  <a:srgbClr val="2D2F31"/>
                </a:solidFill>
              </a:rPr>
              <a:t>Expected Loss</a:t>
            </a:r>
          </a:p>
          <a:p>
            <a:pPr lvl="4" fontAlgn="base"/>
            <a:endParaRPr lang="en-US" sz="1600" dirty="0">
              <a:solidFill>
                <a:srgbClr val="2D2F31"/>
              </a:solidFill>
            </a:endParaRPr>
          </a:p>
          <a:p>
            <a:pPr lvl="4" fontAlgn="base"/>
            <a:endParaRPr lang="en-US" sz="1600" dirty="0">
              <a:solidFill>
                <a:srgbClr val="2D2F31"/>
              </a:solidFill>
            </a:endParaRPr>
          </a:p>
          <a:p>
            <a:pPr lvl="4" fontAlgn="base"/>
            <a:endParaRPr lang="en-US" sz="1600" dirty="0">
              <a:solidFill>
                <a:srgbClr val="2D2F31"/>
              </a:solidFill>
            </a:endParaRPr>
          </a:p>
          <a:p>
            <a:endParaRPr lang="en-US" altLang="en-US" sz="1200" dirty="0"/>
          </a:p>
        </p:txBody>
      </p:sp>
      <p:pic>
        <p:nvPicPr>
          <p:cNvPr id="4" name="Content Placeholder 9" descr="A diagram of a model screening">
            <a:extLst>
              <a:ext uri="{FF2B5EF4-FFF2-40B4-BE49-F238E27FC236}">
                <a16:creationId xmlns:a16="http://schemas.microsoft.com/office/drawing/2014/main" id="{86C17A5F-1FA7-0EE6-E0B1-212B23450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328" y="870059"/>
            <a:ext cx="5154053" cy="5383002"/>
          </a:xfrm>
          <a:prstGeom prst="rect">
            <a:avLst/>
          </a:prstGeom>
        </p:spPr>
      </p:pic>
      <p:sp>
        <p:nvSpPr>
          <p:cNvPr id="2" name="Rectangle 1">
            <a:extLst>
              <a:ext uri="{FF2B5EF4-FFF2-40B4-BE49-F238E27FC236}">
                <a16:creationId xmlns:a16="http://schemas.microsoft.com/office/drawing/2014/main" id="{D57B81E3-A780-AAFD-EFDA-BDA347ECB350}"/>
              </a:ext>
            </a:extLst>
          </p:cNvPr>
          <p:cNvSpPr/>
          <p:nvPr/>
        </p:nvSpPr>
        <p:spPr>
          <a:xfrm>
            <a:off x="3631653" y="492359"/>
            <a:ext cx="4928693" cy="530240"/>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defTabSz="425196">
              <a:spcAft>
                <a:spcPts val="600"/>
              </a:spcAft>
            </a:pPr>
            <a:r>
              <a:rPr lang="en-US" sz="2400" b="1" kern="1200" dirty="0">
                <a:solidFill>
                  <a:srgbClr val="C00000"/>
                </a:solidFill>
                <a:latin typeface="+mn-lt"/>
                <a:ea typeface="+mn-ea"/>
                <a:cs typeface="+mn-cs"/>
              </a:rPr>
              <a:t>Credit Risk Modelling Overview</a:t>
            </a:r>
            <a:endParaRPr lang="en-IN" sz="2000" b="1" dirty="0">
              <a:solidFill>
                <a:srgbClr val="C00000"/>
              </a:solidFill>
            </a:endParaRPr>
          </a:p>
        </p:txBody>
      </p:sp>
    </p:spTree>
    <p:extLst>
      <p:ext uri="{BB962C8B-B14F-4D97-AF65-F5344CB8AC3E}">
        <p14:creationId xmlns:p14="http://schemas.microsoft.com/office/powerpoint/2010/main" val="337298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7B81E3-A780-AAFD-EFDA-BDA347ECB350}"/>
              </a:ext>
            </a:extLst>
          </p:cNvPr>
          <p:cNvSpPr/>
          <p:nvPr/>
        </p:nvSpPr>
        <p:spPr>
          <a:xfrm>
            <a:off x="4257510" y="532714"/>
            <a:ext cx="3431198" cy="530240"/>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defTabSz="425196">
              <a:spcAft>
                <a:spcPts val="600"/>
              </a:spcAft>
            </a:pPr>
            <a:r>
              <a:rPr lang="en-US" sz="2400" b="1" kern="1200" dirty="0">
                <a:solidFill>
                  <a:srgbClr val="C00000"/>
                </a:solidFill>
                <a:latin typeface="+mn-lt"/>
                <a:ea typeface="+mn-ea"/>
                <a:cs typeface="+mn-cs"/>
              </a:rPr>
              <a:t>Approach/ Architecture</a:t>
            </a:r>
            <a:endParaRPr lang="en-IN" sz="2000" b="1" dirty="0">
              <a:solidFill>
                <a:srgbClr val="C00000"/>
              </a:solidFill>
            </a:endParaRPr>
          </a:p>
        </p:txBody>
      </p:sp>
      <p:sp>
        <p:nvSpPr>
          <p:cNvPr id="8" name="Rectangle 7">
            <a:extLst>
              <a:ext uri="{FF2B5EF4-FFF2-40B4-BE49-F238E27FC236}">
                <a16:creationId xmlns:a16="http://schemas.microsoft.com/office/drawing/2014/main" id="{24F50180-4A10-9279-0F93-EB8FADA5B4AE}"/>
              </a:ext>
            </a:extLst>
          </p:cNvPr>
          <p:cNvSpPr/>
          <p:nvPr/>
        </p:nvSpPr>
        <p:spPr>
          <a:xfrm>
            <a:off x="1031297" y="3395621"/>
            <a:ext cx="2970388" cy="12203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25196">
              <a:spcAft>
                <a:spcPts val="600"/>
              </a:spcAft>
            </a:pPr>
            <a:r>
              <a:rPr lang="en-US" sz="1674" b="1" kern="1200" dirty="0">
                <a:solidFill>
                  <a:schemeClr val="dk1"/>
                </a:solidFill>
                <a:latin typeface="+mn-lt"/>
                <a:ea typeface="+mn-ea"/>
                <a:cs typeface="+mn-cs"/>
              </a:rPr>
              <a:t>Probability of Default</a:t>
            </a:r>
            <a:r>
              <a:rPr lang="en-US" sz="1674" kern="1200" dirty="0">
                <a:solidFill>
                  <a:schemeClr val="dk1"/>
                </a:solidFill>
                <a:latin typeface="+mn-lt"/>
                <a:ea typeface="+mn-ea"/>
                <a:cs typeface="+mn-cs"/>
              </a:rPr>
              <a:t>:</a:t>
            </a:r>
          </a:p>
          <a:p>
            <a:pPr algn="ctr" defTabSz="425196">
              <a:spcAft>
                <a:spcPts val="600"/>
              </a:spcAft>
            </a:pPr>
            <a:r>
              <a:rPr lang="en-US" sz="1674" kern="1200" dirty="0">
                <a:solidFill>
                  <a:srgbClr val="10141C"/>
                </a:solidFill>
                <a:latin typeface="Mazzard"/>
                <a:ea typeface="+mn-ea"/>
                <a:cs typeface="+mn-cs"/>
              </a:rPr>
              <a:t>an estimate of the likelihood that the borrower would default.</a:t>
            </a:r>
            <a:r>
              <a:rPr lang="en-US" sz="1674" kern="1200" dirty="0">
                <a:solidFill>
                  <a:schemeClr val="dk1"/>
                </a:solidFill>
                <a:latin typeface="+mn-lt"/>
                <a:ea typeface="+mn-ea"/>
                <a:cs typeface="+mn-cs"/>
              </a:rPr>
              <a:t> </a:t>
            </a:r>
            <a:endParaRPr lang="en-IN" dirty="0"/>
          </a:p>
        </p:txBody>
      </p:sp>
      <p:sp>
        <p:nvSpPr>
          <p:cNvPr id="9" name="Rectangle 8">
            <a:extLst>
              <a:ext uri="{FF2B5EF4-FFF2-40B4-BE49-F238E27FC236}">
                <a16:creationId xmlns:a16="http://schemas.microsoft.com/office/drawing/2014/main" id="{7C5737BF-FDBB-905D-41D4-64C016C3CD64}"/>
              </a:ext>
            </a:extLst>
          </p:cNvPr>
          <p:cNvSpPr/>
          <p:nvPr/>
        </p:nvSpPr>
        <p:spPr>
          <a:xfrm>
            <a:off x="8192432" y="3395621"/>
            <a:ext cx="2968270" cy="122035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25196">
              <a:spcAft>
                <a:spcPts val="600"/>
              </a:spcAft>
            </a:pPr>
            <a:r>
              <a:rPr lang="en-US" sz="1674" b="1" kern="1200" dirty="0">
                <a:solidFill>
                  <a:srgbClr val="10141C"/>
                </a:solidFill>
                <a:latin typeface="Mazzard"/>
                <a:ea typeface="+mn-ea"/>
                <a:cs typeface="+mn-cs"/>
              </a:rPr>
              <a:t>Exposure at default</a:t>
            </a:r>
            <a:r>
              <a:rPr lang="en-US" sz="1674" kern="1200" dirty="0">
                <a:solidFill>
                  <a:srgbClr val="10141C"/>
                </a:solidFill>
                <a:latin typeface="Mazzard"/>
                <a:ea typeface="+mn-ea"/>
                <a:cs typeface="+mn-cs"/>
              </a:rPr>
              <a:t>:</a:t>
            </a:r>
          </a:p>
          <a:p>
            <a:pPr algn="ctr" defTabSz="425196">
              <a:spcAft>
                <a:spcPts val="600"/>
              </a:spcAft>
            </a:pPr>
            <a:r>
              <a:rPr lang="en-US" sz="1674" kern="1200" dirty="0">
                <a:solidFill>
                  <a:srgbClr val="10141C"/>
                </a:solidFill>
                <a:latin typeface="Mazzard"/>
                <a:ea typeface="+mn-ea"/>
                <a:cs typeface="+mn-cs"/>
              </a:rPr>
              <a:t> the total value that a lender is exposed to when a borrower defaults.</a:t>
            </a:r>
            <a:endParaRPr lang="en-IN" dirty="0"/>
          </a:p>
        </p:txBody>
      </p:sp>
      <p:sp>
        <p:nvSpPr>
          <p:cNvPr id="10" name="Rectangle 9">
            <a:extLst>
              <a:ext uri="{FF2B5EF4-FFF2-40B4-BE49-F238E27FC236}">
                <a16:creationId xmlns:a16="http://schemas.microsoft.com/office/drawing/2014/main" id="{62B9A6B9-2A6B-E136-0C6F-101D8475E269}"/>
              </a:ext>
            </a:extLst>
          </p:cNvPr>
          <p:cNvSpPr/>
          <p:nvPr/>
        </p:nvSpPr>
        <p:spPr>
          <a:xfrm>
            <a:off x="4638343" y="3395622"/>
            <a:ext cx="2794540" cy="122035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25196">
              <a:spcAft>
                <a:spcPts val="600"/>
              </a:spcAft>
            </a:pPr>
            <a:r>
              <a:rPr lang="en-US" sz="1674" b="1" kern="1200" dirty="0">
                <a:solidFill>
                  <a:srgbClr val="10141C"/>
                </a:solidFill>
                <a:latin typeface="Mazzard"/>
                <a:ea typeface="+mn-ea"/>
                <a:cs typeface="+mn-cs"/>
              </a:rPr>
              <a:t>Loss given default:</a:t>
            </a:r>
            <a:endParaRPr lang="en-US" sz="1674" kern="1200" dirty="0">
              <a:solidFill>
                <a:srgbClr val="10141C"/>
              </a:solidFill>
              <a:latin typeface="Mazzard"/>
              <a:ea typeface="+mn-ea"/>
              <a:cs typeface="+mn-cs"/>
            </a:endParaRPr>
          </a:p>
          <a:p>
            <a:pPr algn="ctr" defTabSz="425196">
              <a:spcAft>
                <a:spcPts val="600"/>
              </a:spcAft>
            </a:pPr>
            <a:r>
              <a:rPr lang="en-US" sz="1674" kern="1200" dirty="0">
                <a:solidFill>
                  <a:srgbClr val="10141C"/>
                </a:solidFill>
                <a:latin typeface="Mazzard"/>
                <a:ea typeface="+mn-ea"/>
                <a:cs typeface="+mn-cs"/>
              </a:rPr>
              <a:t> the share of an asset that is lost if a borrower defaults. </a:t>
            </a:r>
            <a:endParaRPr lang="en-IN" dirty="0"/>
          </a:p>
        </p:txBody>
      </p:sp>
      <p:sp>
        <p:nvSpPr>
          <p:cNvPr id="12" name="Rectangle 11">
            <a:extLst>
              <a:ext uri="{FF2B5EF4-FFF2-40B4-BE49-F238E27FC236}">
                <a16:creationId xmlns:a16="http://schemas.microsoft.com/office/drawing/2014/main" id="{A1C07DAF-819B-86D2-71C8-0EADCB284A0C}"/>
              </a:ext>
            </a:extLst>
          </p:cNvPr>
          <p:cNvSpPr/>
          <p:nvPr/>
        </p:nvSpPr>
        <p:spPr>
          <a:xfrm>
            <a:off x="2696576" y="5626598"/>
            <a:ext cx="7146304" cy="58793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25196">
              <a:spcAft>
                <a:spcPts val="600"/>
              </a:spcAft>
            </a:pPr>
            <a:r>
              <a:rPr lang="en-US" sz="1674" b="1" kern="1200" dirty="0">
                <a:solidFill>
                  <a:srgbClr val="10141C"/>
                </a:solidFill>
                <a:latin typeface="Mazzard"/>
                <a:ea typeface="+mn-ea"/>
                <a:cs typeface="+mn-cs"/>
              </a:rPr>
              <a:t>Expected loss : </a:t>
            </a:r>
            <a:r>
              <a:rPr lang="en-US" sz="1674" b="1" kern="1200" dirty="0">
                <a:solidFill>
                  <a:srgbClr val="040C28"/>
                </a:solidFill>
                <a:latin typeface="Google Sans"/>
                <a:ea typeface="+mn-ea"/>
                <a:cs typeface="+mn-cs"/>
              </a:rPr>
              <a:t>EL = PD × LGD × EAD = PD × (1 − RR) × EAD</a:t>
            </a:r>
            <a:endParaRPr lang="en-US" b="0" i="0" dirty="0">
              <a:solidFill>
                <a:srgbClr val="202124"/>
              </a:solidFill>
              <a:effectLst/>
              <a:latin typeface="Google Sans"/>
            </a:endParaRPr>
          </a:p>
        </p:txBody>
      </p:sp>
      <p:sp>
        <p:nvSpPr>
          <p:cNvPr id="14" name="Arrow: Right 13">
            <a:extLst>
              <a:ext uri="{FF2B5EF4-FFF2-40B4-BE49-F238E27FC236}">
                <a16:creationId xmlns:a16="http://schemas.microsoft.com/office/drawing/2014/main" id="{9CC72245-FCBD-6803-8A6C-A77D8C33A770}"/>
              </a:ext>
            </a:extLst>
          </p:cNvPr>
          <p:cNvSpPr/>
          <p:nvPr/>
        </p:nvSpPr>
        <p:spPr>
          <a:xfrm>
            <a:off x="1374521" y="1536480"/>
            <a:ext cx="2122917" cy="122036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25196">
              <a:spcAft>
                <a:spcPts val="600"/>
              </a:spcAft>
            </a:pPr>
            <a:r>
              <a:rPr lang="en-US" sz="1674" kern="1200" dirty="0">
                <a:solidFill>
                  <a:schemeClr val="dk1"/>
                </a:solidFill>
                <a:latin typeface="+mn-lt"/>
                <a:ea typeface="+mn-ea"/>
                <a:cs typeface="+mn-cs"/>
              </a:rPr>
              <a:t>Data Preprocessing</a:t>
            </a:r>
            <a:endParaRPr lang="en-IN" dirty="0"/>
          </a:p>
        </p:txBody>
      </p:sp>
      <p:sp>
        <p:nvSpPr>
          <p:cNvPr id="15" name="Arrow: Right 14">
            <a:extLst>
              <a:ext uri="{FF2B5EF4-FFF2-40B4-BE49-F238E27FC236}">
                <a16:creationId xmlns:a16="http://schemas.microsoft.com/office/drawing/2014/main" id="{EE17FE27-6085-76E2-78E3-F04AE5C265B6}"/>
              </a:ext>
            </a:extLst>
          </p:cNvPr>
          <p:cNvSpPr/>
          <p:nvPr/>
        </p:nvSpPr>
        <p:spPr>
          <a:xfrm>
            <a:off x="6443988" y="1619108"/>
            <a:ext cx="2122917" cy="122036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25196">
              <a:spcAft>
                <a:spcPts val="600"/>
              </a:spcAft>
            </a:pPr>
            <a:r>
              <a:rPr lang="en-US" sz="1674" kern="1200" dirty="0">
                <a:solidFill>
                  <a:schemeClr val="dk1"/>
                </a:solidFill>
                <a:latin typeface="+mn-lt"/>
                <a:ea typeface="+mn-ea"/>
                <a:cs typeface="+mn-cs"/>
              </a:rPr>
              <a:t>Splitting Data </a:t>
            </a:r>
          </a:p>
          <a:p>
            <a:pPr algn="ctr" defTabSz="425196">
              <a:spcAft>
                <a:spcPts val="600"/>
              </a:spcAft>
            </a:pPr>
            <a:r>
              <a:rPr lang="en-US" sz="1674" kern="1200" dirty="0">
                <a:solidFill>
                  <a:schemeClr val="dk1"/>
                </a:solidFill>
                <a:latin typeface="+mn-lt"/>
                <a:ea typeface="+mn-ea"/>
                <a:cs typeface="+mn-cs"/>
              </a:rPr>
              <a:t>Train/Test</a:t>
            </a:r>
            <a:endParaRPr lang="en-IN" dirty="0"/>
          </a:p>
        </p:txBody>
      </p:sp>
      <p:sp>
        <p:nvSpPr>
          <p:cNvPr id="16" name="Arrow: Right 15">
            <a:extLst>
              <a:ext uri="{FF2B5EF4-FFF2-40B4-BE49-F238E27FC236}">
                <a16:creationId xmlns:a16="http://schemas.microsoft.com/office/drawing/2014/main" id="{7849FC68-0B8B-58F7-5477-B0BF62133153}"/>
              </a:ext>
            </a:extLst>
          </p:cNvPr>
          <p:cNvSpPr/>
          <p:nvPr/>
        </p:nvSpPr>
        <p:spPr>
          <a:xfrm>
            <a:off x="3850192" y="1619108"/>
            <a:ext cx="2122917" cy="122036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25196">
              <a:spcAft>
                <a:spcPts val="600"/>
              </a:spcAft>
            </a:pPr>
            <a:r>
              <a:rPr lang="en-US" sz="1674" kern="1200" dirty="0">
                <a:solidFill>
                  <a:schemeClr val="dk1"/>
                </a:solidFill>
                <a:latin typeface="+mn-lt"/>
                <a:ea typeface="+mn-ea"/>
                <a:cs typeface="+mn-cs"/>
              </a:rPr>
              <a:t>Feature Selection</a:t>
            </a:r>
            <a:endParaRPr lang="en-IN" dirty="0"/>
          </a:p>
        </p:txBody>
      </p:sp>
      <p:sp>
        <p:nvSpPr>
          <p:cNvPr id="17" name="Arrow: Right 16">
            <a:extLst>
              <a:ext uri="{FF2B5EF4-FFF2-40B4-BE49-F238E27FC236}">
                <a16:creationId xmlns:a16="http://schemas.microsoft.com/office/drawing/2014/main" id="{17EB5949-B4D8-DB72-536C-CB7F60897A05}"/>
              </a:ext>
            </a:extLst>
          </p:cNvPr>
          <p:cNvSpPr/>
          <p:nvPr/>
        </p:nvSpPr>
        <p:spPr>
          <a:xfrm>
            <a:off x="9037785" y="1619108"/>
            <a:ext cx="2122917" cy="122036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25196">
              <a:spcAft>
                <a:spcPts val="600"/>
              </a:spcAft>
            </a:pPr>
            <a:r>
              <a:rPr lang="en-US" sz="1674" kern="1200" dirty="0">
                <a:solidFill>
                  <a:schemeClr val="dk1"/>
                </a:solidFill>
                <a:latin typeface="+mn-lt"/>
                <a:ea typeface="+mn-ea"/>
                <a:cs typeface="+mn-cs"/>
              </a:rPr>
              <a:t>Choosing a Model</a:t>
            </a:r>
            <a:endParaRPr lang="en-IN" dirty="0"/>
          </a:p>
        </p:txBody>
      </p:sp>
      <p:sp>
        <p:nvSpPr>
          <p:cNvPr id="21" name="Flowchart: Terminator 20">
            <a:extLst>
              <a:ext uri="{FF2B5EF4-FFF2-40B4-BE49-F238E27FC236}">
                <a16:creationId xmlns:a16="http://schemas.microsoft.com/office/drawing/2014/main" id="{3FFDCDB9-A3BC-BDBD-D0D6-B2014149A62E}"/>
              </a:ext>
            </a:extLst>
          </p:cNvPr>
          <p:cNvSpPr/>
          <p:nvPr/>
        </p:nvSpPr>
        <p:spPr>
          <a:xfrm>
            <a:off x="1272042" y="4762168"/>
            <a:ext cx="2175869" cy="587935"/>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25196">
              <a:spcAft>
                <a:spcPts val="600"/>
              </a:spcAft>
            </a:pPr>
            <a:r>
              <a:rPr lang="en-US" sz="1674" kern="1200" dirty="0">
                <a:solidFill>
                  <a:schemeClr val="dk1"/>
                </a:solidFill>
                <a:latin typeface="+mn-lt"/>
                <a:ea typeface="+mn-ea"/>
                <a:cs typeface="+mn-cs"/>
              </a:rPr>
              <a:t>Logistic Regression</a:t>
            </a:r>
          </a:p>
          <a:p>
            <a:pPr algn="ctr" defTabSz="425196">
              <a:spcAft>
                <a:spcPts val="600"/>
              </a:spcAft>
            </a:pPr>
            <a:r>
              <a:rPr lang="en-US" sz="1674" kern="1200" dirty="0">
                <a:solidFill>
                  <a:schemeClr val="dk1"/>
                </a:solidFill>
                <a:latin typeface="+mn-lt"/>
                <a:ea typeface="+mn-ea"/>
                <a:cs typeface="+mn-cs"/>
              </a:rPr>
              <a:t>used</a:t>
            </a:r>
            <a:endParaRPr lang="en-IN" dirty="0"/>
          </a:p>
        </p:txBody>
      </p:sp>
      <p:sp>
        <p:nvSpPr>
          <p:cNvPr id="22" name="Flowchart: Terminator 21">
            <a:extLst>
              <a:ext uri="{FF2B5EF4-FFF2-40B4-BE49-F238E27FC236}">
                <a16:creationId xmlns:a16="http://schemas.microsoft.com/office/drawing/2014/main" id="{5EF15932-8AA1-874D-4AA3-9AFF7839BBD7}"/>
              </a:ext>
            </a:extLst>
          </p:cNvPr>
          <p:cNvSpPr/>
          <p:nvPr/>
        </p:nvSpPr>
        <p:spPr>
          <a:xfrm>
            <a:off x="4960920" y="4762168"/>
            <a:ext cx="2175869" cy="587935"/>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25196">
              <a:spcAft>
                <a:spcPts val="600"/>
              </a:spcAft>
            </a:pPr>
            <a:r>
              <a:rPr lang="en-US" sz="1674" kern="1200" dirty="0">
                <a:solidFill>
                  <a:schemeClr val="dk1"/>
                </a:solidFill>
                <a:latin typeface="+mn-lt"/>
                <a:ea typeface="+mn-ea"/>
                <a:cs typeface="+mn-cs"/>
              </a:rPr>
              <a:t>Linear &amp; Logistic </a:t>
            </a:r>
          </a:p>
          <a:p>
            <a:pPr algn="ctr" defTabSz="425196">
              <a:spcAft>
                <a:spcPts val="600"/>
              </a:spcAft>
            </a:pPr>
            <a:r>
              <a:rPr lang="en-US" sz="1674" kern="1200" dirty="0">
                <a:solidFill>
                  <a:schemeClr val="dk1"/>
                </a:solidFill>
                <a:latin typeface="+mn-lt"/>
                <a:ea typeface="+mn-ea"/>
                <a:cs typeface="+mn-cs"/>
              </a:rPr>
              <a:t>Regression</a:t>
            </a:r>
            <a:endParaRPr lang="en-IN" dirty="0"/>
          </a:p>
        </p:txBody>
      </p:sp>
      <p:sp>
        <p:nvSpPr>
          <p:cNvPr id="23" name="Flowchart: Terminator 22">
            <a:extLst>
              <a:ext uri="{FF2B5EF4-FFF2-40B4-BE49-F238E27FC236}">
                <a16:creationId xmlns:a16="http://schemas.microsoft.com/office/drawing/2014/main" id="{267FE80F-3970-05FA-1ED1-A25E4AC8AA8F}"/>
              </a:ext>
            </a:extLst>
          </p:cNvPr>
          <p:cNvSpPr/>
          <p:nvPr/>
        </p:nvSpPr>
        <p:spPr>
          <a:xfrm>
            <a:off x="8573796" y="4762168"/>
            <a:ext cx="2037109" cy="587935"/>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25196">
              <a:spcAft>
                <a:spcPts val="600"/>
              </a:spcAft>
            </a:pPr>
            <a:r>
              <a:rPr lang="en-US" sz="1674" kern="1200" dirty="0">
                <a:solidFill>
                  <a:schemeClr val="dk1"/>
                </a:solidFill>
                <a:latin typeface="+mn-lt"/>
                <a:ea typeface="+mn-ea"/>
                <a:cs typeface="+mn-cs"/>
              </a:rPr>
              <a:t>Linear &amp; Logistic</a:t>
            </a:r>
          </a:p>
          <a:p>
            <a:pPr algn="ctr" defTabSz="425196">
              <a:spcAft>
                <a:spcPts val="600"/>
              </a:spcAft>
            </a:pPr>
            <a:r>
              <a:rPr lang="en-US" sz="1674" kern="1200" dirty="0">
                <a:solidFill>
                  <a:schemeClr val="dk1"/>
                </a:solidFill>
                <a:latin typeface="+mn-lt"/>
                <a:ea typeface="+mn-ea"/>
                <a:cs typeface="+mn-cs"/>
              </a:rPr>
              <a:t>Regression </a:t>
            </a:r>
            <a:endParaRPr lang="en-IN" dirty="0"/>
          </a:p>
        </p:txBody>
      </p:sp>
    </p:spTree>
    <p:extLst>
      <p:ext uri="{BB962C8B-B14F-4D97-AF65-F5344CB8AC3E}">
        <p14:creationId xmlns:p14="http://schemas.microsoft.com/office/powerpoint/2010/main" val="3506917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E070A06-467C-EC5A-E5BB-AA79960C001A}"/>
              </a:ext>
            </a:extLst>
          </p:cNvPr>
          <p:cNvSpPr/>
          <p:nvPr/>
        </p:nvSpPr>
        <p:spPr>
          <a:xfrm>
            <a:off x="4215586" y="560694"/>
            <a:ext cx="3874355" cy="484295"/>
          </a:xfrm>
          <a:prstGeom prst="rect">
            <a:avLst/>
          </a:prstGeom>
          <a:solidFill>
            <a:schemeClr val="bg2"/>
          </a:solidFill>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374904">
              <a:spcAft>
                <a:spcPts val="600"/>
              </a:spcAft>
            </a:pPr>
            <a:r>
              <a:rPr lang="en-US" sz="2400" b="1" dirty="0">
                <a:solidFill>
                  <a:srgbClr val="C00000"/>
                </a:solidFill>
              </a:rPr>
              <a:t>Exploratory Data Analysis</a:t>
            </a:r>
            <a:endParaRPr lang="en-IN" sz="2400" b="1" dirty="0">
              <a:solidFill>
                <a:srgbClr val="C00000"/>
              </a:solidFill>
            </a:endParaRPr>
          </a:p>
        </p:txBody>
      </p:sp>
      <p:sp>
        <p:nvSpPr>
          <p:cNvPr id="6" name="Rectangle 5">
            <a:extLst>
              <a:ext uri="{FF2B5EF4-FFF2-40B4-BE49-F238E27FC236}">
                <a16:creationId xmlns:a16="http://schemas.microsoft.com/office/drawing/2014/main" id="{F86A986B-6962-74EE-F05F-C363FA9A2363}"/>
              </a:ext>
            </a:extLst>
          </p:cNvPr>
          <p:cNvSpPr/>
          <p:nvPr/>
        </p:nvSpPr>
        <p:spPr>
          <a:xfrm>
            <a:off x="6445295" y="3875418"/>
            <a:ext cx="4604677" cy="132776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374904">
              <a:spcAft>
                <a:spcPts val="600"/>
              </a:spcAft>
            </a:pPr>
            <a:r>
              <a:rPr lang="en-US" sz="2000" b="1" dirty="0"/>
              <a:t>Target Variable:  loan_status</a:t>
            </a:r>
          </a:p>
          <a:p>
            <a:pPr algn="ctr" defTabSz="374904">
              <a:spcAft>
                <a:spcPts val="600"/>
              </a:spcAft>
            </a:pPr>
            <a:r>
              <a:rPr lang="en-US" dirty="0"/>
              <a:t>Out of 10 categories, we have made this variable as an indicator. (0 &amp; 1)</a:t>
            </a:r>
          </a:p>
          <a:p>
            <a:pPr algn="ctr" defTabSz="374904">
              <a:spcAft>
                <a:spcPts val="600"/>
              </a:spcAft>
            </a:pPr>
            <a:r>
              <a:rPr lang="en-US" b="1" dirty="0"/>
              <a:t>The Imbalance ratio is 6.75.</a:t>
            </a:r>
          </a:p>
        </p:txBody>
      </p:sp>
      <p:sp>
        <p:nvSpPr>
          <p:cNvPr id="7" name="Rectangle 6">
            <a:extLst>
              <a:ext uri="{FF2B5EF4-FFF2-40B4-BE49-F238E27FC236}">
                <a16:creationId xmlns:a16="http://schemas.microsoft.com/office/drawing/2014/main" id="{E6145001-A386-FBA6-D225-4EB8B4D1F8AC}"/>
              </a:ext>
            </a:extLst>
          </p:cNvPr>
          <p:cNvSpPr/>
          <p:nvPr/>
        </p:nvSpPr>
        <p:spPr>
          <a:xfrm>
            <a:off x="1554768" y="1283185"/>
            <a:ext cx="4597996" cy="247726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defTabSz="374904">
              <a:spcAft>
                <a:spcPts val="600"/>
              </a:spcAft>
            </a:pPr>
            <a:r>
              <a:rPr lang="en-US" sz="2000" b="1" dirty="0"/>
              <a:t>Missing</a:t>
            </a:r>
            <a:r>
              <a:rPr lang="en-US" sz="2000" b="1" kern="1200" dirty="0">
                <a:solidFill>
                  <a:schemeClr val="dk1"/>
                </a:solidFill>
                <a:latin typeface="+mn-lt"/>
                <a:ea typeface="+mn-ea"/>
                <a:cs typeface="+mn-cs"/>
              </a:rPr>
              <a:t> Value Detection &amp; Treatment:</a:t>
            </a:r>
          </a:p>
          <a:p>
            <a:pPr defTabSz="374904">
              <a:spcAft>
                <a:spcPts val="600"/>
              </a:spcAft>
            </a:pPr>
            <a:r>
              <a:rPr lang="en-US" sz="1600" kern="1200" dirty="0">
                <a:solidFill>
                  <a:srgbClr val="000000"/>
                </a:solidFill>
                <a:latin typeface="+mn-lt"/>
                <a:ea typeface="+mn-ea"/>
                <a:cs typeface="+mn-cs"/>
              </a:rPr>
              <a:t>29 columns having more than 90% missing values have been removed.</a:t>
            </a:r>
          </a:p>
          <a:p>
            <a:pPr defTabSz="374904">
              <a:spcAft>
                <a:spcPts val="600"/>
              </a:spcAft>
            </a:pPr>
            <a:r>
              <a:rPr lang="en-US" sz="1600" kern="1200" dirty="0">
                <a:solidFill>
                  <a:srgbClr val="000000"/>
                </a:solidFill>
                <a:latin typeface="+mn-lt"/>
                <a:ea typeface="+mn-ea"/>
                <a:cs typeface="+mn-cs"/>
              </a:rPr>
              <a:t>For other columns, we have used two approaches.</a:t>
            </a:r>
          </a:p>
          <a:p>
            <a:pPr marL="234315" indent="-234315" defTabSz="374904">
              <a:spcAft>
                <a:spcPts val="600"/>
              </a:spcAft>
              <a:buFont typeface="Arial" panose="020B0604020202020204" pitchFamily="34" charset="0"/>
              <a:buChar char="•"/>
            </a:pPr>
            <a:r>
              <a:rPr lang="en-US" sz="1600" kern="1200" dirty="0">
                <a:solidFill>
                  <a:srgbClr val="2D2F31"/>
                </a:solidFill>
                <a:latin typeface="+mn-lt"/>
                <a:ea typeface="+mn-ea"/>
                <a:cs typeface="+mn-cs"/>
              </a:rPr>
              <a:t>Replace the missing values with the mean of the non-missing values of the variable.</a:t>
            </a:r>
            <a:endParaRPr lang="en-US" sz="1600" kern="1200" dirty="0">
              <a:solidFill>
                <a:srgbClr val="000000"/>
              </a:solidFill>
              <a:latin typeface="+mn-lt"/>
              <a:ea typeface="+mn-ea"/>
              <a:cs typeface="+mn-cs"/>
            </a:endParaRPr>
          </a:p>
          <a:p>
            <a:pPr marL="234315" indent="-234315" defTabSz="374904">
              <a:spcAft>
                <a:spcPts val="600"/>
              </a:spcAft>
              <a:buFont typeface="Arial" panose="020B0604020202020204" pitchFamily="34" charset="0"/>
              <a:buChar char="•"/>
            </a:pPr>
            <a:r>
              <a:rPr lang="en-US" sz="1600" kern="1200" dirty="0">
                <a:solidFill>
                  <a:srgbClr val="2D2F31"/>
                </a:solidFill>
                <a:latin typeface="+mn-lt"/>
                <a:ea typeface="+mn-ea"/>
                <a:cs typeface="+mn-cs"/>
              </a:rPr>
              <a:t>For some variables, replaced the missing values with zeroes</a:t>
            </a:r>
            <a:endParaRPr lang="en-IN" sz="1600" dirty="0"/>
          </a:p>
        </p:txBody>
      </p:sp>
      <p:pic>
        <p:nvPicPr>
          <p:cNvPr id="1026" name="Picture 2">
            <a:extLst>
              <a:ext uri="{FF2B5EF4-FFF2-40B4-BE49-F238E27FC236}">
                <a16:creationId xmlns:a16="http://schemas.microsoft.com/office/drawing/2014/main" id="{05492319-9E86-7D67-81D3-D86F1F5DBC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161" y="3875418"/>
            <a:ext cx="4663149" cy="253685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79290AC9-7E8D-9FA2-7FBE-B25EB6B3980F}"/>
              </a:ext>
            </a:extLst>
          </p:cNvPr>
          <p:cNvSpPr/>
          <p:nvPr/>
        </p:nvSpPr>
        <p:spPr>
          <a:xfrm>
            <a:off x="6758842" y="1283185"/>
            <a:ext cx="3323382" cy="484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defTabSz="374904">
              <a:spcAft>
                <a:spcPts val="600"/>
              </a:spcAft>
            </a:pPr>
            <a:r>
              <a:rPr lang="en-US" sz="1476" b="1" kern="1200" dirty="0">
                <a:solidFill>
                  <a:schemeClr val="dk1"/>
                </a:solidFill>
                <a:latin typeface="+mn-lt"/>
                <a:ea typeface="+mn-ea"/>
                <a:cs typeface="+mn-cs"/>
              </a:rPr>
              <a:t>Significant Variables in our Database</a:t>
            </a:r>
            <a:endParaRPr lang="en-IN" b="1" dirty="0"/>
          </a:p>
        </p:txBody>
      </p:sp>
      <p:sp>
        <p:nvSpPr>
          <p:cNvPr id="12" name="Flowchart: Process 11">
            <a:extLst>
              <a:ext uri="{FF2B5EF4-FFF2-40B4-BE49-F238E27FC236}">
                <a16:creationId xmlns:a16="http://schemas.microsoft.com/office/drawing/2014/main" id="{5090F2E2-6C3B-9EBC-4241-DA2977223588}"/>
              </a:ext>
            </a:extLst>
          </p:cNvPr>
          <p:cNvSpPr/>
          <p:nvPr/>
        </p:nvSpPr>
        <p:spPr>
          <a:xfrm>
            <a:off x="6445295" y="1784013"/>
            <a:ext cx="1937178" cy="1857208"/>
          </a:xfrm>
          <a:prstGeom prst="flowChartProcess">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defTabSz="374904">
              <a:spcAft>
                <a:spcPts val="600"/>
              </a:spcAft>
            </a:pPr>
            <a:r>
              <a:rPr lang="en-US" sz="1476" b="1" kern="1200" dirty="0">
                <a:solidFill>
                  <a:schemeClr val="dk1"/>
                </a:solidFill>
                <a:latin typeface="+mn-lt"/>
                <a:ea typeface="+mn-ea"/>
                <a:cs typeface="+mn-cs"/>
              </a:rPr>
              <a:t>Continuous Variable</a:t>
            </a:r>
          </a:p>
          <a:p>
            <a:pPr marL="234315" indent="-234315" defTabSz="374904">
              <a:spcAft>
                <a:spcPts val="600"/>
              </a:spcAft>
              <a:buFont typeface="Arial" panose="020B0604020202020204" pitchFamily="34" charset="0"/>
              <a:buChar char="•"/>
            </a:pPr>
            <a:r>
              <a:rPr lang="en-IN" sz="1476" kern="1200" dirty="0">
                <a:solidFill>
                  <a:schemeClr val="dk1"/>
                </a:solidFill>
                <a:latin typeface="+mn-lt"/>
                <a:ea typeface="+mn-ea"/>
                <a:cs typeface="+mn-cs"/>
              </a:rPr>
              <a:t>Emp_length</a:t>
            </a:r>
          </a:p>
          <a:p>
            <a:pPr marL="234315" indent="-234315" defTabSz="374904">
              <a:spcAft>
                <a:spcPts val="600"/>
              </a:spcAft>
              <a:buFont typeface="Arial" panose="020B0604020202020204" pitchFamily="34" charset="0"/>
              <a:buChar char="•"/>
            </a:pPr>
            <a:r>
              <a:rPr lang="en-IN" sz="1476" kern="1200" dirty="0">
                <a:solidFill>
                  <a:schemeClr val="dk1"/>
                </a:solidFill>
                <a:latin typeface="+mn-lt"/>
                <a:ea typeface="+mn-ea"/>
                <a:cs typeface="+mn-cs"/>
              </a:rPr>
              <a:t>Earliest_cr_line</a:t>
            </a:r>
          </a:p>
          <a:p>
            <a:pPr marL="234315" indent="-234315" defTabSz="374904">
              <a:spcAft>
                <a:spcPts val="600"/>
              </a:spcAft>
              <a:buFont typeface="Arial" panose="020B0604020202020204" pitchFamily="34" charset="0"/>
              <a:buChar char="•"/>
            </a:pPr>
            <a:r>
              <a:rPr lang="en-IN" sz="1476" kern="1200" dirty="0">
                <a:solidFill>
                  <a:schemeClr val="dk1"/>
                </a:solidFill>
                <a:latin typeface="+mn-lt"/>
                <a:ea typeface="+mn-ea"/>
                <a:cs typeface="+mn-cs"/>
              </a:rPr>
              <a:t>Term </a:t>
            </a:r>
          </a:p>
          <a:p>
            <a:pPr marL="234315" indent="-234315" defTabSz="374904">
              <a:spcAft>
                <a:spcPts val="600"/>
              </a:spcAft>
              <a:buFont typeface="Arial" panose="020B0604020202020204" pitchFamily="34" charset="0"/>
              <a:buChar char="•"/>
            </a:pPr>
            <a:r>
              <a:rPr lang="en-IN" sz="1476" kern="1200" dirty="0">
                <a:solidFill>
                  <a:schemeClr val="dk1"/>
                </a:solidFill>
                <a:latin typeface="+mn-lt"/>
                <a:ea typeface="+mn-ea"/>
                <a:cs typeface="+mn-cs"/>
              </a:rPr>
              <a:t>Issue_d</a:t>
            </a:r>
            <a:endParaRPr lang="en-IN" dirty="0"/>
          </a:p>
        </p:txBody>
      </p:sp>
      <p:sp>
        <p:nvSpPr>
          <p:cNvPr id="13" name="Rectangle 12">
            <a:extLst>
              <a:ext uri="{FF2B5EF4-FFF2-40B4-BE49-F238E27FC236}">
                <a16:creationId xmlns:a16="http://schemas.microsoft.com/office/drawing/2014/main" id="{78A90018-A1E7-6381-A404-5077DB7279EE}"/>
              </a:ext>
            </a:extLst>
          </p:cNvPr>
          <p:cNvSpPr/>
          <p:nvPr/>
        </p:nvSpPr>
        <p:spPr>
          <a:xfrm>
            <a:off x="8897987" y="1903242"/>
            <a:ext cx="1937178" cy="185720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defTabSz="374904">
              <a:spcAft>
                <a:spcPts val="600"/>
              </a:spcAft>
            </a:pPr>
            <a:r>
              <a:rPr lang="en-US" sz="1476" b="1" kern="1200" dirty="0">
                <a:solidFill>
                  <a:schemeClr val="dk1"/>
                </a:solidFill>
                <a:latin typeface="+mn-lt"/>
                <a:ea typeface="+mn-ea"/>
                <a:cs typeface="+mn-cs"/>
              </a:rPr>
              <a:t>Discrete Variable</a:t>
            </a:r>
          </a:p>
          <a:p>
            <a:pPr marL="234315" indent="-234315" defTabSz="374904">
              <a:spcAft>
                <a:spcPts val="600"/>
              </a:spcAft>
              <a:buFont typeface="Arial" panose="020B0604020202020204" pitchFamily="34" charset="0"/>
              <a:buChar char="•"/>
            </a:pPr>
            <a:r>
              <a:rPr lang="en-US" sz="1476" kern="1200" dirty="0">
                <a:solidFill>
                  <a:schemeClr val="dk1"/>
                </a:solidFill>
                <a:latin typeface="+mn-lt"/>
                <a:ea typeface="+mn-ea"/>
                <a:cs typeface="+mn-cs"/>
              </a:rPr>
              <a:t>Grade </a:t>
            </a:r>
          </a:p>
          <a:p>
            <a:pPr marL="234315" indent="-234315" defTabSz="374904">
              <a:spcAft>
                <a:spcPts val="600"/>
              </a:spcAft>
              <a:buFont typeface="Arial" panose="020B0604020202020204" pitchFamily="34" charset="0"/>
              <a:buChar char="•"/>
            </a:pPr>
            <a:r>
              <a:rPr lang="en-US" sz="1476" kern="1200" dirty="0">
                <a:solidFill>
                  <a:schemeClr val="dk1"/>
                </a:solidFill>
                <a:latin typeface="+mn-lt"/>
                <a:ea typeface="+mn-ea"/>
                <a:cs typeface="+mn-cs"/>
              </a:rPr>
              <a:t>Home_ownership</a:t>
            </a:r>
          </a:p>
          <a:p>
            <a:pPr marL="234315" indent="-234315" defTabSz="374904">
              <a:spcAft>
                <a:spcPts val="600"/>
              </a:spcAft>
              <a:buFont typeface="Arial" panose="020B0604020202020204" pitchFamily="34" charset="0"/>
              <a:buChar char="•"/>
            </a:pPr>
            <a:r>
              <a:rPr lang="en-US" sz="1476" kern="1200" dirty="0">
                <a:solidFill>
                  <a:schemeClr val="dk1"/>
                </a:solidFill>
                <a:latin typeface="+mn-lt"/>
                <a:ea typeface="+mn-ea"/>
                <a:cs typeface="+mn-cs"/>
              </a:rPr>
              <a:t>Verification_status</a:t>
            </a:r>
          </a:p>
          <a:p>
            <a:pPr marL="234315" indent="-234315" defTabSz="374904">
              <a:spcAft>
                <a:spcPts val="600"/>
              </a:spcAft>
              <a:buFont typeface="Arial" panose="020B0604020202020204" pitchFamily="34" charset="0"/>
              <a:buChar char="•"/>
            </a:pPr>
            <a:r>
              <a:rPr lang="en-US" sz="1476" kern="1200" dirty="0">
                <a:solidFill>
                  <a:schemeClr val="dk1"/>
                </a:solidFill>
                <a:latin typeface="+mn-lt"/>
                <a:ea typeface="+mn-ea"/>
                <a:cs typeface="+mn-cs"/>
              </a:rPr>
              <a:t>Purpose</a:t>
            </a:r>
          </a:p>
          <a:p>
            <a:pPr marL="234315" indent="-234315" defTabSz="374904">
              <a:spcAft>
                <a:spcPts val="600"/>
              </a:spcAft>
              <a:buFont typeface="Arial" panose="020B0604020202020204" pitchFamily="34" charset="0"/>
              <a:buChar char="•"/>
            </a:pPr>
            <a:r>
              <a:rPr lang="en-US" sz="1476" kern="1200" dirty="0" err="1">
                <a:solidFill>
                  <a:schemeClr val="dk1"/>
                </a:solidFill>
                <a:latin typeface="+mn-lt"/>
                <a:ea typeface="+mn-ea"/>
                <a:cs typeface="+mn-cs"/>
              </a:rPr>
              <a:t>Addr_state</a:t>
            </a:r>
            <a:endParaRPr lang="en-IN" dirty="0"/>
          </a:p>
        </p:txBody>
      </p:sp>
      <p:sp>
        <p:nvSpPr>
          <p:cNvPr id="5" name="Rectangle 4">
            <a:extLst>
              <a:ext uri="{FF2B5EF4-FFF2-40B4-BE49-F238E27FC236}">
                <a16:creationId xmlns:a16="http://schemas.microsoft.com/office/drawing/2014/main" id="{C9DD8A70-AFFF-C23C-9C59-0B059511AEDD}"/>
              </a:ext>
            </a:extLst>
          </p:cNvPr>
          <p:cNvSpPr/>
          <p:nvPr/>
        </p:nvSpPr>
        <p:spPr>
          <a:xfrm>
            <a:off x="6445295" y="5553345"/>
            <a:ext cx="4291130" cy="63008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t>Lending club loan has started in 2008 so gradually it picked up over years.</a:t>
            </a:r>
            <a:endParaRPr lang="en-IN" sz="1600" b="1" dirty="0"/>
          </a:p>
        </p:txBody>
      </p:sp>
    </p:spTree>
    <p:extLst>
      <p:ext uri="{BB962C8B-B14F-4D97-AF65-F5344CB8AC3E}">
        <p14:creationId xmlns:p14="http://schemas.microsoft.com/office/powerpoint/2010/main" val="3435085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A27F44-D1D0-F69F-553F-C9E3C70B34D3}"/>
              </a:ext>
            </a:extLst>
          </p:cNvPr>
          <p:cNvSpPr/>
          <p:nvPr/>
        </p:nvSpPr>
        <p:spPr>
          <a:xfrm>
            <a:off x="4499211" y="272956"/>
            <a:ext cx="3193577" cy="518615"/>
          </a:xfrm>
          <a:prstGeom prst="rect">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solidFill>
                  <a:srgbClr val="C00000"/>
                </a:solidFill>
              </a:rPr>
              <a:t>Feature Selection </a:t>
            </a:r>
            <a:endParaRPr lang="en-IN" sz="2800" b="1" dirty="0">
              <a:solidFill>
                <a:srgbClr val="C00000"/>
              </a:solidFill>
            </a:endParaRPr>
          </a:p>
        </p:txBody>
      </p:sp>
      <p:sp>
        <p:nvSpPr>
          <p:cNvPr id="5" name="Rectangle 4">
            <a:extLst>
              <a:ext uri="{FF2B5EF4-FFF2-40B4-BE49-F238E27FC236}">
                <a16:creationId xmlns:a16="http://schemas.microsoft.com/office/drawing/2014/main" id="{6E52C66F-A8F5-F253-BA93-F3AE4FAF1CC6}"/>
              </a:ext>
            </a:extLst>
          </p:cNvPr>
          <p:cNvSpPr/>
          <p:nvPr/>
        </p:nvSpPr>
        <p:spPr>
          <a:xfrm>
            <a:off x="805218" y="1034392"/>
            <a:ext cx="10604309" cy="194138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endParaRPr lang="en-US" i="0" dirty="0">
              <a:solidFill>
                <a:srgbClr val="333333"/>
              </a:solidFill>
              <a:effectLst/>
              <a:latin typeface="inter-bold"/>
            </a:endParaRPr>
          </a:p>
          <a:p>
            <a:r>
              <a:rPr lang="en-US" i="0" dirty="0">
                <a:solidFill>
                  <a:srgbClr val="333333"/>
                </a:solidFill>
                <a:effectLst/>
                <a:latin typeface="inter-bold"/>
              </a:rPr>
              <a:t> A</a:t>
            </a:r>
            <a:r>
              <a:rPr lang="en-US" i="0" dirty="0">
                <a:solidFill>
                  <a:srgbClr val="333333"/>
                </a:solidFill>
                <a:effectLst/>
                <a:latin typeface="inter-regular"/>
              </a:rPr>
              <a:t> feature is an attribute that has an impact on a problem or is useful for the problem, and choosing the important features for the model is known as feature selection.</a:t>
            </a:r>
          </a:p>
          <a:p>
            <a:endParaRPr lang="en-US" dirty="0">
              <a:solidFill>
                <a:srgbClr val="333333"/>
              </a:solidFill>
              <a:latin typeface="inter-regular"/>
            </a:endParaRPr>
          </a:p>
          <a:p>
            <a:r>
              <a:rPr lang="en-US" dirty="0">
                <a:solidFill>
                  <a:srgbClr val="333333"/>
                </a:solidFill>
                <a:latin typeface="inter-regular"/>
              </a:rPr>
              <a:t>T</a:t>
            </a:r>
            <a:r>
              <a:rPr lang="en-US" i="0" dirty="0">
                <a:solidFill>
                  <a:srgbClr val="333333"/>
                </a:solidFill>
                <a:effectLst/>
                <a:latin typeface="inter-regular"/>
              </a:rPr>
              <a:t>he huge amount of data also slows down the training process of the model, and with noise and irrelevant data, the model may not predict and perform well. So, it is very necessary to remove such noises and less-important data from the dataset and to do this, and Feature selection techniques are used. </a:t>
            </a:r>
          </a:p>
          <a:p>
            <a:pPr algn="ctr"/>
            <a:endParaRPr lang="en-IN" dirty="0"/>
          </a:p>
        </p:txBody>
      </p:sp>
      <p:sp>
        <p:nvSpPr>
          <p:cNvPr id="6" name="Rectangle 5">
            <a:extLst>
              <a:ext uri="{FF2B5EF4-FFF2-40B4-BE49-F238E27FC236}">
                <a16:creationId xmlns:a16="http://schemas.microsoft.com/office/drawing/2014/main" id="{C983D271-E627-CE4B-55AA-6952E2444DB8}"/>
              </a:ext>
            </a:extLst>
          </p:cNvPr>
          <p:cNvSpPr/>
          <p:nvPr/>
        </p:nvSpPr>
        <p:spPr>
          <a:xfrm>
            <a:off x="816591" y="4295066"/>
            <a:ext cx="3043451" cy="791570"/>
          </a:xfrm>
          <a:prstGeom prst="rect">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Selection Methods </a:t>
            </a:r>
            <a:endParaRPr lang="en-IN" dirty="0"/>
          </a:p>
        </p:txBody>
      </p:sp>
      <p:sp>
        <p:nvSpPr>
          <p:cNvPr id="7" name="Rectangle 6">
            <a:extLst>
              <a:ext uri="{FF2B5EF4-FFF2-40B4-BE49-F238E27FC236}">
                <a16:creationId xmlns:a16="http://schemas.microsoft.com/office/drawing/2014/main" id="{763E0A44-F1AB-BCE1-8C6A-692F3A3737AF}"/>
              </a:ext>
            </a:extLst>
          </p:cNvPr>
          <p:cNvSpPr/>
          <p:nvPr/>
        </p:nvSpPr>
        <p:spPr>
          <a:xfrm>
            <a:off x="8786879" y="3108277"/>
            <a:ext cx="2069912" cy="924067"/>
          </a:xfrm>
          <a:prstGeom prst="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dk1"/>
                </a:solidFill>
              </a:rPr>
              <a:t>Filters Method </a:t>
            </a:r>
            <a:endParaRPr lang="en-IN" dirty="0">
              <a:solidFill>
                <a:schemeClr val="dk1"/>
              </a:solidFill>
            </a:endParaRPr>
          </a:p>
        </p:txBody>
      </p:sp>
      <p:sp>
        <p:nvSpPr>
          <p:cNvPr id="8" name="Rectangle 7">
            <a:extLst>
              <a:ext uri="{FF2B5EF4-FFF2-40B4-BE49-F238E27FC236}">
                <a16:creationId xmlns:a16="http://schemas.microsoft.com/office/drawing/2014/main" id="{61B92F14-35CD-07E6-91FB-F5C0DB82589C}"/>
              </a:ext>
            </a:extLst>
          </p:cNvPr>
          <p:cNvSpPr/>
          <p:nvPr/>
        </p:nvSpPr>
        <p:spPr>
          <a:xfrm>
            <a:off x="4967782" y="5047398"/>
            <a:ext cx="2333768" cy="791570"/>
          </a:xfrm>
          <a:prstGeom prst="rect">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Unsupervised</a:t>
            </a:r>
          </a:p>
          <a:p>
            <a:pPr algn="ctr"/>
            <a:r>
              <a:rPr lang="en-US" dirty="0"/>
              <a:t>Feature Selection</a:t>
            </a:r>
            <a:endParaRPr lang="en-IN" dirty="0">
              <a:solidFill>
                <a:schemeClr val="dk1"/>
              </a:solidFill>
            </a:endParaRPr>
          </a:p>
        </p:txBody>
      </p:sp>
      <p:sp>
        <p:nvSpPr>
          <p:cNvPr id="10" name="Rectangle 9">
            <a:extLst>
              <a:ext uri="{FF2B5EF4-FFF2-40B4-BE49-F238E27FC236}">
                <a16:creationId xmlns:a16="http://schemas.microsoft.com/office/drawing/2014/main" id="{C59E1C9E-8A54-7DE3-E997-90F254E0E52D}"/>
              </a:ext>
            </a:extLst>
          </p:cNvPr>
          <p:cNvSpPr/>
          <p:nvPr/>
        </p:nvSpPr>
        <p:spPr>
          <a:xfrm>
            <a:off x="4951861" y="3769059"/>
            <a:ext cx="2333768" cy="791570"/>
          </a:xfrm>
          <a:prstGeom prst="rect">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Supervised </a:t>
            </a:r>
          </a:p>
          <a:p>
            <a:pPr algn="ctr"/>
            <a:r>
              <a:rPr lang="en-US" dirty="0"/>
              <a:t>Feature Selection</a:t>
            </a:r>
            <a:endParaRPr lang="en-IN" dirty="0"/>
          </a:p>
        </p:txBody>
      </p:sp>
      <p:sp>
        <p:nvSpPr>
          <p:cNvPr id="13" name="Rectangle 12">
            <a:extLst>
              <a:ext uri="{FF2B5EF4-FFF2-40B4-BE49-F238E27FC236}">
                <a16:creationId xmlns:a16="http://schemas.microsoft.com/office/drawing/2014/main" id="{4F27D815-9AFA-69E4-4547-DA68C34A8543}"/>
              </a:ext>
            </a:extLst>
          </p:cNvPr>
          <p:cNvSpPr/>
          <p:nvPr/>
        </p:nvSpPr>
        <p:spPr>
          <a:xfrm>
            <a:off x="8786879" y="4275164"/>
            <a:ext cx="2069911" cy="531126"/>
          </a:xfrm>
          <a:prstGeom prst="rect">
            <a:avLst/>
          </a:prstGeom>
          <a:solidFill>
            <a:schemeClr val="bg2"/>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dk1"/>
                </a:solidFill>
              </a:rPr>
              <a:t>Embedded Method</a:t>
            </a:r>
            <a:endParaRPr lang="en-IN" dirty="0">
              <a:solidFill>
                <a:schemeClr val="dk1"/>
              </a:solidFill>
            </a:endParaRPr>
          </a:p>
        </p:txBody>
      </p:sp>
      <p:sp>
        <p:nvSpPr>
          <p:cNvPr id="14" name="Rectangle 13">
            <a:extLst>
              <a:ext uri="{FF2B5EF4-FFF2-40B4-BE49-F238E27FC236}">
                <a16:creationId xmlns:a16="http://schemas.microsoft.com/office/drawing/2014/main" id="{6F74A116-FAA3-C5A1-F19A-EDCEE3CE58ED}"/>
              </a:ext>
            </a:extLst>
          </p:cNvPr>
          <p:cNvSpPr/>
          <p:nvPr/>
        </p:nvSpPr>
        <p:spPr>
          <a:xfrm>
            <a:off x="8786879" y="5222549"/>
            <a:ext cx="2069911" cy="531126"/>
          </a:xfrm>
          <a:prstGeom prst="rect">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dk1"/>
                </a:solidFill>
              </a:rPr>
              <a:t>Wrappers Method</a:t>
            </a:r>
            <a:endParaRPr lang="en-IN" dirty="0">
              <a:solidFill>
                <a:schemeClr val="dk1"/>
              </a:solidFill>
            </a:endParaRPr>
          </a:p>
        </p:txBody>
      </p:sp>
      <p:cxnSp>
        <p:nvCxnSpPr>
          <p:cNvPr id="18" name="Straight Connector 17">
            <a:extLst>
              <a:ext uri="{FF2B5EF4-FFF2-40B4-BE49-F238E27FC236}">
                <a16:creationId xmlns:a16="http://schemas.microsoft.com/office/drawing/2014/main" id="{6582FC26-68CA-CC99-32BA-F234BE8B98E6}"/>
              </a:ext>
            </a:extLst>
          </p:cNvPr>
          <p:cNvCxnSpPr>
            <a:stCxn id="6" idx="3"/>
            <a:endCxn id="10" idx="1"/>
          </p:cNvCxnSpPr>
          <p:nvPr/>
        </p:nvCxnSpPr>
        <p:spPr>
          <a:xfrm flipV="1">
            <a:off x="3860042" y="4164844"/>
            <a:ext cx="1091819" cy="526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3965CCA-7C4B-BDBB-6267-0F6D348D9CE2}"/>
              </a:ext>
            </a:extLst>
          </p:cNvPr>
          <p:cNvCxnSpPr>
            <a:stCxn id="6" idx="3"/>
            <a:endCxn id="10" idx="1"/>
          </p:cNvCxnSpPr>
          <p:nvPr/>
        </p:nvCxnSpPr>
        <p:spPr>
          <a:xfrm flipV="1">
            <a:off x="3860042" y="4164844"/>
            <a:ext cx="1091819" cy="526007"/>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0DF83746-FB12-6BB8-AF85-F488928E7A08}"/>
              </a:ext>
            </a:extLst>
          </p:cNvPr>
          <p:cNvCxnSpPr>
            <a:stCxn id="6" idx="3"/>
            <a:endCxn id="8" idx="1"/>
          </p:cNvCxnSpPr>
          <p:nvPr/>
        </p:nvCxnSpPr>
        <p:spPr>
          <a:xfrm>
            <a:off x="3860042" y="4690851"/>
            <a:ext cx="1107740" cy="752332"/>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1B1DD1F1-6718-E2C0-A5A3-FA821CE7422E}"/>
              </a:ext>
            </a:extLst>
          </p:cNvPr>
          <p:cNvCxnSpPr>
            <a:cxnSpLocks/>
            <a:stCxn id="10" idx="3"/>
            <a:endCxn id="7" idx="1"/>
          </p:cNvCxnSpPr>
          <p:nvPr/>
        </p:nvCxnSpPr>
        <p:spPr>
          <a:xfrm flipV="1">
            <a:off x="7285629" y="3570311"/>
            <a:ext cx="1501250" cy="594533"/>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5B6BDE23-ED5D-7E56-1D65-E32F00488CBC}"/>
              </a:ext>
            </a:extLst>
          </p:cNvPr>
          <p:cNvCxnSpPr>
            <a:cxnSpLocks/>
            <a:stCxn id="10" idx="3"/>
            <a:endCxn id="13" idx="1"/>
          </p:cNvCxnSpPr>
          <p:nvPr/>
        </p:nvCxnSpPr>
        <p:spPr>
          <a:xfrm>
            <a:off x="7285629" y="4164844"/>
            <a:ext cx="1501250" cy="375883"/>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26AD11B4-5FA0-B086-2EB9-CE258A0C47D8}"/>
              </a:ext>
            </a:extLst>
          </p:cNvPr>
          <p:cNvCxnSpPr>
            <a:stCxn id="10" idx="3"/>
            <a:endCxn id="14" idx="1"/>
          </p:cNvCxnSpPr>
          <p:nvPr/>
        </p:nvCxnSpPr>
        <p:spPr>
          <a:xfrm>
            <a:off x="7285629" y="4164844"/>
            <a:ext cx="1501250" cy="1323268"/>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57" name="Rectangle 56">
            <a:extLst>
              <a:ext uri="{FF2B5EF4-FFF2-40B4-BE49-F238E27FC236}">
                <a16:creationId xmlns:a16="http://schemas.microsoft.com/office/drawing/2014/main" id="{928944B7-127F-D015-29E1-437055B6C16C}"/>
              </a:ext>
            </a:extLst>
          </p:cNvPr>
          <p:cNvSpPr/>
          <p:nvPr/>
        </p:nvSpPr>
        <p:spPr>
          <a:xfrm>
            <a:off x="816591" y="6010139"/>
            <a:ext cx="10784006" cy="665328"/>
          </a:xfrm>
          <a:prstGeom prst="rect">
            <a:avLst/>
          </a:prstGeom>
          <a:solidFill>
            <a:schemeClr val="accent4">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For selecting the features, we have used 2 key concepts: WOE and IV </a:t>
            </a:r>
            <a:endParaRPr lang="en-IN" b="1" dirty="0"/>
          </a:p>
        </p:txBody>
      </p:sp>
    </p:spTree>
    <p:extLst>
      <p:ext uri="{BB962C8B-B14F-4D97-AF65-F5344CB8AC3E}">
        <p14:creationId xmlns:p14="http://schemas.microsoft.com/office/powerpoint/2010/main" val="3162031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70EAC7-6A63-4B18-CDC0-723442E3A294}"/>
              </a:ext>
            </a:extLst>
          </p:cNvPr>
          <p:cNvSpPr/>
          <p:nvPr/>
        </p:nvSpPr>
        <p:spPr>
          <a:xfrm>
            <a:off x="2866500" y="344049"/>
            <a:ext cx="6458997" cy="627798"/>
          </a:xfrm>
          <a:prstGeom prst="rect">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rgbClr val="C00000"/>
                </a:solidFill>
              </a:rPr>
              <a:t>PD Model Building: Probability of default </a:t>
            </a:r>
            <a:endParaRPr lang="en-IN" sz="2400" b="1" dirty="0">
              <a:solidFill>
                <a:srgbClr val="C00000"/>
              </a:solidFill>
            </a:endParaRPr>
          </a:p>
        </p:txBody>
      </p:sp>
      <p:graphicFrame>
        <p:nvGraphicFramePr>
          <p:cNvPr id="14" name="TextBox 5">
            <a:extLst>
              <a:ext uri="{FF2B5EF4-FFF2-40B4-BE49-F238E27FC236}">
                <a16:creationId xmlns:a16="http://schemas.microsoft.com/office/drawing/2014/main" id="{43D49B1D-FEE7-68E6-BACC-314B3BF453EC}"/>
              </a:ext>
            </a:extLst>
          </p:cNvPr>
          <p:cNvGraphicFramePr/>
          <p:nvPr>
            <p:extLst>
              <p:ext uri="{D42A27DB-BD31-4B8C-83A1-F6EECF244321}">
                <p14:modId xmlns:p14="http://schemas.microsoft.com/office/powerpoint/2010/main" val="1884886716"/>
              </p:ext>
            </p:extLst>
          </p:nvPr>
        </p:nvGraphicFramePr>
        <p:xfrm>
          <a:off x="1155510" y="1316644"/>
          <a:ext cx="9880979" cy="1815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2">
            <a:extLst>
              <a:ext uri="{FF2B5EF4-FFF2-40B4-BE49-F238E27FC236}">
                <a16:creationId xmlns:a16="http://schemas.microsoft.com/office/drawing/2014/main" id="{F95B1CED-E7C7-DA58-457A-BFBB0C792393}"/>
              </a:ext>
            </a:extLst>
          </p:cNvPr>
          <p:cNvGraphicFramePr>
            <a:graphicFrameLocks noGrp="1"/>
          </p:cNvGraphicFramePr>
          <p:nvPr>
            <p:extLst>
              <p:ext uri="{D42A27DB-BD31-4B8C-83A1-F6EECF244321}">
                <p14:modId xmlns:p14="http://schemas.microsoft.com/office/powerpoint/2010/main" val="1100141523"/>
              </p:ext>
            </p:extLst>
          </p:nvPr>
        </p:nvGraphicFramePr>
        <p:xfrm>
          <a:off x="1155509" y="5172500"/>
          <a:ext cx="9691451" cy="1371600"/>
        </p:xfrm>
        <a:graphic>
          <a:graphicData uri="http://schemas.openxmlformats.org/drawingml/2006/table">
            <a:tbl>
              <a:tblPr firstRow="1" bandRow="1">
                <a:tableStyleId>{F5AB1C69-6EDB-4FF4-983F-18BD219EF322}</a:tableStyleId>
              </a:tblPr>
              <a:tblGrid>
                <a:gridCol w="1384493">
                  <a:extLst>
                    <a:ext uri="{9D8B030D-6E8A-4147-A177-3AD203B41FA5}">
                      <a16:colId xmlns:a16="http://schemas.microsoft.com/office/drawing/2014/main" val="768297066"/>
                    </a:ext>
                  </a:extLst>
                </a:gridCol>
                <a:gridCol w="1384493">
                  <a:extLst>
                    <a:ext uri="{9D8B030D-6E8A-4147-A177-3AD203B41FA5}">
                      <a16:colId xmlns:a16="http://schemas.microsoft.com/office/drawing/2014/main" val="2278199284"/>
                    </a:ext>
                  </a:extLst>
                </a:gridCol>
                <a:gridCol w="1384493">
                  <a:extLst>
                    <a:ext uri="{9D8B030D-6E8A-4147-A177-3AD203B41FA5}">
                      <a16:colId xmlns:a16="http://schemas.microsoft.com/office/drawing/2014/main" val="341468424"/>
                    </a:ext>
                  </a:extLst>
                </a:gridCol>
                <a:gridCol w="1384493">
                  <a:extLst>
                    <a:ext uri="{9D8B030D-6E8A-4147-A177-3AD203B41FA5}">
                      <a16:colId xmlns:a16="http://schemas.microsoft.com/office/drawing/2014/main" val="552328517"/>
                    </a:ext>
                  </a:extLst>
                </a:gridCol>
                <a:gridCol w="1384493">
                  <a:extLst>
                    <a:ext uri="{9D8B030D-6E8A-4147-A177-3AD203B41FA5}">
                      <a16:colId xmlns:a16="http://schemas.microsoft.com/office/drawing/2014/main" val="2216274560"/>
                    </a:ext>
                  </a:extLst>
                </a:gridCol>
                <a:gridCol w="1384493">
                  <a:extLst>
                    <a:ext uri="{9D8B030D-6E8A-4147-A177-3AD203B41FA5}">
                      <a16:colId xmlns:a16="http://schemas.microsoft.com/office/drawing/2014/main" val="277557707"/>
                    </a:ext>
                  </a:extLst>
                </a:gridCol>
                <a:gridCol w="1384493">
                  <a:extLst>
                    <a:ext uri="{9D8B030D-6E8A-4147-A177-3AD203B41FA5}">
                      <a16:colId xmlns:a16="http://schemas.microsoft.com/office/drawing/2014/main" val="1287858650"/>
                    </a:ext>
                  </a:extLst>
                </a:gridCol>
              </a:tblGrid>
              <a:tr h="5974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Good/ Bad</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Home: Owned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Home: Rent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Grade : A</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Grade : B</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Term:36 months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Term:60 months</a:t>
                      </a:r>
                      <a:endParaRPr lang="en-IN" dirty="0"/>
                    </a:p>
                  </a:txBody>
                  <a:tcPr/>
                </a:tc>
                <a:extLst>
                  <a:ext uri="{0D108BD9-81ED-4DB2-BD59-A6C34878D82A}">
                    <a16:rowId xmlns:a16="http://schemas.microsoft.com/office/drawing/2014/main" val="4191664938"/>
                  </a:ext>
                </a:extLst>
              </a:tr>
              <a:tr h="346136">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 – 30 </a:t>
                      </a:r>
                      <a:endParaRPr lang="en-IN" dirty="0"/>
                    </a:p>
                  </a:txBody>
                  <a:tcPr/>
                </a:tc>
                <a:tc>
                  <a:txBody>
                    <a:bodyPr/>
                    <a:lstStyle/>
                    <a:p>
                      <a:r>
                        <a:rPr lang="en-US" dirty="0"/>
                        <a:t>0</a:t>
                      </a:r>
                      <a:endParaRPr lang="en-IN" dirty="0"/>
                    </a:p>
                  </a:txBody>
                  <a:tcPr/>
                </a:tc>
                <a:tc>
                  <a:txBody>
                    <a:bodyPr/>
                    <a:lstStyle/>
                    <a:p>
                      <a:r>
                        <a:rPr lang="en-US" dirty="0"/>
                        <a:t>1- 60 </a:t>
                      </a:r>
                      <a:endParaRPr lang="en-IN" dirty="0"/>
                    </a:p>
                  </a:txBody>
                  <a:tcPr/>
                </a:tc>
                <a:tc>
                  <a:txBody>
                    <a:bodyPr/>
                    <a:lstStyle/>
                    <a:p>
                      <a:r>
                        <a:rPr lang="en-US" dirty="0"/>
                        <a:t>1 – 70 </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607780778"/>
                  </a:ext>
                </a:extLst>
              </a:tr>
              <a:tr h="346136">
                <a:tc>
                  <a:txBody>
                    <a:bodyPr/>
                    <a:lstStyle/>
                    <a:p>
                      <a:r>
                        <a:rPr lang="en-US" dirty="0"/>
                        <a:t>0</a:t>
                      </a:r>
                      <a:endParaRPr lang="en-IN" dirty="0"/>
                    </a:p>
                  </a:txBody>
                  <a:tcPr/>
                </a:tc>
                <a:tc>
                  <a:txBody>
                    <a:bodyPr/>
                    <a:lstStyle/>
                    <a:p>
                      <a:r>
                        <a:rPr lang="en-US" dirty="0"/>
                        <a:t>1 – 50 </a:t>
                      </a:r>
                      <a:endParaRPr lang="en-IN" dirty="0"/>
                    </a:p>
                  </a:txBody>
                  <a:tcPr/>
                </a:tc>
                <a:tc>
                  <a:txBody>
                    <a:bodyPr/>
                    <a:lstStyle/>
                    <a:p>
                      <a:r>
                        <a:rPr lang="en-US" dirty="0"/>
                        <a:t>0</a:t>
                      </a:r>
                      <a:endParaRPr lang="en-IN" dirty="0"/>
                    </a:p>
                  </a:txBody>
                  <a:tcPr/>
                </a:tc>
                <a:tc>
                  <a:txBody>
                    <a:bodyPr/>
                    <a:lstStyle/>
                    <a:p>
                      <a:r>
                        <a:rPr lang="en-US" dirty="0"/>
                        <a:t>1 – 80 </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1- 50 </a:t>
                      </a:r>
                      <a:endParaRPr lang="en-IN" dirty="0"/>
                    </a:p>
                  </a:txBody>
                  <a:tcPr/>
                </a:tc>
                <a:extLst>
                  <a:ext uri="{0D108BD9-81ED-4DB2-BD59-A6C34878D82A}">
                    <a16:rowId xmlns:a16="http://schemas.microsoft.com/office/drawing/2014/main" val="3731804327"/>
                  </a:ext>
                </a:extLst>
              </a:tr>
            </a:tbl>
          </a:graphicData>
        </a:graphic>
      </p:graphicFrame>
      <p:sp>
        <p:nvSpPr>
          <p:cNvPr id="5" name="TextBox 4">
            <a:extLst>
              <a:ext uri="{FF2B5EF4-FFF2-40B4-BE49-F238E27FC236}">
                <a16:creationId xmlns:a16="http://schemas.microsoft.com/office/drawing/2014/main" id="{346191BF-DCCD-562A-6B06-75884059B78E}"/>
              </a:ext>
            </a:extLst>
          </p:cNvPr>
          <p:cNvSpPr txBox="1"/>
          <p:nvPr/>
        </p:nvSpPr>
        <p:spPr>
          <a:xfrm>
            <a:off x="970671" y="3216616"/>
            <a:ext cx="6457071" cy="1477328"/>
          </a:xfrm>
          <a:prstGeom prst="rect">
            <a:avLst/>
          </a:prstGeom>
          <a:noFill/>
        </p:spPr>
        <p:txBody>
          <a:bodyPr wrap="square" rtlCol="0">
            <a:spAutoFit/>
          </a:bodyPr>
          <a:lstStyle/>
          <a:p>
            <a:r>
              <a:rPr lang="en-US" b="1" dirty="0"/>
              <a:t>We have our target variable loan as an indicator  </a:t>
            </a:r>
          </a:p>
          <a:p>
            <a:r>
              <a:rPr lang="en-US" dirty="0"/>
              <a:t>Why logistic regression and logistic regression will help us in calculation of PD?</a:t>
            </a:r>
          </a:p>
          <a:p>
            <a:r>
              <a:rPr lang="en-IN" dirty="0"/>
              <a:t>High Annual Income – lesser probability of default </a:t>
            </a:r>
          </a:p>
          <a:p>
            <a:r>
              <a:rPr lang="en-IN" dirty="0"/>
              <a:t>Low Annual Income – higher probability of default </a:t>
            </a:r>
          </a:p>
        </p:txBody>
      </p:sp>
      <p:pic>
        <p:nvPicPr>
          <p:cNvPr id="7" name="Picture 6">
            <a:extLst>
              <a:ext uri="{FF2B5EF4-FFF2-40B4-BE49-F238E27FC236}">
                <a16:creationId xmlns:a16="http://schemas.microsoft.com/office/drawing/2014/main" id="{5B97B6C0-0F0C-9B4F-BFC8-E5F15EFA0946}"/>
              </a:ext>
            </a:extLst>
          </p:cNvPr>
          <p:cNvPicPr>
            <a:picLocks noChangeAspect="1"/>
          </p:cNvPicPr>
          <p:nvPr/>
        </p:nvPicPr>
        <p:blipFill>
          <a:blip r:embed="rId7"/>
          <a:stretch>
            <a:fillRect/>
          </a:stretch>
        </p:blipFill>
        <p:spPr>
          <a:xfrm>
            <a:off x="7427743" y="3223825"/>
            <a:ext cx="4308156" cy="1949166"/>
          </a:xfrm>
          <a:prstGeom prst="rect">
            <a:avLst/>
          </a:prstGeom>
        </p:spPr>
      </p:pic>
      <p:sp>
        <p:nvSpPr>
          <p:cNvPr id="2" name="Rectangle 1">
            <a:extLst>
              <a:ext uri="{FF2B5EF4-FFF2-40B4-BE49-F238E27FC236}">
                <a16:creationId xmlns:a16="http://schemas.microsoft.com/office/drawing/2014/main" id="{07F3D0A1-0C98-37C6-6AC3-0E2D1A6BF0B9}"/>
              </a:ext>
            </a:extLst>
          </p:cNvPr>
          <p:cNvSpPr/>
          <p:nvPr/>
        </p:nvSpPr>
        <p:spPr>
          <a:xfrm>
            <a:off x="1155510" y="4693944"/>
            <a:ext cx="2488442" cy="479047"/>
          </a:xfrm>
          <a:prstGeom prst="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Credit Scorecard</a:t>
            </a:r>
            <a:endParaRPr lang="en-IN" sz="2400" b="1" dirty="0"/>
          </a:p>
        </p:txBody>
      </p:sp>
    </p:spTree>
    <p:extLst>
      <p:ext uri="{BB962C8B-B14F-4D97-AF65-F5344CB8AC3E}">
        <p14:creationId xmlns:p14="http://schemas.microsoft.com/office/powerpoint/2010/main" val="718440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a:extLst>
              <a:ext uri="{FF2B5EF4-FFF2-40B4-BE49-F238E27FC236}">
                <a16:creationId xmlns:a16="http://schemas.microsoft.com/office/drawing/2014/main" id="{B1DE2E56-135E-0DDD-577D-E18AE66E20B7}"/>
              </a:ext>
            </a:extLst>
          </p:cNvPr>
          <p:cNvSpPr/>
          <p:nvPr/>
        </p:nvSpPr>
        <p:spPr>
          <a:xfrm>
            <a:off x="759722" y="461479"/>
            <a:ext cx="5295333" cy="2006324"/>
          </a:xfrm>
          <a:prstGeom prst="flowChartProces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t>The borrower’s credit score depends on</a:t>
            </a:r>
          </a:p>
          <a:p>
            <a:pPr marL="285750" indent="-285750">
              <a:buFont typeface="Wingdings" panose="05000000000000000000" pitchFamily="2" charset="2"/>
              <a:buChar char="q"/>
            </a:pPr>
            <a:r>
              <a:rPr lang="en-US" dirty="0"/>
              <a:t>Residence - Owned/ Rent</a:t>
            </a:r>
          </a:p>
          <a:p>
            <a:pPr marL="285750" indent="-285750">
              <a:buFont typeface="Wingdings" panose="05000000000000000000" pitchFamily="2" charset="2"/>
              <a:buChar char="q"/>
            </a:pPr>
            <a:r>
              <a:rPr lang="en-US" dirty="0"/>
              <a:t>Mortgage Status</a:t>
            </a:r>
          </a:p>
          <a:p>
            <a:pPr marL="285750" indent="-285750">
              <a:buFont typeface="Wingdings" panose="05000000000000000000" pitchFamily="2" charset="2"/>
              <a:buChar char="q"/>
            </a:pPr>
            <a:r>
              <a:rPr lang="en-US" dirty="0"/>
              <a:t>Fico score </a:t>
            </a:r>
          </a:p>
          <a:p>
            <a:pPr marL="285750" indent="-285750">
              <a:buFont typeface="Wingdings" panose="05000000000000000000" pitchFamily="2" charset="2"/>
              <a:buChar char="q"/>
            </a:pPr>
            <a:r>
              <a:rPr lang="en-US" dirty="0"/>
              <a:t>Employee length </a:t>
            </a:r>
          </a:p>
          <a:p>
            <a:pPr marL="285750" indent="-285750">
              <a:buFont typeface="Wingdings" panose="05000000000000000000" pitchFamily="2" charset="2"/>
              <a:buChar char="q"/>
            </a:pPr>
            <a:r>
              <a:rPr lang="en-US" dirty="0"/>
              <a:t>Term (duration of loan) etc.</a:t>
            </a:r>
            <a:endParaRPr lang="en-IN" dirty="0"/>
          </a:p>
        </p:txBody>
      </p:sp>
      <p:sp>
        <p:nvSpPr>
          <p:cNvPr id="5" name="Rectangle 4">
            <a:extLst>
              <a:ext uri="{FF2B5EF4-FFF2-40B4-BE49-F238E27FC236}">
                <a16:creationId xmlns:a16="http://schemas.microsoft.com/office/drawing/2014/main" id="{24B1DAE8-B6C6-06A6-2022-8DC2BB3C17F8}"/>
              </a:ext>
            </a:extLst>
          </p:cNvPr>
          <p:cNvSpPr/>
          <p:nvPr/>
        </p:nvSpPr>
        <p:spPr>
          <a:xfrm>
            <a:off x="737993" y="2611033"/>
            <a:ext cx="5295333" cy="839057"/>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000" b="1" dirty="0"/>
              <a:t>Variable score= </a:t>
            </a:r>
          </a:p>
          <a:p>
            <a:pPr algn="ctr"/>
            <a:r>
              <a:rPr lang="en-US" dirty="0"/>
              <a:t>                       (max score –min score)</a:t>
            </a:r>
          </a:p>
          <a:p>
            <a:pPr algn="ctr"/>
            <a:r>
              <a:rPr lang="en-US" dirty="0"/>
              <a:t>                         (max sum coef –min sum coef)</a:t>
            </a:r>
            <a:endParaRPr lang="en-IN" dirty="0"/>
          </a:p>
        </p:txBody>
      </p:sp>
      <p:sp>
        <p:nvSpPr>
          <p:cNvPr id="10" name="Rectangle 9">
            <a:extLst>
              <a:ext uri="{FF2B5EF4-FFF2-40B4-BE49-F238E27FC236}">
                <a16:creationId xmlns:a16="http://schemas.microsoft.com/office/drawing/2014/main" id="{8A724B87-DA45-C68C-44A2-FF9BA271DC32}"/>
              </a:ext>
            </a:extLst>
          </p:cNvPr>
          <p:cNvSpPr/>
          <p:nvPr/>
        </p:nvSpPr>
        <p:spPr>
          <a:xfrm>
            <a:off x="859807" y="4936854"/>
            <a:ext cx="10208528" cy="183936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t>Cutoff Rate : Used for taking a decision whether to approve a loan application or not.</a:t>
            </a:r>
          </a:p>
          <a:p>
            <a:endParaRPr lang="en-US" b="1" dirty="0"/>
          </a:p>
          <a:p>
            <a:r>
              <a:rPr lang="en-US" dirty="0"/>
              <a:t>Apart from probability of default, we also have False negatives(predicted default but they don’t)</a:t>
            </a:r>
          </a:p>
          <a:p>
            <a:r>
              <a:rPr lang="en-US" dirty="0"/>
              <a:t>And False positives(predicted to pay but defaulted). In both cases, our model fails to predict which affect the profitability of bank badly.</a:t>
            </a:r>
          </a:p>
          <a:p>
            <a:pPr algn="ctr"/>
            <a:r>
              <a:rPr lang="en-US" b="1" dirty="0"/>
              <a:t>Setting cutoffs is very important.</a:t>
            </a:r>
          </a:p>
        </p:txBody>
      </p:sp>
      <p:graphicFrame>
        <p:nvGraphicFramePr>
          <p:cNvPr id="11" name="Table 10">
            <a:extLst>
              <a:ext uri="{FF2B5EF4-FFF2-40B4-BE49-F238E27FC236}">
                <a16:creationId xmlns:a16="http://schemas.microsoft.com/office/drawing/2014/main" id="{5D55FEFA-6CCE-3576-955E-E1D68DF5FFD4}"/>
              </a:ext>
            </a:extLst>
          </p:cNvPr>
          <p:cNvGraphicFramePr>
            <a:graphicFrameLocks noGrp="1"/>
          </p:cNvGraphicFramePr>
          <p:nvPr>
            <p:extLst>
              <p:ext uri="{D42A27DB-BD31-4B8C-83A1-F6EECF244321}">
                <p14:modId xmlns:p14="http://schemas.microsoft.com/office/powerpoint/2010/main" val="160490275"/>
              </p:ext>
            </p:extLst>
          </p:nvPr>
        </p:nvGraphicFramePr>
        <p:xfrm>
          <a:off x="7028597" y="1146416"/>
          <a:ext cx="2374718" cy="3452711"/>
        </p:xfrm>
        <a:graphic>
          <a:graphicData uri="http://schemas.openxmlformats.org/drawingml/2006/table">
            <a:tbl>
              <a:tblPr firstRow="1" bandRow="1">
                <a:tableStyleId>{5940675A-B579-460E-94D1-54222C63F5DA}</a:tableStyleId>
              </a:tblPr>
              <a:tblGrid>
                <a:gridCol w="982646">
                  <a:extLst>
                    <a:ext uri="{9D8B030D-6E8A-4147-A177-3AD203B41FA5}">
                      <a16:colId xmlns:a16="http://schemas.microsoft.com/office/drawing/2014/main" val="1025001836"/>
                    </a:ext>
                  </a:extLst>
                </a:gridCol>
                <a:gridCol w="1392072">
                  <a:extLst>
                    <a:ext uri="{9D8B030D-6E8A-4147-A177-3AD203B41FA5}">
                      <a16:colId xmlns:a16="http://schemas.microsoft.com/office/drawing/2014/main" val="1631949398"/>
                    </a:ext>
                  </a:extLst>
                </a:gridCol>
              </a:tblGrid>
              <a:tr h="440993">
                <a:tc>
                  <a:txBody>
                    <a:bodyPr/>
                    <a:lstStyle/>
                    <a:p>
                      <a:pPr algn="ctr"/>
                      <a:r>
                        <a:rPr lang="en-US" dirty="0"/>
                        <a:t>1%</a:t>
                      </a:r>
                      <a:endParaRPr lang="en-IN" dirty="0"/>
                    </a:p>
                  </a:txBody>
                  <a:tcPr/>
                </a:tc>
                <a:tc>
                  <a:txBody>
                    <a:bodyPr/>
                    <a:lstStyle/>
                    <a:p>
                      <a:pPr algn="ctr"/>
                      <a:r>
                        <a:rPr lang="en-US" dirty="0"/>
                        <a:t>850</a:t>
                      </a:r>
                      <a:endParaRPr lang="en-IN" dirty="0"/>
                    </a:p>
                  </a:txBody>
                  <a:tcPr/>
                </a:tc>
                <a:extLst>
                  <a:ext uri="{0D108BD9-81ED-4DB2-BD59-A6C34878D82A}">
                    <a16:rowId xmlns:a16="http://schemas.microsoft.com/office/drawing/2014/main" val="1171083201"/>
                  </a:ext>
                </a:extLst>
              </a:tr>
              <a:tr h="4409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a:t>
                      </a:r>
                      <a:endParaRPr lang="en-IN" dirty="0"/>
                    </a:p>
                  </a:txBody>
                  <a:tcPr/>
                </a:tc>
                <a:tc>
                  <a:txBody>
                    <a:bodyPr/>
                    <a:lstStyle/>
                    <a:p>
                      <a:pPr algn="ctr"/>
                      <a:r>
                        <a:rPr lang="en-US" dirty="0"/>
                        <a:t>769</a:t>
                      </a:r>
                      <a:endParaRPr lang="en-IN" dirty="0"/>
                    </a:p>
                  </a:txBody>
                  <a:tcPr/>
                </a:tc>
                <a:extLst>
                  <a:ext uri="{0D108BD9-81ED-4DB2-BD59-A6C34878D82A}">
                    <a16:rowId xmlns:a16="http://schemas.microsoft.com/office/drawing/2014/main" val="3824817094"/>
                  </a:ext>
                </a:extLst>
              </a:tr>
              <a:tr h="4409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a:t>
                      </a:r>
                      <a:endParaRPr lang="en-IN" dirty="0"/>
                    </a:p>
                  </a:txBody>
                  <a:tcPr/>
                </a:tc>
                <a:tc>
                  <a:txBody>
                    <a:bodyPr/>
                    <a:lstStyle/>
                    <a:p>
                      <a:pPr algn="ctr"/>
                      <a:r>
                        <a:rPr lang="en-US" dirty="0"/>
                        <a:t>711</a:t>
                      </a:r>
                      <a:endParaRPr lang="en-IN" dirty="0"/>
                    </a:p>
                  </a:txBody>
                  <a:tcPr/>
                </a:tc>
                <a:extLst>
                  <a:ext uri="{0D108BD9-81ED-4DB2-BD59-A6C34878D82A}">
                    <a16:rowId xmlns:a16="http://schemas.microsoft.com/office/drawing/2014/main" val="1705932339"/>
                  </a:ext>
                </a:extLst>
              </a:tr>
              <a:tr h="4409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a:t>
                      </a:r>
                      <a:endParaRPr lang="en-IN" dirty="0"/>
                    </a:p>
                  </a:txBody>
                  <a:tcPr/>
                </a:tc>
                <a:tc>
                  <a:txBody>
                    <a:bodyPr/>
                    <a:lstStyle/>
                    <a:p>
                      <a:pPr algn="ctr"/>
                      <a:r>
                        <a:rPr lang="en-US" dirty="0"/>
                        <a:t>689</a:t>
                      </a:r>
                      <a:endParaRPr lang="en-IN" dirty="0"/>
                    </a:p>
                  </a:txBody>
                  <a:tcPr/>
                </a:tc>
                <a:extLst>
                  <a:ext uri="{0D108BD9-81ED-4DB2-BD59-A6C34878D82A}">
                    <a16:rowId xmlns:a16="http://schemas.microsoft.com/office/drawing/2014/main" val="2292531480"/>
                  </a:ext>
                </a:extLst>
              </a:tr>
              <a:tr h="4409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a:t>
                      </a:r>
                      <a:endParaRPr lang="en-IN" dirty="0"/>
                    </a:p>
                  </a:txBody>
                  <a:tcPr/>
                </a:tc>
                <a:tc>
                  <a:txBody>
                    <a:bodyPr/>
                    <a:lstStyle/>
                    <a:p>
                      <a:pPr algn="ctr"/>
                      <a:r>
                        <a:rPr lang="en-US" dirty="0"/>
                        <a:t>613</a:t>
                      </a:r>
                      <a:endParaRPr lang="en-IN" dirty="0"/>
                    </a:p>
                  </a:txBody>
                  <a:tcPr/>
                </a:tc>
                <a:extLst>
                  <a:ext uri="{0D108BD9-81ED-4DB2-BD59-A6C34878D82A}">
                    <a16:rowId xmlns:a16="http://schemas.microsoft.com/office/drawing/2014/main" val="2411721047"/>
                  </a:ext>
                </a:extLst>
              </a:tr>
              <a:tr h="4409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a:t>
                      </a:r>
                      <a:endParaRPr lang="en-IN" dirty="0"/>
                    </a:p>
                  </a:txBody>
                  <a:tcPr/>
                </a:tc>
                <a:tc>
                  <a:txBody>
                    <a:bodyPr/>
                    <a:lstStyle/>
                    <a:p>
                      <a:pPr algn="ctr"/>
                      <a:r>
                        <a:rPr lang="en-US" dirty="0"/>
                        <a:t>530</a:t>
                      </a:r>
                      <a:endParaRPr lang="en-IN" dirty="0"/>
                    </a:p>
                  </a:txBody>
                  <a:tcPr/>
                </a:tc>
                <a:extLst>
                  <a:ext uri="{0D108BD9-81ED-4DB2-BD59-A6C34878D82A}">
                    <a16:rowId xmlns:a16="http://schemas.microsoft.com/office/drawing/2014/main" val="418331068"/>
                  </a:ext>
                </a:extLst>
              </a:tr>
              <a:tr h="4409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a:t>
                      </a:r>
                      <a:endParaRPr lang="en-IN" dirty="0"/>
                    </a:p>
                  </a:txBody>
                  <a:tcPr/>
                </a:tc>
                <a:tc>
                  <a:txBody>
                    <a:bodyPr/>
                    <a:lstStyle/>
                    <a:p>
                      <a:pPr algn="ctr"/>
                      <a:r>
                        <a:rPr lang="en-US" dirty="0"/>
                        <a:t>455</a:t>
                      </a:r>
                      <a:endParaRPr lang="en-IN" dirty="0"/>
                    </a:p>
                  </a:txBody>
                  <a:tcPr/>
                </a:tc>
                <a:extLst>
                  <a:ext uri="{0D108BD9-81ED-4DB2-BD59-A6C34878D82A}">
                    <a16:rowId xmlns:a16="http://schemas.microsoft.com/office/drawing/2014/main" val="342924906"/>
                  </a:ext>
                </a:extLst>
              </a:tr>
              <a:tr h="1557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10%</a:t>
                      </a:r>
                      <a:endParaRPr lang="en-IN" dirty="0"/>
                    </a:p>
                  </a:txBody>
                  <a:tcPr/>
                </a:tc>
                <a:tc>
                  <a:txBody>
                    <a:bodyPr/>
                    <a:lstStyle/>
                    <a:p>
                      <a:pPr algn="ctr"/>
                      <a:r>
                        <a:rPr lang="en-US" dirty="0"/>
                        <a:t>411</a:t>
                      </a:r>
                      <a:endParaRPr lang="en-IN" dirty="0"/>
                    </a:p>
                  </a:txBody>
                  <a:tcPr/>
                </a:tc>
                <a:extLst>
                  <a:ext uri="{0D108BD9-81ED-4DB2-BD59-A6C34878D82A}">
                    <a16:rowId xmlns:a16="http://schemas.microsoft.com/office/drawing/2014/main" val="1467164241"/>
                  </a:ext>
                </a:extLst>
              </a:tr>
            </a:tbl>
          </a:graphicData>
        </a:graphic>
      </p:graphicFrame>
      <p:sp>
        <p:nvSpPr>
          <p:cNvPr id="13" name="Rectangle 12">
            <a:extLst>
              <a:ext uri="{FF2B5EF4-FFF2-40B4-BE49-F238E27FC236}">
                <a16:creationId xmlns:a16="http://schemas.microsoft.com/office/drawing/2014/main" id="{6AFBB84A-42D9-C9FE-5AFE-EC346694EF4C}"/>
              </a:ext>
            </a:extLst>
          </p:cNvPr>
          <p:cNvSpPr/>
          <p:nvPr/>
        </p:nvSpPr>
        <p:spPr>
          <a:xfrm>
            <a:off x="7003582" y="504965"/>
            <a:ext cx="994013" cy="6414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PD</a:t>
            </a:r>
            <a:endParaRPr lang="en-IN" dirty="0"/>
          </a:p>
        </p:txBody>
      </p:sp>
      <p:sp>
        <p:nvSpPr>
          <p:cNvPr id="14" name="Rectangle 13">
            <a:extLst>
              <a:ext uri="{FF2B5EF4-FFF2-40B4-BE49-F238E27FC236}">
                <a16:creationId xmlns:a16="http://schemas.microsoft.com/office/drawing/2014/main" id="{E9AC3740-2396-5472-C32C-B42481827AD8}"/>
              </a:ext>
            </a:extLst>
          </p:cNvPr>
          <p:cNvSpPr/>
          <p:nvPr/>
        </p:nvSpPr>
        <p:spPr>
          <a:xfrm>
            <a:off x="8011243" y="504965"/>
            <a:ext cx="1392072" cy="64144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Score</a:t>
            </a:r>
            <a:endParaRPr lang="en-IN" dirty="0"/>
          </a:p>
        </p:txBody>
      </p:sp>
      <p:graphicFrame>
        <p:nvGraphicFramePr>
          <p:cNvPr id="17" name="Table 16">
            <a:extLst>
              <a:ext uri="{FF2B5EF4-FFF2-40B4-BE49-F238E27FC236}">
                <a16:creationId xmlns:a16="http://schemas.microsoft.com/office/drawing/2014/main" id="{8F5E54A4-8FD7-53AD-FBED-22DC444DD64A}"/>
              </a:ext>
            </a:extLst>
          </p:cNvPr>
          <p:cNvGraphicFramePr>
            <a:graphicFrameLocks noGrp="1"/>
          </p:cNvGraphicFramePr>
          <p:nvPr>
            <p:extLst>
              <p:ext uri="{D42A27DB-BD31-4B8C-83A1-F6EECF244321}">
                <p14:modId xmlns:p14="http://schemas.microsoft.com/office/powerpoint/2010/main" val="3003174883"/>
              </p:ext>
            </p:extLst>
          </p:nvPr>
        </p:nvGraphicFramePr>
        <p:xfrm>
          <a:off x="9403315" y="1146412"/>
          <a:ext cx="1514901" cy="3445784"/>
        </p:xfrm>
        <a:graphic>
          <a:graphicData uri="http://schemas.openxmlformats.org/drawingml/2006/table">
            <a:tbl>
              <a:tblPr firstRow="1" bandRow="1">
                <a:tableStyleId>{5DA37D80-6434-44D0-A028-1B22A696006F}</a:tableStyleId>
              </a:tblPr>
              <a:tblGrid>
                <a:gridCol w="1514901">
                  <a:extLst>
                    <a:ext uri="{9D8B030D-6E8A-4147-A177-3AD203B41FA5}">
                      <a16:colId xmlns:a16="http://schemas.microsoft.com/office/drawing/2014/main" val="1525989151"/>
                    </a:ext>
                  </a:extLst>
                </a:gridCol>
              </a:tblGrid>
              <a:tr h="430723">
                <a:tc>
                  <a:txBody>
                    <a:bodyPr/>
                    <a:lstStyle/>
                    <a:p>
                      <a:pPr marL="0" algn="l" defTabSz="914400" rtl="0" eaLnBrk="1" latinLnBrk="0" hangingPunct="1"/>
                      <a:r>
                        <a:rPr lang="en-US" sz="1800" b="0" kern="1200" dirty="0">
                          <a:solidFill>
                            <a:schemeClr val="tx1"/>
                          </a:solidFill>
                          <a:latin typeface="+mn-lt"/>
                          <a:ea typeface="+mn-ea"/>
                          <a:cs typeface="+mn-cs"/>
                        </a:rPr>
                        <a:t>Very few </a:t>
                      </a:r>
                      <a:endParaRPr lang="en-IN" sz="1800" b="0" kern="1200" dirty="0">
                        <a:solidFill>
                          <a:schemeClr val="tx1"/>
                        </a:solidFill>
                        <a:latin typeface="+mn-lt"/>
                        <a:ea typeface="+mn-ea"/>
                        <a:cs typeface="+mn-cs"/>
                      </a:endParaRPr>
                    </a:p>
                  </a:txBody>
                  <a:tcPr/>
                </a:tc>
                <a:extLst>
                  <a:ext uri="{0D108BD9-81ED-4DB2-BD59-A6C34878D82A}">
                    <a16:rowId xmlns:a16="http://schemas.microsoft.com/office/drawing/2014/main" val="443283548"/>
                  </a:ext>
                </a:extLst>
              </a:tr>
              <a:tr h="430723">
                <a:tc>
                  <a:txBody>
                    <a:bodyPr/>
                    <a:lstStyle/>
                    <a:p>
                      <a:r>
                        <a:rPr lang="en-US" dirty="0"/>
                        <a:t>Significant</a:t>
                      </a:r>
                      <a:endParaRPr lang="en-IN" dirty="0"/>
                    </a:p>
                  </a:txBody>
                  <a:tcPr/>
                </a:tc>
                <a:extLst>
                  <a:ext uri="{0D108BD9-81ED-4DB2-BD59-A6C34878D82A}">
                    <a16:rowId xmlns:a16="http://schemas.microsoft.com/office/drawing/2014/main" val="4066591878"/>
                  </a:ext>
                </a:extLst>
              </a:tr>
              <a:tr h="430723">
                <a:tc>
                  <a:txBody>
                    <a:bodyPr/>
                    <a:lstStyle/>
                    <a:p>
                      <a:r>
                        <a:rPr lang="en-US" dirty="0"/>
                        <a:t>Common</a:t>
                      </a:r>
                      <a:endParaRPr lang="en-IN" dirty="0"/>
                    </a:p>
                  </a:txBody>
                  <a:tcPr/>
                </a:tc>
                <a:extLst>
                  <a:ext uri="{0D108BD9-81ED-4DB2-BD59-A6C34878D82A}">
                    <a16:rowId xmlns:a16="http://schemas.microsoft.com/office/drawing/2014/main" val="958659340"/>
                  </a:ext>
                </a:extLst>
              </a:tr>
              <a:tr h="430723">
                <a:tc>
                  <a:txBody>
                    <a:bodyPr/>
                    <a:lstStyle/>
                    <a:p>
                      <a:r>
                        <a:rPr lang="en-US" dirty="0"/>
                        <a:t>Very Common</a:t>
                      </a:r>
                      <a:endParaRPr lang="en-IN" dirty="0"/>
                    </a:p>
                  </a:txBody>
                  <a:tcPr/>
                </a:tc>
                <a:extLst>
                  <a:ext uri="{0D108BD9-81ED-4DB2-BD59-A6C34878D82A}">
                    <a16:rowId xmlns:a16="http://schemas.microsoft.com/office/drawing/2014/main" val="1676371290"/>
                  </a:ext>
                </a:extLst>
              </a:tr>
              <a:tr h="430723">
                <a:tc>
                  <a:txBody>
                    <a:bodyPr/>
                    <a:lstStyle/>
                    <a:p>
                      <a:r>
                        <a:rPr lang="en-US" dirty="0"/>
                        <a:t>Very Common</a:t>
                      </a:r>
                      <a:endParaRPr lang="en-IN" dirty="0"/>
                    </a:p>
                  </a:txBody>
                  <a:tcPr/>
                </a:tc>
                <a:extLst>
                  <a:ext uri="{0D108BD9-81ED-4DB2-BD59-A6C34878D82A}">
                    <a16:rowId xmlns:a16="http://schemas.microsoft.com/office/drawing/2014/main" val="351345613"/>
                  </a:ext>
                </a:extLst>
              </a:tr>
              <a:tr h="430723">
                <a:tc>
                  <a:txBody>
                    <a:bodyPr/>
                    <a:lstStyle/>
                    <a:p>
                      <a:r>
                        <a:rPr lang="en-US" dirty="0"/>
                        <a:t>Common</a:t>
                      </a:r>
                      <a:endParaRPr lang="en-IN" dirty="0"/>
                    </a:p>
                  </a:txBody>
                  <a:tcPr/>
                </a:tc>
                <a:extLst>
                  <a:ext uri="{0D108BD9-81ED-4DB2-BD59-A6C34878D82A}">
                    <a16:rowId xmlns:a16="http://schemas.microsoft.com/office/drawing/2014/main" val="2045643748"/>
                  </a:ext>
                </a:extLst>
              </a:tr>
              <a:tr h="43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Significant</a:t>
                      </a:r>
                      <a:endParaRPr lang="en-IN" dirty="0"/>
                    </a:p>
                  </a:txBody>
                  <a:tcPr/>
                </a:tc>
                <a:extLst>
                  <a:ext uri="{0D108BD9-81ED-4DB2-BD59-A6C34878D82A}">
                    <a16:rowId xmlns:a16="http://schemas.microsoft.com/office/drawing/2014/main" val="720216604"/>
                  </a:ext>
                </a:extLst>
              </a:tr>
              <a:tr h="43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Very few </a:t>
                      </a:r>
                      <a:endParaRPr lang="en-IN" dirty="0"/>
                    </a:p>
                  </a:txBody>
                  <a:tcPr/>
                </a:tc>
                <a:extLst>
                  <a:ext uri="{0D108BD9-81ED-4DB2-BD59-A6C34878D82A}">
                    <a16:rowId xmlns:a16="http://schemas.microsoft.com/office/drawing/2014/main" val="241160522"/>
                  </a:ext>
                </a:extLst>
              </a:tr>
            </a:tbl>
          </a:graphicData>
        </a:graphic>
      </p:graphicFrame>
      <p:sp>
        <p:nvSpPr>
          <p:cNvPr id="18" name="Rectangle 17">
            <a:extLst>
              <a:ext uri="{FF2B5EF4-FFF2-40B4-BE49-F238E27FC236}">
                <a16:creationId xmlns:a16="http://schemas.microsoft.com/office/drawing/2014/main" id="{2979EDDC-EB71-B90C-EFDC-1BCFCEE53E43}"/>
              </a:ext>
            </a:extLst>
          </p:cNvPr>
          <p:cNvSpPr/>
          <p:nvPr/>
        </p:nvSpPr>
        <p:spPr>
          <a:xfrm>
            <a:off x="1364773" y="2835366"/>
            <a:ext cx="1392072" cy="443554"/>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variable coef</a:t>
            </a:r>
            <a:endParaRPr lang="en-IN" dirty="0"/>
          </a:p>
        </p:txBody>
      </p:sp>
      <p:cxnSp>
        <p:nvCxnSpPr>
          <p:cNvPr id="20" name="Straight Connector 19">
            <a:extLst>
              <a:ext uri="{FF2B5EF4-FFF2-40B4-BE49-F238E27FC236}">
                <a16:creationId xmlns:a16="http://schemas.microsoft.com/office/drawing/2014/main" id="{8B4FAFCA-3079-D2B2-4DBB-7D553AAD0886}"/>
              </a:ext>
            </a:extLst>
          </p:cNvPr>
          <p:cNvCxnSpPr>
            <a:cxnSpLocks/>
          </p:cNvCxnSpPr>
          <p:nvPr/>
        </p:nvCxnSpPr>
        <p:spPr>
          <a:xfrm>
            <a:off x="2756845" y="3173096"/>
            <a:ext cx="3207224" cy="0"/>
          </a:xfrm>
          <a:prstGeom prst="line">
            <a:avLst/>
          </a:prstGeom>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9F24E1E3-D8E3-FE07-0185-CFE56FE05330}"/>
              </a:ext>
            </a:extLst>
          </p:cNvPr>
          <p:cNvSpPr/>
          <p:nvPr/>
        </p:nvSpPr>
        <p:spPr>
          <a:xfrm>
            <a:off x="5043624" y="3818851"/>
            <a:ext cx="1480276" cy="49446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solidFill>
                  <a:schemeClr val="tx1">
                    <a:lumMod val="85000"/>
                    <a:lumOff val="15000"/>
                  </a:schemeClr>
                </a:solidFill>
              </a:rPr>
              <a:t>750-850</a:t>
            </a:r>
            <a:endParaRPr lang="en-IN" dirty="0"/>
          </a:p>
        </p:txBody>
      </p:sp>
      <p:sp>
        <p:nvSpPr>
          <p:cNvPr id="26" name="Rectangle 25">
            <a:extLst>
              <a:ext uri="{FF2B5EF4-FFF2-40B4-BE49-F238E27FC236}">
                <a16:creationId xmlns:a16="http://schemas.microsoft.com/office/drawing/2014/main" id="{DF7E1D73-68B6-AB13-F181-A2066004610E}"/>
              </a:ext>
            </a:extLst>
          </p:cNvPr>
          <p:cNvSpPr/>
          <p:nvPr/>
        </p:nvSpPr>
        <p:spPr>
          <a:xfrm>
            <a:off x="3563348" y="3829765"/>
            <a:ext cx="1480276" cy="47263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lumMod val="85000"/>
                    <a:lumOff val="15000"/>
                  </a:schemeClr>
                </a:solidFill>
              </a:rPr>
              <a:t>600-750</a:t>
            </a:r>
            <a:endParaRPr lang="en-IN" dirty="0"/>
          </a:p>
        </p:txBody>
      </p:sp>
      <p:sp>
        <p:nvSpPr>
          <p:cNvPr id="27" name="Rectangle 26">
            <a:extLst>
              <a:ext uri="{FF2B5EF4-FFF2-40B4-BE49-F238E27FC236}">
                <a16:creationId xmlns:a16="http://schemas.microsoft.com/office/drawing/2014/main" id="{29E647A0-028B-D000-A5AB-EC7F7835AF2A}"/>
              </a:ext>
            </a:extLst>
          </p:cNvPr>
          <p:cNvSpPr/>
          <p:nvPr/>
        </p:nvSpPr>
        <p:spPr>
          <a:xfrm>
            <a:off x="678155" y="4348582"/>
            <a:ext cx="5688524" cy="26435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   Bad              Fair                Good                    Excellent </a:t>
            </a:r>
            <a:endParaRPr lang="en-IN" sz="2000" b="1" dirty="0"/>
          </a:p>
        </p:txBody>
      </p:sp>
      <p:sp>
        <p:nvSpPr>
          <p:cNvPr id="28" name="Rectangle 27">
            <a:extLst>
              <a:ext uri="{FF2B5EF4-FFF2-40B4-BE49-F238E27FC236}">
                <a16:creationId xmlns:a16="http://schemas.microsoft.com/office/drawing/2014/main" id="{2C6D8CBE-919B-A616-E354-62DF6B71B330}"/>
              </a:ext>
            </a:extLst>
          </p:cNvPr>
          <p:cNvSpPr/>
          <p:nvPr/>
        </p:nvSpPr>
        <p:spPr>
          <a:xfrm>
            <a:off x="575502" y="3832091"/>
            <a:ext cx="1480276" cy="472638"/>
          </a:xfrm>
          <a:prstGeom prst="rect">
            <a:avLst/>
          </a:prstGeom>
          <a:ln>
            <a:solidFill>
              <a:srgbClr val="FFC00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lumMod val="85000"/>
                    <a:lumOff val="15000"/>
                  </a:schemeClr>
                </a:solidFill>
              </a:rPr>
              <a:t>300-450</a:t>
            </a:r>
            <a:endParaRPr lang="en-IN" dirty="0">
              <a:solidFill>
                <a:schemeClr val="tx1">
                  <a:lumMod val="85000"/>
                  <a:lumOff val="15000"/>
                </a:schemeClr>
              </a:solidFill>
            </a:endParaRPr>
          </a:p>
        </p:txBody>
      </p:sp>
      <p:sp>
        <p:nvSpPr>
          <p:cNvPr id="29" name="Rectangle 28">
            <a:extLst>
              <a:ext uri="{FF2B5EF4-FFF2-40B4-BE49-F238E27FC236}">
                <a16:creationId xmlns:a16="http://schemas.microsoft.com/office/drawing/2014/main" id="{A9BA055C-8618-39C2-7E6F-8B892D2BB283}"/>
              </a:ext>
            </a:extLst>
          </p:cNvPr>
          <p:cNvSpPr/>
          <p:nvPr/>
        </p:nvSpPr>
        <p:spPr>
          <a:xfrm>
            <a:off x="2069425" y="3829978"/>
            <a:ext cx="1480276" cy="47263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solidFill>
                  <a:schemeClr val="tx1">
                    <a:lumMod val="85000"/>
                    <a:lumOff val="15000"/>
                  </a:schemeClr>
                </a:solidFill>
              </a:rPr>
              <a:t>450-600</a:t>
            </a:r>
            <a:endParaRPr lang="en-IN" dirty="0"/>
          </a:p>
        </p:txBody>
      </p:sp>
    </p:spTree>
    <p:extLst>
      <p:ext uri="{BB962C8B-B14F-4D97-AF65-F5344CB8AC3E}">
        <p14:creationId xmlns:p14="http://schemas.microsoft.com/office/powerpoint/2010/main" val="40658594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1047</TotalTime>
  <Words>1333</Words>
  <Application>Microsoft Office PowerPoint</Application>
  <PresentationFormat>Widescreen</PresentationFormat>
  <Paragraphs>235</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(Body)</vt:lpstr>
      <vt:lpstr>Calibri Light</vt:lpstr>
      <vt:lpstr>Google Sans</vt:lpstr>
      <vt:lpstr>inter-bold</vt:lpstr>
      <vt:lpstr>inter-regular</vt:lpstr>
      <vt:lpstr>Mazzard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 Modelling-Use Case</dc:title>
  <dc:creator>Gupta, Alok</dc:creator>
  <cp:lastModifiedBy>S, Sanjay</cp:lastModifiedBy>
  <cp:revision>15</cp:revision>
  <dcterms:created xsi:type="dcterms:W3CDTF">2023-07-28T12:34:48Z</dcterms:created>
  <dcterms:modified xsi:type="dcterms:W3CDTF">2024-07-07T12:50:51Z</dcterms:modified>
</cp:coreProperties>
</file>