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1" r:id="rId9"/>
    <p:sldId id="265" r:id="rId10"/>
    <p:sldId id="266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844F-6790-4176-A30F-5562E1EB043B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62C6-6F1D-4B03-85A5-96F34FFC4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37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844F-6790-4176-A30F-5562E1EB043B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62C6-6F1D-4B03-85A5-96F34FFC4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01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844F-6790-4176-A30F-5562E1EB043B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62C6-6F1D-4B03-85A5-96F34FFC4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364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844F-6790-4176-A30F-5562E1EB043B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62C6-6F1D-4B03-85A5-96F34FFC45A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3812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844F-6790-4176-A30F-5562E1EB043B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62C6-6F1D-4B03-85A5-96F34FFC4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19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844F-6790-4176-A30F-5562E1EB043B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62C6-6F1D-4B03-85A5-96F34FFC4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164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844F-6790-4176-A30F-5562E1EB043B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62C6-6F1D-4B03-85A5-96F34FFC4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863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844F-6790-4176-A30F-5562E1EB043B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62C6-6F1D-4B03-85A5-96F34FFC4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331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844F-6790-4176-A30F-5562E1EB043B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62C6-6F1D-4B03-85A5-96F34FFC4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78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844F-6790-4176-A30F-5562E1EB043B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62C6-6F1D-4B03-85A5-96F34FFC4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21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844F-6790-4176-A30F-5562E1EB043B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62C6-6F1D-4B03-85A5-96F34FFC4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51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844F-6790-4176-A30F-5562E1EB043B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62C6-6F1D-4B03-85A5-96F34FFC4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38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844F-6790-4176-A30F-5562E1EB043B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62C6-6F1D-4B03-85A5-96F34FFC4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390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844F-6790-4176-A30F-5562E1EB043B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62C6-6F1D-4B03-85A5-96F34FFC4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4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844F-6790-4176-A30F-5562E1EB043B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62C6-6F1D-4B03-85A5-96F34FFC4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48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844F-6790-4176-A30F-5562E1EB043B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62C6-6F1D-4B03-85A5-96F34FFC4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22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844F-6790-4176-A30F-5562E1EB043B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62C6-6F1D-4B03-85A5-96F34FFC4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19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57B844F-6790-4176-A30F-5562E1EB043B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50562C6-6F1D-4B03-85A5-96F34FFC4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113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E9228-B6BC-96BE-209B-EDF9CEAAD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1666" y="863599"/>
            <a:ext cx="9355668" cy="846674"/>
          </a:xfrm>
        </p:spPr>
        <p:txBody>
          <a:bodyPr>
            <a:normAutofit fontScale="90000"/>
          </a:bodyPr>
          <a:lstStyle/>
          <a:p>
            <a:r>
              <a:rPr lang="en-IN" b="1" u="sng" dirty="0">
                <a:solidFill>
                  <a:srgbClr val="00B0F0"/>
                </a:solidFill>
              </a:rPr>
              <a:t>Excel Dashboard on Netmeds Data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A0463A-AC2E-2100-D3CD-8BCD14BB537C}"/>
              </a:ext>
            </a:extLst>
          </p:cNvPr>
          <p:cNvSpPr txBox="1"/>
          <p:nvPr/>
        </p:nvSpPr>
        <p:spPr>
          <a:xfrm>
            <a:off x="677333" y="2328333"/>
            <a:ext cx="1071879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this project, I created an </a:t>
            </a:r>
            <a:r>
              <a:rPr lang="en-US" b="1" dirty="0"/>
              <a:t>interactive Excel dashboard</a:t>
            </a:r>
            <a:r>
              <a:rPr lang="en-US" dirty="0"/>
              <a:t> to analyze </a:t>
            </a:r>
            <a:r>
              <a:rPr lang="en-US" b="1" dirty="0"/>
              <a:t>Netmeds pricing data</a:t>
            </a:r>
            <a:r>
              <a:rPr lang="en-US" dirty="0"/>
              <a:t> for various pharmaceutical products. The dataset was cleaned and transformed using </a:t>
            </a:r>
            <a:r>
              <a:rPr lang="en-US" b="1" dirty="0"/>
              <a:t>Text to Columns</a:t>
            </a:r>
            <a:r>
              <a:rPr lang="en-US" dirty="0"/>
              <a:t> to categorize products into </a:t>
            </a:r>
            <a:r>
              <a:rPr lang="en-US" b="1" dirty="0"/>
              <a:t>tablets, ointments, creams, lotions, and more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dashboard consists of </a:t>
            </a:r>
            <a:r>
              <a:rPr lang="en-US" b="1" dirty="0"/>
              <a:t>four sheets</a:t>
            </a:r>
            <a:r>
              <a:rPr lang="en-US" dirty="0"/>
              <a:t>, with the main focus on </a:t>
            </a:r>
            <a:r>
              <a:rPr lang="en-US" b="1" dirty="0"/>
              <a:t>pricing analysis</a:t>
            </a:r>
            <a:r>
              <a:rPr lang="en-US" dirty="0"/>
              <a:t>. Key features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Three slicers</a:t>
            </a:r>
            <a:r>
              <a:rPr lang="en-US" dirty="0"/>
              <a:t> for filtering by </a:t>
            </a:r>
            <a:r>
              <a:rPr lang="en-US" b="1" dirty="0"/>
              <a:t>Rx Required, Disease, and Country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Segmentation of product types</a:t>
            </a:r>
            <a:r>
              <a:rPr lang="en-US" dirty="0"/>
              <a:t> for better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visualization</a:t>
            </a:r>
            <a:r>
              <a:rPr lang="en-US" dirty="0"/>
              <a:t> using Pivot Tables &amp; Charts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Enhanced filtering and interactivity</a:t>
            </a:r>
            <a:r>
              <a:rPr lang="en-US" dirty="0"/>
              <a:t> for better insights</a:t>
            </a:r>
          </a:p>
          <a:p>
            <a:r>
              <a:rPr lang="en-US" dirty="0"/>
              <a:t>This project demonstrates </a:t>
            </a:r>
            <a:r>
              <a:rPr lang="en-US" b="1" dirty="0"/>
              <a:t>data cleaning, transformation, and visualization skills</a:t>
            </a:r>
            <a:r>
              <a:rPr lang="en-US" dirty="0"/>
              <a:t> in Excel, making it useful for pharmaceutical pricing analysis. 🚀</a:t>
            </a:r>
          </a:p>
        </p:txBody>
      </p:sp>
    </p:spTree>
    <p:extLst>
      <p:ext uri="{BB962C8B-B14F-4D97-AF65-F5344CB8AC3E}">
        <p14:creationId xmlns:p14="http://schemas.microsoft.com/office/powerpoint/2010/main" val="3872105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B0AF6-E966-A8BE-950B-B26CE9A9A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128" y="872067"/>
            <a:ext cx="10353762" cy="5384799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IN" sz="1400" b="1" dirty="0"/>
              <a:t>Step 2: Estimating Expenses</a:t>
            </a:r>
          </a:p>
          <a:p>
            <a:r>
              <a:rPr lang="en-US" sz="1400" dirty="0"/>
              <a:t>Netmeds' </a:t>
            </a:r>
            <a:r>
              <a:rPr lang="en-US" sz="1400" b="1" dirty="0"/>
              <a:t>2024 expenses</a:t>
            </a:r>
            <a:r>
              <a:rPr lang="en-US" sz="1400" dirty="0"/>
              <a:t> were </a:t>
            </a:r>
            <a:r>
              <a:rPr lang="en-US" sz="1400" b="1" dirty="0"/>
              <a:t>₹60.83 crore</a:t>
            </a:r>
            <a:r>
              <a:rPr lang="en-US" sz="1400" dirty="0"/>
              <a:t>. With expansion into TB meds, costs will rise due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Stocking &amp; Procurement</a:t>
            </a:r>
            <a:r>
              <a:rPr lang="en-US" sz="1400" dirty="0"/>
              <a:t> of TB medicines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Marketing &amp; Awareness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Logistics &amp; Distribution</a:t>
            </a:r>
            <a:endParaRPr lang="en-US" sz="1400" dirty="0"/>
          </a:p>
          <a:p>
            <a:r>
              <a:rPr lang="en-US" sz="1400" dirty="0"/>
              <a:t>Let’s assume a </a:t>
            </a:r>
            <a:r>
              <a:rPr lang="en-US" sz="1400" b="1" dirty="0"/>
              <a:t>50-70% increase</a:t>
            </a:r>
            <a:r>
              <a:rPr lang="en-US" sz="1400" dirty="0"/>
              <a:t> in expenses:</a:t>
            </a:r>
          </a:p>
          <a:p>
            <a:pPr marL="36900" indent="0" algn="ctr">
              <a:buNone/>
            </a:pPr>
            <a:r>
              <a:rPr lang="en-IN" sz="1400" dirty="0"/>
              <a:t> 60.83×1.8=₹110crore</a:t>
            </a:r>
          </a:p>
          <a:p>
            <a:pPr marL="36900" indent="0" algn="ctr">
              <a:buNone/>
            </a:pPr>
            <a:r>
              <a:rPr lang="en-IN" sz="1400" dirty="0"/>
              <a:t> 60.83×2.1=₹130</a:t>
            </a:r>
          </a:p>
          <a:p>
            <a:pPr marL="36900" indent="0">
              <a:buNone/>
            </a:pPr>
            <a:r>
              <a:rPr lang="en-IN" sz="1400" dirty="0"/>
              <a:t>        Thus, </a:t>
            </a:r>
            <a:r>
              <a:rPr lang="en-IN" sz="1400" b="1" dirty="0"/>
              <a:t>estimated expenses for 2025 = ₹110 - ₹130 crore</a:t>
            </a:r>
          </a:p>
          <a:p>
            <a:r>
              <a:rPr lang="en-IN" sz="1400" b="1" dirty="0"/>
              <a:t>Step 3: Estimating Profit</a:t>
            </a:r>
          </a:p>
          <a:p>
            <a:r>
              <a:rPr lang="en-IN" sz="1400" dirty="0"/>
              <a:t>Profit is calculated 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Profit=Revenue−Expenses 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IN" sz="1400" dirty="0"/>
              <a:t>(₹150 Cr revenue - ₹130 Cr expenses) = </a:t>
            </a:r>
            <a:r>
              <a:rPr lang="en-IN" sz="1400" b="1" dirty="0"/>
              <a:t>₹20 Cr profit</a:t>
            </a:r>
            <a:endParaRPr lang="en-IN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/>
              <a:t>Upper bound</a:t>
            </a:r>
            <a:r>
              <a:rPr lang="en-IN" sz="1400" dirty="0"/>
              <a:t> (₹170 Cr revenue - ₹110 Cr expenses) = </a:t>
            </a:r>
            <a:r>
              <a:rPr lang="en-IN" sz="1400" b="1" dirty="0"/>
              <a:t>₹35 Cr profit</a:t>
            </a:r>
            <a:endParaRPr lang="en-IN" sz="1400" dirty="0"/>
          </a:p>
          <a:p>
            <a:r>
              <a:rPr lang="en-IN" sz="1400" dirty="0"/>
              <a:t>Thus, the </a:t>
            </a:r>
            <a:r>
              <a:rPr lang="en-IN" sz="1400" b="1" dirty="0"/>
              <a:t>realistic profit estimate is ₹20 - ₹35 crore.</a:t>
            </a:r>
          </a:p>
          <a:p>
            <a:r>
              <a:rPr lang="en-IN" sz="1400" b="1" dirty="0"/>
              <a:t>Profit Increase=151%</a:t>
            </a:r>
            <a:endParaRPr lang="en-IN" sz="1400" dirty="0"/>
          </a:p>
          <a:p>
            <a:pPr marL="36900" indent="0">
              <a:buNone/>
            </a:pPr>
            <a:endParaRPr lang="en-IN" sz="1400" dirty="0"/>
          </a:p>
          <a:p>
            <a:pPr marL="3690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961652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7712-5736-DAE2-DEB0-F9DBD79D6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733" y="491067"/>
            <a:ext cx="10784957" cy="5875866"/>
          </a:xfrm>
        </p:spPr>
        <p:txBody>
          <a:bodyPr>
            <a:normAutofit/>
          </a:bodyPr>
          <a:lstStyle/>
          <a:p>
            <a:r>
              <a:rPr lang="en-US" sz="1600" b="1" dirty="0"/>
              <a:t>Recommendation for Netmeds: Enhancing Accessibility &amp; Visibility of Post-Stroke Medications</a:t>
            </a:r>
          </a:p>
          <a:p>
            <a:r>
              <a:rPr lang="en-US" sz="1600" dirty="0"/>
              <a:t>To better serve patients recovering from </a:t>
            </a:r>
            <a:r>
              <a:rPr lang="en-US" sz="1600" b="1" dirty="0"/>
              <a:t>stroke</a:t>
            </a:r>
            <a:r>
              <a:rPr lang="en-US" sz="1600" dirty="0"/>
              <a:t>, Netmeds can implement the following strategies to </a:t>
            </a:r>
            <a:r>
              <a:rPr lang="en-US" sz="1600" b="1" dirty="0"/>
              <a:t>increase trust, improve visibility, and drive sales</a:t>
            </a:r>
            <a:r>
              <a:rPr lang="en-US" sz="1600" dirty="0"/>
              <a:t> for essential post-stroke medications.</a:t>
            </a:r>
          </a:p>
          <a:p>
            <a:r>
              <a:rPr lang="en-US" sz="1600" b="1" dirty="0"/>
              <a:t>1️⃣ Create a Dedicated "Post-Stroke Care" Section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Introduce a separate category for </a:t>
            </a:r>
            <a:r>
              <a:rPr lang="en-US" sz="1600" b="1" dirty="0"/>
              <a:t>Post-Stroke Medications</a:t>
            </a:r>
            <a:r>
              <a:rPr lang="en-US" sz="1600" dirty="0"/>
              <a:t>, similar to existing sections for </a:t>
            </a:r>
            <a:r>
              <a:rPr lang="en-US" sz="1600" b="1" dirty="0"/>
              <a:t>Diabetes, Hypertension, and Cardiac Care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Include:</a:t>
            </a:r>
            <a:br>
              <a:rPr lang="en-US" sz="1600" dirty="0"/>
            </a:br>
            <a:r>
              <a:rPr lang="en-US" sz="1600" dirty="0"/>
              <a:t> </a:t>
            </a:r>
            <a:r>
              <a:rPr lang="en-US" sz="1600" b="1" dirty="0"/>
              <a:t>Blood thinners &amp; anticoagulants</a:t>
            </a:r>
            <a:r>
              <a:rPr lang="en-US" sz="1600" dirty="0"/>
              <a:t> (e.g., Aspirin, Clopidogrel, Warfarin) to prevent further strokes.</a:t>
            </a:r>
            <a:br>
              <a:rPr lang="en-US" sz="1600" dirty="0"/>
            </a:br>
            <a:r>
              <a:rPr lang="en-US" sz="1600" dirty="0"/>
              <a:t> </a:t>
            </a:r>
            <a:r>
              <a:rPr lang="en-US" sz="1600" b="1" dirty="0"/>
              <a:t>Cholesterol-lowering drugs</a:t>
            </a:r>
            <a:r>
              <a:rPr lang="en-US" sz="1600" dirty="0"/>
              <a:t> (e.g., Statins like Atorvastatin, Rosuvastatin) to reduce heart disease risk.</a:t>
            </a:r>
            <a:br>
              <a:rPr lang="en-US" sz="1600" dirty="0"/>
            </a:br>
            <a:r>
              <a:rPr lang="en-US" sz="1600" dirty="0"/>
              <a:t> </a:t>
            </a:r>
            <a:r>
              <a:rPr lang="en-US" sz="1600" b="1" dirty="0"/>
              <a:t>Blood pressure medications</a:t>
            </a:r>
            <a:r>
              <a:rPr lang="en-US" sz="1600" dirty="0"/>
              <a:t> (e.g., ACE inhibitors, Beta-blockers) to prevent hypertension-related strokes.</a:t>
            </a:r>
            <a:br>
              <a:rPr lang="en-US" sz="1600" dirty="0"/>
            </a:br>
            <a:r>
              <a:rPr lang="en-US" sz="1600" dirty="0"/>
              <a:t> </a:t>
            </a:r>
            <a:r>
              <a:rPr lang="en-US" sz="1600" b="1" dirty="0"/>
              <a:t>Neuroprotective drugs &amp; nerve regeneration supplements</a:t>
            </a:r>
            <a:r>
              <a:rPr lang="en-US" sz="1600" dirty="0"/>
              <a:t> (e.g., Citicoline, Piracetam) to support brain recovery.</a:t>
            </a:r>
            <a:br>
              <a:rPr lang="en-US" sz="1600" dirty="0"/>
            </a:br>
            <a:r>
              <a:rPr lang="en-US" sz="1600" dirty="0"/>
              <a:t> </a:t>
            </a:r>
            <a:r>
              <a:rPr lang="en-US" sz="1600" b="1" dirty="0"/>
              <a:t>Physical rehabilitation aids</a:t>
            </a:r>
            <a:r>
              <a:rPr lang="en-US" sz="1600" dirty="0"/>
              <a:t> (e.g., muscle relaxants, physiotherapy supplements).</a:t>
            </a:r>
          </a:p>
          <a:p>
            <a:r>
              <a:rPr lang="en-US" sz="1600" b="1" dirty="0"/>
              <a:t>2️⃣ Cross-Reference Post-Stroke Medications in Related Categories</a:t>
            </a:r>
          </a:p>
          <a:p>
            <a:r>
              <a:rPr lang="en-US" sz="1600" dirty="0"/>
              <a:t>Since stroke-related medicines fall under different categories, Netmeds can </a:t>
            </a:r>
            <a:r>
              <a:rPr lang="en-US" sz="1600" b="1" dirty="0"/>
              <a:t>cross-list</a:t>
            </a:r>
            <a:r>
              <a:rPr lang="en-US" sz="1600" dirty="0"/>
              <a:t> them in:</a:t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en-US" sz="1600" b="1" dirty="0"/>
              <a:t>Cardiac Care</a:t>
            </a:r>
            <a:r>
              <a:rPr lang="en-US" sz="1600" dirty="0"/>
              <a:t> – Blood thinners &amp; cholesterol-lowering drugs.</a:t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en-US" sz="1600" b="1" dirty="0"/>
              <a:t>Hypertension Management</a:t>
            </a:r>
            <a:r>
              <a:rPr lang="en-US" sz="1600" dirty="0"/>
              <a:t> – BP medications preventing stroke recurrence.</a:t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en-US" sz="1600" b="1" dirty="0"/>
              <a:t>Neurology &amp; Brain Health</a:t>
            </a:r>
            <a:r>
              <a:rPr lang="en-US" sz="1600" dirty="0"/>
              <a:t> – Cognitive enhancers &amp; nerve recovery drugs.</a:t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en-US" sz="1600" b="1" dirty="0"/>
              <a:t>Pain &amp; Muscle Relaxants</a:t>
            </a:r>
            <a:r>
              <a:rPr lang="en-US" sz="1600" dirty="0"/>
              <a:t> – Medications for post-stroke spasticity and movement recovery.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Add a small note/link under relevant medications</a:t>
            </a:r>
            <a:r>
              <a:rPr lang="en-US" sz="1600" dirty="0"/>
              <a:t>:</a:t>
            </a:r>
            <a:br>
              <a:rPr lang="en-US" sz="1600" dirty="0"/>
            </a:br>
            <a:r>
              <a:rPr lang="en-US" sz="1600" dirty="0"/>
              <a:t>➝ </a:t>
            </a:r>
            <a:r>
              <a:rPr lang="en-US" sz="1600" i="1" dirty="0"/>
              <a:t>"This medication is commonly prescribed for stroke recovery. Explore our full Post-Stroke Care range → [link]."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83422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8D89E-D1E0-D23E-75B2-4317727C7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EA143-526B-C3F6-2D1E-26B00DB7E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b="1" dirty="0"/>
              <a:t>3️⃣ Build Trust &amp; Awareness Among Stroke Patients &amp; Caregivers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Include an </a:t>
            </a:r>
            <a:r>
              <a:rPr lang="en-US" sz="2000" b="1" dirty="0"/>
              <a:t>educational section</a:t>
            </a:r>
            <a:r>
              <a:rPr lang="en-US" sz="2000" dirty="0"/>
              <a:t> on the "Post-Stroke Care" page, addressing:</a:t>
            </a:r>
            <a:br>
              <a:rPr lang="en-US" sz="2000" dirty="0"/>
            </a:br>
            <a:r>
              <a:rPr lang="en-US" sz="2000" dirty="0"/>
              <a:t> Why long-term medication adherence is crucial.</a:t>
            </a:r>
            <a:br>
              <a:rPr lang="en-US" sz="2000" dirty="0"/>
            </a:br>
            <a:r>
              <a:rPr lang="en-US" sz="2000" dirty="0"/>
              <a:t> Commonly prescribed medications and their benefits.</a:t>
            </a:r>
            <a:br>
              <a:rPr lang="en-US" sz="2000" dirty="0"/>
            </a:br>
            <a:r>
              <a:rPr lang="en-US" sz="2000" dirty="0"/>
              <a:t> Lifestyle modifications for stroke survivors.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Partner with neurologists or stroke specialists</a:t>
            </a:r>
            <a:r>
              <a:rPr lang="en-US" sz="2000" dirty="0"/>
              <a:t> to provide credibility &amp; recommendations.</a:t>
            </a:r>
          </a:p>
          <a:p>
            <a:r>
              <a:rPr lang="en-US" sz="2000" b="1" dirty="0"/>
              <a:t>Expected Impact</a:t>
            </a:r>
          </a:p>
          <a:p>
            <a:r>
              <a:rPr lang="en-US" sz="2000" dirty="0"/>
              <a:t> </a:t>
            </a:r>
            <a:r>
              <a:rPr lang="en-US" sz="2000" b="1" dirty="0"/>
              <a:t>Improved customer confidence</a:t>
            </a:r>
            <a:r>
              <a:rPr lang="en-US" sz="2000" dirty="0"/>
              <a:t> – Stroke survivors &amp; caregivers will see Netmeds as a </a:t>
            </a:r>
            <a:r>
              <a:rPr lang="en-US" sz="2000" b="1" dirty="0"/>
              <a:t>trusted platform</a:t>
            </a:r>
            <a:r>
              <a:rPr lang="en-US" sz="2000" dirty="0"/>
              <a:t> for long-term stroke recovery.</a:t>
            </a:r>
            <a:br>
              <a:rPr lang="en-US" sz="2000" dirty="0"/>
            </a:br>
            <a:r>
              <a:rPr lang="en-US" sz="2000" dirty="0"/>
              <a:t> </a:t>
            </a:r>
            <a:r>
              <a:rPr lang="en-US" sz="2000" b="1" dirty="0"/>
              <a:t>Higher conversions</a:t>
            </a:r>
            <a:r>
              <a:rPr lang="en-US" sz="2000" dirty="0"/>
              <a:t> – Dedicated categorization &amp; visibility make it easier for customers to find &amp; buy essential medications.</a:t>
            </a:r>
            <a:br>
              <a:rPr lang="en-US" sz="2000" dirty="0"/>
            </a:br>
            <a:r>
              <a:rPr lang="en-US" sz="2000" dirty="0"/>
              <a:t> </a:t>
            </a:r>
            <a:r>
              <a:rPr lang="en-US" sz="2000" b="1" dirty="0"/>
              <a:t>Stronger market positioning</a:t>
            </a:r>
            <a:r>
              <a:rPr lang="en-US" sz="2000" dirty="0"/>
              <a:t> – Netmeds can </a:t>
            </a:r>
            <a:r>
              <a:rPr lang="en-US" sz="2000" b="1" dirty="0"/>
              <a:t>differentiate itself</a:t>
            </a:r>
            <a:r>
              <a:rPr lang="en-US" sz="2000" dirty="0"/>
              <a:t> by addressing critical healthcare needs beyond general medications.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2528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D683AC85-DD8C-657B-C80D-1604635A3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33" y="1084923"/>
            <a:ext cx="10795000" cy="4951809"/>
          </a:xfrm>
        </p:spPr>
      </p:pic>
    </p:spTree>
    <p:extLst>
      <p:ext uri="{BB962C8B-B14F-4D97-AF65-F5344CB8AC3E}">
        <p14:creationId xmlns:p14="http://schemas.microsoft.com/office/powerpoint/2010/main" val="1040109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5461355-2C33-178C-C07B-920E798E5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267" y="855133"/>
            <a:ext cx="10854265" cy="5122334"/>
          </a:xfrm>
        </p:spPr>
      </p:pic>
    </p:spTree>
    <p:extLst>
      <p:ext uri="{BB962C8B-B14F-4D97-AF65-F5344CB8AC3E}">
        <p14:creationId xmlns:p14="http://schemas.microsoft.com/office/powerpoint/2010/main" val="4039535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EFB0995-1ABB-3485-D5C7-29D328800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C2B2AD4-E969-5483-16F9-4D7938C54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66" y="932403"/>
            <a:ext cx="11489267" cy="514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22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42F5A3A-1CE5-4634-F65A-34F00D4B9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792163"/>
            <a:ext cx="11315700" cy="509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26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B932F-7735-84D8-6510-5DC93B57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Netmeds Revenue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03C92-0D64-4FB5-D301-A49B8EC22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ctr"/>
            <a:r>
              <a:rPr lang="en-US" b="1" dirty="0"/>
              <a:t> Commission-Based Revenue (Primary Source)</a:t>
            </a:r>
          </a:p>
          <a:p>
            <a:r>
              <a:rPr lang="en-US" dirty="0"/>
              <a:t> </a:t>
            </a:r>
            <a:r>
              <a:rPr lang="en-US" b="1" dirty="0"/>
              <a:t>How It Works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Netmeds </a:t>
            </a:r>
            <a:r>
              <a:rPr lang="en-US" b="1" dirty="0"/>
              <a:t>earns commissions</a:t>
            </a:r>
            <a:r>
              <a:rPr lang="en-US" dirty="0"/>
              <a:t> on the sale of prescription medicines, OTC (over-the-counter) drugs, and FMCG products listed on its platform.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Pharmaceutical companies, distributors, and third-party sellers pay Netmeds a percentage of their sales revenue for selling through the platform.</a:t>
            </a:r>
          </a:p>
          <a:p>
            <a:r>
              <a:rPr lang="en-US" dirty="0"/>
              <a:t> </a:t>
            </a:r>
            <a:r>
              <a:rPr lang="en-US" b="1" dirty="0"/>
              <a:t>Revenue Contribution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b="1" dirty="0"/>
              <a:t>FY18, Netmeds earned ₹4.46 crore</a:t>
            </a:r>
            <a:r>
              <a:rPr lang="en-US" dirty="0"/>
              <a:t> from commissions.</a:t>
            </a:r>
          </a:p>
          <a:p>
            <a:r>
              <a:rPr lang="en-US" dirty="0"/>
              <a:t>The company mainly caters to the </a:t>
            </a:r>
            <a:r>
              <a:rPr lang="en-US" b="1" dirty="0"/>
              <a:t>chronic segment</a:t>
            </a:r>
            <a:r>
              <a:rPr lang="en-US" dirty="0"/>
              <a:t> (patients requiring regular medications), a market worth </a:t>
            </a:r>
            <a:r>
              <a:rPr lang="en-US" b="1" dirty="0"/>
              <a:t>$10 billion annually</a:t>
            </a:r>
            <a:r>
              <a:rPr lang="en-US" dirty="0"/>
              <a:t> in India.</a:t>
            </a:r>
            <a:r>
              <a:rPr lang="en-US" b="1" dirty="0"/>
              <a:t> </a:t>
            </a:r>
          </a:p>
          <a:p>
            <a:pPr algn="ctr"/>
            <a:r>
              <a:rPr lang="en-US" b="1" dirty="0"/>
              <a:t>Marketing &amp; Advertising Revenue</a:t>
            </a:r>
          </a:p>
          <a:p>
            <a:r>
              <a:rPr lang="en-US" b="1" dirty="0"/>
              <a:t>How It Works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Netmeds earns revenue by offering </a:t>
            </a:r>
            <a:r>
              <a:rPr lang="en-US" b="1" dirty="0"/>
              <a:t>promotional space and advertising services</a:t>
            </a:r>
            <a:r>
              <a:rPr lang="en-US" dirty="0"/>
              <a:t> to pharmaceutical companies and healthcare brands.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includes:</a:t>
            </a:r>
            <a:br>
              <a:rPr lang="en-US" dirty="0"/>
            </a:br>
            <a:r>
              <a:rPr lang="en-US" dirty="0"/>
              <a:t>✔ </a:t>
            </a:r>
            <a:r>
              <a:rPr lang="en-US" b="1" dirty="0"/>
              <a:t>Featured product placements</a:t>
            </a:r>
            <a:br>
              <a:rPr lang="en-US" dirty="0"/>
            </a:br>
            <a:r>
              <a:rPr lang="en-US" dirty="0"/>
              <a:t>✔ </a:t>
            </a:r>
            <a:r>
              <a:rPr lang="en-US" b="1" dirty="0"/>
              <a:t>Banner ads on the website/app</a:t>
            </a:r>
            <a:br>
              <a:rPr lang="en-US" dirty="0"/>
            </a:br>
            <a:r>
              <a:rPr lang="en-US" dirty="0"/>
              <a:t>✔ </a:t>
            </a:r>
            <a:r>
              <a:rPr lang="en-US" b="1" dirty="0"/>
              <a:t>Email and push notification promotions</a:t>
            </a:r>
            <a:endParaRPr lang="en-US" dirty="0"/>
          </a:p>
          <a:p>
            <a:r>
              <a:rPr lang="en-US" b="1" dirty="0"/>
              <a:t>Revenue Contribution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Brands pay </a:t>
            </a:r>
            <a:r>
              <a:rPr lang="en-US" b="1" dirty="0"/>
              <a:t>marketing fees</a:t>
            </a:r>
            <a:r>
              <a:rPr lang="en-US" dirty="0"/>
              <a:t> to boost their product visibility and sales on Netmeds' platform.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3833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6CF61-E98A-EFB4-D834-C58BA3DA2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05467"/>
            <a:ext cx="10353762" cy="4385733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b="1" dirty="0"/>
              <a:t>Shipping &amp; Convenience Charges</a:t>
            </a:r>
          </a:p>
          <a:p>
            <a:r>
              <a:rPr lang="en-US" dirty="0"/>
              <a:t> </a:t>
            </a:r>
            <a:r>
              <a:rPr lang="en-US" b="1" dirty="0"/>
              <a:t>How It Works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Netmeds </a:t>
            </a:r>
            <a:r>
              <a:rPr lang="en-US" b="1" dirty="0"/>
              <a:t>charges customers for delivery services</a:t>
            </a:r>
            <a:r>
              <a:rPr lang="en-US" dirty="0"/>
              <a:t>, depending on order size, urgency, and location.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Standard delivery is </a:t>
            </a:r>
            <a:r>
              <a:rPr lang="en-US" b="1" dirty="0"/>
              <a:t>free</a:t>
            </a:r>
            <a:r>
              <a:rPr lang="en-US" dirty="0"/>
              <a:t> for orders above a certain amount, while </a:t>
            </a:r>
            <a:r>
              <a:rPr lang="en-US" b="1" dirty="0"/>
              <a:t>express or same-day delivery</a:t>
            </a:r>
            <a:r>
              <a:rPr lang="en-US" dirty="0"/>
              <a:t> comes with additional charges.</a:t>
            </a:r>
          </a:p>
          <a:p>
            <a:pPr algn="ctr"/>
            <a:r>
              <a:rPr lang="en-US" b="1" dirty="0"/>
              <a:t>B2B Wholesale Business</a:t>
            </a:r>
          </a:p>
          <a:p>
            <a:r>
              <a:rPr lang="en-US" b="1" dirty="0"/>
              <a:t>How It Works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Netmeds is evaluating a </a:t>
            </a:r>
            <a:r>
              <a:rPr lang="en-US" b="1" dirty="0"/>
              <a:t>B2B model</a:t>
            </a:r>
            <a:r>
              <a:rPr lang="en-US" dirty="0"/>
              <a:t>, supplying medicines to local pharmacies at </a:t>
            </a:r>
            <a:r>
              <a:rPr lang="en-US" b="1" dirty="0"/>
              <a:t>wholesale rates</a:t>
            </a:r>
            <a:r>
              <a:rPr lang="en-US" dirty="0"/>
              <a:t>.</a:t>
            </a:r>
          </a:p>
          <a:p>
            <a:r>
              <a:rPr lang="en-US" dirty="0"/>
              <a:t>This model will allow the company to </a:t>
            </a:r>
            <a:r>
              <a:rPr lang="en-US" b="1" dirty="0"/>
              <a:t>sell in bulk to retailers and medical stores</a:t>
            </a:r>
            <a:r>
              <a:rPr lang="en-US" dirty="0"/>
              <a:t>, increasing its revenue potential.</a:t>
            </a:r>
            <a:r>
              <a:rPr lang="en-US" b="1" dirty="0"/>
              <a:t> </a:t>
            </a:r>
          </a:p>
          <a:p>
            <a:pPr algn="ctr"/>
            <a:r>
              <a:rPr lang="en-US" b="1" dirty="0"/>
              <a:t> Franchise Model (Expansion Revenue Stream)</a:t>
            </a:r>
          </a:p>
          <a:p>
            <a:r>
              <a:rPr lang="en-US" dirty="0"/>
              <a:t> </a:t>
            </a:r>
            <a:r>
              <a:rPr lang="en-US" b="1" dirty="0"/>
              <a:t>How It Works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Netmeds is expanding its </a:t>
            </a:r>
            <a:r>
              <a:rPr lang="en-US" b="1" dirty="0"/>
              <a:t>physical presence</a:t>
            </a:r>
            <a:r>
              <a:rPr lang="en-US" dirty="0"/>
              <a:t> by offering franchise opportunities.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Franchise owners pay an </a:t>
            </a:r>
            <a:r>
              <a:rPr lang="en-US" b="1" dirty="0"/>
              <a:t>initial investment (~₹20 lakh)</a:t>
            </a:r>
            <a:r>
              <a:rPr lang="en-US" dirty="0"/>
              <a:t> and share revenue/profit with Netmeds.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6863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C32D0-DE68-13F1-DE79-3BC44569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Analysis of Netmeds' Prescription-Driven Market and Potential Gaps in Medication Availability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Prescription-Based Market:</a:t>
            </a:r>
            <a:r>
              <a:rPr lang="en-US" dirty="0"/>
              <a:t> Around </a:t>
            </a:r>
            <a:r>
              <a:rPr lang="en-US" b="1" dirty="0"/>
              <a:t>88.98%</a:t>
            </a:r>
            <a:r>
              <a:rPr lang="en-US" dirty="0"/>
              <a:t> of drugs on Netmeds require a doctor's prescription, highlighting the dominance of prescription-driven sales.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Stroke and Tuberculosis (TB) Medications: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India, approximately </a:t>
            </a:r>
            <a:r>
              <a:rPr lang="en-US" b="1" dirty="0"/>
              <a:t>49 out of 1,000</a:t>
            </a:r>
            <a:r>
              <a:rPr lang="en-US" dirty="0"/>
              <a:t> people die due to stroke, and </a:t>
            </a:r>
            <a:r>
              <a:rPr lang="en-US" b="1" dirty="0"/>
              <a:t>29 out of 1,000</a:t>
            </a:r>
            <a:r>
              <a:rPr lang="en-US" dirty="0"/>
              <a:t> from TB.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While acute cases might not prefer online purchases, post-stroke patients (especially those with hemiplegia or paresis) and TB patients (who require prolonged medication) could benefit from online accessibility.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Netmeds should consider adding these essential medications to their stock.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Ischemic Heart Disease &amp; Chronic Conditions: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121 out of 1,000</a:t>
            </a:r>
            <a:r>
              <a:rPr lang="en-US" dirty="0"/>
              <a:t> deaths in India are due to ischemic heart disease.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Patients with stents, bypass surgery, or CABG need lifelong medication.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While Netmeds has a strong inventory for diabetes, high cholesterol, and hypertension, expanding offerings for cardiac care medications can enhance availability and meet patient needs.</a:t>
            </a:r>
          </a:p>
        </p:txBody>
      </p:sp>
    </p:spTree>
    <p:extLst>
      <p:ext uri="{BB962C8B-B14F-4D97-AF65-F5344CB8AC3E}">
        <p14:creationId xmlns:p14="http://schemas.microsoft.com/office/powerpoint/2010/main" val="1356254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008DD-227F-085F-36F5-235975AEA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b="1" i="0" dirty="0">
                <a:solidFill>
                  <a:schemeClr val="tx1"/>
                </a:solidFill>
                <a:effectLst/>
                <a:latin typeface="Noto Sans" panose="020B0502040204020203" pitchFamily="34" charset="0"/>
              </a:rPr>
              <a:t>Notified TB patients: 26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Noto Sans" panose="020B0502040204020203" pitchFamily="34" charset="0"/>
              </a:rPr>
              <a:t> lakh TB patients in 2023 (increase from 24.22 lakh cases in 2022).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b="1" i="0" dirty="0">
                <a:solidFill>
                  <a:schemeClr val="tx1"/>
                </a:solidFill>
                <a:effectLst/>
                <a:latin typeface="Noto Sans" panose="020B0502040504020204" pitchFamily="34" charset="0"/>
              </a:rPr>
              <a:t>Reporting of cases: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Noto Sans" panose="020B0502040504020204" pitchFamily="34" charset="0"/>
              </a:rPr>
              <a:t> ~67% reporting being done by the public sector and ~33%) from private sector.</a:t>
            </a:r>
            <a:endParaRPr lang="en-US" sz="1800" b="1" dirty="0">
              <a:solidFill>
                <a:schemeClr val="tx1"/>
              </a:solidFill>
            </a:endParaRPr>
          </a:p>
          <a:p>
            <a:r>
              <a:rPr lang="en-US" sz="1800" b="1" dirty="0"/>
              <a:t>Step 1: Estimating 2025 Revenue</a:t>
            </a:r>
            <a:endParaRPr lang="en-IN" sz="1800" b="1" dirty="0"/>
          </a:p>
          <a:p>
            <a:r>
              <a:rPr lang="en-IN" sz="1800" b="1" dirty="0"/>
              <a:t>Baseline 2024 Revenue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Netmeds' </a:t>
            </a:r>
            <a:r>
              <a:rPr lang="en-IN" sz="1800" b="1" dirty="0"/>
              <a:t>2024 revenue</a:t>
            </a:r>
            <a:r>
              <a:rPr lang="en-IN" sz="1800" dirty="0"/>
              <a:t> was </a:t>
            </a:r>
            <a:r>
              <a:rPr lang="en-IN" sz="1800" b="1" dirty="0"/>
              <a:t>₹67.24 crore</a:t>
            </a:r>
            <a:r>
              <a:rPr lang="en-IN" sz="1800" dirty="0"/>
              <a:t> (a drop from 2023).</a:t>
            </a:r>
          </a:p>
          <a:p>
            <a:r>
              <a:rPr lang="en-IN" sz="1800" b="1" dirty="0"/>
              <a:t>Adding Revenue from TB Medications</a:t>
            </a:r>
          </a:p>
          <a:p>
            <a:r>
              <a:rPr lang="en-IN" sz="1800" dirty="0"/>
              <a:t>We estimated a potential </a:t>
            </a:r>
            <a:r>
              <a:rPr lang="en-IN" sz="1800" b="1" dirty="0"/>
              <a:t>market size of 39,000 TB patients</a:t>
            </a:r>
            <a:r>
              <a:rPr lang="en-IN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If </a:t>
            </a:r>
            <a:r>
              <a:rPr lang="en-IN" sz="1800" b="1" dirty="0"/>
              <a:t>each patient spends ₹3,000 per year</a:t>
            </a:r>
            <a:r>
              <a:rPr lang="en-IN" sz="1800" dirty="0"/>
              <a:t> on TB medications, that adds: 39,000×3,000=₹117crore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If </a:t>
            </a:r>
            <a:r>
              <a:rPr lang="en-US" sz="1800" b="1" dirty="0"/>
              <a:t>each patient spends ₹4,000 per year</a:t>
            </a:r>
            <a:r>
              <a:rPr lang="en-US" sz="1800" dirty="0"/>
              <a:t>, that adds: 39,000×4,000=₹156crore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Assuming </a:t>
            </a:r>
            <a:r>
              <a:rPr lang="en-IN" sz="1800" b="1" dirty="0"/>
              <a:t>Netmeds’ existing revenue also grows slightly (~10-15%)</a:t>
            </a:r>
            <a:r>
              <a:rPr lang="en-IN" sz="1800" dirty="0"/>
              <a:t> 67.24×1.15=₹77crore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Final Revenue Estimate (Existing + TB Market) = ₹150 - ₹170 crore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IN" sz="1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2A470D-9975-7C68-9579-D00D9BE63D9F}"/>
              </a:ext>
            </a:extLst>
          </p:cNvPr>
          <p:cNvSpPr txBox="1"/>
          <p:nvPr/>
        </p:nvSpPr>
        <p:spPr>
          <a:xfrm>
            <a:off x="3378200" y="702734"/>
            <a:ext cx="5655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B0F0"/>
                </a:solidFill>
              </a:rPr>
              <a:t>Estimating Netmeds Revenue</a:t>
            </a:r>
          </a:p>
        </p:txBody>
      </p:sp>
    </p:spTree>
    <p:extLst>
      <p:ext uri="{BB962C8B-B14F-4D97-AF65-F5344CB8AC3E}">
        <p14:creationId xmlns:p14="http://schemas.microsoft.com/office/powerpoint/2010/main" val="332582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1221</TotalTime>
  <Words>1290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Calisto MT</vt:lpstr>
      <vt:lpstr>Noto Sans</vt:lpstr>
      <vt:lpstr>Wingdings 2</vt:lpstr>
      <vt:lpstr>Slate</vt:lpstr>
      <vt:lpstr>Excel Dashboard on Netmeds Data </vt:lpstr>
      <vt:lpstr>PowerPoint Presentation</vt:lpstr>
      <vt:lpstr>PowerPoint Presentation</vt:lpstr>
      <vt:lpstr>PowerPoint Presentation</vt:lpstr>
      <vt:lpstr>PowerPoint Presentation</vt:lpstr>
      <vt:lpstr>Netmeds Revenue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Sanjay Dalawai</dc:creator>
  <cp:lastModifiedBy>Sanjay Dalawai</cp:lastModifiedBy>
  <cp:revision>2</cp:revision>
  <dcterms:created xsi:type="dcterms:W3CDTF">2025-02-20T11:57:49Z</dcterms:created>
  <dcterms:modified xsi:type="dcterms:W3CDTF">2025-02-21T08:19:00Z</dcterms:modified>
</cp:coreProperties>
</file>