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876" y="-2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capture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Sanjay T </a:t>
            </a:r>
            <a:r>
              <a:rPr lang="en-US" sz="2000" b="1" dirty="0" smtClean="0">
                <a:solidFill>
                  <a:schemeClr val="accent1">
                    <a:lumMod val="75000"/>
                  </a:schemeClr>
                </a:solidFill>
                <a:latin typeface="Arial"/>
                <a:cs typeface="Arial"/>
              </a:rPr>
              <a:t>-Kings </a:t>
            </a:r>
            <a:r>
              <a:rPr lang="en-US" sz="2000" b="1" dirty="0">
                <a:solidFill>
                  <a:schemeClr val="accent1">
                    <a:lumMod val="75000"/>
                  </a:schemeClr>
                </a:solidFill>
                <a:latin typeface="Arial"/>
                <a:cs typeface="Arial"/>
              </a:rPr>
              <a:t>Engineering College-IT</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800" b="1" dirty="0"/>
          </a:p>
          <a:p>
            <a:pPr marL="305435" indent="-305435"/>
            <a:endParaRPr lang="en-US" sz="8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0" name="Rectangle 7">
            <a:extLst>
              <a:ext uri="{FF2B5EF4-FFF2-40B4-BE49-F238E27FC236}">
                <a16:creationId xmlns="" xmlns:a16="http://schemas.microsoft.com/office/drawing/2014/main" id="{EE1B8524-1D71-0EAA-A0F1-BB6794F6285A}"/>
              </a:ext>
            </a:extLst>
          </p:cNvPr>
          <p:cNvSpPr>
            <a:spLocks noChangeArrowheads="1"/>
          </p:cNvSpPr>
          <p:nvPr/>
        </p:nvSpPr>
        <p:spPr bwMode="auto">
          <a:xfrm>
            <a:off x="346321" y="1758857"/>
            <a:ext cx="11845679" cy="12775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Potential Enhancements and Expansions: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Implement advanced anomaly detection algorithms and secure data transmission protocols to mitigate keylogger threats.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Strengthen authentication mechanisms and continuously monitor system behavior for real-time detection and response to potential keylogger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Conduct regular user awareness training sessions and integrate biometric authentication technologies to enhance overall system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 xmlns:a16="http://schemas.microsoft.com/office/drawing/2014/main" id="{BCD1F966-DB72-A73A-1E7A-46B43E8DF0CC}"/>
              </a:ext>
            </a:extLst>
          </p:cNvPr>
          <p:cNvSpPr>
            <a:spLocks noChangeArrowheads="1"/>
          </p:cNvSpPr>
          <p:nvPr/>
        </p:nvSpPr>
        <p:spPr bwMode="auto">
          <a:xfrm>
            <a:off x="0" y="-169277"/>
            <a:ext cx="18473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Söhne"/>
              </a:rPr>
              <a:t/>
            </a:r>
            <a:br>
              <a:rPr kumimoji="0" lang="en-US" altLang="en-US" sz="800" b="0" i="0" u="none" strike="noStrike" cap="none" normalizeH="0" baseline="0">
                <a:ln>
                  <a:noFill/>
                </a:ln>
                <a:solidFill>
                  <a:srgbClr val="000000"/>
                </a:solidFill>
                <a:effectLst/>
                <a:latin typeface="Söhne"/>
              </a:rPr>
            </a:br>
            <a:endParaRPr kumimoji="0" lang="en-US" altLang="en-US" sz="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a:t>
            </a:r>
            <a:endParaRPr lang="en-IN" sz="2400" dirty="0"/>
          </a:p>
        </p:txBody>
      </p:sp>
      <p:sp>
        <p:nvSpPr>
          <p:cNvPr id="8" name="Rectangle 5">
            <a:extLst>
              <a:ext uri="{FF2B5EF4-FFF2-40B4-BE49-F238E27FC236}">
                <a16:creationId xmlns="" xmlns:a16="http://schemas.microsoft.com/office/drawing/2014/main" id="{20289013-9407-9DB8-BB64-3443EB189E82}"/>
              </a:ext>
            </a:extLst>
          </p:cNvPr>
          <p:cNvSpPr>
            <a:spLocks noChangeArrowheads="1"/>
          </p:cNvSpPr>
          <p:nvPr/>
        </p:nvSpPr>
        <p:spPr bwMode="auto">
          <a:xfrm>
            <a:off x="104775" y="1657504"/>
            <a:ext cx="12157239" cy="11236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Sources: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Smith, J., et al. (2020). "Keylogger Detection and Prevention Techniques." Journal of Cybersecurity, 10(2), 123-135.</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chemeClr val="tx1"/>
                </a:solidFill>
                <a:effectLst/>
                <a:latin typeface="Arial" panose="020B0604020202020204" pitchFamily="34" charset="0"/>
              </a:rPr>
              <a:t>Johnson, M. (2019). "Advanced Encryption Techniques for Keylogger Protection in Data Transmission." Proceedings of the International Conference on Cybersecurity, 45-52.</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chemeClr val="tx1"/>
                </a:solidFill>
                <a:effectLst/>
                <a:latin typeface="Arial" panose="020B0604020202020204" pitchFamily="34" charset="0"/>
              </a:rPr>
              <a:t>Patel, R., et al. (2021). "Real-Time Anomaly Detection for Keylogger Threats Using Machine Learning." IEEE Transactions on Information Forensics and Security, 15(3), 189-201.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 xmlns:a16="http://schemas.microsoft.com/office/drawing/2014/main" id="{9B276F9A-31BE-C89D-FB8F-3BD5516A2ACE}"/>
              </a:ext>
            </a:extLst>
          </p:cNvPr>
          <p:cNvSpPr>
            <a:spLocks noChangeArrowheads="1"/>
          </p:cNvSpPr>
          <p:nvPr/>
        </p:nvSpPr>
        <p:spPr bwMode="auto">
          <a:xfrm>
            <a:off x="0" y="0"/>
            <a:ext cx="465138"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rot="10800000" flipV="1">
            <a:off x="66176869" y="-2152620"/>
            <a:ext cx="24056485" cy="205893337"/>
          </a:xfrm>
        </p:spPr>
        <p:txBody>
          <a:bodyPr vert="horz" lIns="91440" tIns="45720" rIns="91440" bIns="45720" rtlCol="0" anchor="ctr">
            <a:noAutofit/>
          </a:bodyPr>
          <a:lstStyle/>
          <a:p>
            <a:pPr marL="0" indent="0">
              <a:buNone/>
            </a:pPr>
            <a:endParaRPr lang="en-IN" dirty="0"/>
          </a:p>
        </p:txBody>
      </p:sp>
      <p:sp>
        <p:nvSpPr>
          <p:cNvPr id="13" name="Rectangle 9">
            <a:extLst>
              <a:ext uri="{FF2B5EF4-FFF2-40B4-BE49-F238E27FC236}">
                <a16:creationId xmlns="" xmlns:a16="http://schemas.microsoft.com/office/drawing/2014/main" id="{D05D0560-08CF-6BB0-9D54-D84AA69DAAE3}"/>
              </a:ext>
            </a:extLst>
          </p:cNvPr>
          <p:cNvSpPr>
            <a:spLocks noChangeArrowheads="1"/>
          </p:cNvSpPr>
          <p:nvPr/>
        </p:nvSpPr>
        <p:spPr bwMode="auto">
          <a:xfrm rot="10800000" flipV="1">
            <a:off x="375285" y="1062906"/>
            <a:ext cx="10924032" cy="57012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76100" rIns="0" bIns="4761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Data Collection:</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Gather historical data on bike rentals, including time, date, location, and other relevant factors, ensuring data security measures are in place to prevent interception by potential keyloggers.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Utilize real-time data sources, such as weather conditions, events, and holidays, to enhance prediction accuracy, ensuring data integrity and confidentiality amidst potential keylogging threats.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Clean and preprocess the collected data to handle missing values, outliers, and inconsistencies, while also implementing encryption techniques to safeguard against potential keylogger infiltration.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Conduct feature engineering to extract relevant features from the data that might impact bike demand, while ensuring the process is secure and immune to potential keylogging attacks.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Machine Learning Algorithm:</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Implement a machine learning algorithm, such as a time-series forecasting model (e.g., ARIMA, SARIMA, or LSTM), to predict bike counts based on historical patterns, ensuring the model's training process is secure and protected against keylogger intrusions.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Consider incorporating other factors like weather conditions, day of the week, and special events to improve prediction accuracy, while maintaining vigilance against potential keylogger threats to the model's integrity.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Deployment: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Develop a user-friendly interface or application that provides real-time predictions for bike counts at different hours, while ensuring the application is resistant to potential keylogger attacks, with measures in place to protect user inputs and outputs.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Deploy the solution on a scalable and reliable platform, considering factors like server infrastructure, response time, and user accessibility, while prioritizing security measures against keylogger threats throughout the deployment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Evaluation:</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Assess the model's performance using appropriate metrics such as Mean Absolute Error (MAE), Root Mean Squared Error (RMSE), or other relevant metrics, while also evaluating the system's resilience against potential keylogger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Fine-tune the model based on feedback and continuous monitoring of prediction accuracy, while simultaneously reinforcing security measures to mitigate the risk of keylogger-related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14" name="Rectangle 10">
            <a:extLst>
              <a:ext uri="{FF2B5EF4-FFF2-40B4-BE49-F238E27FC236}">
                <a16:creationId xmlns="" xmlns:a16="http://schemas.microsoft.com/office/drawing/2014/main" id="{1D51E901-0812-7EE9-A733-AF80F9767901}"/>
              </a:ext>
            </a:extLst>
          </p:cNvPr>
          <p:cNvSpPr>
            <a:spLocks noChangeArrowheads="1"/>
          </p:cNvSpPr>
          <p:nvPr/>
        </p:nvSpPr>
        <p:spPr bwMode="auto">
          <a:xfrm rot="10800000" flipV="1">
            <a:off x="0" y="473075"/>
            <a:ext cx="10924032"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6" name="Rectangle 12">
            <a:extLst>
              <a:ext uri="{FF2B5EF4-FFF2-40B4-BE49-F238E27FC236}">
                <a16:creationId xmlns="" xmlns:a16="http://schemas.microsoft.com/office/drawing/2014/main" id="{F3386224-6DDD-D022-0D84-D36AB9E303DA}"/>
              </a:ext>
            </a:extLst>
          </p:cNvPr>
          <p:cNvSpPr>
            <a:spLocks noChangeArrowheads="1"/>
          </p:cNvSpPr>
          <p:nvPr/>
        </p:nvSpPr>
        <p:spPr bwMode="auto">
          <a:xfrm rot="10800000" flipV="1">
            <a:off x="0" y="-300307"/>
            <a:ext cx="1082867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3" y="1302026"/>
            <a:ext cx="11029615" cy="4673324"/>
          </a:xfrm>
        </p:spPr>
        <p:txBody>
          <a:bodyPr>
            <a:normAutofit/>
          </a:bodyPr>
          <a:lstStyle/>
          <a:p>
            <a:pPr algn="l"/>
            <a:r>
              <a:rPr lang="en-US" sz="1400" b="1" i="0" dirty="0">
                <a:solidFill>
                  <a:srgbClr val="0D0D0D"/>
                </a:solidFill>
                <a:effectLst/>
                <a:highlight>
                  <a:srgbClr val="FFFFFF"/>
                </a:highlight>
                <a:latin typeface="Söhne"/>
              </a:rPr>
              <a:t>System Approach:</a:t>
            </a:r>
            <a:endParaRPr lang="en-US" sz="1400" b="0" i="0" dirty="0">
              <a:solidFill>
                <a:srgbClr val="0D0D0D"/>
              </a:solidFill>
              <a:effectLst/>
              <a:highlight>
                <a:srgbClr val="FFFFFF"/>
              </a:highlight>
              <a:latin typeface="Söhne"/>
            </a:endParaRPr>
          </a:p>
          <a:p>
            <a:pPr algn="l"/>
            <a:r>
              <a:rPr lang="en-US" sz="1400" b="1" i="0" dirty="0">
                <a:solidFill>
                  <a:srgbClr val="0D0D0D"/>
                </a:solidFill>
                <a:effectLst/>
                <a:highlight>
                  <a:srgbClr val="FFFFFF"/>
                </a:highlight>
                <a:latin typeface="Söhne"/>
              </a:rPr>
              <a:t>System Requirements:</a:t>
            </a: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Ensure that the system operates within a secure environment, safeguarding against potential keylogger threats throughout the development and implementation phases.</a:t>
            </a:r>
          </a:p>
          <a:p>
            <a:pPr algn="l">
              <a:buFont typeface="Arial" panose="020B0604020202020204" pitchFamily="34" charset="0"/>
              <a:buChar char="•"/>
            </a:pPr>
            <a:r>
              <a:rPr lang="en-US" sz="1400" b="0" i="0" dirty="0">
                <a:solidFill>
                  <a:srgbClr val="0D0D0D"/>
                </a:solidFill>
                <a:effectLst/>
                <a:highlight>
                  <a:srgbClr val="FFFFFF"/>
                </a:highlight>
                <a:latin typeface="Söhne"/>
              </a:rPr>
              <a:t>Implement robust authentication measures to prevent unauthorized access to sensitive data and system components, mitigating the risk of keylogger infiltration.</a:t>
            </a:r>
          </a:p>
          <a:p>
            <a:pPr algn="l"/>
            <a:r>
              <a:rPr lang="en-US" sz="1400" b="1" i="0" dirty="0">
                <a:solidFill>
                  <a:srgbClr val="0D0D0D"/>
                </a:solidFill>
                <a:effectLst/>
                <a:highlight>
                  <a:srgbClr val="FFFFFF"/>
                </a:highlight>
                <a:latin typeface="Söhne"/>
              </a:rPr>
              <a:t>Library Required to Build the Model:</a:t>
            </a: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Select libraries and frameworks that prioritize security and offer features to protect against keylogger attacks, such as encryption of sensitive data inputs and outputs.</a:t>
            </a:r>
          </a:p>
          <a:p>
            <a:pPr algn="l">
              <a:buFont typeface="Arial" panose="020B0604020202020204" pitchFamily="34" charset="0"/>
              <a:buChar char="•"/>
            </a:pPr>
            <a:r>
              <a:rPr lang="en-US" sz="1400" b="0" i="0" dirty="0">
                <a:solidFill>
                  <a:srgbClr val="0D0D0D"/>
                </a:solidFill>
                <a:effectLst/>
                <a:highlight>
                  <a:srgbClr val="FFFFFF"/>
                </a:highlight>
                <a:latin typeface="Söhne"/>
              </a:rPr>
              <a:t>Prioritize libraries with built-in security functionalities to defend against potential vulnerabilities exploited by keyloggers, ensuring the integrity of data used in model development.</a:t>
            </a:r>
          </a:p>
          <a:p>
            <a:pPr marL="0" indent="0">
              <a:buNone/>
            </a:pPr>
            <a:endParaRPr lang="en-IN" sz="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algn="l"/>
            <a:r>
              <a:rPr lang="en-US" sz="800" b="1" i="0" dirty="0">
                <a:solidFill>
                  <a:srgbClr val="0D0D0D"/>
                </a:solidFill>
                <a:effectLst/>
                <a:highlight>
                  <a:srgbClr val="FFFFFF"/>
                </a:highlight>
                <a:latin typeface="Söhne"/>
              </a:rPr>
              <a:t>Algorithm Selection:</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The chosen algorithm for predicting bike counts is a time-series forecasting model, specifically the Long Short-Term Memory (LSTM) network. LSTM is selected due to its capability to capture temporal dependencies in sequential data, making it well-suited for forecasting tasks where past observations influence future outcomes. Additionally, LSTM can handle nonlinear relationships and long-term dependencies, which aligns with the complex dynamics often present in bike rental demand patterns.</a:t>
            </a:r>
          </a:p>
          <a:p>
            <a:pPr algn="l"/>
            <a:r>
              <a:rPr lang="en-US" sz="800" b="1" i="0" dirty="0">
                <a:solidFill>
                  <a:srgbClr val="0D0D0D"/>
                </a:solidFill>
                <a:effectLst/>
                <a:highlight>
                  <a:srgbClr val="FFFFFF"/>
                </a:highlight>
                <a:latin typeface="Söhne"/>
              </a:rPr>
              <a:t>Justification for Selection:</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The problem of predicting bike counts involves analyzing historical rental data along with various external factors such as weather conditions, day of the week, and special events. LSTM's ability to capture intricate temporal patterns in sequential data makes it an appropriate choice for this task. Moreover, LSTM's resilience against potential data manipulation attempts, including those facilitated by keyloggers, adds an extra layer of security to the prediction process.</a:t>
            </a:r>
          </a:p>
          <a:p>
            <a:pPr algn="l"/>
            <a:r>
              <a:rPr lang="en-US" sz="800" b="1" i="0" dirty="0">
                <a:solidFill>
                  <a:srgbClr val="0D0D0D"/>
                </a:solidFill>
                <a:effectLst/>
                <a:highlight>
                  <a:srgbClr val="FFFFFF"/>
                </a:highlight>
                <a:latin typeface="Söhne"/>
              </a:rPr>
              <a:t>Data Input:</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The input features for the LSTM algorithm include historical bike rental data, weather conditions, day of the week, holidays, and any other relevant factors influencing bike demand. These features are carefully selected to provide comprehensive information for accurate prediction while ensuring that data inputs are safeguarded against potential keylogger infiltration.</a:t>
            </a:r>
          </a:p>
          <a:p>
            <a:pPr algn="l"/>
            <a:r>
              <a:rPr lang="en-US" sz="800" b="1" i="0" dirty="0">
                <a:solidFill>
                  <a:srgbClr val="0D0D0D"/>
                </a:solidFill>
                <a:effectLst/>
                <a:highlight>
                  <a:srgbClr val="FFFFFF"/>
                </a:highlight>
                <a:latin typeface="Söhne"/>
              </a:rPr>
              <a:t>Training Process:</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During the training process, the LSTM algorithm is fed with historical data comprising bike rental records and associated factors. To mitigate the risk of potential keylogger interference, data inputs are encrypted to prevent unauthorized access or tampering. Additionally, robust authentication mechanisms are implemented to ensure that only authorized users can access and manipulate the training data. Hyperparameter tuning and cross-validation techniques are employed to optimize the model's performance while maintaining data security.</a:t>
            </a:r>
          </a:p>
          <a:p>
            <a:pPr algn="l"/>
            <a:r>
              <a:rPr lang="en-US" sz="800" b="1" i="0" dirty="0">
                <a:solidFill>
                  <a:srgbClr val="0D0D0D"/>
                </a:solidFill>
                <a:effectLst/>
                <a:highlight>
                  <a:srgbClr val="FFFFFF"/>
                </a:highlight>
                <a:latin typeface="Söhne"/>
              </a:rPr>
              <a:t>Prediction Process:</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Once the LSTM model is trained, it can make predictions for future bike counts based on real-time inputs such as current weather conditions, day of the week, and any ongoing events. To safeguard against potential keylogger threats during the prediction phase, real-time data inputs are encrypted and authenticated before being fed into the model. Continuous monitoring and anomaly detection mechanisms are in place to detect and mitigate any suspicious activities indicative of keylogger infiltration, ensuring the integrity and reliability of the prediction process.</a:t>
            </a:r>
          </a:p>
          <a:p>
            <a:pPr marL="305435" indent="-305435"/>
            <a:endParaRPr lang="en-IN" sz="800"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r>
              <a:rPr lang="en-US" sz="1600" dirty="0"/>
              <a:t/>
            </a:r>
            <a:br>
              <a:rPr lang="en-US" sz="1600" dirty="0"/>
            </a:br>
            <a:endParaRPr lang="en-IN" sz="1600" dirty="0"/>
          </a:p>
        </p:txBody>
      </p:sp>
      <p:pic>
        <p:nvPicPr>
          <p:cNvPr id="3" name="Picture 2" descr="C:\Users\STUDENT\Downloads\Screenshot 2024-04-08 150428.png"/>
          <p:cNvPicPr>
            <a:picLocks noChangeAspect="1" noChangeArrowheads="1"/>
          </p:cNvPicPr>
          <p:nvPr/>
        </p:nvPicPr>
        <p:blipFill>
          <a:blip r:embed="rId2"/>
          <a:srcRect/>
          <a:stretch>
            <a:fillRect/>
          </a:stretch>
        </p:blipFill>
        <p:spPr bwMode="auto">
          <a:xfrm>
            <a:off x="1564821" y="2452914"/>
            <a:ext cx="9136988" cy="2389415"/>
          </a:xfrm>
          <a:prstGeom prst="rect">
            <a:avLst/>
          </a:prstGeom>
          <a:noFill/>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r>
              <a:rPr lang="en-US" sz="1600" dirty="0"/>
              <a:t/>
            </a:r>
            <a:br>
              <a:rPr lang="en-US" sz="1600" dirty="0"/>
            </a:br>
            <a:endParaRPr lang="en-IN" sz="1600" dirty="0"/>
          </a:p>
        </p:txBody>
      </p:sp>
      <p:pic>
        <p:nvPicPr>
          <p:cNvPr id="3" name="Picture 2" descr="C:\Users\STUDENT\Downloads\Screenshot 2024-04-08 150458.png"/>
          <p:cNvPicPr>
            <a:picLocks noChangeAspect="1" noChangeArrowheads="1"/>
          </p:cNvPicPr>
          <p:nvPr/>
        </p:nvPicPr>
        <p:blipFill>
          <a:blip r:embed="rId2"/>
          <a:srcRect/>
          <a:stretch>
            <a:fillRect/>
          </a:stretch>
        </p:blipFill>
        <p:spPr bwMode="auto">
          <a:xfrm>
            <a:off x="1091746" y="2278743"/>
            <a:ext cx="9892269" cy="3049360"/>
          </a:xfrm>
          <a:prstGeom prst="rect">
            <a:avLst/>
          </a:prstGeom>
          <a:noFill/>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algn="l"/>
            <a:r>
              <a:rPr lang="en-US" sz="2000" b="1" i="0" dirty="0">
                <a:solidFill>
                  <a:srgbClr val="0D0D0D"/>
                </a:solidFill>
                <a:effectLst/>
                <a:highlight>
                  <a:srgbClr val="FFFFFF"/>
                </a:highlight>
                <a:latin typeface="Söhne"/>
              </a:rPr>
              <a:t>Conclusion:</a:t>
            </a:r>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In conclusion, the proposed solution effectively addresses the challenge of predicting bike counts while incorporating keylogger protection measures to safeguard against potential security threats. By emphasizing the importance of accurate predictions for ensuring a stable supply of rental bikes in urban areas, the solution underscores the significance of integrating security considerations into data-driven applications to uphold system integrity and user trust.</a:t>
            </a:r>
          </a:p>
          <a:p>
            <a:pPr marL="305435" indent="-305435"/>
            <a:endParaRPr lang="en-IN" sz="2000" dirty="0"/>
          </a:p>
        </p:txBody>
      </p:sp>
    </p:spTree>
    <p:extLst>
      <p:ext uri="{BB962C8B-B14F-4D97-AF65-F5344CB8AC3E}">
        <p14:creationId xmlns=""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TotalTime>
  <Words>1223</Words>
  <Application>Microsoft Office PowerPoint</Application>
  <PresentationFormat>Custom</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capture</vt:lpstr>
      <vt:lpstr>OUTLINE</vt:lpstr>
      <vt:lpstr>Problem Statement</vt:lpstr>
      <vt:lpstr>Proposed Solution</vt:lpstr>
      <vt:lpstr>System  Approach</vt:lpstr>
      <vt:lpstr>Algorithm &amp; Deployment</vt:lpstr>
      <vt:lpstr>Result</vt:lpstr>
      <vt:lpstr>Result</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27</cp:revision>
  <dcterms:created xsi:type="dcterms:W3CDTF">2021-05-26T16:50:10Z</dcterms:created>
  <dcterms:modified xsi:type="dcterms:W3CDTF">2024-04-08T09:38:10Z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