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type="screen4x3"/>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66" y="-7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14:cpLocks xmlns:a14="http://schemas.microsoft.com/office/drawing/2010/main"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14:cpLocks xmlns:a14="http://schemas.microsoft.com/office/drawing/2010/main"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14:cpLocks xmlns:a14="http://schemas.microsoft.com/office/drawing/2010/main"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14:cpLocks xmlns:a14="http://schemas.microsoft.com/office/drawing/2010/main"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14:cpLocks xmlns:a14="http://schemas.microsoft.com/office/drawing/2010/main"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14:cpLocks xmlns:a14="http://schemas.microsoft.com/office/drawing/2010/main"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14:cpLocks xmlns:a14="http://schemas.microsoft.com/office/drawing/2010/main" noGrp="1" noRot="1" noChangeAspect="1"/>
          </p:cNvSpPr>
          <p:nvPr>
            <p:ph type="sldImg"/>
          </p:nvPr>
        </p:nvSpPr>
        <p:spPr/>
      </p:sp>
      <p:sp>
        <p:nvSpPr>
          <p:cNvPr id="3" name="Notes Placeholder 2"/>
          <p:cNvSpPr>
            <a14:cpLocks xmlns:a14="http://schemas.microsoft.com/office/drawing/2010/main" noGrp="1"/>
          </p:cNvSpPr>
          <p:nvPr>
            <p:ph type="body" idx="1"/>
          </p:nvPr>
        </p:nvSpPr>
        <p:spPr/>
        <p:txBody>
          <a:bodyPr/>
          <a:lstStyle/>
          <a:p>
            <a:endParaRPr lang="en-IN" dirty="0"/>
          </a:p>
        </p:txBody>
      </p:sp>
      <p:sp>
        <p:nvSpPr>
          <p:cNvPr id="4" name="Slide Number Placeholder 3"/>
          <p:cNvSpPr>
            <a14:cpLocks xmlns:a14="http://schemas.microsoft.com/office/drawing/2010/main"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14:cpLocks xmlns:a14="http://schemas.microsoft.com/office/drawing/2010/main"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p:txBody>
      </p:sp>
      <p:sp>
        <p:nvSpPr>
          <p:cNvPr id="3" name="Holder 3"/>
          <p:cNvSpPr>
            <a14:cpLocks xmlns:a14="http://schemas.microsoft.com/office/drawing/2010/main"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14:cpLocks xmlns:a14="http://schemas.microsoft.com/office/drawing/2010/main"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14:cpLocks xmlns:a14="http://schemas.microsoft.com/office/drawing/2010/main"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14:cpLocks xmlns:a14="http://schemas.microsoft.com/office/drawing/2010/main"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14:cpLocks xmlns:a14="http://schemas.microsoft.com/office/drawing/2010/main" noGrp="1"/>
          </p:cNvSpPr>
          <p:nvPr>
            <p:ph type="title"/>
          </p:nvPr>
        </p:nvSpPr>
        <p:spPr/>
        <p:txBody>
          <a:bodyPr lIns="0" tIns="0" rIns="0" bIns="0"/>
          <a:lstStyle>
            <a:lvl1pPr>
              <a:defRPr sz="4800" b="1" i="0">
                <a:solidFill>
                  <a:schemeClr val="tx1"/>
                </a:solidFill>
                <a:latin typeface="Trebuchet MS"/>
                <a:cs typeface="Trebuchet MS"/>
              </a:defRPr>
            </a:lvl1pPr>
          </a:lstStyle>
          <a:p/>
        </p:txBody>
      </p:sp>
      <p:sp>
        <p:nvSpPr>
          <p:cNvPr id="3" name="Holder 3"/>
          <p:cNvSpPr>
            <a14:cpLocks xmlns:a14="http://schemas.microsoft.com/office/drawing/2010/main" noGrp="1"/>
          </p:cNvSpPr>
          <p:nvPr>
            <p:ph type="body" idx="1"/>
          </p:nvPr>
        </p:nvSpPr>
        <p:spPr/>
        <p:txBody>
          <a:bodyPr lIns="0" tIns="0" rIns="0" bIns="0"/>
          <a:lstStyle>
            <a:lvl1pPr>
              <a:defRPr/>
            </a:lvl1pPr>
          </a:lstStyle>
          <a:p/>
        </p:txBody>
      </p:sp>
      <p:sp>
        <p:nvSpPr>
          <p:cNvPr id="4" name="Holder 4"/>
          <p:cNvSpPr>
            <a14:cpLocks xmlns:a14="http://schemas.microsoft.com/office/drawing/2010/main"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14:cpLocks xmlns:a14="http://schemas.microsoft.com/office/drawing/2010/main"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14:cpLocks xmlns:a14="http://schemas.microsoft.com/office/drawing/2010/main"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14:cpLocks xmlns:a14="http://schemas.microsoft.com/office/drawing/2010/main" noGrp="1"/>
          </p:cNvSpPr>
          <p:nvPr>
            <p:ph type="title"/>
          </p:nvPr>
        </p:nvSpPr>
        <p:spPr/>
        <p:txBody>
          <a:bodyPr lIns="0" tIns="0" rIns="0" bIns="0"/>
          <a:lstStyle>
            <a:lvl1pPr>
              <a:defRPr sz="4800" b="1" i="0">
                <a:solidFill>
                  <a:schemeClr val="tx1"/>
                </a:solidFill>
                <a:latin typeface="Trebuchet MS"/>
                <a:cs typeface="Trebuchet MS"/>
              </a:defRPr>
            </a:lvl1pPr>
          </a:lstStyle>
          <a:p/>
        </p:txBody>
      </p:sp>
      <p:sp>
        <p:nvSpPr>
          <p:cNvPr id="3" name="Holder 3"/>
          <p:cNvSpPr>
            <a14:cpLocks xmlns:a14="http://schemas.microsoft.com/office/drawing/2010/main"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14:cpLocks xmlns:a14="http://schemas.microsoft.com/office/drawing/2010/main"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14:cpLocks xmlns:a14="http://schemas.microsoft.com/office/drawing/2010/main"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14:cpLocks xmlns:a14="http://schemas.microsoft.com/office/drawing/2010/main"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14:cpLocks xmlns:a14="http://schemas.microsoft.com/office/drawing/2010/main"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14:cpLocks xmlns:a14="http://schemas.microsoft.com/office/drawing/2010/main" noGrp="1"/>
          </p:cNvSpPr>
          <p:nvPr>
            <p:ph type="title"/>
          </p:nvPr>
        </p:nvSpPr>
        <p:spPr/>
        <p:txBody>
          <a:bodyPr lIns="0" tIns="0" rIns="0" bIns="0"/>
          <a:lstStyle>
            <a:lvl1pPr>
              <a:defRPr sz="4800" b="1" i="0">
                <a:solidFill>
                  <a:schemeClr val="tx1"/>
                </a:solidFill>
                <a:latin typeface="Trebuchet MS"/>
                <a:cs typeface="Trebuchet MS"/>
              </a:defRPr>
            </a:lvl1pPr>
          </a:lstStyle>
          <a:p/>
        </p:txBody>
      </p:sp>
      <p:sp>
        <p:nvSpPr>
          <p:cNvPr id="3" name="Holder 3"/>
          <p:cNvSpPr>
            <a14:cpLocks xmlns:a14="http://schemas.microsoft.com/office/drawing/2010/main"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14:cpLocks xmlns:a14="http://schemas.microsoft.com/office/drawing/2010/main"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14:cpLocks xmlns:a14="http://schemas.microsoft.com/office/drawing/2010/main"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14:cpLocks xmlns:a14="http://schemas.microsoft.com/office/drawing/2010/main"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14:cpLocks xmlns:a14="http://schemas.microsoft.com/office/drawing/2010/main"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14:cpLocks xmlns:a14="http://schemas.microsoft.com/office/drawing/2010/main"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14:cpLocks xmlns:a14="http://schemas.microsoft.com/office/drawing/2010/main"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p:txBody>
      </p:sp>
      <p:sp>
        <p:nvSpPr>
          <p:cNvPr id="3" name="Holder 3"/>
          <p:cNvSpPr>
            <a14:cpLocks xmlns:a14="http://schemas.microsoft.com/office/drawing/2010/main"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14:cpLocks xmlns:a14="http://schemas.microsoft.com/office/drawing/2010/main"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14:cpLocks xmlns:a14="http://schemas.microsoft.com/office/drawing/2010/main"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14:cpLocks xmlns:a14="http://schemas.microsoft.com/office/drawing/2010/main"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jpe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14:cpLocks xmlns:a14="http://schemas.microsoft.com/office/drawing/2010/main" noGrp="1"/>
          </p:cNvSpPr>
          <p:nvPr>
            <p:ph type="ctrTitle"/>
          </p:nvPr>
        </p:nvSpPr>
        <p:spPr>
          <a:xfrm>
            <a:off x="-838200" y="19665"/>
            <a:ext cx="9991724" cy="940001"/>
          </a:xfrm>
          <a:prstGeom prst="rect">
            <a:avLst/>
          </a:prstGeom>
        </p:spPr>
        <p:txBody>
          <a:bodyPr vert="horz" wrap="square" lIns="0" tIns="16510" rIns="0" bIns="0" rtlCol="0">
            <a:spAutoFit/>
          </a:bodyPr>
          <a:lstStyle/>
          <a:p>
            <a:pPr marL="3213735">
              <a:spcBef>
                <a:spcPts val="130"/>
              </a:spcBef>
            </a:pPr>
            <a:r>
              <a:rPr lang="en-US" sz="2800" b="1" dirty="0">
                <a:solidFill>
                  <a:srgbClr val="0F0F0F"/>
                </a:solidFill>
                <a:latin typeface="Times New Roman" pitchFamily="18" charset="0"/>
                <a:cs typeface="Times New Roman" pitchFamily="18" charset="0"/>
              </a:rPr>
              <a:t>Employee Turnover Analysis using Excel</a:t>
            </a:r>
            <a:r>
              <a:rPr lang="en-US" sz="2800" b="1" i="0" dirty="0">
                <a:solidFill>
                  <a:srgbClr val="0F0F0F"/>
                </a:solidFill>
                <a:effectLst/>
                <a:latin typeface="Times New Roman" pitchFamily="18" charset="0"/>
                <a:cs typeface="Times New Roman" pitchFamily="18" charset="0"/>
              </a:rPr>
              <a:t> </a:t>
            </a:r>
            <a:br>
              <a:rPr lang="en-US" b="1" i="0" dirty="0">
                <a:solidFill>
                  <a:srgbClr val="0F0F0F"/>
                </a:solidFill>
                <a:effectLst/>
                <a:latin typeface="Roboto"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14:cpLocks xmlns:a14="http://schemas.microsoft.com/office/drawing/2010/main"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1920240"/>
          </a:xfrm>
          <a:prstGeom prst="rect">
            <a:avLst/>
          </a:prstGeom>
          <a:noFill/>
        </p:spPr>
        <p:txBody>
          <a:bodyPr wrap="square" rtlCol="0">
            <a:spAutoFit/>
          </a:bodyPr>
          <a:lstStyle/>
          <a:p>
            <a:r>
              <a:rPr lang="en-US" sz="2400" dirty="0"/>
              <a:t>STUDENT NAME: </a:t>
            </a:r>
            <a:r>
              <a:rPr lang="en-AU" altLang="en-US" sz="2400" dirty="0"/>
              <a:t>SANJAY M</a:t>
            </a:r>
            <a:endParaRPr lang="en-AU" altLang="en-US" sz="2400" dirty="0"/>
          </a:p>
          <a:p>
            <a:r>
              <a:rPr lang="en-US" sz="2400" dirty="0"/>
              <a:t>REGISTER NO: 312210</a:t>
            </a:r>
            <a:r>
              <a:rPr lang="en-AU" altLang="en-US" sz="2400" dirty="0"/>
              <a:t>648</a:t>
            </a:r>
            <a:endParaRPr lang="en-AU" altLang="en-US" sz="2400" dirty="0"/>
          </a:p>
          <a:p>
            <a:r>
              <a:rPr lang="en-US" sz="2400" dirty="0"/>
              <a:t>DEPARTMENT: B.COM (</a:t>
            </a:r>
            <a:r>
              <a:rPr lang="en-AU" altLang="en-US" sz="2400" dirty="0"/>
              <a:t>GENERAL</a:t>
            </a:r>
            <a:r>
              <a:rPr lang="en-US" sz="2400" dirty="0"/>
              <a:t>)</a:t>
            </a:r>
            <a:endParaRPr lang="en-US" sz="2400" dirty="0"/>
          </a:p>
          <a:p>
            <a:r>
              <a:rPr lang="en-US" sz="2400" dirty="0"/>
              <a:t>COLLEGE: SRM ARTS AND SCIENCE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Box 1"/>
          <p:cNvSpPr txBox="1"/>
          <p:nvPr/>
        </p:nvSpPr>
        <p:spPr>
          <a:xfrm>
            <a:off x="739775" y="1049337"/>
            <a:ext cx="8794750" cy="5970865"/>
          </a:xfrm>
          <a:prstGeom prst="rect">
            <a:avLst/>
          </a:prstGeom>
          <a:noFill/>
        </p:spPr>
        <p:txBody>
          <a:bodyPr wrap="square" rtlCol="0">
            <a:spAutoFit/>
          </a:bodyPr>
          <a:lstStyle/>
          <a:p>
            <a:r>
              <a:rPr lang="en-IN" sz="2800" dirty="0"/>
              <a:t>Data Collection:</a:t>
            </a:r>
            <a:endParaRPr lang="en-IN" sz="2800" dirty="0"/>
          </a:p>
          <a:p>
            <a:r>
              <a:rPr lang="en-IN" sz="2800" dirty="0"/>
              <a:t>“Kaggle= Employee Turnover Analysis.</a:t>
            </a:r>
            <a:endParaRPr lang="en-IN" sz="2800" dirty="0"/>
          </a:p>
          <a:p>
            <a:endParaRPr lang="en-IN" sz="2800" dirty="0"/>
          </a:p>
          <a:p>
            <a:r>
              <a:rPr lang="en-IN" sz="2800" dirty="0"/>
              <a:t>Features Collection:</a:t>
            </a:r>
            <a:endParaRPr lang="en-IN" sz="2800" dirty="0"/>
          </a:p>
          <a:p>
            <a:pPr marL="342900" indent="-342900">
              <a:buFont typeface="+mj-lt"/>
              <a:buAutoNum type="alphaLcPeriod"/>
            </a:pPr>
            <a:endParaRPr lang="en-IN" sz="2800" dirty="0"/>
          </a:p>
          <a:p>
            <a:pPr marL="342900" indent="-342900">
              <a:buFont typeface="+mj-lt"/>
              <a:buAutoNum type="alphaLcPeriod"/>
            </a:pPr>
            <a:r>
              <a:rPr lang="en-IN" sz="2800" dirty="0"/>
              <a:t>Performance Score = Numerical Value</a:t>
            </a:r>
            <a:endParaRPr lang="en-IN" sz="2800" dirty="0"/>
          </a:p>
          <a:p>
            <a:pPr marL="342900" indent="-342900">
              <a:buFont typeface="+mj-lt"/>
              <a:buAutoNum type="alphaLcPeriod"/>
            </a:pPr>
            <a:r>
              <a:rPr lang="en-IN" sz="2800" dirty="0"/>
              <a:t>Gender Code</a:t>
            </a:r>
            <a:endParaRPr lang="en-IN" sz="2800" dirty="0"/>
          </a:p>
          <a:p>
            <a:pPr marL="342900" indent="-342900">
              <a:buFont typeface="+mj-lt"/>
              <a:buAutoNum type="alphaLcPeriod"/>
            </a:pPr>
            <a:r>
              <a:rPr lang="en-IN" sz="2800" dirty="0"/>
              <a:t>Employee Type </a:t>
            </a:r>
            <a:endParaRPr lang="en-IN" sz="2800" dirty="0"/>
          </a:p>
          <a:p>
            <a:pPr marL="342900" indent="-342900">
              <a:buFont typeface="+mj-lt"/>
              <a:buAutoNum type="alphaLcPeriod"/>
            </a:pPr>
            <a:r>
              <a:rPr lang="en-IN" sz="2800" dirty="0"/>
              <a:t>Department Type</a:t>
            </a:r>
            <a:endParaRPr lang="en-IN" sz="2800" dirty="0"/>
          </a:p>
          <a:p>
            <a:pPr marL="342900" indent="-342900">
              <a:buFont typeface="+mj-lt"/>
              <a:buAutoNum type="alphaLcPeriod"/>
            </a:pPr>
            <a:r>
              <a:rPr lang="en-IN" sz="2800" dirty="0"/>
              <a:t>Start Date</a:t>
            </a:r>
            <a:endParaRPr lang="en-IN" sz="2800" dirty="0"/>
          </a:p>
          <a:p>
            <a:pPr marL="342900" indent="-342900">
              <a:buFont typeface="+mj-lt"/>
              <a:buAutoNum type="alphaLcPeriod"/>
            </a:pPr>
            <a:r>
              <a:rPr lang="en-IN" sz="2800" dirty="0"/>
              <a:t>Quarters</a:t>
            </a:r>
            <a:endParaRPr lang="en-IN" sz="2800" dirty="0"/>
          </a:p>
          <a:p>
            <a:pPr marL="342900" indent="-342900">
              <a:buFont typeface="+mj-lt"/>
              <a:buAutoNum type="alphaLcPeriod"/>
            </a:pPr>
            <a:r>
              <a:rPr lang="en-IN" sz="2800" dirty="0"/>
              <a:t>End Date</a:t>
            </a:r>
            <a:endParaRPr lang="en-IN" sz="2800" dirty="0"/>
          </a:p>
          <a:p>
            <a:pPr marL="342900" indent="-342900">
              <a:buFont typeface="+mj-lt"/>
              <a:buAutoNum type="alphaLcPeriod"/>
            </a:pPr>
            <a:r>
              <a:rPr lang="en-IN" sz="2800" dirty="0"/>
              <a:t>Year</a:t>
            </a:r>
            <a:endParaRPr lang="en-IN" sz="2800" dirty="0"/>
          </a:p>
          <a:p>
            <a:pPr marL="342900" indent="-342900">
              <a:buFont typeface="+mj-lt"/>
              <a:buAutoNum type="alphaL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14:cpLocks xmlns:a14="http://schemas.microsoft.com/office/drawing/2010/main"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fld>
            <a:endParaRPr sz="1100">
              <a:latin typeface="Trebuchet MS"/>
              <a:cs typeface="Trebuchet MS"/>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447800"/>
            <a:ext cx="7391400" cy="4882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p:txBody>
          <a:bodyPr/>
          <a:lstStyle/>
          <a:p>
            <a:r>
              <a:rPr lang="en-US" dirty="0">
                <a:latin typeface="Times New Roman" pitchFamily="18" charset="0"/>
                <a:cs typeface="Times New Roman" pitchFamily="18" charset="0"/>
              </a:rPr>
              <a:t>conclusion</a:t>
            </a:r>
            <a:endParaRPr lang="en-IN" dirty="0">
              <a:latin typeface="Times New Roman" pitchFamily="18" charset="0"/>
              <a:cs typeface="Times New Roman" pitchFamily="18" charset="0"/>
            </a:endParaRPr>
          </a:p>
        </p:txBody>
      </p:sp>
      <p:sp>
        <p:nvSpPr>
          <p:cNvPr id="4" name="TextBox 3"/>
          <p:cNvSpPr txBox="1"/>
          <p:nvPr/>
        </p:nvSpPr>
        <p:spPr>
          <a:xfrm>
            <a:off x="755332" y="1143634"/>
            <a:ext cx="8693468" cy="5355312"/>
          </a:xfrm>
          <a:prstGeom prst="rect">
            <a:avLst/>
          </a:prstGeom>
          <a:noFill/>
        </p:spPr>
        <p:txBody>
          <a:bodyPr wrap="square" rtlCol="0">
            <a:spAutoFit/>
          </a:bodyPr>
          <a:lstStyle/>
          <a:p>
            <a:r>
              <a:rPr lang="en-GB" dirty="0"/>
              <a:t>The bar graph reveals significant insights into the distribution of performance scores across various departments, employee types, and over different years</a:t>
            </a:r>
            <a:endParaRPr lang="en-GB" dirty="0"/>
          </a:p>
          <a:p>
            <a:pPr>
              <a:buFont typeface="+mj-lt"/>
              <a:buAutoNum type="arabicPeriod"/>
            </a:pPr>
            <a:endParaRPr lang="en-GB" b="1" dirty="0"/>
          </a:p>
          <a:p>
            <a:pPr>
              <a:buFont typeface="+mj-lt"/>
              <a:buAutoNum type="arabicPeriod"/>
            </a:pPr>
            <a:r>
              <a:rPr lang="en-GB" b="1" dirty="0"/>
              <a:t>High Concentration in Production and IT/IS Departments:</a:t>
            </a:r>
            <a:endParaRPr lang="en-GB" dirty="0"/>
          </a:p>
          <a:p>
            <a:pPr marL="742950" lvl="1" indent="-285750">
              <a:buFont typeface="+mj-lt"/>
              <a:buAutoNum type="arabicPeriod"/>
            </a:pPr>
            <a:r>
              <a:rPr lang="en-GB" dirty="0"/>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endParaRPr lang="en-GB" dirty="0"/>
          </a:p>
          <a:p>
            <a:pPr>
              <a:buFont typeface="+mj-lt"/>
              <a:buAutoNum type="arabicPeriod"/>
            </a:pPr>
            <a:r>
              <a:rPr lang="en-GB" b="1" dirty="0"/>
              <a:t>Limited Performance Scores for Contract and Part-Time Employees:</a:t>
            </a:r>
            <a:endParaRPr lang="en-GB" dirty="0"/>
          </a:p>
          <a:p>
            <a:pPr marL="742950" lvl="1" indent="-285750">
              <a:buFont typeface="+mj-lt"/>
              <a:buAutoNum type="arabicPeriod"/>
            </a:pPr>
            <a:r>
              <a:rPr lang="en-GB" dirty="0"/>
              <a:t>There are noticeably fewer performance scores recorded for Contract and Part-Time employees across all departments. This could indicate that these employee types undergo less frequent performance evaluations or that fewer of them are employed.</a:t>
            </a:r>
            <a:endParaRPr lang="en-GB" dirty="0"/>
          </a:p>
          <a:p>
            <a:pPr>
              <a:buFont typeface="+mj-lt"/>
              <a:buAutoNum type="arabicPeriod"/>
            </a:pPr>
            <a:r>
              <a:rPr lang="en-GB" b="1" dirty="0"/>
              <a:t>Stable Performance Scores Over Time:</a:t>
            </a:r>
            <a:endParaRPr lang="en-GB" dirty="0"/>
          </a:p>
          <a:p>
            <a:pPr marL="742950" lvl="1" indent="-285750">
              <a:buFont typeface="+mj-lt"/>
              <a:buAutoNum type="arabicPeriod"/>
            </a:pPr>
            <a:r>
              <a:rPr lang="en-GB" dirty="0"/>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endParaRPr lang="en-GB"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itchFamily="18" charset="0"/>
              <a:cs typeface="Times New Roman"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14:cpLocks xmlns:a14="http://schemas.microsoft.com/office/drawing/2010/main"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14:cpLocks xmlns:a14="http://schemas.microsoft.com/office/drawing/2010/main"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itchFamily="18" charset="0"/>
                <a:cs typeface="Times New Roman" pitchFamily="18" charset="0"/>
              </a:rPr>
              <a:t>Employee Turnover Analysis using Excel</a:t>
            </a:r>
            <a:endParaRPr lang="en-IN" sz="2800" dirty="0">
              <a:solidFill>
                <a:srgbClr val="7030A0"/>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14:cpLocks xmlns:a14="http://schemas.microsoft.com/office/drawing/2010/main"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14:cpLocks xmlns:a14="http://schemas.microsoft.com/office/drawing/2010/main"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Problem Statement</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Project Overview</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End Users</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Our Solution and Proposition</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dirty="0">
                <a:solidFill>
                  <a:srgbClr val="0D0D0D"/>
                </a:solidFill>
                <a:latin typeface="Times New Roman" pitchFamily="18" charset="0"/>
                <a:cs typeface="Times New Roman" pitchFamily="18" charset="0"/>
              </a:rPr>
              <a:t>Dataset Description</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Modelling Approach</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Results and </a:t>
            </a:r>
            <a:r>
              <a:rPr lang="en-US" sz="2800" dirty="0">
                <a:solidFill>
                  <a:srgbClr val="0D0D0D"/>
                </a:solidFill>
                <a:latin typeface="Times New Roman" pitchFamily="18" charset="0"/>
                <a:cs typeface="Times New Roman" pitchFamily="18" charset="0"/>
              </a:rPr>
              <a:t>Discussion</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Conclusion</a:t>
            </a:r>
            <a:endParaRPr lang="en-US" sz="2800" b="0" i="0" dirty="0">
              <a:solidFill>
                <a:srgbClr val="0D0D0D"/>
              </a:solidFill>
              <a:effectLst/>
              <a:latin typeface="Times New Roman" pitchFamily="18" charset="0"/>
              <a:cs typeface="Times New Roman" pitchFamily="18" charset="0"/>
            </a:endParaRPr>
          </a:p>
          <a:p>
            <a:endParaRPr lang="en-IN" sz="2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14:cpLocks xmlns:a14="http://schemas.microsoft.com/office/drawing/2010/main" noGrp="1"/>
          </p:cNvSpPr>
          <p:nvPr>
            <p:ph type="title"/>
          </p:nvPr>
        </p:nvSpPr>
        <p:spPr>
          <a:xfrm>
            <a:off x="834072" y="575055"/>
            <a:ext cx="5636895" cy="678180"/>
          </a:xfrm>
          <a:prstGeom prst="rect">
            <a:avLst/>
          </a:prstGeom>
        </p:spPr>
        <p:txBody>
          <a:bodyPr vert="horz" wrap="square" lIns="0" tIns="16510" rIns="0" bIns="0" rtlCol="0">
            <a:spAutoFit/>
          </a:bodyPr>
          <a:lstStyle/>
          <a:p>
            <a:pPr marL="12700" defTabSz="-635">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14:cpLocks xmlns:a14="http://schemas.microsoft.com/office/drawing/2010/main"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228600" y="1695450"/>
            <a:ext cx="7905750" cy="3816429"/>
          </a:xfrm>
          <a:prstGeom prst="rect">
            <a:avLst/>
          </a:prstGeom>
          <a:noFill/>
        </p:spPr>
        <p:txBody>
          <a:bodyPr wrap="square" rtlCol="0">
            <a:spAutoFit/>
          </a:bodyPr>
          <a:lstStyle/>
          <a:p>
            <a:r>
              <a:rPr lang="en-GB" sz="2800" dirty="0"/>
              <a:t> To understand and Mitigate Employee Turnover</a:t>
            </a:r>
            <a:endParaRPr lang="en-GB" sz="2800" dirty="0"/>
          </a:p>
          <a:p>
            <a:endParaRPr lang="en-GB" sz="2800" dirty="0"/>
          </a:p>
          <a:p>
            <a:r>
              <a:rPr lang="en-GB" sz="2800" dirty="0"/>
              <a:t>The analyse the distribution of performance scores across different departments categorized by employee type (Contract, Start date, Quarters, End date) over multiple years. The performance scores are segmented by gender, employee type and department.</a:t>
            </a:r>
            <a:endParaRPr lang="en-GB" sz="2800" dirty="0"/>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14:cpLocks xmlns:a14="http://schemas.microsoft.com/office/drawing/2010/main" noGrp="1"/>
          </p:cNvSpPr>
          <p:nvPr>
            <p:ph type="title"/>
          </p:nvPr>
        </p:nvSpPr>
        <p:spPr>
          <a:xfrm>
            <a:off x="739775" y="829627"/>
            <a:ext cx="5263515" cy="678180"/>
          </a:xfrm>
          <a:prstGeom prst="rect">
            <a:avLst/>
          </a:prstGeom>
        </p:spPr>
        <p:txBody>
          <a:bodyPr vert="horz" wrap="square" lIns="0" tIns="16510" rIns="0" bIns="0" rtlCol="0">
            <a:spAutoFit/>
          </a:bodyPr>
          <a:lstStyle/>
          <a:p>
            <a:pPr marL="12700" defTabSz="-635">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14:cpLocks xmlns:a14="http://schemas.microsoft.com/office/drawing/2010/main"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3046988"/>
          </a:xfrm>
          <a:prstGeom prst="rect">
            <a:avLst/>
          </a:prstGeom>
          <a:noFill/>
        </p:spPr>
        <p:txBody>
          <a:bodyPr wrap="square" rtlCol="0">
            <a:spAutoFit/>
          </a:bodyPr>
          <a:lstStyle/>
          <a:p>
            <a:pPr algn="l"/>
            <a:r>
              <a:rPr lang="en-GB" sz="2400" b="0" i="0" dirty="0">
                <a:solidFill>
                  <a:srgbClr val="0D0D0D"/>
                </a:solidFill>
                <a:effectLst/>
                <a:latin typeface="Times New Roman" pitchFamily="18" charset="0"/>
                <a:cs typeface="Times New Roman" pitchFamily="18" charset="0"/>
              </a:rPr>
              <a:t>The 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lang="en-IN"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14:cpLocks xmlns:a14="http://schemas.microsoft.com/office/drawing/2010/main"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14:cpLocks xmlns:a14="http://schemas.microsoft.com/office/drawing/2010/main"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723900" y="1828800"/>
            <a:ext cx="6515100" cy="3108543"/>
          </a:xfrm>
          <a:prstGeom prst="rect">
            <a:avLst/>
          </a:prstGeom>
          <a:noFill/>
        </p:spPr>
        <p:txBody>
          <a:bodyPr wrap="square" rtlCol="0">
            <a:spAutoFit/>
          </a:bodyPr>
          <a:lstStyle/>
          <a:p>
            <a:r>
              <a:rPr lang="en-GB" sz="2800" dirty="0"/>
              <a:t>The end users of the information in the bar graph are likely to include:</a:t>
            </a:r>
            <a:endParaRPr lang="en-GB" sz="2800" dirty="0"/>
          </a:p>
          <a:p>
            <a:pPr marL="342900" indent="-342900">
              <a:buAutoNum type="arabicPeriod"/>
            </a:pPr>
            <a:r>
              <a:rPr lang="en-US" sz="2800" dirty="0"/>
              <a:t>Human Resources (HR) Managers</a:t>
            </a:r>
            <a:endParaRPr lang="en-US" sz="2800" dirty="0"/>
          </a:p>
          <a:p>
            <a:pPr marL="342900" indent="-342900">
              <a:buAutoNum type="arabicPeriod"/>
            </a:pPr>
            <a:r>
              <a:rPr lang="en-US" sz="2800" dirty="0"/>
              <a:t>Department Heads</a:t>
            </a:r>
            <a:endParaRPr lang="en-US" sz="2800" dirty="0"/>
          </a:p>
          <a:p>
            <a:pPr marL="342900" indent="-342900">
              <a:buAutoNum type="arabicPeriod"/>
            </a:pPr>
            <a:r>
              <a:rPr lang="en-US" sz="2800" dirty="0"/>
              <a:t>Executives and Leadership</a:t>
            </a:r>
            <a:endParaRPr lang="en-US" sz="2800" dirty="0"/>
          </a:p>
          <a:p>
            <a:pPr marL="342900" indent="-342900">
              <a:buAutoNum type="arabicPeriod"/>
            </a:pPr>
            <a:r>
              <a:rPr lang="en-US" sz="2800" dirty="0"/>
              <a:t>Diversity and Inclusion Officers</a:t>
            </a:r>
            <a:endParaRPr lang="en-US" sz="2800" dirty="0"/>
          </a:p>
          <a:p>
            <a:pPr marL="342900" indent="-342900">
              <a:buAutoNum type="arabicPeriod"/>
            </a:pPr>
            <a:r>
              <a:rPr lang="en-US" sz="2800" dirty="0"/>
              <a:t>Data Analysts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14:cpLocks xmlns:a14="http://schemas.microsoft.com/office/drawing/2010/main"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14:cpLocks xmlns:a14="http://schemas.microsoft.com/office/drawing/2010/main"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Box 7"/>
          <p:cNvSpPr txBox="1"/>
          <p:nvPr/>
        </p:nvSpPr>
        <p:spPr>
          <a:xfrm>
            <a:off x="2971799" y="1828800"/>
            <a:ext cx="5396023" cy="4370427"/>
          </a:xfrm>
          <a:prstGeom prst="rect">
            <a:avLst/>
          </a:prstGeom>
          <a:noFill/>
        </p:spPr>
        <p:txBody>
          <a:bodyPr wrap="square" rtlCol="0">
            <a:spAutoFit/>
          </a:bodyPr>
          <a:lstStyle/>
          <a:p>
            <a:endParaRPr lang="en-GB" sz="1800" spc="10" dirty="0"/>
          </a:p>
          <a:p>
            <a:r>
              <a:rPr lang="en-GB" sz="2000" spc="10" dirty="0"/>
              <a:t>O</a:t>
            </a:r>
            <a:r>
              <a:rPr lang="en-GB" sz="2000" spc="25" dirty="0"/>
              <a:t>U</a:t>
            </a:r>
            <a:r>
              <a:rPr lang="en-GB" sz="2000" dirty="0"/>
              <a:t>R</a:t>
            </a:r>
            <a:r>
              <a:rPr lang="en-GB" sz="2000" spc="5" dirty="0"/>
              <a:t> </a:t>
            </a:r>
            <a:r>
              <a:rPr lang="en-GB" sz="2000" spc="25" dirty="0"/>
              <a:t>S</a:t>
            </a:r>
            <a:r>
              <a:rPr lang="en-GB" sz="2000" spc="10" dirty="0"/>
              <a:t>O</a:t>
            </a:r>
            <a:r>
              <a:rPr lang="en-GB" sz="2000" spc="25" dirty="0"/>
              <a:t>LU</a:t>
            </a:r>
            <a:r>
              <a:rPr lang="en-GB" sz="2000" spc="-35" dirty="0"/>
              <a:t>T</a:t>
            </a:r>
            <a:r>
              <a:rPr lang="en-GB" sz="2000" spc="-30" dirty="0"/>
              <a:t>I</a:t>
            </a:r>
            <a:r>
              <a:rPr lang="en-GB" sz="2000" spc="10" dirty="0"/>
              <a:t>O</a:t>
            </a:r>
            <a:r>
              <a:rPr lang="en-GB" sz="2000" dirty="0"/>
              <a:t>N</a:t>
            </a:r>
            <a:r>
              <a:rPr lang="en-GB" sz="2000" spc="-345" dirty="0"/>
              <a:t> </a:t>
            </a:r>
            <a:r>
              <a:rPr lang="en-GB" sz="2000" spc="-35" dirty="0"/>
              <a:t>A</a:t>
            </a:r>
            <a:r>
              <a:rPr lang="en-GB" sz="2000" spc="-5" dirty="0"/>
              <a:t>N</a:t>
            </a:r>
            <a:r>
              <a:rPr lang="en-GB" sz="2000" dirty="0"/>
              <a:t>D</a:t>
            </a:r>
            <a:r>
              <a:rPr lang="en-GB" sz="2000" spc="35" dirty="0"/>
              <a:t> </a:t>
            </a:r>
            <a:r>
              <a:rPr lang="en-GB" sz="2000" spc="-30" dirty="0"/>
              <a:t>I</a:t>
            </a:r>
            <a:r>
              <a:rPr lang="en-GB" sz="2000" spc="-35" dirty="0"/>
              <a:t>T</a:t>
            </a:r>
            <a:r>
              <a:rPr lang="en-GB" sz="2000" dirty="0"/>
              <a:t>S</a:t>
            </a:r>
            <a:r>
              <a:rPr lang="en-GB" sz="2000" spc="60" dirty="0"/>
              <a:t> </a:t>
            </a:r>
            <a:r>
              <a:rPr lang="en-GB" sz="2000" spc="-295" dirty="0"/>
              <a:t>V </a:t>
            </a:r>
            <a:r>
              <a:rPr lang="en-GB" sz="2000" spc="-35" dirty="0"/>
              <a:t>A</a:t>
            </a:r>
            <a:r>
              <a:rPr lang="en-GB" sz="2000" spc="25" dirty="0"/>
              <a:t>LU</a:t>
            </a:r>
            <a:r>
              <a:rPr lang="en-GB" sz="2000" dirty="0"/>
              <a:t>E</a:t>
            </a:r>
            <a:r>
              <a:rPr lang="en-GB" sz="2000" spc="-65" dirty="0"/>
              <a:t> </a:t>
            </a:r>
            <a:r>
              <a:rPr lang="en-GB" sz="2000" spc="-15" dirty="0"/>
              <a:t>P</a:t>
            </a:r>
            <a:r>
              <a:rPr lang="en-GB" sz="2000" spc="-30" dirty="0"/>
              <a:t>R</a:t>
            </a:r>
            <a:r>
              <a:rPr lang="en-GB" sz="2000" spc="10" dirty="0"/>
              <a:t>O</a:t>
            </a:r>
            <a:r>
              <a:rPr lang="en-GB" sz="2000" spc="-15" dirty="0"/>
              <a:t>P</a:t>
            </a:r>
            <a:r>
              <a:rPr lang="en-GB" sz="2000" spc="10" dirty="0"/>
              <a:t>O</a:t>
            </a:r>
            <a:r>
              <a:rPr lang="en-GB" sz="2000" spc="25" dirty="0"/>
              <a:t>S</a:t>
            </a:r>
            <a:r>
              <a:rPr lang="en-GB" sz="2000" spc="-30" dirty="0"/>
              <a:t>I</a:t>
            </a:r>
            <a:r>
              <a:rPr lang="en-GB" sz="2000" spc="-35" dirty="0"/>
              <a:t>T</a:t>
            </a:r>
            <a:r>
              <a:rPr lang="en-GB" sz="2000" spc="-30" dirty="0"/>
              <a:t>I</a:t>
            </a:r>
            <a:r>
              <a:rPr lang="en-GB" sz="2000" spc="10" dirty="0"/>
              <a:t>O</a:t>
            </a:r>
            <a:r>
              <a:rPr lang="en-GB" sz="2000" dirty="0"/>
              <a:t>N IS AS FOLLOWS:</a:t>
            </a:r>
            <a:endParaRPr lang="en-GB" sz="2000" dirty="0"/>
          </a:p>
          <a:p>
            <a:pPr marL="342900" indent="-342900">
              <a:buAutoNum type="arabicPeriod"/>
            </a:pPr>
            <a:r>
              <a:rPr lang="en-US" sz="2000" dirty="0"/>
              <a:t>Data-Driven Decision-Making</a:t>
            </a:r>
            <a:endParaRPr lang="en-US" sz="2000" dirty="0"/>
          </a:p>
          <a:p>
            <a:pPr marL="342900" indent="-342900">
              <a:buAutoNum type="arabicPeriod"/>
            </a:pPr>
            <a:r>
              <a:rPr lang="en-US" sz="2000" dirty="0"/>
              <a:t>Enhanced Performance Management</a:t>
            </a:r>
            <a:endParaRPr lang="en-US" sz="2000" dirty="0"/>
          </a:p>
          <a:p>
            <a:pPr marL="342900" indent="-342900">
              <a:buAutoNum type="arabicPeriod"/>
            </a:pPr>
            <a:r>
              <a:rPr lang="en-US" sz="2000" dirty="0"/>
              <a:t>Promoting Equity and Inclusion</a:t>
            </a:r>
            <a:endParaRPr lang="en-US" sz="2000" dirty="0"/>
          </a:p>
          <a:p>
            <a:pPr marL="342900" indent="-342900">
              <a:buAutoNum type="arabicPeriod"/>
            </a:pPr>
            <a:r>
              <a:rPr lang="en-GB" sz="2000" dirty="0"/>
              <a:t>Historical Insights and Trend Analysis</a:t>
            </a:r>
            <a:endParaRPr lang="en-GB" sz="2000" dirty="0"/>
          </a:p>
          <a:p>
            <a:pPr marL="342900" indent="-342900">
              <a:buAutoNum type="arabicPeriod"/>
            </a:pPr>
            <a:r>
              <a:rPr lang="en-US" sz="2000" dirty="0"/>
              <a:t>Resource Optimization</a:t>
            </a:r>
            <a:endParaRPr lang="en-US" sz="2000" dirty="0"/>
          </a:p>
          <a:p>
            <a:endParaRPr lang="en-GB" sz="2000" dirty="0"/>
          </a:p>
          <a:p>
            <a:r>
              <a:rPr lang="en-GB" sz="2000" dirty="0"/>
              <a:t>our solution delivers actionable insights that help organizations improve overall performance, promote fairness, and optimize resource utilization, ultimately driving better business outcomes</a:t>
            </a:r>
            <a:r>
              <a:rPr lang="en-GB" dirty="0"/>
              <a:t>.</a:t>
            </a:r>
            <a:endParaRPr lang="en-GB"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p:txBody>
          <a:bodyPr/>
          <a:lstStyle/>
          <a:p>
            <a:r>
              <a:rPr lang="en-IN" dirty="0"/>
              <a:t>Dataset Description</a:t>
            </a:r>
            <a:endParaRPr lang="en-IN" dirty="0"/>
          </a:p>
        </p:txBody>
      </p:sp>
      <p:sp>
        <p:nvSpPr>
          <p:cNvPr id="3" name="TextBox 2"/>
          <p:cNvSpPr txBox="1"/>
          <p:nvPr/>
        </p:nvSpPr>
        <p:spPr>
          <a:xfrm>
            <a:off x="755332" y="1143634"/>
            <a:ext cx="8845868" cy="7294305"/>
          </a:xfrm>
          <a:prstGeom prst="rect">
            <a:avLst/>
          </a:prstGeom>
          <a:noFill/>
        </p:spPr>
        <p:txBody>
          <a:bodyPr wrap="square" rtlCol="0">
            <a:spAutoFit/>
          </a:bodyPr>
          <a:lstStyle/>
          <a:p>
            <a:pPr marL="285750" indent="-285750">
              <a:buFont typeface="Arial" charset="0"/>
              <a:buChar char="•"/>
            </a:pPr>
            <a:r>
              <a:rPr lang="en-IN" dirty="0"/>
              <a:t>Employees:</a:t>
            </a:r>
            <a:endParaRPr lang="en-IN" dirty="0"/>
          </a:p>
          <a:p>
            <a:endParaRPr lang="en-IN" dirty="0"/>
          </a:p>
          <a:p>
            <a:pPr marL="285750" indent="-285750">
              <a:buFont typeface="Wingdings" charset="2"/>
              <a:buChar char="ü"/>
            </a:pPr>
            <a:r>
              <a:rPr lang="en-IN" dirty="0"/>
              <a:t>Employee ID</a:t>
            </a:r>
            <a:endParaRPr lang="en-IN" dirty="0"/>
          </a:p>
          <a:p>
            <a:pPr marL="285750" indent="-285750">
              <a:buFont typeface="Wingdings" charset="2"/>
              <a:buChar char="ü"/>
            </a:pPr>
            <a:r>
              <a:rPr lang="en-IN" dirty="0"/>
              <a:t>Gender Code</a:t>
            </a:r>
            <a:endParaRPr lang="en-IN" dirty="0"/>
          </a:p>
          <a:p>
            <a:pPr marL="285750" indent="-285750">
              <a:buFont typeface="Wingdings" charset="2"/>
              <a:buChar char="ü"/>
            </a:pPr>
            <a:r>
              <a:rPr lang="en-IN" dirty="0"/>
              <a:t>Employee type</a:t>
            </a:r>
            <a:endParaRPr lang="en-IN" dirty="0"/>
          </a:p>
          <a:p>
            <a:endParaRPr lang="en-IN" dirty="0"/>
          </a:p>
          <a:p>
            <a:pPr marL="285750" indent="-285750">
              <a:buFont typeface="Arial" charset="0"/>
              <a:buChar char="•"/>
            </a:pPr>
            <a:r>
              <a:rPr lang="en-IN" dirty="0"/>
              <a:t>Departments:</a:t>
            </a:r>
            <a:endParaRPr lang="en-IN" dirty="0"/>
          </a:p>
          <a:p>
            <a:endParaRPr lang="en-IN" dirty="0"/>
          </a:p>
          <a:p>
            <a:pPr marL="285750" indent="-285750">
              <a:buFont typeface="Wingdings" charset="2"/>
              <a:buChar char="ü"/>
            </a:pPr>
            <a:r>
              <a:rPr lang="en-IN" dirty="0"/>
              <a:t>Department ID</a:t>
            </a:r>
            <a:endParaRPr lang="en-IN" dirty="0"/>
          </a:p>
          <a:p>
            <a:pPr marL="285750" indent="-285750">
              <a:buFont typeface="Wingdings" charset="2"/>
              <a:buChar char="ü"/>
            </a:pPr>
            <a:r>
              <a:rPr lang="en-IN" dirty="0"/>
              <a:t>Department Name</a:t>
            </a:r>
            <a:endParaRPr lang="en-IN" dirty="0"/>
          </a:p>
          <a:p>
            <a:pPr marL="285750" indent="-285750">
              <a:buFont typeface="Arial" charset="0"/>
              <a:buChar char="•"/>
            </a:pPr>
            <a:r>
              <a:rPr lang="en-IN" dirty="0"/>
              <a:t>Performance Score:</a:t>
            </a:r>
            <a:endParaRPr lang="en-IN" dirty="0"/>
          </a:p>
          <a:p>
            <a:pPr marL="285750" indent="-285750">
              <a:buFont typeface="Wingdings" charset="2"/>
              <a:buChar char="ü"/>
            </a:pPr>
            <a:r>
              <a:rPr lang="en-IN" dirty="0"/>
              <a:t>Performance Score ID</a:t>
            </a:r>
            <a:endParaRPr lang="en-IN" dirty="0"/>
          </a:p>
          <a:p>
            <a:pPr marL="285750" indent="-285750">
              <a:buFont typeface="Wingdings" charset="2"/>
              <a:buChar char="ü"/>
            </a:pPr>
            <a:r>
              <a:rPr lang="en-IN" dirty="0"/>
              <a:t>Score Date</a:t>
            </a:r>
            <a:endParaRPr lang="en-IN" dirty="0"/>
          </a:p>
          <a:p>
            <a:pPr marL="285750" indent="-285750">
              <a:buFont typeface="Wingdings" charset="2"/>
              <a:buChar char="ü"/>
            </a:pPr>
            <a:r>
              <a:rPr lang="en-IN" dirty="0"/>
              <a:t>Year</a:t>
            </a:r>
            <a:endParaRPr lang="en-IN" dirty="0"/>
          </a:p>
          <a:p>
            <a:pPr marL="285750" indent="-285750">
              <a:buFont typeface="Wingdings" charset="2"/>
              <a:buChar char="ü"/>
            </a:pPr>
            <a:endParaRPr lang="en-IN" dirty="0"/>
          </a:p>
          <a:p>
            <a:pPr marL="285750" indent="-285750">
              <a:buFont typeface="Arial" charset="0"/>
              <a:buChar char="•"/>
            </a:pPr>
            <a:r>
              <a:rPr lang="en-IN" dirty="0"/>
              <a:t>Employees Details</a:t>
            </a:r>
            <a:endParaRPr lang="en-IN" dirty="0"/>
          </a:p>
          <a:p>
            <a:pPr marL="285750" indent="-285750">
              <a:buFont typeface="Wingdings" charset="2"/>
              <a:buChar char="ü"/>
            </a:pPr>
            <a:endParaRPr lang="en-IN" dirty="0"/>
          </a:p>
          <a:p>
            <a:pPr marL="285750" indent="-285750">
              <a:buFont typeface="Wingdings" charset="2"/>
              <a:buChar char="ü"/>
            </a:pPr>
            <a:r>
              <a:rPr lang="en-IN" dirty="0"/>
              <a:t>Employee ID</a:t>
            </a:r>
            <a:endParaRPr lang="en-IN" dirty="0"/>
          </a:p>
          <a:p>
            <a:pPr marL="285750" indent="-285750">
              <a:buFont typeface="Wingdings" charset="2"/>
              <a:buChar char="ü"/>
            </a:pPr>
            <a:r>
              <a:rPr lang="en-IN" dirty="0"/>
              <a:t>Start Date</a:t>
            </a:r>
            <a:endParaRPr lang="en-IN" dirty="0"/>
          </a:p>
          <a:p>
            <a:pPr marL="285750" indent="-285750">
              <a:buFont typeface="Wingdings" charset="2"/>
              <a:buChar char="ü"/>
            </a:pPr>
            <a:r>
              <a:rPr lang="en-IN" dirty="0"/>
              <a:t>End Date</a:t>
            </a:r>
            <a:endParaRPr lang="en-IN" dirty="0"/>
          </a:p>
          <a:p>
            <a:pPr marL="285750" indent="-285750">
              <a:buFont typeface="Wingdings" charset="2"/>
              <a:buChar char="ü"/>
            </a:pPr>
            <a:endParaRPr lang="en-IN" dirty="0"/>
          </a:p>
          <a:p>
            <a:pPr marL="285750" indent="-285750">
              <a:buFont typeface="Arial" charset="0"/>
              <a:buChar char="•"/>
            </a:pPr>
            <a:endParaRPr lang="en-IN" dirty="0"/>
          </a:p>
          <a:p>
            <a:pPr marL="285750" indent="-285750">
              <a:buFont typeface="Arial" charset="0"/>
              <a:buChar char="•"/>
            </a:pPr>
            <a:endParaRPr lang="en-IN" dirty="0"/>
          </a:p>
          <a:p>
            <a:pPr marL="285750" indent="-285750">
              <a:buFont typeface="Wingdings" charset="2"/>
              <a:buChar char="ü"/>
            </a:pPr>
            <a:endParaRPr lang="en-IN" dirty="0"/>
          </a:p>
          <a:p>
            <a:pPr marL="285750" indent="-285750">
              <a:buFont typeface="Arial" charset="0"/>
              <a:buChar cha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14:cpLocks xmlns:a14="http://schemas.microsoft.com/office/drawing/2010/main"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fld>
            <a:endParaRPr sz="1100">
              <a:latin typeface="Trebuchet MS"/>
              <a:cs typeface="Trebuchet MS"/>
            </a:endParaRPr>
          </a:p>
        </p:txBody>
      </p:sp>
      <p:sp>
        <p:nvSpPr>
          <p:cNvPr id="9" name="TextBox 8"/>
          <p:cNvSpPr txBox="1"/>
          <p:nvPr/>
        </p:nvSpPr>
        <p:spPr>
          <a:xfrm>
            <a:off x="2362200" y="2354703"/>
            <a:ext cx="7239000" cy="2246769"/>
          </a:xfrm>
          <a:prstGeom prst="rect">
            <a:avLst/>
          </a:prstGeom>
          <a:noFill/>
        </p:spPr>
        <p:txBody>
          <a:bodyPr wrap="square" rtlCol="0">
            <a:spAutoFit/>
          </a:bodyPr>
          <a:lstStyle/>
          <a:p>
            <a:pPr algn="l"/>
            <a:r>
              <a:rPr lang="en-GB" sz="2800" dirty="0">
                <a:solidFill>
                  <a:srgbClr val="0D0D0D"/>
                </a:solidFill>
                <a:latin typeface="Times New Roman" pitchFamily="18" charset="0"/>
                <a:cs typeface="Times New Roman" pitchFamily="18" charset="0"/>
              </a:rPr>
              <a:t> =J2+K2+L2+other components, </a:t>
            </a:r>
            <a:endParaRPr lang="en-GB" sz="2800" dirty="0">
              <a:solidFill>
                <a:srgbClr val="0D0D0D"/>
              </a:solidFill>
              <a:latin typeface="Times New Roman" pitchFamily="18" charset="0"/>
              <a:cs typeface="Times New Roman" pitchFamily="18" charset="0"/>
            </a:endParaRPr>
          </a:p>
          <a:p>
            <a:pPr algn="l"/>
            <a:r>
              <a:rPr lang="en-GB" sz="2800" dirty="0">
                <a:solidFill>
                  <a:srgbClr val="0D0D0D"/>
                </a:solidFill>
                <a:latin typeface="Times New Roman" pitchFamily="18" charset="0"/>
                <a:cs typeface="Times New Roman" pitchFamily="18" charset="0"/>
              </a:rPr>
              <a:t>=J2+K2+L2</a:t>
            </a:r>
            <a:endParaRPr lang="en-GB" sz="2800" dirty="0">
              <a:solidFill>
                <a:srgbClr val="0D0D0D"/>
              </a:solidFill>
              <a:latin typeface="Times New Roman" pitchFamily="18" charset="0"/>
              <a:cs typeface="Times New Roman" pitchFamily="18" charset="0"/>
            </a:endParaRPr>
          </a:p>
          <a:p>
            <a:pPr algn="l"/>
            <a:r>
              <a:rPr lang="en-GB" sz="2800" dirty="0">
                <a:solidFill>
                  <a:srgbClr val="0D0D0D"/>
                </a:solidFill>
                <a:latin typeface="Times New Roman" pitchFamily="18" charset="0"/>
                <a:cs typeface="Times New Roman" pitchFamily="18" charset="0"/>
              </a:rPr>
              <a:t> =F2-(G2+H2+I2)</a:t>
            </a:r>
            <a:endParaRPr lang="en-GB" sz="2800" dirty="0">
              <a:solidFill>
                <a:srgbClr val="0D0D0D"/>
              </a:solidFill>
              <a:latin typeface="Times New Roman" pitchFamily="18" charset="0"/>
              <a:cs typeface="Times New Roman" pitchFamily="18" charset="0"/>
            </a:endParaRPr>
          </a:p>
          <a:p>
            <a:pPr algn="l"/>
            <a:r>
              <a:rPr lang="en-GB" sz="2800" b="0" i="0" dirty="0">
                <a:solidFill>
                  <a:srgbClr val="0D0D0D"/>
                </a:solidFill>
                <a:effectLst/>
                <a:latin typeface="Times New Roman" pitchFamily="18" charset="0"/>
                <a:cs typeface="Times New Roman" pitchFamily="18" charset="0"/>
              </a:rPr>
              <a:t>=IFS( Z * 8 &gt;= 5 "VERY HIGH", Z * 8 &gt;= 4 , "HI GH" Z * 8 &gt;= 3 "MED", TRUE, "LOW")</a:t>
            </a:r>
            <a:endParaRPr lang="en-IN" sz="28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
  <PresentationFormat>Widescreen</PresentationFormat>
  <Paragraphs>107</Paragraphs>
  <Slides>0</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Trebuchet MS</vt:lpstr>
      <vt:lpstr>Times New Roman</vt:lpstr>
      <vt:lpstr>Roboto</vt:lpstr>
      <vt:lpstr>Calibri</vt:lpstr>
      <vt:lpstr>Office Theme</vt:lpstr>
      <vt:lpstr>Employee Turnover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iPhone</cp:lastModifiedBy>
  <cp:revision>13</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124-2-21-0-0-0</vt:filetime>
  </property>
  <property fmtid="{D5CDD505-2E9C-101B-9397-08002B2CF9AE}" pid="3" name="LastSaved">
    <vt:filetime>124-2-29-0-0-0</vt:filetime>
  </property>
  <property fmtid="{D5CDD505-2E9C-101B-9397-08002B2CF9AE}" pid="4" name="ICV">
    <vt:lpwstr>D8C620E1D81C4F1F198FD1665CD3DAD4_32</vt:lpwstr>
  </property>
  <property fmtid="{D5CDD505-2E9C-101B-9397-08002B2CF9AE}" pid="5" name="KSOProductBuildVer">
    <vt:lpwstr>3081-11.33.82</vt:lpwstr>
  </property>
</Properties>
</file>