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8" r:id="rId1"/>
  </p:sldMasterIdLst>
  <p:sldIdLst>
    <p:sldId id="256" r:id="rId2"/>
    <p:sldId id="257" r:id="rId3"/>
    <p:sldId id="258" r:id="rId4"/>
    <p:sldId id="259" r:id="rId5"/>
    <p:sldId id="260" r:id="rId6"/>
    <p:sldId id="261" r:id="rId7"/>
    <p:sldId id="262" r:id="rId8"/>
    <p:sldId id="263" r:id="rId9"/>
    <p:sldId id="265" r:id="rId10"/>
    <p:sldId id="266" r:id="rId11"/>
    <p:sldId id="268" r:id="rId12"/>
    <p:sldId id="270" r:id="rId13"/>
    <p:sldId id="271" r:id="rId14"/>
    <p:sldId id="272" r:id="rId15"/>
    <p:sldId id="274" r:id="rId16"/>
    <p:sldId id="275" r:id="rId17"/>
    <p:sldId id="276" r:id="rId18"/>
    <p:sldId id="278" r:id="rId19"/>
    <p:sldId id="280" r:id="rId20"/>
    <p:sldId id="28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61BEF0D-F0BB-DE4B-95CE-6DB70DBA9567}" type="datetimeFigureOut">
              <a:rPr lang="en-US" smtClean="0"/>
              <a:pPr/>
              <a:t>3/26/2022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9246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7059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3/26/2022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995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3/26/2022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27094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61BEF0D-F0BB-DE4B-95CE-6DB70DBA9567}" type="datetimeFigureOut">
              <a:rPr lang="en-US" smtClean="0"/>
              <a:pPr/>
              <a:t>3/26/2022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12369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3/26/2022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0149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3/26/2022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46440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3/26/2022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8046854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61BEF0D-F0BB-DE4B-95CE-6DB70DBA9567}" type="datetimeFigureOut">
              <a:rPr lang="en-US" smtClean="0"/>
              <a:pPr/>
              <a:t>3/26/2022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3453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3844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3/26/2022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4005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3/26/2022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740562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0054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452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810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3/26/2022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879556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4255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3/26/2022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863045"/>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telegra.ph/CD4060-as-Time-Delay-Ckt-02-22"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hyperlink" Target="https://telegra.ph/Vvx-02-21"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youtu.be/vUHSrMsgc68" TargetMode="External"/><Relationship Id="rId2" Type="http://schemas.openxmlformats.org/officeDocument/2006/relationships/hyperlink" Target="https://www.youtube.com/watch?v=M3cAJie3hDA"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youtu.be/N0_uYXJN_Wg"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youtu.be/Rm7hUSk5FNM"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youtu.be/7pv7Rx4JQeU"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6C8BF-666E-401A-9EB8-DEE85FBE5840}"/>
              </a:ext>
            </a:extLst>
          </p:cNvPr>
          <p:cNvSpPr>
            <a:spLocks noGrp="1"/>
          </p:cNvSpPr>
          <p:nvPr>
            <p:ph type="ctrTitle"/>
          </p:nvPr>
        </p:nvSpPr>
        <p:spPr/>
        <p:txBody>
          <a:bodyPr/>
          <a:lstStyle/>
          <a:p>
            <a:r>
              <a:rPr lang="en-IN" sz="4800" dirty="0">
                <a:solidFill>
                  <a:schemeClr val="tx2">
                    <a:lumMod val="50000"/>
                  </a:schemeClr>
                </a:solidFill>
                <a:latin typeface="Cambria" panose="02040503050406030204" pitchFamily="18" charset="0"/>
                <a:ea typeface="Cambria" panose="02040503050406030204" pitchFamily="18" charset="0"/>
              </a:rPr>
              <a:t>TIME DELAY CIRCUIT USING CD4060</a:t>
            </a:r>
          </a:p>
        </p:txBody>
      </p:sp>
      <p:sp>
        <p:nvSpPr>
          <p:cNvPr id="3" name="Subtitle 2">
            <a:extLst>
              <a:ext uri="{FF2B5EF4-FFF2-40B4-BE49-F238E27FC236}">
                <a16:creationId xmlns:a16="http://schemas.microsoft.com/office/drawing/2014/main" id="{009E5827-D12A-4B9A-830A-062D7C93BE92}"/>
              </a:ext>
            </a:extLst>
          </p:cNvPr>
          <p:cNvSpPr>
            <a:spLocks noGrp="1"/>
          </p:cNvSpPr>
          <p:nvPr>
            <p:ph type="subTitle" idx="1"/>
          </p:nvPr>
        </p:nvSpPr>
        <p:spPr/>
        <p:txBody>
          <a:bodyPr/>
          <a:lstStyle/>
          <a:p>
            <a:r>
              <a:rPr lang="en-IN" dirty="0"/>
              <a:t>MINI PROJECT</a:t>
            </a:r>
          </a:p>
        </p:txBody>
      </p:sp>
    </p:spTree>
    <p:extLst>
      <p:ext uri="{BB962C8B-B14F-4D97-AF65-F5344CB8AC3E}">
        <p14:creationId xmlns:p14="http://schemas.microsoft.com/office/powerpoint/2010/main" val="458259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801D2C-88A3-438D-A148-7CF528D0ACF4}"/>
              </a:ext>
            </a:extLst>
          </p:cNvPr>
          <p:cNvSpPr txBox="1"/>
          <p:nvPr/>
        </p:nvSpPr>
        <p:spPr>
          <a:xfrm>
            <a:off x="1025371" y="971547"/>
            <a:ext cx="6098958" cy="3970318"/>
          </a:xfrm>
          <a:prstGeom prst="rect">
            <a:avLst/>
          </a:prstGeom>
          <a:noFill/>
        </p:spPr>
        <p:txBody>
          <a:bodyPr wrap="square">
            <a:spAutoFit/>
          </a:bodyPr>
          <a:lstStyle/>
          <a:p>
            <a:pPr algn="l">
              <a:buFont typeface="Arial" panose="020B0604020202020204" pitchFamily="34" charset="0"/>
              <a:buChar char="•"/>
            </a:pPr>
            <a:r>
              <a:rPr lang="en-US" sz="2800" b="0" i="0" dirty="0">
                <a:effectLst/>
                <a:latin typeface="CustomSerif"/>
              </a:rPr>
              <a:t>Therefore, with these capacitors and resistor values, the clock frequency is 1.8Hz. </a:t>
            </a:r>
          </a:p>
          <a:p>
            <a:pPr algn="l">
              <a:buFont typeface="Arial" panose="020B0604020202020204" pitchFamily="34" charset="0"/>
              <a:buChar char="•"/>
            </a:pPr>
            <a:r>
              <a:rPr lang="en-US" sz="2800" b="0" i="0" dirty="0">
                <a:effectLst/>
                <a:latin typeface="CustomSerif"/>
              </a:rPr>
              <a:t>In the same way, the clock period is 1/f that is 1/1.8 = 0.56 Seconds. But all output pins states will not change according to this time period.</a:t>
            </a:r>
          </a:p>
          <a:p>
            <a:pPr algn="l">
              <a:buFont typeface="Arial" panose="020B0604020202020204" pitchFamily="34" charset="0"/>
              <a:buChar char="•"/>
            </a:pPr>
            <a:r>
              <a:rPr lang="en-US" sz="2800" b="0" i="0" dirty="0">
                <a:effectLst/>
                <a:latin typeface="CustomSerif"/>
              </a:rPr>
              <a:t>However, they will change state in multiple of this oscillator time period.</a:t>
            </a:r>
          </a:p>
        </p:txBody>
      </p:sp>
    </p:spTree>
    <p:extLst>
      <p:ext uri="{BB962C8B-B14F-4D97-AF65-F5344CB8AC3E}">
        <p14:creationId xmlns:p14="http://schemas.microsoft.com/office/powerpoint/2010/main" val="4192895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6706DA-A2F4-4BC2-8D67-8233935100A0}"/>
              </a:ext>
            </a:extLst>
          </p:cNvPr>
          <p:cNvSpPr>
            <a:spLocks noChangeArrowheads="1"/>
          </p:cNvSpPr>
          <p:nvPr/>
        </p:nvSpPr>
        <p:spPr bwMode="auto">
          <a:xfrm>
            <a:off x="275208" y="-177966"/>
            <a:ext cx="12124944" cy="2454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33308" tIns="133308" rIns="133308"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sng" strike="noStrike" cap="none" normalizeH="0" baseline="0" dirty="0">
                <a:ln>
                  <a:noFill/>
                </a:ln>
                <a:solidFill>
                  <a:schemeClr val="tx1"/>
                </a:solidFill>
                <a:effectLst/>
                <a:latin typeface="Arial" panose="020B0604020202020204" pitchFamily="34" charset="0"/>
              </a:rPr>
              <a:t>How to calculate timing of Output pin?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ustomSerif"/>
              </a:rPr>
              <a:t>The frequency of each output pin of CD4060 obtained will be double the previous one. If the frequency at pin 3 is 4Hz, then at pin 2 it will be 8Hz and so on. In addition to it, we can calculate the time period of each pin by this formula: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C79ED424-6692-4CA8-80DF-A1DDE2364A4A}"/>
              </a:ext>
            </a:extLst>
          </p:cNvPr>
          <p:cNvPicPr>
            <a:picLocks noChangeAspect="1"/>
          </p:cNvPicPr>
          <p:nvPr/>
        </p:nvPicPr>
        <p:blipFill>
          <a:blip r:embed="rId2"/>
          <a:stretch>
            <a:fillRect/>
          </a:stretch>
        </p:blipFill>
        <p:spPr>
          <a:xfrm>
            <a:off x="2662284" y="2099477"/>
            <a:ext cx="4244543" cy="702975"/>
          </a:xfrm>
          <a:prstGeom prst="rect">
            <a:avLst/>
          </a:prstGeom>
        </p:spPr>
      </p:pic>
      <p:sp>
        <p:nvSpPr>
          <p:cNvPr id="6" name="TextBox 5">
            <a:extLst>
              <a:ext uri="{FF2B5EF4-FFF2-40B4-BE49-F238E27FC236}">
                <a16:creationId xmlns:a16="http://schemas.microsoft.com/office/drawing/2014/main" id="{DF3AAF24-E38B-4813-82A6-7FC229ACEE3C}"/>
              </a:ext>
            </a:extLst>
          </p:cNvPr>
          <p:cNvSpPr txBox="1"/>
          <p:nvPr/>
        </p:nvSpPr>
        <p:spPr>
          <a:xfrm>
            <a:off x="474955" y="3037890"/>
            <a:ext cx="11057137" cy="1323439"/>
          </a:xfrm>
          <a:prstGeom prst="rect">
            <a:avLst/>
          </a:prstGeom>
          <a:noFill/>
        </p:spPr>
        <p:txBody>
          <a:bodyPr wrap="square">
            <a:spAutoFit/>
          </a:bodyPr>
          <a:lstStyle/>
          <a:p>
            <a:pPr algn="l">
              <a:buFont typeface="Arial" panose="020B0604020202020204" pitchFamily="34" charset="0"/>
              <a:buChar char="•"/>
            </a:pPr>
            <a:r>
              <a:rPr lang="en-US" sz="2000" b="0" i="0" dirty="0">
                <a:effectLst/>
                <a:latin typeface="CustomSerif"/>
              </a:rPr>
              <a:t>In this formula, </a:t>
            </a:r>
            <a:r>
              <a:rPr lang="en-US" sz="2000" b="0" i="0" dirty="0" err="1">
                <a:effectLst/>
                <a:latin typeface="CustomSerif"/>
              </a:rPr>
              <a:t>fosc</a:t>
            </a:r>
            <a:r>
              <a:rPr lang="en-US" sz="2000" b="0" i="0" dirty="0">
                <a:effectLst/>
                <a:latin typeface="CustomSerif"/>
              </a:rPr>
              <a:t> is the frequency of the oscillator. Also, n is an output pin number.</a:t>
            </a:r>
          </a:p>
          <a:p>
            <a:pPr algn="l">
              <a:buFont typeface="Arial" panose="020B0604020202020204" pitchFamily="34" charset="0"/>
              <a:buChar char="•"/>
            </a:pPr>
            <a:r>
              <a:rPr lang="en-US" sz="2000" b="0" i="0" dirty="0">
                <a:effectLst/>
                <a:latin typeface="CustomSerif"/>
              </a:rPr>
              <a:t>For example, if we want to determine the transition time of pin Q6. Consequently, n will be equal to 6. Now just put these values in above formula.</a:t>
            </a:r>
          </a:p>
          <a:p>
            <a:pPr algn="l">
              <a:buFont typeface="Arial" panose="020B0604020202020204" pitchFamily="34" charset="0"/>
              <a:buChar char="•"/>
            </a:pPr>
            <a:r>
              <a:rPr lang="en-US" sz="2000" b="0" i="0" dirty="0">
                <a:effectLst/>
                <a:latin typeface="CustomSerif"/>
              </a:rPr>
              <a:t>We get </a:t>
            </a:r>
          </a:p>
        </p:txBody>
      </p:sp>
      <p:sp>
        <p:nvSpPr>
          <p:cNvPr id="7" name="AutoShape 4">
            <a:extLst>
              <a:ext uri="{FF2B5EF4-FFF2-40B4-BE49-F238E27FC236}">
                <a16:creationId xmlns:a16="http://schemas.microsoft.com/office/drawing/2014/main" id="{045B4EC8-B662-44E7-86CF-B1BACEC58F0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A9340FEE-9BDC-448C-BF21-6CB162CAD29E}"/>
              </a:ext>
            </a:extLst>
          </p:cNvPr>
          <p:cNvPicPr>
            <a:picLocks noChangeAspect="1"/>
          </p:cNvPicPr>
          <p:nvPr/>
        </p:nvPicPr>
        <p:blipFill>
          <a:blip r:embed="rId3"/>
          <a:stretch>
            <a:fillRect/>
          </a:stretch>
        </p:blipFill>
        <p:spPr>
          <a:xfrm>
            <a:off x="2662284" y="4373166"/>
            <a:ext cx="4572000" cy="685568"/>
          </a:xfrm>
          <a:prstGeom prst="rect">
            <a:avLst/>
          </a:prstGeom>
        </p:spPr>
      </p:pic>
    </p:spTree>
    <p:extLst>
      <p:ext uri="{BB962C8B-B14F-4D97-AF65-F5344CB8AC3E}">
        <p14:creationId xmlns:p14="http://schemas.microsoft.com/office/powerpoint/2010/main" val="2065548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7E0E-6356-43AF-8055-FEAB9AF17D43}"/>
              </a:ext>
            </a:extLst>
          </p:cNvPr>
          <p:cNvSpPr>
            <a:spLocks noGrp="1"/>
          </p:cNvSpPr>
          <p:nvPr>
            <p:ph type="title"/>
          </p:nvPr>
        </p:nvSpPr>
        <p:spPr>
          <a:xfrm>
            <a:off x="1449355" y="2443883"/>
            <a:ext cx="8610600" cy="1293028"/>
          </a:xfrm>
        </p:spPr>
        <p:txBody>
          <a:bodyPr>
            <a:normAutofit fontScale="90000"/>
          </a:bodyPr>
          <a:lstStyle/>
          <a:p>
            <a:pPr marR="0" lvl="0" algn="ctr" defTabSz="914400" rtl="0" eaLnBrk="0" fontAlgn="base" latinLnBrk="0" hangingPunct="0">
              <a:lnSpc>
                <a:spcPct val="100000"/>
              </a:lnSpc>
              <a:spcBef>
                <a:spcPct val="0"/>
              </a:spcBef>
              <a:spcAft>
                <a:spcPct val="0"/>
              </a:spcAft>
              <a:tabLst/>
            </a:pPr>
            <a:r>
              <a:rPr kumimoji="0" lang="en-US" altLang="en-US" sz="4400" b="0" i="0" u="sng" strike="noStrike" cap="none" normalizeH="0" baseline="0" dirty="0">
                <a:ln>
                  <a:noFill/>
                </a:ln>
                <a:solidFill>
                  <a:schemeClr val="tx1"/>
                </a:solidFill>
                <a:effectLst/>
                <a:latin typeface="Arial Black" panose="020B0A04020102020204" pitchFamily="34" charset="0"/>
              </a:rPr>
              <a:t>CD4060 Applications</a:t>
            </a:r>
            <a:br>
              <a:rPr kumimoji="0" lang="en-US" altLang="en-US" sz="4400" b="0" i="0" u="none" strike="noStrike" cap="none" normalizeH="0" baseline="0" dirty="0">
                <a:ln>
                  <a:noFill/>
                </a:ln>
                <a:solidFill>
                  <a:schemeClr val="tx1"/>
                </a:solidFill>
                <a:effectLst/>
                <a:latin typeface="Arial" panose="020B0604020202020204" pitchFamily="34" charset="0"/>
              </a:rPr>
            </a:br>
            <a:br>
              <a:rPr kumimoji="0" lang="en-US" altLang="en-US" sz="4400" b="0" i="0" u="none" strike="noStrike" cap="none" normalizeH="0" baseline="0" dirty="0">
                <a:ln>
                  <a:noFill/>
                </a:ln>
                <a:solidFill>
                  <a:schemeClr val="tx1"/>
                </a:solidFill>
                <a:effectLst/>
                <a:latin typeface="Arial" panose="020B0604020202020204" pitchFamily="34" charset="0"/>
              </a:rPr>
            </a:br>
            <a:r>
              <a:rPr kumimoji="0" lang="en-US" altLang="en-US" sz="3600" b="0" i="0" u="none" strike="noStrike" cap="none" normalizeH="0" baseline="0" dirty="0">
                <a:ln>
                  <a:noFill/>
                </a:ln>
                <a:solidFill>
                  <a:schemeClr val="tx1"/>
                </a:solidFill>
                <a:effectLst/>
                <a:latin typeface="CustomSerif"/>
              </a:rPr>
              <a:t>Timers</a:t>
            </a:r>
            <a:br>
              <a:rPr kumimoji="0" lang="en-US" altLang="en-US" sz="3600" b="0" i="0" u="none" strike="noStrike" cap="none" normalizeH="0" baseline="0" dirty="0">
                <a:ln>
                  <a:noFill/>
                </a:ln>
                <a:solidFill>
                  <a:schemeClr val="tx1"/>
                </a:solidFill>
                <a:effectLst/>
                <a:latin typeface="CustomSerif"/>
              </a:rPr>
            </a:br>
            <a:r>
              <a:rPr kumimoji="0" lang="en-US" altLang="en-US" sz="3600" b="0" i="0" u="none" strike="noStrike" cap="none" normalizeH="0" baseline="0" dirty="0">
                <a:ln>
                  <a:noFill/>
                </a:ln>
                <a:solidFill>
                  <a:schemeClr val="tx1"/>
                </a:solidFill>
                <a:effectLst/>
                <a:latin typeface="CustomSerif"/>
              </a:rPr>
              <a:t>Time Delay Circuits for creating long time delays.</a:t>
            </a:r>
            <a:br>
              <a:rPr kumimoji="0" lang="en-US" altLang="en-US" sz="3600" b="0" i="0" u="none" strike="noStrike" cap="none" normalizeH="0" baseline="0" dirty="0">
                <a:ln>
                  <a:noFill/>
                </a:ln>
                <a:solidFill>
                  <a:schemeClr val="tx1"/>
                </a:solidFill>
                <a:effectLst/>
                <a:latin typeface="CustomSerif"/>
              </a:rPr>
            </a:br>
            <a:r>
              <a:rPr kumimoji="0" lang="en-US" altLang="en-US" sz="3600" b="0" i="0" u="none" strike="noStrike" cap="none" normalizeH="0" baseline="0" dirty="0">
                <a:ln>
                  <a:noFill/>
                </a:ln>
                <a:solidFill>
                  <a:schemeClr val="tx1"/>
                </a:solidFill>
                <a:effectLst/>
                <a:latin typeface="CustomSerif"/>
              </a:rPr>
              <a:t>Frequency divider.</a:t>
            </a:r>
            <a:br>
              <a:rPr kumimoji="0" lang="en-US" altLang="en-US" sz="3600" b="0" i="0" u="none" strike="noStrike" cap="none" normalizeH="0" baseline="0" dirty="0">
                <a:ln>
                  <a:noFill/>
                </a:ln>
                <a:solidFill>
                  <a:schemeClr val="tx1"/>
                </a:solidFill>
                <a:effectLst/>
                <a:latin typeface="CustomSerif"/>
              </a:rPr>
            </a:br>
            <a:r>
              <a:rPr kumimoji="0" lang="en-US" altLang="en-US" sz="3600" b="0" i="0" u="none" strike="noStrike" cap="none" normalizeH="0" baseline="0" dirty="0">
                <a:ln>
                  <a:noFill/>
                </a:ln>
                <a:solidFill>
                  <a:schemeClr val="tx1"/>
                </a:solidFill>
                <a:effectLst/>
                <a:latin typeface="CustomSerif"/>
              </a:rPr>
              <a:t>counter circuit.</a:t>
            </a:r>
            <a:br>
              <a:rPr kumimoji="0" lang="en-US" altLang="en-US" sz="3600" b="0" i="0" u="none" strike="noStrike" cap="none" normalizeH="0" baseline="0" dirty="0">
                <a:ln>
                  <a:noFill/>
                </a:ln>
                <a:solidFill>
                  <a:schemeClr val="tx1"/>
                </a:solidFill>
                <a:effectLst/>
                <a:latin typeface="CustomSerif"/>
              </a:rPr>
            </a:br>
            <a:r>
              <a:rPr kumimoji="0" lang="en-US" altLang="en-US" sz="3600" b="0" i="0" u="none" strike="noStrike" cap="none" normalizeH="0" baseline="0" dirty="0">
                <a:ln>
                  <a:noFill/>
                </a:ln>
                <a:solidFill>
                  <a:schemeClr val="tx1"/>
                </a:solidFill>
                <a:effectLst/>
              </a:rPr>
              <a:t>Time Delay Circuits for creating long time </a:t>
            </a:r>
            <a:br>
              <a:rPr kumimoji="0" lang="en-US" altLang="en-US" sz="3600" b="0" i="0" u="none" strike="noStrike" cap="none" normalizeH="0" baseline="0" dirty="0">
                <a:ln>
                  <a:noFill/>
                </a:ln>
                <a:solidFill>
                  <a:schemeClr val="tx1"/>
                </a:solidFill>
                <a:effectLst/>
                <a:latin typeface="Arial" panose="020B0604020202020204" pitchFamily="34" charset="0"/>
              </a:rPr>
            </a:br>
            <a:r>
              <a:rPr kumimoji="0" lang="en-US" altLang="en-US" sz="3600" b="0" i="0" u="none" strike="noStrike" cap="none" normalizeH="0" baseline="0" dirty="0">
                <a:ln>
                  <a:noFill/>
                </a:ln>
                <a:solidFill>
                  <a:schemeClr val="tx1"/>
                </a:solidFill>
                <a:effectLst/>
                <a:latin typeface="Arial" panose="020B0604020202020204" pitchFamily="34" charset="0"/>
              </a:rPr>
              <a:t>delays will be explained in </a:t>
            </a:r>
            <a:r>
              <a:rPr kumimoji="0" lang="en-US" altLang="en-US" sz="3600" b="0" i="0" u="none" strike="noStrike" cap="none" normalizeH="0" baseline="0" dirty="0">
                <a:ln>
                  <a:noFill/>
                </a:ln>
                <a:solidFill>
                  <a:schemeClr val="tx1"/>
                </a:solidFill>
                <a:effectLst/>
                <a:latin typeface="Arial" panose="020B0604020202020204" pitchFamily="34" charset="0"/>
                <a:hlinkClick r:id="rId2"/>
              </a:rPr>
              <a:t>next part</a:t>
            </a:r>
            <a:r>
              <a:rPr kumimoji="0" lang="en-US" altLang="en-US" sz="3600" b="0" i="0" u="none" strike="noStrike" cap="none" normalizeH="0" baseline="0" dirty="0">
                <a:ln>
                  <a:noFill/>
                </a:ln>
                <a:solidFill>
                  <a:schemeClr val="tx1"/>
                </a:solidFill>
                <a:effectLst/>
                <a:latin typeface="Arial" panose="020B0604020202020204" pitchFamily="34" charset="0"/>
              </a:rPr>
              <a:t> </a:t>
            </a:r>
            <a:endParaRPr lang="en-IN" dirty="0"/>
          </a:p>
        </p:txBody>
      </p:sp>
    </p:spTree>
    <p:extLst>
      <p:ext uri="{BB962C8B-B14F-4D97-AF65-F5344CB8AC3E}">
        <p14:creationId xmlns:p14="http://schemas.microsoft.com/office/powerpoint/2010/main" val="1236208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262D33F0-FEB7-4110-8CCB-B2D6C1F6196E}"/>
              </a:ext>
            </a:extLst>
          </p:cNvPr>
          <p:cNvSpPr>
            <a:spLocks noGrp="1" noChangeArrowheads="1"/>
          </p:cNvSpPr>
          <p:nvPr>
            <p:ph type="title"/>
          </p:nvPr>
        </p:nvSpPr>
        <p:spPr bwMode="auto">
          <a:xfrm>
            <a:off x="677334" y="812225"/>
            <a:ext cx="3567559" cy="91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33308" tIns="133308" rIns="133308"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CD4060 as Time Delay Ckt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3FEA2071-B9C1-48BB-93F1-A267BB7089E8}"/>
              </a:ext>
            </a:extLst>
          </p:cNvPr>
          <p:cNvSpPr>
            <a:spLocks noGrp="1" noChangeArrowheads="1"/>
          </p:cNvSpPr>
          <p:nvPr>
            <p:ph idx="1"/>
          </p:nvPr>
        </p:nvSpPr>
        <p:spPr bwMode="auto">
          <a:xfrm>
            <a:off x="467023" y="1638497"/>
            <a:ext cx="10505778" cy="4239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33308" tIns="133308" rIns="133308"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ustomSerif"/>
              </a:rPr>
              <a:t>In </a:t>
            </a:r>
            <a:r>
              <a:rPr kumimoji="0" lang="en-US" altLang="en-US" sz="2400" b="0" i="0" u="none" strike="noStrike" cap="none" normalizeH="0" baseline="0" dirty="0">
                <a:ln>
                  <a:noFill/>
                </a:ln>
                <a:solidFill>
                  <a:schemeClr val="tx1"/>
                </a:solidFill>
                <a:effectLst/>
                <a:latin typeface="CustomSerif"/>
                <a:hlinkClick r:id="rId2"/>
              </a:rPr>
              <a:t>previous part</a:t>
            </a:r>
            <a:r>
              <a:rPr kumimoji="0" lang="en-US" altLang="en-US" sz="2400" b="0" i="0" u="none" strike="noStrike" cap="none" normalizeH="0" baseline="0" dirty="0">
                <a:ln>
                  <a:noFill/>
                </a:ln>
                <a:solidFill>
                  <a:schemeClr val="tx1"/>
                </a:solidFill>
                <a:effectLst/>
                <a:latin typeface="CustomSerif"/>
              </a:rPr>
              <a:t> we learnt how to configure the clock Signal given to the IC.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ustomSerif"/>
              </a:rPr>
              <a:t>Where we come across the formula of frequency of operation of the IC and also the timing consideration of each output pins of the IC.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ustomSerif"/>
              </a:rPr>
              <a:t>In this document we are going to see how CD4060 can be implemented as time delay circuit.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ustomSerif"/>
              </a:rPr>
              <a:t>First Step you are going to observe the speed of occurrence of the output for different values of Resistor R1 that is used in ckt.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ustomSerif"/>
              </a:rPr>
              <a:t>We are going to observe the changes for the resistance values of 1k, 10K, 100k, 1M, 10M ohms.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ustomSerif"/>
              </a:rPr>
              <a:t>Please refer to the below attached video's.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97175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602E8B-AE15-40E4-8195-3046BE13EDE4}"/>
              </a:ext>
            </a:extLst>
          </p:cNvPr>
          <p:cNvSpPr txBox="1"/>
          <p:nvPr/>
        </p:nvSpPr>
        <p:spPr>
          <a:xfrm>
            <a:off x="726727" y="3558437"/>
            <a:ext cx="6097554" cy="369332"/>
          </a:xfrm>
          <a:prstGeom prst="rect">
            <a:avLst/>
          </a:prstGeom>
          <a:noFill/>
        </p:spPr>
        <p:txBody>
          <a:bodyPr wrap="square">
            <a:spAutoFit/>
          </a:bodyPr>
          <a:lstStyle/>
          <a:p>
            <a:r>
              <a:rPr lang="en-IN" dirty="0">
                <a:hlinkClick r:id="rId2"/>
              </a:rPr>
              <a:t>https://www.youtube.com/watch?v=M3cAJie3hDA</a:t>
            </a:r>
            <a:r>
              <a:rPr lang="en-IN" dirty="0"/>
              <a:t>  </a:t>
            </a:r>
          </a:p>
        </p:txBody>
      </p:sp>
      <p:sp>
        <p:nvSpPr>
          <p:cNvPr id="7" name="TextBox 6">
            <a:extLst>
              <a:ext uri="{FF2B5EF4-FFF2-40B4-BE49-F238E27FC236}">
                <a16:creationId xmlns:a16="http://schemas.microsoft.com/office/drawing/2014/main" id="{DF3B5C77-3B83-40BF-BE68-58D4905F1B87}"/>
              </a:ext>
            </a:extLst>
          </p:cNvPr>
          <p:cNvSpPr txBox="1"/>
          <p:nvPr/>
        </p:nvSpPr>
        <p:spPr>
          <a:xfrm>
            <a:off x="863860" y="1798090"/>
            <a:ext cx="6097554" cy="369332"/>
          </a:xfrm>
          <a:prstGeom prst="rect">
            <a:avLst/>
          </a:prstGeom>
          <a:noFill/>
        </p:spPr>
        <p:txBody>
          <a:bodyPr wrap="square">
            <a:spAutoFit/>
          </a:bodyPr>
          <a:lstStyle/>
          <a:p>
            <a:r>
              <a:rPr lang="en-IN" dirty="0"/>
              <a:t> </a:t>
            </a:r>
            <a:r>
              <a:rPr lang="en-IN" dirty="0">
                <a:hlinkClick r:id="rId3"/>
              </a:rPr>
              <a:t>https://youtu.be/vUHSrMsgc68</a:t>
            </a:r>
            <a:r>
              <a:rPr lang="en-IN" dirty="0"/>
              <a:t> </a:t>
            </a:r>
          </a:p>
        </p:txBody>
      </p:sp>
      <p:sp>
        <p:nvSpPr>
          <p:cNvPr id="8" name="Rectangle 7">
            <a:extLst>
              <a:ext uri="{FF2B5EF4-FFF2-40B4-BE49-F238E27FC236}">
                <a16:creationId xmlns:a16="http://schemas.microsoft.com/office/drawing/2014/main" id="{5C739E60-86BB-449B-90AF-BE2E384C0064}"/>
              </a:ext>
            </a:extLst>
          </p:cNvPr>
          <p:cNvSpPr/>
          <p:nvPr/>
        </p:nvSpPr>
        <p:spPr>
          <a:xfrm>
            <a:off x="5218919" y="1721146"/>
            <a:ext cx="2071400" cy="523220"/>
          </a:xfrm>
          <a:prstGeom prst="rect">
            <a:avLst/>
          </a:prstGeom>
          <a:noFill/>
        </p:spPr>
        <p:txBody>
          <a:bodyPr wrap="none" lIns="91440" tIns="45720" rIns="91440" bIns="45720">
            <a:spAutoFit/>
          </a:bodyPr>
          <a:lstStyle/>
          <a:p>
            <a:pPr algn="ctr"/>
            <a:r>
              <a:rPr lang="en-US" sz="2800" dirty="0">
                <a:ln w="0"/>
                <a:effectLst>
                  <a:outerShdw blurRad="38100" dist="19050" dir="2700000" algn="tl" rotWithShape="0">
                    <a:schemeClr val="dk1">
                      <a:alpha val="40000"/>
                    </a:schemeClr>
                  </a:outerShdw>
                </a:effectLst>
              </a:rPr>
              <a:t>For 1k ohm</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a:extLst>
              <a:ext uri="{FF2B5EF4-FFF2-40B4-BE49-F238E27FC236}">
                <a16:creationId xmlns:a16="http://schemas.microsoft.com/office/drawing/2014/main" id="{7617AB46-5CC7-4375-A51E-2A41A33DE5AD}"/>
              </a:ext>
            </a:extLst>
          </p:cNvPr>
          <p:cNvSpPr/>
          <p:nvPr/>
        </p:nvSpPr>
        <p:spPr>
          <a:xfrm>
            <a:off x="7162591" y="3475150"/>
            <a:ext cx="2964273" cy="523220"/>
          </a:xfrm>
          <a:prstGeom prst="rect">
            <a:avLst/>
          </a:prstGeom>
          <a:noFill/>
        </p:spPr>
        <p:txBody>
          <a:bodyPr wrap="none" lIns="91440" tIns="45720" rIns="91440" bIns="45720">
            <a:spAutoFit/>
          </a:bodyPr>
          <a:lstStyle/>
          <a:p>
            <a:pPr algn="ctr"/>
            <a:r>
              <a:rPr lang="en-US" sz="2800" dirty="0">
                <a:ln w="0"/>
                <a:effectLst>
                  <a:outerShdw blurRad="38100" dist="19050" dir="2700000" algn="tl" rotWithShape="0">
                    <a:schemeClr val="dk1">
                      <a:alpha val="40000"/>
                    </a:schemeClr>
                  </a:outerShdw>
                </a:effectLst>
              </a:rPr>
              <a:t>For10k and 100k</a:t>
            </a:r>
          </a:p>
        </p:txBody>
      </p:sp>
      <p:sp>
        <p:nvSpPr>
          <p:cNvPr id="11" name="TextBox 10">
            <a:extLst>
              <a:ext uri="{FF2B5EF4-FFF2-40B4-BE49-F238E27FC236}">
                <a16:creationId xmlns:a16="http://schemas.microsoft.com/office/drawing/2014/main" id="{7B25FA2E-15FE-4942-816C-C2386A3DD9C2}"/>
              </a:ext>
            </a:extLst>
          </p:cNvPr>
          <p:cNvSpPr txBox="1"/>
          <p:nvPr/>
        </p:nvSpPr>
        <p:spPr>
          <a:xfrm>
            <a:off x="996043" y="5241841"/>
            <a:ext cx="6097554" cy="369332"/>
          </a:xfrm>
          <a:prstGeom prst="rect">
            <a:avLst/>
          </a:prstGeom>
          <a:noFill/>
        </p:spPr>
        <p:txBody>
          <a:bodyPr wrap="square">
            <a:spAutoFit/>
          </a:bodyPr>
          <a:lstStyle/>
          <a:p>
            <a:r>
              <a:rPr lang="en-IN" dirty="0">
                <a:hlinkClick r:id="rId3"/>
              </a:rPr>
              <a:t>https://youtu.be/vUHSrMsgc68</a:t>
            </a:r>
            <a:r>
              <a:rPr lang="en-IN" dirty="0"/>
              <a:t> </a:t>
            </a:r>
          </a:p>
        </p:txBody>
      </p:sp>
      <p:sp>
        <p:nvSpPr>
          <p:cNvPr id="14" name="TextBox 13">
            <a:extLst>
              <a:ext uri="{FF2B5EF4-FFF2-40B4-BE49-F238E27FC236}">
                <a16:creationId xmlns:a16="http://schemas.microsoft.com/office/drawing/2014/main" id="{C0B9AAA8-A198-40AE-AF10-BB3D9A2518D1}"/>
              </a:ext>
            </a:extLst>
          </p:cNvPr>
          <p:cNvSpPr txBox="1"/>
          <p:nvPr/>
        </p:nvSpPr>
        <p:spPr>
          <a:xfrm>
            <a:off x="4961554" y="5258539"/>
            <a:ext cx="6097554" cy="369332"/>
          </a:xfrm>
          <a:prstGeom prst="rect">
            <a:avLst/>
          </a:prstGeom>
          <a:noFill/>
        </p:spPr>
        <p:txBody>
          <a:bodyPr wrap="square">
            <a:spAutoFit/>
          </a:bodyPr>
          <a:lstStyle/>
          <a:p>
            <a:r>
              <a:rPr lang="en-US" sz="1800" dirty="0">
                <a:ln w="0"/>
                <a:effectLst>
                  <a:outerShdw blurRad="38100" dist="19050" dir="2700000" algn="tl" rotWithShape="0">
                    <a:schemeClr val="dk1">
                      <a:alpha val="40000"/>
                    </a:schemeClr>
                  </a:outerShdw>
                </a:effectLst>
              </a:rPr>
              <a:t>FOR 1M OHM</a:t>
            </a:r>
            <a:endParaRPr lang="en-IN" dirty="0"/>
          </a:p>
        </p:txBody>
      </p:sp>
    </p:spTree>
    <p:extLst>
      <p:ext uri="{BB962C8B-B14F-4D97-AF65-F5344CB8AC3E}">
        <p14:creationId xmlns:p14="http://schemas.microsoft.com/office/powerpoint/2010/main" val="3598925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07866B-AEEE-4AB7-B917-044CC4A77FCE}"/>
              </a:ext>
            </a:extLst>
          </p:cNvPr>
          <p:cNvSpPr>
            <a:spLocks noChangeArrowheads="1"/>
          </p:cNvSpPr>
          <p:nvPr/>
        </p:nvSpPr>
        <p:spPr bwMode="auto">
          <a:xfrm>
            <a:off x="1023107" y="1191680"/>
            <a:ext cx="6001305" cy="5162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33308" tIns="133308" rIns="133308"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ustomSerif"/>
              </a:rPr>
              <a:t>U have noticed that the speed of outputs occurred is changing as we are changing the R1 value.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ustomSerif"/>
              </a:rPr>
              <a:t>By seeing this we can say that the time of </a:t>
            </a:r>
            <a:r>
              <a:rPr kumimoji="0" lang="en-US" altLang="en-US" sz="2000" b="0" i="0" u="none" strike="noStrike" cap="none" normalizeH="0" baseline="0" dirty="0" err="1">
                <a:ln>
                  <a:noFill/>
                </a:ln>
                <a:solidFill>
                  <a:schemeClr val="tx1"/>
                </a:solidFill>
                <a:effectLst/>
                <a:latin typeface="CustomSerif"/>
              </a:rPr>
              <a:t>occurence</a:t>
            </a:r>
            <a:r>
              <a:rPr kumimoji="0" lang="en-US" altLang="en-US" sz="2000" b="0" i="0" u="none" strike="noStrike" cap="none" normalizeH="0" baseline="0" dirty="0">
                <a:ln>
                  <a:noFill/>
                </a:ln>
                <a:solidFill>
                  <a:schemeClr val="tx1"/>
                </a:solidFill>
                <a:effectLst/>
                <a:latin typeface="CustomSerif"/>
              </a:rPr>
              <a:t> is changing with R1 value.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ustomSerif"/>
              </a:rPr>
              <a:t>And we can say this as a time delay or time controlled ckt.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ustomSerif"/>
              </a:rPr>
              <a:t>Also observed that the outputs goes on repeating until all the outputs are becoming logic state 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ustomSerif"/>
              </a:rPr>
              <a:t>And once all the outputs are logic 1 then the IC resets automatically and the Loop again starts from beginning.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ustomSerif"/>
              </a:rPr>
              <a:t>Which is not desired for our time delay application ,which can lock the output state at the desired output pin.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3349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9E95EA-A664-4D4B-AF0B-28D1BC99A260}"/>
              </a:ext>
            </a:extLst>
          </p:cNvPr>
          <p:cNvSpPr txBox="1"/>
          <p:nvPr/>
        </p:nvSpPr>
        <p:spPr>
          <a:xfrm>
            <a:off x="725456" y="4541289"/>
            <a:ext cx="6097554" cy="369332"/>
          </a:xfrm>
          <a:prstGeom prst="rect">
            <a:avLst/>
          </a:prstGeom>
          <a:noFill/>
        </p:spPr>
        <p:txBody>
          <a:bodyPr wrap="square">
            <a:spAutoFit/>
          </a:bodyPr>
          <a:lstStyle/>
          <a:p>
            <a:r>
              <a:rPr lang="en-IN" dirty="0">
                <a:hlinkClick r:id="rId2"/>
              </a:rPr>
              <a:t>https://youtu.be/N0_uYXJN_Wg</a:t>
            </a:r>
            <a:r>
              <a:rPr lang="en-IN" dirty="0"/>
              <a:t> </a:t>
            </a:r>
          </a:p>
        </p:txBody>
      </p:sp>
      <p:sp>
        <p:nvSpPr>
          <p:cNvPr id="7" name="TextBox 6">
            <a:extLst>
              <a:ext uri="{FF2B5EF4-FFF2-40B4-BE49-F238E27FC236}">
                <a16:creationId xmlns:a16="http://schemas.microsoft.com/office/drawing/2014/main" id="{D12A739E-23CC-48A8-9CBB-48BBBC1F5180}"/>
              </a:ext>
            </a:extLst>
          </p:cNvPr>
          <p:cNvSpPr txBox="1"/>
          <p:nvPr/>
        </p:nvSpPr>
        <p:spPr>
          <a:xfrm>
            <a:off x="660141" y="1520347"/>
            <a:ext cx="6097554" cy="286232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ustomSerif"/>
              </a:rPr>
              <a:t>Which is not desired for our time delay application ,which can lock the output state at the desired output pin.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So to lock the IC at required output pin we </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use an LOW POWER SWITCHING DIODE IN4148 in B/W the output pin we want and the pin number -11.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ustomSerif"/>
              </a:rPr>
              <a:t>So refer the below video to Understand the application of IN4148 diode.</a:t>
            </a:r>
          </a:p>
        </p:txBody>
      </p:sp>
    </p:spTree>
    <p:extLst>
      <p:ext uri="{BB962C8B-B14F-4D97-AF65-F5344CB8AC3E}">
        <p14:creationId xmlns:p14="http://schemas.microsoft.com/office/powerpoint/2010/main" val="2090167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5CF6C9-B448-4237-B7E9-7CDF082B1608}"/>
              </a:ext>
            </a:extLst>
          </p:cNvPr>
          <p:cNvSpPr>
            <a:spLocks noChangeArrowheads="1"/>
          </p:cNvSpPr>
          <p:nvPr/>
        </p:nvSpPr>
        <p:spPr bwMode="auto">
          <a:xfrm>
            <a:off x="530352" y="1080081"/>
            <a:ext cx="6739128"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One more problem is that the voltage at the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output pin is just around 5V.</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So this 5V can't be used to operate the high power appliances like turning on the lamps at time that is set using IC CD4060. So to overcome this we use the magnetic</a:t>
            </a:r>
            <a:endParaRPr lang="en-US" altLang="en-US"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5C802F28-4C18-44F6-B1C8-4589A171DF15}"/>
              </a:ext>
            </a:extLst>
          </p:cNvPr>
          <p:cNvSpPr>
            <a:spLocks noChangeArrowheads="1"/>
          </p:cNvSpPr>
          <p:nvPr/>
        </p:nvSpPr>
        <p:spPr bwMode="auto">
          <a:xfrm>
            <a:off x="530352" y="2852250"/>
            <a:ext cx="717804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So to overcome this we use the magnetic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switching device called relay which uses small input voltage to run the low or high power external </a:t>
            </a:r>
            <a:r>
              <a:rPr kumimoji="0" lang="en-US" altLang="en-US" sz="1800" b="0" i="0" u="none" strike="noStrike" cap="none" normalizeH="0" baseline="0" dirty="0" err="1">
                <a:ln>
                  <a:noFill/>
                </a:ln>
                <a:solidFill>
                  <a:schemeClr val="tx1"/>
                </a:solidFill>
                <a:effectLst/>
                <a:latin typeface="Arial" panose="020B0604020202020204" pitchFamily="34" charset="0"/>
              </a:rPr>
              <a:t>ckt.We</a:t>
            </a:r>
            <a:r>
              <a:rPr kumimoji="0" lang="en-US" altLang="en-US" sz="1800" b="0" i="0" u="none" strike="noStrike" cap="none" normalizeH="0" baseline="0" dirty="0">
                <a:ln>
                  <a:noFill/>
                </a:ln>
                <a:solidFill>
                  <a:schemeClr val="tx1"/>
                </a:solidFill>
                <a:effectLst/>
                <a:latin typeface="Arial" panose="020B0604020202020204" pitchFamily="34" charset="0"/>
              </a:rPr>
              <a:t> use a diode and capacitor with the relay's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input side to avoid back emf and switch debouncing.</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To know the relay concept refer the attached video below. </a:t>
            </a:r>
          </a:p>
        </p:txBody>
      </p:sp>
      <p:sp>
        <p:nvSpPr>
          <p:cNvPr id="5" name="TextBox 4">
            <a:extLst>
              <a:ext uri="{FF2B5EF4-FFF2-40B4-BE49-F238E27FC236}">
                <a16:creationId xmlns:a16="http://schemas.microsoft.com/office/drawing/2014/main" id="{B9B38DD1-C2B0-4716-B905-5CA1DBCEC7F4}"/>
              </a:ext>
            </a:extLst>
          </p:cNvPr>
          <p:cNvSpPr txBox="1"/>
          <p:nvPr/>
        </p:nvSpPr>
        <p:spPr>
          <a:xfrm>
            <a:off x="1070595" y="5252907"/>
            <a:ext cx="6097554" cy="369332"/>
          </a:xfrm>
          <a:prstGeom prst="rect">
            <a:avLst/>
          </a:prstGeom>
          <a:noFill/>
        </p:spPr>
        <p:txBody>
          <a:bodyPr wrap="square">
            <a:spAutoFit/>
          </a:bodyPr>
          <a:lstStyle/>
          <a:p>
            <a:r>
              <a:rPr lang="en-IN" dirty="0"/>
              <a:t> </a:t>
            </a:r>
          </a:p>
        </p:txBody>
      </p:sp>
      <p:sp>
        <p:nvSpPr>
          <p:cNvPr id="7" name="TextBox 6">
            <a:extLst>
              <a:ext uri="{FF2B5EF4-FFF2-40B4-BE49-F238E27FC236}">
                <a16:creationId xmlns:a16="http://schemas.microsoft.com/office/drawing/2014/main" id="{3C9F0491-5DA8-4DEE-AE45-CF9CB9B1B30D}"/>
              </a:ext>
            </a:extLst>
          </p:cNvPr>
          <p:cNvSpPr txBox="1"/>
          <p:nvPr/>
        </p:nvSpPr>
        <p:spPr>
          <a:xfrm>
            <a:off x="930729" y="5252907"/>
            <a:ext cx="6097554" cy="369332"/>
          </a:xfrm>
          <a:prstGeom prst="rect">
            <a:avLst/>
          </a:prstGeom>
          <a:noFill/>
        </p:spPr>
        <p:txBody>
          <a:bodyPr wrap="square">
            <a:spAutoFit/>
          </a:bodyPr>
          <a:lstStyle/>
          <a:p>
            <a:r>
              <a:rPr lang="en-IN" dirty="0">
                <a:hlinkClick r:id="rId2"/>
              </a:rPr>
              <a:t>https://youtu.be/Rm7hUSk5FNM</a:t>
            </a:r>
            <a:r>
              <a:rPr lang="en-IN" dirty="0"/>
              <a:t> </a:t>
            </a:r>
          </a:p>
        </p:txBody>
      </p:sp>
    </p:spTree>
    <p:extLst>
      <p:ext uri="{BB962C8B-B14F-4D97-AF65-F5344CB8AC3E}">
        <p14:creationId xmlns:p14="http://schemas.microsoft.com/office/powerpoint/2010/main" val="2999610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03422E-7A1B-45C8-8682-5656CD8695DB}"/>
              </a:ext>
            </a:extLst>
          </p:cNvPr>
          <p:cNvSpPr>
            <a:spLocks noChangeArrowheads="1"/>
          </p:cNvSpPr>
          <p:nvPr/>
        </p:nvSpPr>
        <p:spPr bwMode="auto">
          <a:xfrm>
            <a:off x="310719" y="47879"/>
            <a:ext cx="10963656" cy="4838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33308" tIns="114264" rIns="133308" bIns="4443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sng" strike="noStrike" cap="none" normalizeH="0" baseline="0" dirty="0">
                <a:ln>
                  <a:noFill/>
                </a:ln>
                <a:solidFill>
                  <a:schemeClr val="tx1"/>
                </a:solidFill>
                <a:effectLst/>
                <a:latin typeface="CustomSansSerif"/>
              </a:rPr>
              <a:t>Using Time delay circuit with Relay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1" i="0" u="none" strike="noStrike" cap="none" normalizeH="0" baseline="0" dirty="0">
              <a:ln>
                <a:noFill/>
              </a:ln>
              <a:solidFill>
                <a:schemeClr val="tx1"/>
              </a:solidFill>
              <a:effectLst/>
              <a:latin typeface="CustomSansSerif"/>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rPr>
              <a:t>So instead of giving that 3.3v mentioned in </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the video we can remove that 3.3v and can attach that terminal to the output we want to for time delay. For example if we want the output at Q9 i.e </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pin number 15.</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We remove 3.3v in the relay ckt and attached to Q9 pin of CD4060 IC.</a:t>
            </a:r>
            <a:br>
              <a:rPr kumimoji="0" lang="en-US" altLang="en-US" sz="2000" b="0" i="0" u="none" strike="noStrike" cap="none" normalizeH="0" baseline="0" dirty="0">
                <a:ln>
                  <a:noFill/>
                </a:ln>
                <a:solidFill>
                  <a:schemeClr val="tx1"/>
                </a:solidFill>
                <a:effectLst/>
                <a:latin typeface="Arial" panose="020B0604020202020204" pitchFamily="34" charset="0"/>
              </a:rPr>
            </a:b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So when the output of the pin Q9 occurs then the IC is locked by IN4148 diode and the base of the transistor is given with voltage of 5v so acts as a closed switch thus makes the input side of the relay as closed ckt.</a:t>
            </a:r>
            <a:br>
              <a:rPr kumimoji="0" lang="en-US" altLang="en-US" sz="2000" b="0" i="0" u="none" strike="noStrike" cap="none" normalizeH="0" baseline="0" dirty="0">
                <a:ln>
                  <a:noFill/>
                </a:ln>
                <a:solidFill>
                  <a:schemeClr val="tx1"/>
                </a:solidFill>
                <a:effectLst/>
                <a:latin typeface="Arial" panose="020B0604020202020204" pitchFamily="34" charset="0"/>
              </a:rPr>
            </a:b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Which produces the magnetic flux around the coil and that makes the magnetic needle to move to Normally opened terminal of the relay and makes external ckt to complete the loop. </a:t>
            </a:r>
          </a:p>
        </p:txBody>
      </p:sp>
      <p:sp>
        <p:nvSpPr>
          <p:cNvPr id="4" name="TextBox 3">
            <a:extLst>
              <a:ext uri="{FF2B5EF4-FFF2-40B4-BE49-F238E27FC236}">
                <a16:creationId xmlns:a16="http://schemas.microsoft.com/office/drawing/2014/main" id="{FA730548-C5A6-4A1F-B20F-D261BCE1BFE3}"/>
              </a:ext>
            </a:extLst>
          </p:cNvPr>
          <p:cNvSpPr txBox="1"/>
          <p:nvPr/>
        </p:nvSpPr>
        <p:spPr>
          <a:xfrm>
            <a:off x="781439" y="5259746"/>
            <a:ext cx="6097554" cy="369332"/>
          </a:xfrm>
          <a:prstGeom prst="rect">
            <a:avLst/>
          </a:prstGeom>
          <a:noFill/>
        </p:spPr>
        <p:txBody>
          <a:bodyPr wrap="square">
            <a:spAutoFit/>
          </a:bodyPr>
          <a:lstStyle/>
          <a:p>
            <a:r>
              <a:rPr lang="en-IN" dirty="0">
                <a:hlinkClick r:id="rId2"/>
              </a:rPr>
              <a:t>https://youtu.be/7pv7Rx4JQeU</a:t>
            </a:r>
            <a:r>
              <a:rPr lang="en-IN" dirty="0"/>
              <a:t> </a:t>
            </a:r>
          </a:p>
        </p:txBody>
      </p:sp>
    </p:spTree>
    <p:extLst>
      <p:ext uri="{BB962C8B-B14F-4D97-AF65-F5344CB8AC3E}">
        <p14:creationId xmlns:p14="http://schemas.microsoft.com/office/powerpoint/2010/main" val="1339815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03B09-1F1A-40F9-B4EA-A842ABBB86C6}"/>
              </a:ext>
            </a:extLst>
          </p:cNvPr>
          <p:cNvSpPr>
            <a:spLocks noGrp="1"/>
          </p:cNvSpPr>
          <p:nvPr>
            <p:ph type="title"/>
          </p:nvPr>
        </p:nvSpPr>
        <p:spPr/>
        <p:txBody>
          <a:bodyPr/>
          <a:lstStyle/>
          <a:p>
            <a:pPr algn="l"/>
            <a:r>
              <a:rPr lang="en-IN" u="sng" dirty="0">
                <a:latin typeface="Cambria Math" panose="02040503050406030204" pitchFamily="18" charset="0"/>
                <a:ea typeface="Cambria Math" panose="02040503050406030204" pitchFamily="18" charset="0"/>
              </a:rPr>
              <a:t>Team members:</a:t>
            </a:r>
          </a:p>
        </p:txBody>
      </p:sp>
      <p:sp>
        <p:nvSpPr>
          <p:cNvPr id="3" name="Content Placeholder 2">
            <a:extLst>
              <a:ext uri="{FF2B5EF4-FFF2-40B4-BE49-F238E27FC236}">
                <a16:creationId xmlns:a16="http://schemas.microsoft.com/office/drawing/2014/main" id="{37BE4439-48D0-4B9E-A0D5-7AFCAB6C3CE7}"/>
              </a:ext>
            </a:extLst>
          </p:cNvPr>
          <p:cNvSpPr>
            <a:spLocks noGrp="1"/>
          </p:cNvSpPr>
          <p:nvPr>
            <p:ph idx="1"/>
          </p:nvPr>
        </p:nvSpPr>
        <p:spPr/>
        <p:txBody>
          <a:bodyPr/>
          <a:lstStyle/>
          <a:p>
            <a:r>
              <a:rPr lang="en-IN" sz="3600" dirty="0">
                <a:latin typeface="Cambria" panose="02040503050406030204" pitchFamily="18" charset="0"/>
                <a:ea typeface="Cambria" panose="02040503050406030204" pitchFamily="18" charset="0"/>
              </a:rPr>
              <a:t>SANJAY (1RN20EC81)</a:t>
            </a:r>
          </a:p>
          <a:p>
            <a:r>
              <a:rPr lang="en-IN" sz="3600" dirty="0">
                <a:latin typeface="Cambria" panose="02040503050406030204" pitchFamily="18" charset="0"/>
                <a:ea typeface="Cambria" panose="02040503050406030204" pitchFamily="18" charset="0"/>
              </a:rPr>
              <a:t>SAUMYA SANVI (1RN20EC82)</a:t>
            </a:r>
          </a:p>
          <a:p>
            <a:r>
              <a:rPr lang="en-IN" sz="3600" dirty="0">
                <a:latin typeface="Cambria" panose="02040503050406030204" pitchFamily="18" charset="0"/>
                <a:ea typeface="Cambria" panose="02040503050406030204" pitchFamily="18" charset="0"/>
              </a:rPr>
              <a:t>POORNIMA (1RN20EC137)</a:t>
            </a:r>
          </a:p>
          <a:p>
            <a:r>
              <a:rPr lang="en-IN" sz="3600" dirty="0">
                <a:latin typeface="Cambria" panose="02040503050406030204" pitchFamily="18" charset="0"/>
                <a:ea typeface="Cambria" panose="02040503050406030204" pitchFamily="18" charset="0"/>
              </a:rPr>
              <a:t>SHRISTI(1RN20EC136)</a:t>
            </a:r>
          </a:p>
          <a:p>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37956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F9015-C33F-4BE4-BB97-5F9CA71413BA}"/>
              </a:ext>
            </a:extLst>
          </p:cNvPr>
          <p:cNvSpPr>
            <a:spLocks noGrp="1"/>
          </p:cNvSpPr>
          <p:nvPr>
            <p:ph type="title"/>
          </p:nvPr>
        </p:nvSpPr>
        <p:spPr/>
        <p:txBody>
          <a:bodyPr>
            <a:normAutofit/>
          </a:bodyPr>
          <a:lstStyle/>
          <a:p>
            <a:r>
              <a:rPr lang="en-IN" dirty="0">
                <a:solidFill>
                  <a:schemeClr val="tx2">
                    <a:lumMod val="75000"/>
                  </a:schemeClr>
                </a:solidFill>
              </a:rPr>
              <a:t>WHAT IS CD4060</a:t>
            </a:r>
          </a:p>
        </p:txBody>
      </p:sp>
      <p:sp>
        <p:nvSpPr>
          <p:cNvPr id="3" name="Content Placeholder 2">
            <a:extLst>
              <a:ext uri="{FF2B5EF4-FFF2-40B4-BE49-F238E27FC236}">
                <a16:creationId xmlns:a16="http://schemas.microsoft.com/office/drawing/2014/main" id="{662BBBCF-CA44-4B4C-B7EE-EFE70A5CFCFC}"/>
              </a:ext>
            </a:extLst>
          </p:cNvPr>
          <p:cNvSpPr>
            <a:spLocks noGrp="1"/>
          </p:cNvSpPr>
          <p:nvPr>
            <p:ph idx="1"/>
          </p:nvPr>
        </p:nvSpPr>
        <p:spPr>
          <a:xfrm>
            <a:off x="437637" y="1488613"/>
            <a:ext cx="8596668" cy="3880773"/>
          </a:xfrm>
        </p:spPr>
        <p:txBody>
          <a:bodyPr>
            <a:normAutofit/>
          </a:bodyPr>
          <a:lstStyle/>
          <a:p>
            <a:pPr marL="0" indent="0" algn="l">
              <a:buNone/>
            </a:pPr>
            <a:endParaRPr lang="en-US" b="0" i="0" dirty="0">
              <a:effectLst/>
              <a:latin typeface="CustomSerif"/>
            </a:endParaRPr>
          </a:p>
          <a:p>
            <a:pPr algn="l">
              <a:buFont typeface="Arial" panose="020B0604020202020204" pitchFamily="34" charset="0"/>
              <a:buChar char="•"/>
            </a:pPr>
            <a:r>
              <a:rPr lang="en-US" sz="3200" b="0" i="0" dirty="0">
                <a:effectLst/>
                <a:latin typeface="CustomSerif"/>
              </a:rPr>
              <a:t>CD4060 IC is a 14-stage counter and counter is a binary ripple carry type. </a:t>
            </a:r>
          </a:p>
          <a:p>
            <a:pPr algn="l">
              <a:buFont typeface="Arial" panose="020B0604020202020204" pitchFamily="34" charset="0"/>
              <a:buChar char="•"/>
            </a:pPr>
            <a:r>
              <a:rPr lang="en-US" sz="3200" b="0" i="0" dirty="0">
                <a:effectLst/>
                <a:latin typeface="CustomSerif"/>
              </a:rPr>
              <a:t>It is a CMOS logic-based binary counter belonging to a CD4000 series of integrated circuits.</a:t>
            </a:r>
          </a:p>
          <a:p>
            <a:pPr algn="l">
              <a:buFont typeface="Arial" panose="020B0604020202020204" pitchFamily="34" charset="0"/>
              <a:buChar char="•"/>
            </a:pPr>
            <a:r>
              <a:rPr lang="en-US" sz="3200" b="0" i="0" dirty="0">
                <a:effectLst/>
                <a:latin typeface="CustomSerif"/>
              </a:rPr>
              <a:t>It consists of a 14-stage ripple carry binary counter along with an internal oscillator.</a:t>
            </a:r>
          </a:p>
          <a:p>
            <a:pPr algn="l">
              <a:buFont typeface="Arial" panose="020B0604020202020204" pitchFamily="34" charset="0"/>
              <a:buChar char="•"/>
            </a:pPr>
            <a:endParaRPr lang="en-US" sz="3200" b="0" i="0" dirty="0">
              <a:effectLst/>
              <a:latin typeface="CustomSerif"/>
            </a:endParaRPr>
          </a:p>
          <a:p>
            <a:endParaRPr lang="en-IN" dirty="0"/>
          </a:p>
        </p:txBody>
      </p:sp>
    </p:spTree>
    <p:extLst>
      <p:ext uri="{BB962C8B-B14F-4D97-AF65-F5344CB8AC3E}">
        <p14:creationId xmlns:p14="http://schemas.microsoft.com/office/powerpoint/2010/main" val="230750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C6D41A-312A-4FDC-8D56-0E73736E5FFD}"/>
              </a:ext>
            </a:extLst>
          </p:cNvPr>
          <p:cNvSpPr/>
          <p:nvPr/>
        </p:nvSpPr>
        <p:spPr>
          <a:xfrm>
            <a:off x="4073652" y="2967335"/>
            <a:ext cx="4044698" cy="923330"/>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none" lIns="91440" tIns="45720" rIns="91440" bIns="45720">
            <a:spAutoFit/>
          </a:bodyPr>
          <a:lstStyle/>
          <a:p>
            <a:pPr algn="ctr"/>
            <a:r>
              <a:rPr lang="en-US" sz="5400" b="0" cap="none" spc="0" dirty="0">
                <a:ln w="0"/>
                <a:solidFill>
                  <a:schemeClr val="tx1"/>
                </a:solidFill>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922307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D6126-9629-442D-AFFF-AD732E2AB51D}"/>
              </a:ext>
            </a:extLst>
          </p:cNvPr>
          <p:cNvSpPr>
            <a:spLocks noGrp="1"/>
          </p:cNvSpPr>
          <p:nvPr>
            <p:ph type="title"/>
          </p:nvPr>
        </p:nvSpPr>
        <p:spPr>
          <a:xfrm>
            <a:off x="462730" y="609600"/>
            <a:ext cx="8596668" cy="1320800"/>
          </a:xfrm>
        </p:spPr>
        <p:txBody>
          <a:bodyPr/>
          <a:lstStyle/>
          <a:p>
            <a:r>
              <a:rPr lang="en-IN" u="sng" dirty="0">
                <a:solidFill>
                  <a:schemeClr val="tx2">
                    <a:lumMod val="75000"/>
                  </a:schemeClr>
                </a:solidFill>
                <a:latin typeface="Bahnschrift Light" panose="020B0502040204020203" pitchFamily="34" charset="0"/>
              </a:rPr>
              <a:t>CD4060 IC FEATURES</a:t>
            </a:r>
          </a:p>
        </p:txBody>
      </p:sp>
      <p:sp>
        <p:nvSpPr>
          <p:cNvPr id="4" name="Rectangle 1">
            <a:extLst>
              <a:ext uri="{FF2B5EF4-FFF2-40B4-BE49-F238E27FC236}">
                <a16:creationId xmlns:a16="http://schemas.microsoft.com/office/drawing/2014/main" id="{7173AB1F-8D96-4EEE-AF7F-4B8C57A5B3DB}"/>
              </a:ext>
            </a:extLst>
          </p:cNvPr>
          <p:cNvSpPr>
            <a:spLocks noGrp="1" noChangeArrowheads="1"/>
          </p:cNvSpPr>
          <p:nvPr>
            <p:ph idx="1"/>
          </p:nvPr>
        </p:nvSpPr>
        <p:spPr bwMode="auto">
          <a:xfrm>
            <a:off x="317825" y="1485643"/>
            <a:ext cx="11556349" cy="4762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33308" tIns="133308" rIns="133308"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CustomSerif"/>
              </a:rPr>
              <a:t>Schmitt triggered inputs which allows unlimited rise and fall times.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CustomSerif"/>
              </a:rPr>
              <a:t>Fully Static operation with buffered inputs and outputs.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CustomSerif"/>
              </a:rPr>
              <a:t>Counting range: 0 to 16383 (In decimal)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CustomSerif"/>
              </a:rPr>
              <a:t>Maximum Clock Frequency is 30MHz at 15V.</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CustomSerif"/>
              </a:rPr>
              <a:t>Medium speed operation: 8MHz typ. at VDD = 10V.</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CustomSerif"/>
              </a:rPr>
              <a:t>Pins and function compatible with TTL series.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CustomSerif"/>
              </a:rPr>
              <a:t>Reset Propagation Delay: 25ns at 5V</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CustomSerif"/>
              </a:rPr>
              <a:t>RC Oscillator Frequency of 690kHz Min. at 15V</a:t>
            </a:r>
            <a:r>
              <a:rPr kumimoji="0" lang="en-US" altLang="en-US" sz="1300" b="0" i="0" u="none" strike="noStrike" cap="none" normalizeH="0" baseline="0" dirty="0">
                <a:ln>
                  <a:noFill/>
                </a:ln>
                <a:solidFill>
                  <a:schemeClr val="tx1"/>
                </a:solidFill>
                <a:effectLst/>
                <a:latin typeface="CustomSerif"/>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56331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0AEB5-B2B0-4F5F-BA8E-0F619E478596}"/>
              </a:ext>
            </a:extLst>
          </p:cNvPr>
          <p:cNvSpPr>
            <a:spLocks noGrp="1"/>
          </p:cNvSpPr>
          <p:nvPr>
            <p:ph type="title"/>
          </p:nvPr>
        </p:nvSpPr>
        <p:spPr/>
        <p:txBody>
          <a:bodyPr/>
          <a:lstStyle/>
          <a:p>
            <a:r>
              <a:rPr lang="en-IN" u="sng" dirty="0">
                <a:solidFill>
                  <a:schemeClr val="tx2">
                    <a:lumMod val="75000"/>
                  </a:schemeClr>
                </a:solidFill>
                <a:latin typeface="Candara Light" panose="020E0502030303020204" pitchFamily="34" charset="0"/>
              </a:rPr>
              <a:t>Pin Configuration</a:t>
            </a:r>
          </a:p>
        </p:txBody>
      </p:sp>
      <p:sp>
        <p:nvSpPr>
          <p:cNvPr id="4" name="Rectangle 1">
            <a:extLst>
              <a:ext uri="{FF2B5EF4-FFF2-40B4-BE49-F238E27FC236}">
                <a16:creationId xmlns:a16="http://schemas.microsoft.com/office/drawing/2014/main" id="{3FA0B44D-3392-42AD-AB68-A642387D8791}"/>
              </a:ext>
            </a:extLst>
          </p:cNvPr>
          <p:cNvSpPr>
            <a:spLocks noGrp="1" noChangeArrowheads="1"/>
          </p:cNvSpPr>
          <p:nvPr>
            <p:ph idx="1"/>
          </p:nvPr>
        </p:nvSpPr>
        <p:spPr bwMode="auto">
          <a:xfrm>
            <a:off x="435672" y="1633577"/>
            <a:ext cx="9079991" cy="5008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33308" tIns="133308" rIns="133308" bIns="133308" numCol="1" anchor="ctr" anchorCtr="0" compatLnSpc="1">
            <a:prstTxWarp prst="textNoShape">
              <a:avLst/>
            </a:prstTxWarp>
            <a:spAutoFit/>
          </a:bodyPr>
          <a:lstStyle/>
          <a:p>
            <a:pPr marL="0" indent="0" defTabSz="914400" eaLnBrk="0" fontAlgn="base" hangingPunct="0">
              <a:spcBef>
                <a:spcPct val="0"/>
              </a:spcBef>
              <a:spcAft>
                <a:spcPct val="0"/>
              </a:spcAft>
              <a:buClrTx/>
              <a:buSzTx/>
              <a:buFontTx/>
              <a:buChar char="•"/>
            </a:pPr>
            <a:r>
              <a:rPr lang="en-US" altLang="en-US" sz="2800" dirty="0">
                <a:solidFill>
                  <a:schemeClr val="tx1"/>
                </a:solidFill>
                <a:latin typeface="CustomSerif"/>
              </a:rPr>
              <a:t>Pin number 1, 2, 3, 4, 5, 6, 7, 13, 14, 15 </a:t>
            </a:r>
            <a:r>
              <a:rPr lang="en-US" altLang="en-US" sz="2800" dirty="0" err="1">
                <a:solidFill>
                  <a:schemeClr val="tx1"/>
                </a:solidFill>
                <a:latin typeface="CustomSerif"/>
              </a:rPr>
              <a:t>i.e</a:t>
            </a:r>
            <a:r>
              <a:rPr lang="en-US" altLang="en-US" sz="2800" dirty="0">
                <a:solidFill>
                  <a:schemeClr val="tx1"/>
                </a:solidFill>
                <a:latin typeface="CustomSerif"/>
              </a:rPr>
              <a:t> Q11, Q12, Q13, Q5, Q4, Q6, Q3, Q8, Q7, Q9 respectively are the output pins.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ustomSerif"/>
              </a:rPr>
              <a:t>n number 8 - is the ground of the IC.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ustomSerif"/>
              </a:rPr>
              <a:t>Pin number 9 - is for External connection with capacitor for setting clock frequency.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ustomSerif"/>
              </a:rPr>
              <a:t>Pin number 10 - is for External connection with resistor for setting clock frequency or Oscillator pin.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ustomSerif"/>
              </a:rPr>
              <a:t>Pin number 11 - Clock pulse for setting frequency of clock.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ustomSerif"/>
              </a:rPr>
              <a:t>Pin number 12 - is to Reset the value of counter to 0 and disables the </a:t>
            </a:r>
            <a:r>
              <a:rPr kumimoji="0" lang="en-US" altLang="en-US" sz="2800" b="0" i="0" u="none" strike="noStrike" cap="none" normalizeH="0" baseline="0" dirty="0" err="1">
                <a:ln>
                  <a:noFill/>
                </a:ln>
                <a:solidFill>
                  <a:schemeClr val="tx1"/>
                </a:solidFill>
                <a:effectLst/>
                <a:latin typeface="CustomSerif"/>
              </a:rPr>
              <a:t>oscillatorPin</a:t>
            </a:r>
            <a:r>
              <a:rPr kumimoji="0" lang="en-US" altLang="en-US" sz="2800" b="0" i="0" u="none" strike="noStrike" cap="none" normalizeH="0" baseline="0" dirty="0">
                <a:ln>
                  <a:noFill/>
                </a:ln>
                <a:solidFill>
                  <a:schemeClr val="tx1"/>
                </a:solidFill>
                <a:effectLst/>
                <a:latin typeface="CustomSerif"/>
              </a:rPr>
              <a:t> number 16 - Is the </a:t>
            </a:r>
            <a:r>
              <a:rPr kumimoji="0" lang="en-US" altLang="en-US" sz="2800" b="0" i="0" u="none" strike="noStrike" cap="none" normalizeH="0" baseline="0" dirty="0" err="1">
                <a:ln>
                  <a:noFill/>
                </a:ln>
                <a:solidFill>
                  <a:schemeClr val="tx1"/>
                </a:solidFill>
                <a:effectLst/>
                <a:latin typeface="CustomSerif"/>
              </a:rPr>
              <a:t>Vcc</a:t>
            </a:r>
            <a:r>
              <a:rPr kumimoji="0" lang="en-US" altLang="en-US" sz="2800" b="0" i="0" u="none" strike="noStrike" cap="none" normalizeH="0" baseline="0" dirty="0">
                <a:ln>
                  <a:noFill/>
                </a:ln>
                <a:solidFill>
                  <a:schemeClr val="tx1"/>
                </a:solidFill>
                <a:effectLst/>
                <a:latin typeface="CustomSerif"/>
              </a:rPr>
              <a:t> of IC.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49787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31764811-B103-40AA-9DA9-625E2B796781}"/>
              </a:ext>
            </a:extLst>
          </p:cNvPr>
          <p:cNvSpPr>
            <a:spLocks noChangeAspect="1" noChangeArrowheads="1"/>
          </p:cNvSpPr>
          <p:nvPr/>
        </p:nvSpPr>
        <p:spPr bwMode="auto">
          <a:xfrm>
            <a:off x="5943600" y="3276600"/>
            <a:ext cx="1524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a:extLst>
              <a:ext uri="{FF2B5EF4-FFF2-40B4-BE49-F238E27FC236}">
                <a16:creationId xmlns:a16="http://schemas.microsoft.com/office/drawing/2014/main" id="{75B92773-F2E8-4F2F-A177-AF93752C5C3C}"/>
              </a:ext>
            </a:extLst>
          </p:cNvPr>
          <p:cNvPicPr>
            <a:picLocks noChangeAspect="1"/>
          </p:cNvPicPr>
          <p:nvPr/>
        </p:nvPicPr>
        <p:blipFill>
          <a:blip r:embed="rId2"/>
          <a:stretch>
            <a:fillRect/>
          </a:stretch>
        </p:blipFill>
        <p:spPr>
          <a:xfrm>
            <a:off x="3400148" y="1171575"/>
            <a:ext cx="2695851" cy="2796743"/>
          </a:xfrm>
          <a:prstGeom prst="rect">
            <a:avLst/>
          </a:prstGeom>
        </p:spPr>
      </p:pic>
      <p:sp>
        <p:nvSpPr>
          <p:cNvPr id="6" name="TextBox 5">
            <a:extLst>
              <a:ext uri="{FF2B5EF4-FFF2-40B4-BE49-F238E27FC236}">
                <a16:creationId xmlns:a16="http://schemas.microsoft.com/office/drawing/2014/main" id="{BCD06976-721D-49D1-B95C-E39660E8BE2B}"/>
              </a:ext>
            </a:extLst>
          </p:cNvPr>
          <p:cNvSpPr txBox="1"/>
          <p:nvPr/>
        </p:nvSpPr>
        <p:spPr>
          <a:xfrm>
            <a:off x="1797728" y="4409528"/>
            <a:ext cx="6098958" cy="369332"/>
          </a:xfrm>
          <a:prstGeom prst="rect">
            <a:avLst/>
          </a:prstGeom>
          <a:noFill/>
        </p:spPr>
        <p:txBody>
          <a:bodyPr wrap="square">
            <a:spAutoFit/>
          </a:bodyPr>
          <a:lstStyle/>
          <a:p>
            <a:pPr algn="ctr"/>
            <a:r>
              <a:rPr lang="en-US" b="1" dirty="0">
                <a:ln w="9525">
                  <a:solidFill>
                    <a:schemeClr val="bg1"/>
                  </a:solidFill>
                  <a:prstDash val="solid"/>
                </a:ln>
                <a:effectLst>
                  <a:outerShdw blurRad="12700" dist="38100" dir="2700000" algn="tl" rotWithShape="0">
                    <a:schemeClr val="bg1">
                      <a:lumMod val="50000"/>
                    </a:schemeClr>
                  </a:outerShdw>
                </a:effectLst>
              </a:rPr>
              <a:t>Pin configuration of CD4060</a:t>
            </a:r>
            <a:endParaRPr lang="en-US" sz="1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808847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7F945-D5F7-4F23-8972-1CA8EFEA4D08}"/>
              </a:ext>
            </a:extLst>
          </p:cNvPr>
          <p:cNvSpPr>
            <a:spLocks noGrp="1"/>
          </p:cNvSpPr>
          <p:nvPr>
            <p:ph type="title"/>
          </p:nvPr>
        </p:nvSpPr>
        <p:spPr/>
        <p:txBody>
          <a:bodyPr/>
          <a:lstStyle/>
          <a:p>
            <a:r>
              <a:rPr kumimoji="0" lang="en-US" altLang="en-US" sz="3600" b="0" i="0" u="none" strike="noStrike" cap="none" normalizeH="0" baseline="0" dirty="0">
                <a:ln>
                  <a:noFill/>
                </a:ln>
                <a:solidFill>
                  <a:schemeClr val="tx1"/>
                </a:solidFill>
                <a:effectLst/>
                <a:latin typeface="Arial" panose="020B0604020202020204" pitchFamily="34" charset="0"/>
              </a:rPr>
              <a:t>Application of CD4060 </a:t>
            </a:r>
            <a:br>
              <a:rPr kumimoji="0" lang="en-US" altLang="en-US" sz="3600" b="0" i="0" u="none" strike="noStrike" cap="none" normalizeH="0" baseline="0" dirty="0">
                <a:ln>
                  <a:noFill/>
                </a:ln>
                <a:solidFill>
                  <a:schemeClr val="tx1"/>
                </a:solidFill>
                <a:effectLst/>
                <a:latin typeface="Arial" panose="020B0604020202020204" pitchFamily="34" charset="0"/>
              </a:rPr>
            </a:br>
            <a:endParaRPr lang="en-IN" dirty="0"/>
          </a:p>
        </p:txBody>
      </p:sp>
      <p:sp>
        <p:nvSpPr>
          <p:cNvPr id="4" name="Rectangle 1">
            <a:extLst>
              <a:ext uri="{FF2B5EF4-FFF2-40B4-BE49-F238E27FC236}">
                <a16:creationId xmlns:a16="http://schemas.microsoft.com/office/drawing/2014/main" id="{F3C7B19F-5C47-462E-A4E4-88A28852A931}"/>
              </a:ext>
            </a:extLst>
          </p:cNvPr>
          <p:cNvSpPr>
            <a:spLocks noGrp="1" noChangeArrowheads="1"/>
          </p:cNvSpPr>
          <p:nvPr>
            <p:ph idx="1"/>
          </p:nvPr>
        </p:nvSpPr>
        <p:spPr bwMode="auto">
          <a:xfrm>
            <a:off x="507272" y="1709173"/>
            <a:ext cx="8503564" cy="3993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33308" tIns="133308" rIns="133308"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ustomSerif"/>
              </a:rPr>
              <a:t>CD4060 is an oscillator and counter IC with 14 outputs and can be used in applications that require discrete and accurate variable time delays.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ustomSerif"/>
              </a:rPr>
              <a:t>Where The first 4 pins Q0 Q1 Q2 and Q3 are not visible on the IC but they are internally used.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ustomSerif"/>
              </a:rPr>
              <a:t>It can also be used for acquiring high grade and accurate oscillations of frequencies.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ustomSerif"/>
              </a:rPr>
              <a:t>It is best for use in timing applications.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72751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8D5CA-70AD-4304-9FDD-C8104D0C29F6}"/>
              </a:ext>
            </a:extLst>
          </p:cNvPr>
          <p:cNvSpPr>
            <a:spLocks noGrp="1"/>
          </p:cNvSpPr>
          <p:nvPr>
            <p:ph type="title"/>
          </p:nvPr>
        </p:nvSpPr>
        <p:spPr/>
        <p:txBody>
          <a:bodyPr/>
          <a:lstStyle/>
          <a:p>
            <a:r>
              <a:rPr lang="en-IN" dirty="0"/>
              <a:t>WORKING PRINCIPLE</a:t>
            </a:r>
          </a:p>
        </p:txBody>
      </p:sp>
      <p:sp>
        <p:nvSpPr>
          <p:cNvPr id="4" name="Rectangle 1">
            <a:extLst>
              <a:ext uri="{FF2B5EF4-FFF2-40B4-BE49-F238E27FC236}">
                <a16:creationId xmlns:a16="http://schemas.microsoft.com/office/drawing/2014/main" id="{DF64EC6B-A12B-41B7-B2BA-04ED75585D01}"/>
              </a:ext>
            </a:extLst>
          </p:cNvPr>
          <p:cNvSpPr>
            <a:spLocks noGrp="1" noChangeArrowheads="1"/>
          </p:cNvSpPr>
          <p:nvPr>
            <p:ph idx="1"/>
          </p:nvPr>
        </p:nvSpPr>
        <p:spPr bwMode="auto">
          <a:xfrm>
            <a:off x="588557" y="1398378"/>
            <a:ext cx="6035040" cy="4608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33308" tIns="133308" rIns="133308"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ustomSerif"/>
              </a:rPr>
              <a:t>The CD4060 IC has an in-built oscillator module.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ustomSerif"/>
              </a:rPr>
              <a:t>As it is a binary counter, therefore on every negative transition of clock pulse, the counter value gets incremented by 1 in binary numbers.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ustomSerif"/>
              </a:rPr>
              <a:t>The reset input should always be grounded or connected to the negative power supply. If a positive signal (1 or HIGH) is applied to this input, it will reset the counter or oscillations to start from beginning</a:t>
            </a:r>
            <a:r>
              <a:rPr kumimoji="0" lang="en-US" altLang="en-US" sz="1300" b="0" i="0" u="none" strike="noStrike" cap="none" normalizeH="0" baseline="0" dirty="0">
                <a:ln>
                  <a:noFill/>
                </a:ln>
                <a:solidFill>
                  <a:schemeClr val="tx1"/>
                </a:solidFill>
                <a:effectLst/>
                <a:latin typeface="CustomSerif"/>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0405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2D2D-517F-4CCF-A269-F2BCC305512B}"/>
              </a:ext>
            </a:extLst>
          </p:cNvPr>
          <p:cNvSpPr>
            <a:spLocks noGrp="1"/>
          </p:cNvSpPr>
          <p:nvPr>
            <p:ph type="title"/>
          </p:nvPr>
        </p:nvSpPr>
        <p:spPr/>
        <p:txBody>
          <a:bodyPr/>
          <a:lstStyle/>
          <a:p>
            <a:r>
              <a:rPr lang="en-IN" dirty="0"/>
              <a:t>SETTING UP OF FREQUENCY</a:t>
            </a:r>
          </a:p>
        </p:txBody>
      </p:sp>
      <p:sp>
        <p:nvSpPr>
          <p:cNvPr id="4" name="Rectangle 1">
            <a:extLst>
              <a:ext uri="{FF2B5EF4-FFF2-40B4-BE49-F238E27FC236}">
                <a16:creationId xmlns:a16="http://schemas.microsoft.com/office/drawing/2014/main" id="{F3410C9F-8CCA-4D79-BC8D-AF1712E93533}"/>
              </a:ext>
            </a:extLst>
          </p:cNvPr>
          <p:cNvSpPr>
            <a:spLocks noGrp="1" noChangeArrowheads="1"/>
          </p:cNvSpPr>
          <p:nvPr>
            <p:ph idx="1"/>
          </p:nvPr>
        </p:nvSpPr>
        <p:spPr bwMode="auto">
          <a:xfrm>
            <a:off x="597024" y="1607820"/>
            <a:ext cx="8676978" cy="4578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33308" tIns="133308" rIns="133308"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ustomSerif"/>
              </a:rPr>
              <a:t>CD4060 has an inbuilt oscillator whose value is determined by the external capacitor connected to pin 11 and resistances connected to its pin 9 and pin 10.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ustomSerif"/>
              </a:rPr>
              <a:t>Time delay can be changed by varying the value of capacitor or resistor. The value of the resistor at pin 11 should be roughly 10 times that of pin 10 resistor’s value and the free ends of all these components are joined together. The formula for finding the oscillation frequency 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915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11ED000-3408-46D7-B127-039D227B4E04}"/>
              </a:ext>
            </a:extLst>
          </p:cNvPr>
          <p:cNvPicPr>
            <a:picLocks noChangeAspect="1"/>
          </p:cNvPicPr>
          <p:nvPr/>
        </p:nvPicPr>
        <p:blipFill>
          <a:blip r:embed="rId2"/>
          <a:stretch>
            <a:fillRect/>
          </a:stretch>
        </p:blipFill>
        <p:spPr>
          <a:xfrm>
            <a:off x="679142" y="375654"/>
            <a:ext cx="4864963" cy="920486"/>
          </a:xfrm>
          <a:prstGeom prst="rect">
            <a:avLst/>
          </a:prstGeom>
        </p:spPr>
      </p:pic>
      <p:sp>
        <p:nvSpPr>
          <p:cNvPr id="4" name="TextBox 3">
            <a:extLst>
              <a:ext uri="{FF2B5EF4-FFF2-40B4-BE49-F238E27FC236}">
                <a16:creationId xmlns:a16="http://schemas.microsoft.com/office/drawing/2014/main" id="{567CC741-DED0-47CA-BB80-7D7C5CAF0D5F}"/>
              </a:ext>
            </a:extLst>
          </p:cNvPr>
          <p:cNvSpPr txBox="1"/>
          <p:nvPr/>
        </p:nvSpPr>
        <p:spPr>
          <a:xfrm>
            <a:off x="528222" y="1510073"/>
            <a:ext cx="6098958" cy="1384995"/>
          </a:xfrm>
          <a:prstGeom prst="rect">
            <a:avLst/>
          </a:prstGeom>
          <a:noFill/>
        </p:spPr>
        <p:txBody>
          <a:bodyPr wrap="square">
            <a:spAutoFit/>
          </a:bodyPr>
          <a:lstStyle/>
          <a:p>
            <a:pPr algn="l">
              <a:buFont typeface="Arial" panose="020B0604020202020204" pitchFamily="34" charset="0"/>
              <a:buChar char="•"/>
            </a:pPr>
            <a:r>
              <a:rPr lang="en-US" sz="2800" b="0" i="0" dirty="0">
                <a:effectLst/>
                <a:latin typeface="CustomSerif"/>
              </a:rPr>
              <a:t>For example, we use R1=1M ohm and C1=0.22uF. Now, let’s put these values into frequency formula:</a:t>
            </a:r>
          </a:p>
        </p:txBody>
      </p:sp>
      <p:pic>
        <p:nvPicPr>
          <p:cNvPr id="5" name="Picture 4">
            <a:extLst>
              <a:ext uri="{FF2B5EF4-FFF2-40B4-BE49-F238E27FC236}">
                <a16:creationId xmlns:a16="http://schemas.microsoft.com/office/drawing/2014/main" id="{24024138-714B-4A53-95C4-27F70E5C2E1D}"/>
              </a:ext>
            </a:extLst>
          </p:cNvPr>
          <p:cNvPicPr>
            <a:picLocks noChangeAspect="1"/>
          </p:cNvPicPr>
          <p:nvPr/>
        </p:nvPicPr>
        <p:blipFill>
          <a:blip r:embed="rId3"/>
          <a:stretch>
            <a:fillRect/>
          </a:stretch>
        </p:blipFill>
        <p:spPr>
          <a:xfrm>
            <a:off x="528222" y="2971799"/>
            <a:ext cx="7250606" cy="914401"/>
          </a:xfrm>
          <a:prstGeom prst="rect">
            <a:avLst/>
          </a:prstGeom>
        </p:spPr>
      </p:pic>
      <p:pic>
        <p:nvPicPr>
          <p:cNvPr id="6" name="Picture 5">
            <a:extLst>
              <a:ext uri="{FF2B5EF4-FFF2-40B4-BE49-F238E27FC236}">
                <a16:creationId xmlns:a16="http://schemas.microsoft.com/office/drawing/2014/main" id="{5DEF56E2-1E56-4D6B-8C7E-3C985C6E3CEC}"/>
              </a:ext>
            </a:extLst>
          </p:cNvPr>
          <p:cNvPicPr>
            <a:picLocks noChangeAspect="1"/>
          </p:cNvPicPr>
          <p:nvPr/>
        </p:nvPicPr>
        <p:blipFill>
          <a:blip r:embed="rId4"/>
          <a:stretch>
            <a:fillRect/>
          </a:stretch>
        </p:blipFill>
        <p:spPr>
          <a:xfrm>
            <a:off x="2355402" y="4051501"/>
            <a:ext cx="4924425" cy="2806499"/>
          </a:xfrm>
          <a:prstGeom prst="rect">
            <a:avLst/>
          </a:prstGeom>
        </p:spPr>
      </p:pic>
    </p:spTree>
    <p:extLst>
      <p:ext uri="{BB962C8B-B14F-4D97-AF65-F5344CB8AC3E}">
        <p14:creationId xmlns:p14="http://schemas.microsoft.com/office/powerpoint/2010/main" val="52393697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0</TotalTime>
  <Words>1407</Words>
  <Application>Microsoft Office PowerPoint</Application>
  <PresentationFormat>Widescreen</PresentationFormat>
  <Paragraphs>87</Paragraphs>
  <Slides>20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Arial</vt:lpstr>
      <vt:lpstr>Arial Black</vt:lpstr>
      <vt:lpstr>Bahnschrift Light</vt:lpstr>
      <vt:lpstr>Calibri</vt:lpstr>
      <vt:lpstr>Cambria</vt:lpstr>
      <vt:lpstr>Cambria Math</vt:lpstr>
      <vt:lpstr>Candara Light</vt:lpstr>
      <vt:lpstr>Century Gothic</vt:lpstr>
      <vt:lpstr>CustomSansSerif</vt:lpstr>
      <vt:lpstr>CustomSerif</vt:lpstr>
      <vt:lpstr>Wingdings</vt:lpstr>
      <vt:lpstr>Vapor Trail</vt:lpstr>
      <vt:lpstr>TIME DELAY CIRCUIT USING CD4060</vt:lpstr>
      <vt:lpstr>WHAT IS CD4060</vt:lpstr>
      <vt:lpstr>CD4060 IC FEATURES</vt:lpstr>
      <vt:lpstr>Pin Configuration</vt:lpstr>
      <vt:lpstr>PowerPoint Presentation</vt:lpstr>
      <vt:lpstr>Application of CD4060  </vt:lpstr>
      <vt:lpstr>WORKING PRINCIPLE</vt:lpstr>
      <vt:lpstr>SETTING UP OF FREQUENCY</vt:lpstr>
      <vt:lpstr>PowerPoint Presentation</vt:lpstr>
      <vt:lpstr>PowerPoint Presentation</vt:lpstr>
      <vt:lpstr>PowerPoint Presentation</vt:lpstr>
      <vt:lpstr>CD4060 Applications  Timers Time Delay Circuits for creating long time delays. Frequency divider. counter circuit. Time Delay Circuits for creating long time  delays will be explained in next part </vt:lpstr>
      <vt:lpstr>CD4060 as Time Delay Ckt </vt:lpstr>
      <vt:lpstr>PowerPoint Presentation</vt:lpstr>
      <vt:lpstr>PowerPoint Presentation</vt:lpstr>
      <vt:lpstr>PowerPoint Presentation</vt:lpstr>
      <vt:lpstr>PowerPoint Presentation</vt:lpstr>
      <vt:lpstr>PowerPoint Presentation</vt:lpstr>
      <vt:lpstr>Team members: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DELAY CIRCUIT USING CD4060</dc:title>
  <dc:creator>Anant Rao</dc:creator>
  <cp:lastModifiedBy>Anant Rao</cp:lastModifiedBy>
  <cp:revision>4</cp:revision>
  <dcterms:created xsi:type="dcterms:W3CDTF">2022-03-24T18:20:27Z</dcterms:created>
  <dcterms:modified xsi:type="dcterms:W3CDTF">2022-03-26T16:28:40Z</dcterms:modified>
</cp:coreProperties>
</file>