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71" r:id="rId4"/>
    <p:sldId id="256" r:id="rId5"/>
    <p:sldId id="260" r:id="rId6"/>
    <p:sldId id="262" r:id="rId7"/>
    <p:sldId id="265" r:id="rId8"/>
    <p:sldId id="259" r:id="rId9"/>
    <p:sldId id="269" r:id="rId10"/>
    <p:sldId id="270" r:id="rId11"/>
    <p:sldId id="266" r:id="rId12"/>
    <p:sldId id="267" r:id="rId13"/>
    <p:sldId id="261" r:id="rId14"/>
    <p:sldId id="263"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965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84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36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888467"/>
            <a:ext cx="8229600" cy="857400"/>
          </a:xfrm>
        </p:spPr>
        <p:txBody>
          <a:bodyPr/>
          <a:lstStyle/>
          <a:p>
            <a:r>
              <a:rPr lang="en-US" sz="2800" dirty="0">
                <a:latin typeface="Times New Roman" panose="02020603050405020304" pitchFamily="18" charset="0"/>
                <a:cs typeface="Times New Roman" panose="02020603050405020304" pitchFamily="18" charset="0"/>
              </a:rPr>
              <a:t>Face Recognition Attendance System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using Python</a:t>
            </a:r>
          </a:p>
        </p:txBody>
      </p:sp>
      <p:sp>
        <p:nvSpPr>
          <p:cNvPr id="3" name="TextBox 2"/>
          <p:cNvSpPr txBox="1"/>
          <p:nvPr/>
        </p:nvSpPr>
        <p:spPr>
          <a:xfrm>
            <a:off x="267767" y="3265616"/>
            <a:ext cx="3687199"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Details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 Sanjay Deep  (20EG105414)</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V. Hemanth       (20EG105450)</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 Nithin Reddy (20EG105408)</a:t>
            </a:r>
          </a:p>
        </p:txBody>
      </p:sp>
      <p:sp>
        <p:nvSpPr>
          <p:cNvPr id="8" name="TextBox 7"/>
          <p:cNvSpPr txBox="1"/>
          <p:nvPr/>
        </p:nvSpPr>
        <p:spPr>
          <a:xfrm>
            <a:off x="5470632" y="3239550"/>
            <a:ext cx="3030430"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Project Supervisor </a:t>
            </a:r>
          </a:p>
          <a:p>
            <a:r>
              <a:rPr lang="en-US" dirty="0">
                <a:latin typeface="Times New Roman" panose="02020603050405020304" pitchFamily="18" charset="0"/>
                <a:cs typeface="Times New Roman" panose="02020603050405020304" pitchFamily="18" charset="0"/>
              </a:rPr>
              <a:t>Name: E. Radha Krishnaiah</a:t>
            </a:r>
          </a:p>
          <a:p>
            <a:r>
              <a:rPr lang="en-US" dirty="0">
                <a:latin typeface="Times New Roman" panose="02020603050405020304" pitchFamily="18" charset="0"/>
                <a:cs typeface="Times New Roman" panose="02020603050405020304" pitchFamily="18" charset="0"/>
              </a:rPr>
              <a:t>Designation: Assistant Professor</a:t>
            </a:r>
          </a:p>
        </p:txBody>
      </p:sp>
      <p:sp>
        <p:nvSpPr>
          <p:cNvPr id="4" name="Date Placeholder 3"/>
          <p:cNvSpPr>
            <a:spLocks noGrp="1"/>
          </p:cNvSpPr>
          <p:nvPr>
            <p:ph type="dt" idx="10"/>
          </p:nvPr>
        </p:nvSpPr>
        <p:spPr/>
        <p:txBody>
          <a:bodyPr/>
          <a:lstStyle/>
          <a:p>
            <a:r>
              <a:rPr lang="en-US" dirty="0"/>
              <a:t>Date – 28-03-2023</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23789" y="319668"/>
            <a:ext cx="6117431" cy="627321"/>
          </a:xfrm>
        </p:spPr>
        <p:txBody>
          <a:bodyPr/>
          <a:lstStyle/>
          <a:p>
            <a:r>
              <a:rPr lang="en-US" sz="32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r>
              <a:rPr lang="en-US" dirty="0"/>
              <a:t>Date – 28-03-2023</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111F9E73-2B13-2B73-62F8-E8EA9305307A}"/>
              </a:ext>
            </a:extLst>
          </p:cNvPr>
          <p:cNvPicPr>
            <a:picLocks noChangeAspect="1"/>
          </p:cNvPicPr>
          <p:nvPr/>
        </p:nvPicPr>
        <p:blipFill>
          <a:blip r:embed="rId3"/>
          <a:stretch>
            <a:fillRect/>
          </a:stretch>
        </p:blipFill>
        <p:spPr>
          <a:xfrm>
            <a:off x="1367278" y="1056541"/>
            <a:ext cx="6409443" cy="3418815"/>
          </a:xfrm>
          <a:prstGeom prst="rect">
            <a:avLst/>
          </a:prstGeom>
        </p:spPr>
      </p:pic>
    </p:spTree>
    <p:extLst>
      <p:ext uri="{BB962C8B-B14F-4D97-AF65-F5344CB8AC3E}">
        <p14:creationId xmlns:p14="http://schemas.microsoft.com/office/powerpoint/2010/main" val="84766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11</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09641" y="289840"/>
            <a:ext cx="6117431" cy="627321"/>
          </a:xfrm>
        </p:spPr>
        <p:txBody>
          <a:bodyPr/>
          <a:lstStyle/>
          <a:p>
            <a:r>
              <a:rPr lang="en-US" sz="3200" dirty="0">
                <a:latin typeface="Times New Roman" panose="02020603050405020304" pitchFamily="18" charset="0"/>
                <a:cs typeface="Times New Roman" panose="02020603050405020304" pitchFamily="18" charset="0"/>
              </a:rPr>
              <a:t>Experiment Results </a:t>
            </a:r>
          </a:p>
        </p:txBody>
      </p:sp>
      <p:sp>
        <p:nvSpPr>
          <p:cNvPr id="4" name="Date Placeholder 3"/>
          <p:cNvSpPr>
            <a:spLocks noGrp="1"/>
          </p:cNvSpPr>
          <p:nvPr>
            <p:ph type="dt" idx="10"/>
          </p:nvPr>
        </p:nvSpPr>
        <p:spPr/>
        <p:txBody>
          <a:bodyPr/>
          <a:lstStyle/>
          <a:p>
            <a:r>
              <a:rPr lang="en-US" dirty="0"/>
              <a:t>Date – 28-03-2023</a:t>
            </a:r>
          </a:p>
        </p:txBody>
      </p:sp>
      <p:sp>
        <p:nvSpPr>
          <p:cNvPr id="6" name="Footer Placeholder 5"/>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pic>
        <p:nvPicPr>
          <p:cNvPr id="5" name="Picture 4">
            <a:extLst>
              <a:ext uri="{FF2B5EF4-FFF2-40B4-BE49-F238E27FC236}">
                <a16:creationId xmlns:a16="http://schemas.microsoft.com/office/drawing/2014/main" id="{5218B36C-0298-1D89-DEE3-198DFE588C26}"/>
              </a:ext>
            </a:extLst>
          </p:cNvPr>
          <p:cNvPicPr>
            <a:picLocks noChangeAspect="1"/>
          </p:cNvPicPr>
          <p:nvPr/>
        </p:nvPicPr>
        <p:blipFill>
          <a:blip r:embed="rId3"/>
          <a:stretch>
            <a:fillRect/>
          </a:stretch>
        </p:blipFill>
        <p:spPr>
          <a:xfrm>
            <a:off x="1653550" y="1007666"/>
            <a:ext cx="5585007" cy="2941973"/>
          </a:xfrm>
          <a:prstGeom prst="rect">
            <a:avLst/>
          </a:prstGeom>
        </p:spPr>
      </p:pic>
      <p:sp>
        <p:nvSpPr>
          <p:cNvPr id="8" name="TextBox 7">
            <a:extLst>
              <a:ext uri="{FF2B5EF4-FFF2-40B4-BE49-F238E27FC236}">
                <a16:creationId xmlns:a16="http://schemas.microsoft.com/office/drawing/2014/main" id="{3FA38C85-5BA3-D8C7-D537-54534058010D}"/>
              </a:ext>
            </a:extLst>
          </p:cNvPr>
          <p:cNvSpPr txBox="1"/>
          <p:nvPr/>
        </p:nvSpPr>
        <p:spPr>
          <a:xfrm>
            <a:off x="2731062" y="4030479"/>
            <a:ext cx="5939883" cy="307777"/>
          </a:xfrm>
          <a:prstGeom prst="rect">
            <a:avLst/>
          </a:prstGeom>
          <a:noFill/>
        </p:spPr>
        <p:txBody>
          <a:bodyPr wrap="square" rtlCol="0">
            <a:spAutoFit/>
          </a:bodyPr>
          <a:lstStyle/>
          <a:p>
            <a:r>
              <a:rPr lang="en-US" i="1" dirty="0">
                <a:latin typeface="Bookman Old Style" panose="02050604050505020204" pitchFamily="18" charset="0"/>
              </a:rPr>
              <a:t>Face Recognition using OpenCV</a:t>
            </a:r>
            <a:endParaRPr lang="en-IN" i="1" dirty="0">
              <a:latin typeface="Bookman Old Style" panose="02050604050505020204" pitchFamily="18" charset="0"/>
            </a:endParaRPr>
          </a:p>
        </p:txBody>
      </p:sp>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08921" y="149025"/>
            <a:ext cx="6117431" cy="627321"/>
          </a:xfrm>
        </p:spPr>
        <p:txBody>
          <a:bodyPr/>
          <a:lstStyle/>
          <a:p>
            <a:r>
              <a:rPr lang="en-US" sz="3200" dirty="0">
                <a:latin typeface="Bookman Old Style" panose="02050604050505020204" pitchFamily="18" charset="0"/>
              </a:rPr>
              <a:t>Experiment Results </a:t>
            </a:r>
          </a:p>
        </p:txBody>
      </p:sp>
      <p:sp>
        <p:nvSpPr>
          <p:cNvPr id="4" name="Date Placeholder 3"/>
          <p:cNvSpPr>
            <a:spLocks noGrp="1"/>
          </p:cNvSpPr>
          <p:nvPr>
            <p:ph type="dt" idx="10"/>
          </p:nvPr>
        </p:nvSpPr>
        <p:spPr/>
        <p:txBody>
          <a:bodyPr/>
          <a:lstStyle/>
          <a:p>
            <a:r>
              <a:rPr lang="en-US" dirty="0"/>
              <a:t>Date – 28-03-2023</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C383B22A-DD35-E832-8788-500F20E8B716}"/>
              </a:ext>
            </a:extLst>
          </p:cNvPr>
          <p:cNvPicPr>
            <a:picLocks noChangeAspect="1"/>
          </p:cNvPicPr>
          <p:nvPr/>
        </p:nvPicPr>
        <p:blipFill>
          <a:blip r:embed="rId3"/>
          <a:stretch>
            <a:fillRect/>
          </a:stretch>
        </p:blipFill>
        <p:spPr>
          <a:xfrm>
            <a:off x="1132721" y="1405994"/>
            <a:ext cx="6854283" cy="1813947"/>
          </a:xfrm>
          <a:prstGeom prst="rect">
            <a:avLst/>
          </a:prstGeom>
        </p:spPr>
      </p:pic>
      <p:sp>
        <p:nvSpPr>
          <p:cNvPr id="3" name="TextBox 2">
            <a:extLst>
              <a:ext uri="{FF2B5EF4-FFF2-40B4-BE49-F238E27FC236}">
                <a16:creationId xmlns:a16="http://schemas.microsoft.com/office/drawing/2014/main" id="{D7BF999F-F66A-29E5-3F52-78BF24D65763}"/>
              </a:ext>
            </a:extLst>
          </p:cNvPr>
          <p:cNvSpPr txBox="1"/>
          <p:nvPr/>
        </p:nvSpPr>
        <p:spPr>
          <a:xfrm>
            <a:off x="3124200" y="3466162"/>
            <a:ext cx="5823781" cy="307777"/>
          </a:xfrm>
          <a:prstGeom prst="rect">
            <a:avLst/>
          </a:prstGeom>
          <a:noFill/>
        </p:spPr>
        <p:txBody>
          <a:bodyPr wrap="square" rtlCol="0">
            <a:spAutoFit/>
          </a:bodyPr>
          <a:lstStyle/>
          <a:p>
            <a:r>
              <a:rPr lang="en-US" i="1" dirty="0">
                <a:latin typeface="Bookman Old Style" panose="02050604050505020204" pitchFamily="18" charset="0"/>
              </a:rPr>
              <a:t>Attendance Spread Sheet</a:t>
            </a:r>
            <a:endParaRPr lang="en-IN" i="1" dirty="0">
              <a:latin typeface="Bookman Old Style" panose="02050604050505020204" pitchFamily="18" charset="0"/>
            </a:endParaRPr>
          </a:p>
        </p:txBody>
      </p:sp>
    </p:spTree>
    <p:extLst>
      <p:ext uri="{BB962C8B-B14F-4D97-AF65-F5344CB8AC3E}">
        <p14:creationId xmlns:p14="http://schemas.microsoft.com/office/powerpoint/2010/main" val="28047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3284" y="237893"/>
            <a:ext cx="6117431" cy="627321"/>
          </a:xfrm>
        </p:spPr>
        <p:txBody>
          <a:bodyPr/>
          <a:lstStyle/>
          <a:p>
            <a:r>
              <a:rPr lang="en-US" sz="32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r>
              <a:rPr lang="en-US" dirty="0"/>
              <a:t>Date – 28-03-2023</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4" name="TextBox 3">
            <a:extLst>
              <a:ext uri="{FF2B5EF4-FFF2-40B4-BE49-F238E27FC236}">
                <a16:creationId xmlns:a16="http://schemas.microsoft.com/office/drawing/2014/main" id="{0FA8CED9-50D3-A807-07F8-F5ADDEE60DEE}"/>
              </a:ext>
            </a:extLst>
          </p:cNvPr>
          <p:cNvSpPr txBox="1"/>
          <p:nvPr/>
        </p:nvSpPr>
        <p:spPr>
          <a:xfrm>
            <a:off x="683941" y="1300976"/>
            <a:ext cx="7389542" cy="2308324"/>
          </a:xfrm>
          <a:prstGeom prst="rect">
            <a:avLst/>
          </a:prstGeom>
          <a:noFill/>
        </p:spPr>
        <p:txBody>
          <a:bodyPr wrap="square" rtlCol="0">
            <a:spAutoFit/>
          </a:bodyPr>
          <a:lstStyle/>
          <a:p>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The system not only resolves troubles that exist in the old model but also provides convenience to the user for accessing the collected information of the students, making it easier.</a:t>
            </a:r>
          </a:p>
          <a:p>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The utilization of GPU acceleration has significantly bolstered our face recognition attendance system, leading to optimal performance in terms of Frames Per Second (FPS) and enhanced accuracy. With improved precision and recall, the system now stands as a robust solution for reliable and efficient attendance tracking.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74732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458290" y="373795"/>
            <a:ext cx="6117431" cy="627321"/>
          </a:xfrm>
        </p:spPr>
        <p:txBody>
          <a:bodyPr/>
          <a:lstStyle/>
          <a:p>
            <a:r>
              <a:rPr lang="en-US" sz="3200" dirty="0">
                <a:latin typeface="Times New Roman" panose="02020603050405020304" pitchFamily="18" charset="0"/>
                <a:cs typeface="Times New Roman" panose="02020603050405020304" pitchFamily="18" charset="0"/>
              </a:rPr>
              <a:t>Justification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Date – 28-03-2023</a:t>
            </a:r>
          </a:p>
          <a:p>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96979" y="744360"/>
            <a:ext cx="7440055" cy="41336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Parameters: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Recall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FPS</a:t>
            </a:r>
          </a:p>
          <a:p>
            <a:pPr marL="285750" indent="-2857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Formula:</a:t>
            </a:r>
          </a:p>
          <a:p>
            <a:pPr>
              <a:lnSpc>
                <a:spcPct val="107000"/>
              </a:lnSpc>
              <a:spcAft>
                <a:spcPts val="800"/>
              </a:spcAft>
            </a:pPr>
            <a:r>
              <a:rPr lang="en-US" sz="1100" dirty="0">
                <a:effectLst/>
                <a:latin typeface="Bookman Old Style" panose="02050604050505020204" pitchFamily="18" charset="0"/>
                <a:ea typeface="Calibri" panose="020F0502020204030204" pitchFamily="34" charset="0"/>
                <a:cs typeface="Calibri" panose="020F0502020204030204" pitchFamily="34" charset="0"/>
              </a:rPr>
              <a:t>                              (Total Number of faces)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Wingdings" panose="05000000000000000000" pitchFamily="2" charset="2"/>
              <a:buChar char="Ø"/>
            </a:pPr>
            <a:r>
              <a:rPr lang="en-US" sz="1100" b="1" dirty="0">
                <a:effectLst/>
                <a:latin typeface="Bookman Old Style" panose="02050604050505020204" pitchFamily="18" charset="0"/>
                <a:ea typeface="Calibri" panose="020F0502020204030204" pitchFamily="34" charset="0"/>
                <a:cs typeface="Calibri" panose="020F0502020204030204" pitchFamily="34" charset="0"/>
              </a:rPr>
              <a:t>Accuracy</a:t>
            </a:r>
            <a:r>
              <a:rPr lang="en-US" sz="1100" dirty="0">
                <a:effectLst/>
                <a:latin typeface="Bookman Old Style" panose="02050604050505020204" pitchFamily="18" charset="0"/>
                <a:ea typeface="Calibri" panose="020F0502020204030204" pitchFamily="34" charset="0"/>
                <a:cs typeface="Calibri" panose="020F0502020204030204" pitchFamily="34" charset="0"/>
              </a:rPr>
              <a:t> = ---------------------------------------------- x 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effectLst/>
                <a:latin typeface="Bookman Old Style" panose="02050604050505020204" pitchFamily="18" charset="0"/>
                <a:ea typeface="Calibri" panose="020F0502020204030204" pitchFamily="34" charset="0"/>
                <a:cs typeface="Calibri" panose="020F0502020204030204" pitchFamily="34" charset="0"/>
              </a:rPr>
              <a:t>                        (Number of correctly identified Face)</a:t>
            </a:r>
            <a:endParaRPr lang="en-US" sz="1100" b="1" dirty="0">
              <a:latin typeface="Times New Roman" panose="02020603050405020304" pitchFamily="18" charset="0"/>
              <a:cs typeface="Times New Roman" panose="02020603050405020304" pitchFamily="18" charset="0"/>
            </a:endParaRPr>
          </a:p>
          <a:p>
            <a:pPr marL="171450" marR="173355" indent="-171450">
              <a:lnSpc>
                <a:spcPct val="105000"/>
              </a:lnSpc>
              <a:spcAft>
                <a:spcPts val="25"/>
              </a:spcAft>
              <a:buFont typeface="Wingdings" panose="05000000000000000000" pitchFamily="2" charset="2"/>
              <a:buChar char="Ø"/>
            </a:pPr>
            <a:r>
              <a:rPr lang="en-US" sz="1100" b="1" dirty="0">
                <a:effectLst/>
                <a:latin typeface="Bookman Old Style" panose="02050604050505020204" pitchFamily="18" charset="0"/>
                <a:ea typeface="Calibri" panose="020F0502020204030204" pitchFamily="34" charset="0"/>
                <a:cs typeface="Calibri" panose="020F0502020204030204" pitchFamily="34" charset="0"/>
              </a:rPr>
              <a:t>FPS</a:t>
            </a:r>
            <a:r>
              <a:rPr lang="en-US" sz="1100" dirty="0">
                <a:effectLst/>
                <a:latin typeface="Bookman Old Style" panose="02050604050505020204" pitchFamily="18" charset="0"/>
                <a:ea typeface="Calibri" panose="020F0502020204030204" pitchFamily="34" charset="0"/>
                <a:cs typeface="Calibri" panose="020F0502020204030204" pitchFamily="34" charset="0"/>
              </a:rPr>
              <a:t> = 1 / t_frame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171450" marR="173355" indent="-171450">
              <a:lnSpc>
                <a:spcPct val="105000"/>
              </a:lnSpc>
              <a:spcAft>
                <a:spcPts val="25"/>
              </a:spcAft>
              <a:buFont typeface="Wingdings" panose="05000000000000000000" pitchFamily="2" charset="2"/>
              <a:buChar char="Ø"/>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R="173355">
              <a:lnSpc>
                <a:spcPct val="105000"/>
              </a:lnSpc>
              <a:spcAft>
                <a:spcPts val="25"/>
              </a:spcAft>
            </a:pPr>
            <a:r>
              <a:rPr lang="en-US" sz="1100" dirty="0">
                <a:effectLst/>
                <a:latin typeface="Bookman Old Style" panose="02050604050505020204" pitchFamily="18" charset="0"/>
                <a:ea typeface="Calibri" panose="020F0502020204030204" pitchFamily="34" charset="0"/>
                <a:cs typeface="Times New Roman" panose="02020603050405020304" pitchFamily="18" charset="0"/>
              </a:rPr>
              <a:t>                    True Positives + False Negatives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173355" indent="-171450">
              <a:lnSpc>
                <a:spcPct val="105000"/>
              </a:lnSpc>
              <a:spcAft>
                <a:spcPts val="25"/>
              </a:spcAft>
              <a:buFont typeface="Wingdings" panose="05000000000000000000" pitchFamily="2" charset="2"/>
              <a:buChar char="Ø"/>
            </a:pPr>
            <a:r>
              <a:rPr lang="en-US" sz="1100" b="1" dirty="0">
                <a:effectLst/>
                <a:latin typeface="Bookman Old Style" panose="02050604050505020204" pitchFamily="18" charset="0"/>
                <a:ea typeface="Calibri" panose="020F0502020204030204" pitchFamily="34" charset="0"/>
                <a:cs typeface="Times New Roman" panose="02020603050405020304" pitchFamily="18" charset="0"/>
              </a:rPr>
              <a:t>Recall</a:t>
            </a:r>
            <a:r>
              <a:rPr lang="en-US" sz="1100" dirty="0">
                <a:effectLst/>
                <a:latin typeface="Bookman Old Style" panose="02050604050505020204" pitchFamily="18" charset="0"/>
                <a:ea typeface="Calibri" panose="020F0502020204030204" pitchFamily="34" charset="0"/>
                <a:cs typeface="Times New Roman" panose="02020603050405020304" pitchFamily="18" charset="0"/>
              </a:rPr>
              <a:t> =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R="173355">
              <a:lnSpc>
                <a:spcPct val="105000"/>
              </a:lnSpc>
              <a:spcAft>
                <a:spcPts val="25"/>
              </a:spcAft>
            </a:pPr>
            <a:r>
              <a:rPr lang="en-US" sz="1100" dirty="0">
                <a:effectLst/>
                <a:latin typeface="Bookman Old Style" panose="02050604050505020204" pitchFamily="18" charset="0"/>
                <a:ea typeface="Calibri" panose="020F0502020204030204" pitchFamily="34" charset="0"/>
                <a:cs typeface="Times New Roman" panose="02020603050405020304" pitchFamily="18" charset="0"/>
              </a:rPr>
              <a:t>                               True Positives </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t>
            </a:r>
          </a:p>
          <a:p>
            <a:pPr marR="173355">
              <a:lnSpc>
                <a:spcPct val="105000"/>
              </a:lnSpc>
              <a:spcAft>
                <a:spcPts val="25"/>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Parameter improved because:</a:t>
            </a:r>
          </a:p>
          <a:p>
            <a:r>
              <a:rPr lang="en-US" dirty="0">
                <a:latin typeface="Times New Roman" panose="02020603050405020304" pitchFamily="18" charset="0"/>
                <a:cs typeface="Times New Roman" panose="02020603050405020304" pitchFamily="18" charset="0"/>
              </a:rPr>
              <a:t>The parameters improved because we train the image during the initial phase of the face recognition attendance system, leading to increased accuracy.</a:t>
            </a:r>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06958" y="205222"/>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509239" y="1012390"/>
            <a:ext cx="8062332" cy="310854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face recognition attendance system using Python and OpenCV is a software application designed to automatically recognize individuals' faces from images or video streams, and then mark their attendance based on their identity.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It involves several components: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Face Detection: </a:t>
            </a:r>
            <a:r>
              <a:rPr lang="en-US" dirty="0">
                <a:latin typeface="Times New Roman" panose="02020603050405020304" pitchFamily="18" charset="0"/>
                <a:cs typeface="Times New Roman" panose="02020603050405020304" pitchFamily="18" charset="0"/>
              </a:rPr>
              <a:t>This step involves detecting and locating human faces within an image or video frame. </a:t>
            </a:r>
          </a:p>
          <a:p>
            <a:r>
              <a:rPr lang="en-US" b="1" dirty="0">
                <a:latin typeface="Times New Roman" panose="02020603050405020304" pitchFamily="18" charset="0"/>
                <a:cs typeface="Times New Roman" panose="02020603050405020304" pitchFamily="18" charset="0"/>
              </a:rPr>
              <a:t>Face Recognition</a:t>
            </a:r>
            <a:r>
              <a:rPr lang="en-US" dirty="0">
                <a:latin typeface="Times New Roman" panose="02020603050405020304" pitchFamily="18" charset="0"/>
                <a:cs typeface="Times New Roman" panose="02020603050405020304" pitchFamily="18" charset="0"/>
              </a:rPr>
              <a:t>: Once faces are detected, the system matches them against a database of known faces to identify individuals. </a:t>
            </a:r>
          </a:p>
          <a:p>
            <a:r>
              <a:rPr lang="en-US" b="1" dirty="0">
                <a:latin typeface="Times New Roman" panose="02020603050405020304" pitchFamily="18" charset="0"/>
                <a:cs typeface="Times New Roman" panose="02020603050405020304" pitchFamily="18" charset="0"/>
              </a:rPr>
              <a:t>Attendance Marking</a:t>
            </a:r>
            <a:r>
              <a:rPr lang="en-US" dirty="0">
                <a:latin typeface="Times New Roman" panose="02020603050405020304" pitchFamily="18" charset="0"/>
                <a:cs typeface="Times New Roman" panose="02020603050405020304" pitchFamily="18" charset="0"/>
              </a:rPr>
              <a:t>: After recognizing individuals, the system records their attendance, usually by logging their identities along with timestamps. </a:t>
            </a:r>
          </a:p>
          <a:p>
            <a:r>
              <a:rPr lang="en-US" b="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A user interface may be included for administrators to manage the system, view attendance records, and perform other tasks.</a:t>
            </a:r>
          </a:p>
          <a:p>
            <a:endParaRPr lang="en-US"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Date – 28-03-2023</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06958" y="205222"/>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1137683" y="1173014"/>
            <a:ext cx="6655982" cy="2246769"/>
          </a:xfrm>
          <a:prstGeom prst="rect">
            <a:avLst/>
          </a:prstGeom>
          <a:noFill/>
        </p:spPr>
        <p:txBody>
          <a:bodyPr wrap="square" rtlCol="0">
            <a:spAutoFit/>
          </a:bodyPr>
          <a:lstStyle/>
          <a:p>
            <a:r>
              <a:rPr lang="en-US" b="1" dirty="0">
                <a:latin typeface="Bookman Old Style" panose="02050604050505020204" pitchFamily="18" charset="0"/>
              </a:rPr>
              <a:t>Applications: </a:t>
            </a:r>
          </a:p>
          <a:p>
            <a:endParaRPr lang="en-US" b="1" dirty="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Schools and Universities</a:t>
            </a:r>
          </a:p>
          <a:p>
            <a:pPr marL="285750" indent="-285750">
              <a:buFont typeface="Arial" panose="020B0604020202020204" pitchFamily="34" charset="0"/>
              <a:buChar char="•"/>
            </a:pPr>
            <a:r>
              <a:rPr lang="en-US" dirty="0">
                <a:latin typeface="Bookman Old Style" panose="02050604050505020204" pitchFamily="18" charset="0"/>
              </a:rPr>
              <a:t>Corporate Offices</a:t>
            </a:r>
          </a:p>
          <a:p>
            <a:pPr marL="285750" indent="-285750">
              <a:buFont typeface="Arial" panose="020B0604020202020204" pitchFamily="34" charset="0"/>
              <a:buChar char="•"/>
            </a:pPr>
            <a:r>
              <a:rPr lang="en-US" dirty="0">
                <a:latin typeface="Bookman Old Style" panose="02050604050505020204" pitchFamily="18" charset="0"/>
              </a:rPr>
              <a:t>Events and Conferences</a:t>
            </a:r>
          </a:p>
          <a:p>
            <a:pPr marL="285750" indent="-285750">
              <a:buFont typeface="Arial" panose="020B0604020202020204" pitchFamily="34" charset="0"/>
              <a:buChar char="•"/>
            </a:pPr>
            <a:r>
              <a:rPr lang="en-US" dirty="0">
                <a:latin typeface="Bookman Old Style" panose="02050604050505020204" pitchFamily="18" charset="0"/>
              </a:rPr>
              <a:t>Security Systems</a:t>
            </a:r>
          </a:p>
          <a:p>
            <a:pPr marL="285750" indent="-285750">
              <a:buFont typeface="Arial" panose="020B0604020202020204" pitchFamily="34" charset="0"/>
              <a:buChar char="•"/>
            </a:pPr>
            <a:r>
              <a:rPr lang="en-US" dirty="0">
                <a:latin typeface="Bookman Old Style" panose="02050604050505020204" pitchFamily="18" charset="0"/>
              </a:rPr>
              <a:t>Retail</a:t>
            </a:r>
          </a:p>
          <a:p>
            <a:pPr marL="285750" indent="-285750">
              <a:buFont typeface="Arial" panose="020B0604020202020204" pitchFamily="34" charset="0"/>
              <a:buChar char="•"/>
            </a:pPr>
            <a:r>
              <a:rPr lang="en-US" dirty="0">
                <a:latin typeface="Bookman Old Style" panose="02050604050505020204" pitchFamily="18" charset="0"/>
              </a:rPr>
              <a:t>Healthcare</a:t>
            </a:r>
          </a:p>
          <a:p>
            <a:pPr marL="285750" indent="-285750">
              <a:buFont typeface="Arial" panose="020B0604020202020204" pitchFamily="34" charset="0"/>
              <a:buChar char="•"/>
            </a:pPr>
            <a:r>
              <a:rPr lang="en-US" dirty="0">
                <a:latin typeface="Bookman Old Style" panose="02050604050505020204" pitchFamily="18" charset="0"/>
              </a:rPr>
              <a:t>Government Services</a:t>
            </a: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Date – 28-03-2023</a:t>
            </a: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04463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17076" y="245327"/>
            <a:ext cx="6117431" cy="627321"/>
          </a:xfrm>
        </p:spPr>
        <p:txBody>
          <a:bodyPr/>
          <a:lstStyle/>
          <a:p>
            <a:r>
              <a:rPr lang="en-US" sz="3600" dirty="0">
                <a:latin typeface="Times New Roman" panose="02020603050405020304" pitchFamily="18" charset="0"/>
                <a:cs typeface="Times New Roman" panose="02020603050405020304" pitchFamily="18" charset="0"/>
              </a:rPr>
              <a:t>Problem Statement</a:t>
            </a:r>
          </a:p>
        </p:txBody>
      </p:sp>
      <p:sp>
        <p:nvSpPr>
          <p:cNvPr id="14" name="TextBox 13"/>
          <p:cNvSpPr txBox="1"/>
          <p:nvPr/>
        </p:nvSpPr>
        <p:spPr>
          <a:xfrm>
            <a:off x="602167" y="787092"/>
            <a:ext cx="8084634" cy="28931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a:t>
            </a:r>
          </a:p>
          <a:p>
            <a:r>
              <a:rPr lang="en-US" dirty="0">
                <a:latin typeface="Times New Roman" panose="02020603050405020304" pitchFamily="18" charset="0"/>
                <a:cs typeface="Times New Roman" panose="02020603050405020304" pitchFamily="18" charset="0"/>
              </a:rPr>
              <a:t>The current face recognition attendance system lacks the capability to simultaneously recognize multiple individuals and capture images during scanning, posing a limitation in accurately recording attendance for groups of people.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Problem Illustration:</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By investigating two colleges A and B in a province, we conducted experiments in colleges based on the application of face recognition attendance system accuracy, and </a:t>
            </a:r>
            <a:r>
              <a:rPr lang="en-US">
                <a:effectLst/>
                <a:latin typeface="Times New Roman" panose="02020603050405020304" pitchFamily="18" charset="0"/>
                <a:ea typeface="Calibri" panose="020F0502020204030204" pitchFamily="34" charset="0"/>
                <a:cs typeface="Times New Roman" panose="02020603050405020304" pitchFamily="18" charset="0"/>
              </a:rPr>
              <a:t>selected </a:t>
            </a:r>
            <a:r>
              <a:rPr lang="en-US">
                <a:latin typeface="Times New Roman" panose="02020603050405020304" pitchFamily="18" charset="0"/>
                <a:ea typeface="Calibri" panose="020F0502020204030204" pitchFamily="34" charset="0"/>
                <a:cs typeface="Times New Roman" panose="02020603050405020304" pitchFamily="18" charset="0"/>
              </a:rPr>
              <a:t>150</a:t>
            </a:r>
            <a:r>
              <a:rPr lang="en-US">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college students who need to punch cards. According to the experimental results, the accuracy rate of face recognition in the classroom video of the two colleges is currently high, and the accuracy rate of face recognition in the college video is about 75%. About 30% of the failed card punches due to video blur, it can be seen from these data that the accuracy rate of the video face recognition system is relatively Normal.</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Date Placeholder 8"/>
          <p:cNvSpPr>
            <a:spLocks noGrp="1"/>
          </p:cNvSpPr>
          <p:nvPr>
            <p:ph type="dt" idx="10"/>
          </p:nvPr>
        </p:nvSpPr>
        <p:spPr/>
        <p:txBody>
          <a:bodyPr/>
          <a:lstStyle/>
          <a:p>
            <a:r>
              <a:rPr lang="en-US" dirty="0"/>
              <a:t>Date – 28-03-2023</a:t>
            </a:r>
          </a:p>
        </p:txBody>
      </p:sp>
      <p:sp>
        <p:nvSpPr>
          <p:cNvPr id="10" name="Footer Placeholder 9"/>
          <p:cNvSpPr>
            <a:spLocks noGrp="1"/>
          </p:cNvSpPr>
          <p:nvPr>
            <p:ph type="ftr" idx="11"/>
          </p:nvPr>
        </p:nvSpPr>
        <p:spPr/>
        <p:txBody>
          <a:bodyPr/>
          <a:lstStyle/>
          <a:p>
            <a:r>
              <a:rPr lang="en-US"/>
              <a:t>Department of Computer Science and Engineering</a:t>
            </a:r>
          </a:p>
        </p:txBody>
      </p:sp>
      <p:graphicFrame>
        <p:nvGraphicFramePr>
          <p:cNvPr id="4" name="Table 3">
            <a:extLst>
              <a:ext uri="{FF2B5EF4-FFF2-40B4-BE49-F238E27FC236}">
                <a16:creationId xmlns:a16="http://schemas.microsoft.com/office/drawing/2014/main" id="{6F7E394B-72B7-D922-F746-AF166FCF59BD}"/>
              </a:ext>
            </a:extLst>
          </p:cNvPr>
          <p:cNvGraphicFramePr>
            <a:graphicFrameLocks noGrp="1"/>
          </p:cNvGraphicFramePr>
          <p:nvPr>
            <p:extLst>
              <p:ext uri="{D42A27DB-BD31-4B8C-83A1-F6EECF244321}">
                <p14:modId xmlns:p14="http://schemas.microsoft.com/office/powerpoint/2010/main" val="2834713785"/>
              </p:ext>
            </p:extLst>
          </p:nvPr>
        </p:nvGraphicFramePr>
        <p:xfrm>
          <a:off x="788336" y="3405357"/>
          <a:ext cx="7261797" cy="1086735"/>
        </p:xfrm>
        <a:graphic>
          <a:graphicData uri="http://schemas.openxmlformats.org/drawingml/2006/table">
            <a:tbl>
              <a:tblPr firstRow="1" firstCol="1" bandRow="1">
                <a:tableStyleId>{1D3205E1-8B83-452B-8570-0B3C4014EAE2}</a:tableStyleId>
              </a:tblPr>
              <a:tblGrid>
                <a:gridCol w="2406337">
                  <a:extLst>
                    <a:ext uri="{9D8B030D-6E8A-4147-A177-3AD203B41FA5}">
                      <a16:colId xmlns:a16="http://schemas.microsoft.com/office/drawing/2014/main" val="3549998879"/>
                    </a:ext>
                  </a:extLst>
                </a:gridCol>
                <a:gridCol w="1202431">
                  <a:extLst>
                    <a:ext uri="{9D8B030D-6E8A-4147-A177-3AD203B41FA5}">
                      <a16:colId xmlns:a16="http://schemas.microsoft.com/office/drawing/2014/main" val="2709244409"/>
                    </a:ext>
                  </a:extLst>
                </a:gridCol>
                <a:gridCol w="1202431">
                  <a:extLst>
                    <a:ext uri="{9D8B030D-6E8A-4147-A177-3AD203B41FA5}">
                      <a16:colId xmlns:a16="http://schemas.microsoft.com/office/drawing/2014/main" val="1424174782"/>
                    </a:ext>
                  </a:extLst>
                </a:gridCol>
                <a:gridCol w="1225299">
                  <a:extLst>
                    <a:ext uri="{9D8B030D-6E8A-4147-A177-3AD203B41FA5}">
                      <a16:colId xmlns:a16="http://schemas.microsoft.com/office/drawing/2014/main" val="1349980216"/>
                    </a:ext>
                  </a:extLst>
                </a:gridCol>
                <a:gridCol w="1225299">
                  <a:extLst>
                    <a:ext uri="{9D8B030D-6E8A-4147-A177-3AD203B41FA5}">
                      <a16:colId xmlns:a16="http://schemas.microsoft.com/office/drawing/2014/main" val="3650197074"/>
                    </a:ext>
                  </a:extLst>
                </a:gridCol>
              </a:tblGrid>
              <a:tr h="214889">
                <a:tc rowSpan="2">
                  <a:txBody>
                    <a:bodyPr/>
                    <a:lstStyle/>
                    <a:p>
                      <a:pPr marL="4445" algn="ctr">
                        <a:lnSpc>
                          <a:spcPct val="106000"/>
                        </a:lnSpc>
                        <a:spcAft>
                          <a:spcPts val="800"/>
                        </a:spcAft>
                      </a:pPr>
                      <a:r>
                        <a:rPr lang="en-IN" sz="1000" kern="100" dirty="0">
                          <a:effectLst/>
                          <a:latin typeface="Bookman Old Style" panose="02050604050505020204" pitchFamily="18" charset="0"/>
                        </a:rPr>
                        <a:t>Video Face Recognition accuracy</a:t>
                      </a:r>
                      <a:endParaRPr lang="en-IN" sz="11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ctr"/>
                </a:tc>
                <a:tc gridSpan="2">
                  <a:txBody>
                    <a:bodyPr/>
                    <a:lstStyle/>
                    <a:p>
                      <a:pPr marL="107950" algn="ctr">
                        <a:lnSpc>
                          <a:spcPct val="106000"/>
                        </a:lnSpc>
                        <a:spcAft>
                          <a:spcPts val="800"/>
                        </a:spcAft>
                      </a:pPr>
                      <a:r>
                        <a:rPr lang="en-IN" sz="1000" kern="100" dirty="0">
                          <a:effectLst/>
                          <a:latin typeface="Bookman Old Style" panose="02050604050505020204" pitchFamily="18" charset="0"/>
                        </a:rPr>
                        <a:t>School 1</a:t>
                      </a:r>
                      <a:endParaRPr lang="en-IN" sz="11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hMerge="1">
                  <a:txBody>
                    <a:bodyPr/>
                    <a:lstStyle/>
                    <a:p>
                      <a:endParaRPr lang="en-IN"/>
                    </a:p>
                  </a:txBody>
                  <a:tcPr/>
                </a:tc>
                <a:tc gridSpan="2">
                  <a:txBody>
                    <a:bodyPr/>
                    <a:lstStyle/>
                    <a:p>
                      <a:pPr marL="107950" algn="ctr">
                        <a:lnSpc>
                          <a:spcPct val="106000"/>
                        </a:lnSpc>
                        <a:spcAft>
                          <a:spcPts val="800"/>
                        </a:spcAft>
                      </a:pPr>
                      <a:r>
                        <a:rPr lang="en-IN" sz="1000" kern="100" dirty="0">
                          <a:effectLst/>
                          <a:latin typeface="Bookman Old Style" panose="02050604050505020204" pitchFamily="18" charset="0"/>
                        </a:rPr>
                        <a:t>School 2</a:t>
                      </a:r>
                      <a:endParaRPr lang="en-IN" sz="11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hMerge="1">
                  <a:txBody>
                    <a:bodyPr/>
                    <a:lstStyle/>
                    <a:p>
                      <a:endParaRPr lang="en-IN"/>
                    </a:p>
                  </a:txBody>
                  <a:tcPr/>
                </a:tc>
                <a:extLst>
                  <a:ext uri="{0D108BD9-81ED-4DB2-BD59-A6C34878D82A}">
                    <a16:rowId xmlns:a16="http://schemas.microsoft.com/office/drawing/2014/main" val="294028867"/>
                  </a:ext>
                </a:extLst>
              </a:tr>
              <a:tr h="385332">
                <a:tc vMerge="1">
                  <a:txBody>
                    <a:bodyPr/>
                    <a:lstStyle/>
                    <a:p>
                      <a:endParaRPr lang="en-IN"/>
                    </a:p>
                  </a:txBody>
                  <a:tcPr/>
                </a:tc>
                <a:tc>
                  <a:txBody>
                    <a:bodyPr/>
                    <a:lstStyle/>
                    <a:p>
                      <a:pPr algn="ctr">
                        <a:lnSpc>
                          <a:spcPct val="106000"/>
                        </a:lnSpc>
                        <a:spcAft>
                          <a:spcPts val="800"/>
                        </a:spcAft>
                      </a:pPr>
                      <a:r>
                        <a:rPr lang="en-IN" sz="1000" kern="100">
                          <a:effectLst/>
                          <a:latin typeface="Bookman Old Style" panose="02050604050505020204" pitchFamily="18" charset="0"/>
                        </a:rPr>
                        <a:t>Test group</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tc>
                <a:tc>
                  <a:txBody>
                    <a:bodyPr/>
                    <a:lstStyle/>
                    <a:p>
                      <a:pPr marL="27940" algn="ctr">
                        <a:lnSpc>
                          <a:spcPct val="106000"/>
                        </a:lnSpc>
                        <a:spcAft>
                          <a:spcPts val="800"/>
                        </a:spcAft>
                      </a:pPr>
                      <a:r>
                        <a:rPr lang="en-IN" sz="1000" kern="100" dirty="0">
                          <a:effectLst/>
                          <a:latin typeface="Bookman Old Style" panose="02050604050505020204" pitchFamily="18" charset="0"/>
                        </a:rPr>
                        <a:t>Control group</a:t>
                      </a:r>
                      <a:endParaRPr lang="en-IN" sz="11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tc>
                <a:tc>
                  <a:txBody>
                    <a:bodyPr/>
                    <a:lstStyle/>
                    <a:p>
                      <a:pPr marL="1270" algn="ctr">
                        <a:lnSpc>
                          <a:spcPct val="106000"/>
                        </a:lnSpc>
                        <a:spcAft>
                          <a:spcPts val="800"/>
                        </a:spcAft>
                      </a:pPr>
                      <a:r>
                        <a:rPr lang="en-IN" sz="1000" kern="100">
                          <a:effectLst/>
                          <a:latin typeface="Bookman Old Style" panose="02050604050505020204" pitchFamily="18" charset="0"/>
                        </a:rPr>
                        <a:t>Test group</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tc>
                <a:tc>
                  <a:txBody>
                    <a:bodyPr/>
                    <a:lstStyle/>
                    <a:p>
                      <a:pPr marL="33020" algn="ctr">
                        <a:lnSpc>
                          <a:spcPct val="106000"/>
                        </a:lnSpc>
                        <a:spcAft>
                          <a:spcPts val="800"/>
                        </a:spcAft>
                      </a:pPr>
                      <a:r>
                        <a:rPr lang="en-IN" sz="1000" kern="100">
                          <a:effectLst/>
                          <a:latin typeface="Bookman Old Style" panose="02050604050505020204" pitchFamily="18" charset="0"/>
                        </a:rPr>
                        <a:t>Control group</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tc>
                <a:extLst>
                  <a:ext uri="{0D108BD9-81ED-4DB2-BD59-A6C34878D82A}">
                    <a16:rowId xmlns:a16="http://schemas.microsoft.com/office/drawing/2014/main" val="544804646"/>
                  </a:ext>
                </a:extLst>
              </a:tr>
              <a:tr h="271625">
                <a:tc>
                  <a:txBody>
                    <a:bodyPr/>
                    <a:lstStyle/>
                    <a:p>
                      <a:pPr algn="ctr">
                        <a:lnSpc>
                          <a:spcPct val="106000"/>
                        </a:lnSpc>
                        <a:spcAft>
                          <a:spcPts val="800"/>
                        </a:spcAft>
                      </a:pPr>
                      <a:r>
                        <a:rPr lang="en-IN" sz="1000" kern="100">
                          <a:effectLst/>
                          <a:latin typeface="Bookman Old Style" panose="02050604050505020204" pitchFamily="18" charset="0"/>
                        </a:rPr>
                        <a:t>Accuracy Identification</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tc>
                <a:tc>
                  <a:txBody>
                    <a:bodyPr/>
                    <a:lstStyle/>
                    <a:p>
                      <a:pPr marL="73660" algn="ctr">
                        <a:lnSpc>
                          <a:spcPct val="106000"/>
                        </a:lnSpc>
                        <a:spcAft>
                          <a:spcPts val="800"/>
                        </a:spcAft>
                      </a:pPr>
                      <a:r>
                        <a:rPr lang="en-IN" sz="1000" kern="100">
                          <a:effectLst/>
                          <a:latin typeface="Bookman Old Style" panose="02050604050505020204" pitchFamily="18" charset="0"/>
                        </a:rPr>
                        <a:t>75</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127000" algn="ctr">
                        <a:lnSpc>
                          <a:spcPct val="106000"/>
                        </a:lnSpc>
                        <a:spcAft>
                          <a:spcPts val="800"/>
                        </a:spcAft>
                      </a:pPr>
                      <a:r>
                        <a:rPr lang="en-IN" sz="1000" kern="100">
                          <a:effectLst/>
                          <a:latin typeface="Bookman Old Style" panose="02050604050505020204" pitchFamily="18" charset="0"/>
                        </a:rPr>
                        <a:t>80</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68580" algn="ctr">
                        <a:lnSpc>
                          <a:spcPct val="106000"/>
                        </a:lnSpc>
                        <a:spcAft>
                          <a:spcPts val="800"/>
                        </a:spcAft>
                      </a:pPr>
                      <a:r>
                        <a:rPr lang="en-IN" sz="1000" kern="100">
                          <a:effectLst/>
                          <a:latin typeface="Bookman Old Style" panose="02050604050505020204" pitchFamily="18" charset="0"/>
                        </a:rPr>
                        <a:t>68</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132080" algn="ctr">
                        <a:lnSpc>
                          <a:spcPct val="106000"/>
                        </a:lnSpc>
                        <a:spcAft>
                          <a:spcPts val="800"/>
                        </a:spcAft>
                      </a:pPr>
                      <a:r>
                        <a:rPr lang="en-IN" sz="1000" kern="100">
                          <a:effectLst/>
                          <a:latin typeface="Bookman Old Style" panose="02050604050505020204" pitchFamily="18" charset="0"/>
                        </a:rPr>
                        <a:t>88</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extLst>
                  <a:ext uri="{0D108BD9-81ED-4DB2-BD59-A6C34878D82A}">
                    <a16:rowId xmlns:a16="http://schemas.microsoft.com/office/drawing/2014/main" val="2912828148"/>
                  </a:ext>
                </a:extLst>
              </a:tr>
              <a:tr h="214889">
                <a:tc>
                  <a:txBody>
                    <a:bodyPr/>
                    <a:lstStyle/>
                    <a:p>
                      <a:pPr marL="69850" algn="ctr">
                        <a:lnSpc>
                          <a:spcPct val="106000"/>
                        </a:lnSpc>
                        <a:spcAft>
                          <a:spcPts val="800"/>
                        </a:spcAft>
                      </a:pPr>
                      <a:r>
                        <a:rPr lang="en-IN" sz="1000" kern="100">
                          <a:effectLst/>
                          <a:latin typeface="Bookman Old Style" panose="02050604050505020204" pitchFamily="18" charset="0"/>
                        </a:rPr>
                        <a:t>Video Blur</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78740" algn="ctr">
                        <a:lnSpc>
                          <a:spcPct val="106000"/>
                        </a:lnSpc>
                        <a:spcAft>
                          <a:spcPts val="800"/>
                        </a:spcAft>
                      </a:pPr>
                      <a:r>
                        <a:rPr lang="en-IN" sz="1000" kern="100">
                          <a:effectLst/>
                          <a:latin typeface="Bookman Old Style" panose="02050604050505020204" pitchFamily="18" charset="0"/>
                        </a:rPr>
                        <a:t>30</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150495" algn="ctr">
                        <a:lnSpc>
                          <a:spcPct val="106000"/>
                        </a:lnSpc>
                        <a:spcAft>
                          <a:spcPts val="800"/>
                        </a:spcAft>
                      </a:pPr>
                      <a:r>
                        <a:rPr lang="en-IN" sz="1000" kern="100" dirty="0">
                          <a:effectLst/>
                          <a:latin typeface="Bookman Old Style" panose="02050604050505020204" pitchFamily="18" charset="0"/>
                        </a:rPr>
                        <a:t>5</a:t>
                      </a:r>
                      <a:endParaRPr lang="en-IN" sz="11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73660" algn="ctr">
                        <a:lnSpc>
                          <a:spcPct val="106000"/>
                        </a:lnSpc>
                        <a:spcAft>
                          <a:spcPts val="800"/>
                        </a:spcAft>
                      </a:pPr>
                      <a:r>
                        <a:rPr lang="en-IN" sz="1000" kern="100">
                          <a:effectLst/>
                          <a:latin typeface="Bookman Old Style" panose="02050604050505020204" pitchFamily="18" charset="0"/>
                        </a:rPr>
                        <a:t>20</a:t>
                      </a:r>
                      <a:endParaRPr lang="en-IN" sz="11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tc>
                  <a:txBody>
                    <a:bodyPr/>
                    <a:lstStyle/>
                    <a:p>
                      <a:pPr marL="155575" algn="ctr">
                        <a:lnSpc>
                          <a:spcPct val="106000"/>
                        </a:lnSpc>
                        <a:spcAft>
                          <a:spcPts val="800"/>
                        </a:spcAft>
                      </a:pPr>
                      <a:r>
                        <a:rPr lang="en-IN" sz="1000" kern="100" dirty="0">
                          <a:effectLst/>
                          <a:latin typeface="Bookman Old Style" panose="02050604050505020204" pitchFamily="18" charset="0"/>
                        </a:rPr>
                        <a:t>10</a:t>
                      </a:r>
                      <a:endParaRPr lang="en-IN" sz="11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7155" marR="73025" marT="23495" marB="0" anchor="b"/>
                </a:tc>
                <a:extLst>
                  <a:ext uri="{0D108BD9-81ED-4DB2-BD59-A6C34878D82A}">
                    <a16:rowId xmlns:a16="http://schemas.microsoft.com/office/drawing/2014/main" val="417031786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84323" y="102336"/>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Date – 28-03-2023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865A0E48-77EE-824A-1283-3F5BBA5216E0}"/>
              </a:ext>
            </a:extLst>
          </p:cNvPr>
          <p:cNvSpPr txBox="1"/>
          <p:nvPr/>
        </p:nvSpPr>
        <p:spPr>
          <a:xfrm>
            <a:off x="579863" y="829401"/>
            <a:ext cx="8106937" cy="3432927"/>
          </a:xfrm>
          <a:prstGeom prst="rect">
            <a:avLst/>
          </a:prstGeom>
          <a:noFill/>
        </p:spPr>
        <p:txBody>
          <a:bodyPr wrap="square">
            <a:spAutoFit/>
          </a:bodyPr>
          <a:lstStyle/>
          <a:p>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Face recognition with OpenCV: </a:t>
            </a:r>
          </a:p>
          <a:p>
            <a:pPr marL="285750" indent="-285750">
              <a:buFont typeface="Arial" panose="020B0604020202020204" pitchFamily="34" charset="0"/>
              <a:buChar char="•"/>
            </a:pPr>
            <a:endPar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Face recognition: Identifying individuals by analyzing facial features in images or videos. </a:t>
            </a:r>
          </a:p>
          <a:p>
            <a:pPr marL="285750" indent="-285750">
              <a:buFont typeface="Arial" panose="020B0604020202020204" pitchFamily="34" charset="0"/>
              <a:buChar char="•"/>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Steps include face detection, feature extraction, and matching against a database.</a:t>
            </a:r>
          </a:p>
          <a:p>
            <a:pPr marL="285750" indent="-285750">
              <a:buFont typeface="Arial" panose="020B0604020202020204" pitchFamily="34" charset="0"/>
              <a:buChar char="•"/>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include security, authentication, and personalized experiences.</a:t>
            </a:r>
            <a:endPar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Steps:</a:t>
            </a:r>
          </a:p>
          <a:p>
            <a:endParaRPr lang="en-IN" b="1" dirty="0">
              <a:latin typeface="Times New Roman" panose="02020603050405020304" pitchFamily="18"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1: Import the OpenCV Package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2: Read the Image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3: Convert the Image to Grayscale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4: Load the Classifier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5: Perform the Face Detection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6: Drawing a Bounding Box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6350">
              <a:lnSpc>
                <a:spcPct val="103000"/>
              </a:lnSpc>
              <a:spcAft>
                <a:spcPts val="60"/>
              </a:spcAft>
            </a:pPr>
            <a:r>
              <a:rPr lang="en-IN"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Step 7: Displaying the Image </a:t>
            </a:r>
            <a:endParaRPr lang="en-IN"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33631" y="109991"/>
            <a:ext cx="6117431" cy="627321"/>
          </a:xfrm>
        </p:spPr>
        <p:txBody>
          <a:bodyPr/>
          <a:lstStyle/>
          <a:p>
            <a:r>
              <a:rPr lang="en-US" sz="32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Date – 28-03-2023</a:t>
            </a:r>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p:cNvSpPr txBox="1"/>
          <p:nvPr/>
        </p:nvSpPr>
        <p:spPr>
          <a:xfrm>
            <a:off x="974009" y="835544"/>
            <a:ext cx="1099981" cy="954107"/>
          </a:xfrm>
          <a:prstGeom prst="rect">
            <a:avLst/>
          </a:prstGeom>
          <a:noFill/>
        </p:spPr>
        <p:txBody>
          <a:bodyPr wrap="none" rtlCol="0">
            <a:spAutoFit/>
          </a:bodyPr>
          <a:lstStyle/>
          <a:p>
            <a:r>
              <a:rPr lang="en-US" dirty="0"/>
              <a:t>Illustration :</a:t>
            </a:r>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96A84B97-B7D6-01C6-F79F-8A2B9BB1AEA6}"/>
              </a:ext>
            </a:extLst>
          </p:cNvPr>
          <p:cNvGraphicFramePr>
            <a:graphicFrameLocks noGrp="1"/>
          </p:cNvGraphicFramePr>
          <p:nvPr>
            <p:extLst>
              <p:ext uri="{D42A27DB-BD31-4B8C-83A1-F6EECF244321}">
                <p14:modId xmlns:p14="http://schemas.microsoft.com/office/powerpoint/2010/main" val="1805355203"/>
              </p:ext>
            </p:extLst>
          </p:nvPr>
        </p:nvGraphicFramePr>
        <p:xfrm>
          <a:off x="694340" y="3494615"/>
          <a:ext cx="7755320" cy="1016762"/>
        </p:xfrm>
        <a:graphic>
          <a:graphicData uri="http://schemas.openxmlformats.org/drawingml/2006/table">
            <a:tbl>
              <a:tblPr firstRow="1" firstCol="1" bandRow="1">
                <a:tableStyleId>{1D3205E1-8B83-452B-8570-0B3C4014EAE2}</a:tableStyleId>
              </a:tblPr>
              <a:tblGrid>
                <a:gridCol w="2124566">
                  <a:extLst>
                    <a:ext uri="{9D8B030D-6E8A-4147-A177-3AD203B41FA5}">
                      <a16:colId xmlns:a16="http://schemas.microsoft.com/office/drawing/2014/main" val="2702369101"/>
                    </a:ext>
                  </a:extLst>
                </a:gridCol>
                <a:gridCol w="1340888">
                  <a:extLst>
                    <a:ext uri="{9D8B030D-6E8A-4147-A177-3AD203B41FA5}">
                      <a16:colId xmlns:a16="http://schemas.microsoft.com/office/drawing/2014/main" val="240077673"/>
                    </a:ext>
                  </a:extLst>
                </a:gridCol>
                <a:gridCol w="1474489">
                  <a:extLst>
                    <a:ext uri="{9D8B030D-6E8A-4147-A177-3AD203B41FA5}">
                      <a16:colId xmlns:a16="http://schemas.microsoft.com/office/drawing/2014/main" val="257438305"/>
                    </a:ext>
                  </a:extLst>
                </a:gridCol>
                <a:gridCol w="1340888">
                  <a:extLst>
                    <a:ext uri="{9D8B030D-6E8A-4147-A177-3AD203B41FA5}">
                      <a16:colId xmlns:a16="http://schemas.microsoft.com/office/drawing/2014/main" val="1076177355"/>
                    </a:ext>
                  </a:extLst>
                </a:gridCol>
                <a:gridCol w="1474489">
                  <a:extLst>
                    <a:ext uri="{9D8B030D-6E8A-4147-A177-3AD203B41FA5}">
                      <a16:colId xmlns:a16="http://schemas.microsoft.com/office/drawing/2014/main" val="641247971"/>
                    </a:ext>
                  </a:extLst>
                </a:gridCol>
              </a:tblGrid>
              <a:tr h="492125">
                <a:tc>
                  <a:txBody>
                    <a:bodyPr/>
                    <a:lstStyle/>
                    <a:p>
                      <a:pPr marL="7620" marR="53975" indent="-6350" algn="ctr">
                        <a:lnSpc>
                          <a:spcPct val="107000"/>
                        </a:lnSpc>
                        <a:spcAft>
                          <a:spcPts val="605"/>
                        </a:spcAft>
                      </a:pPr>
                      <a:r>
                        <a:rPr lang="en-IN" sz="1400" b="0" kern="100" dirty="0">
                          <a:effectLst/>
                          <a:latin typeface="Bookman Old Style" panose="02050604050505020204" pitchFamily="18" charset="0"/>
                        </a:rPr>
                        <a:t>Video Face recognition accuracy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1270" marR="53975" algn="ctr">
                        <a:lnSpc>
                          <a:spcPct val="107000"/>
                        </a:lnSpc>
                        <a:spcAft>
                          <a:spcPts val="25"/>
                        </a:spcAft>
                      </a:pPr>
                      <a:r>
                        <a:rPr lang="en-IN" sz="1400" b="0" kern="100" dirty="0">
                          <a:effectLst/>
                          <a:latin typeface="Bookman Old Style" panose="02050604050505020204" pitchFamily="18" charset="0"/>
                        </a:rPr>
                        <a:t>Test Group </a:t>
                      </a:r>
                    </a:p>
                    <a:p>
                      <a:pPr marL="7620" marR="53975" algn="ctr">
                        <a:lnSpc>
                          <a:spcPct val="107000"/>
                        </a:lnSpc>
                        <a:spcAft>
                          <a:spcPts val="605"/>
                        </a:spcAft>
                      </a:pPr>
                      <a:r>
                        <a:rPr lang="en-IN" sz="1400" b="0" kern="100" dirty="0">
                          <a:effectLst/>
                          <a:latin typeface="Bookman Old Style" panose="02050604050505020204" pitchFamily="18" charset="0"/>
                        </a:rPr>
                        <a:t>A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6350" marR="53975" indent="-6350" algn="ctr">
                        <a:lnSpc>
                          <a:spcPct val="107000"/>
                        </a:lnSpc>
                        <a:spcAft>
                          <a:spcPts val="605"/>
                        </a:spcAft>
                      </a:pPr>
                      <a:r>
                        <a:rPr lang="en-IN" sz="1400" b="0" kern="100" dirty="0">
                          <a:effectLst/>
                          <a:latin typeface="Bookman Old Style" panose="02050604050505020204" pitchFamily="18" charset="0"/>
                        </a:rPr>
                        <a:t>Control Group</a:t>
                      </a:r>
                    </a:p>
                    <a:p>
                      <a:pPr marL="6350" marR="53975" indent="-6350" algn="ctr">
                        <a:lnSpc>
                          <a:spcPct val="107000"/>
                        </a:lnSpc>
                        <a:spcAft>
                          <a:spcPts val="605"/>
                        </a:spcAft>
                      </a:pPr>
                      <a:r>
                        <a:rPr lang="en-IN" sz="1400" b="0" kern="100" dirty="0">
                          <a:effectLst/>
                          <a:latin typeface="Bookman Old Style" panose="02050604050505020204" pitchFamily="18" charset="0"/>
                        </a:rPr>
                        <a:t>A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1270" marR="53975" algn="ctr">
                        <a:lnSpc>
                          <a:spcPct val="107000"/>
                        </a:lnSpc>
                        <a:spcAft>
                          <a:spcPts val="25"/>
                        </a:spcAft>
                      </a:pPr>
                      <a:r>
                        <a:rPr lang="en-IN" sz="1400" b="0" kern="100" dirty="0">
                          <a:effectLst/>
                          <a:latin typeface="Bookman Old Style" panose="02050604050505020204" pitchFamily="18" charset="0"/>
                        </a:rPr>
                        <a:t>Test Group </a:t>
                      </a:r>
                    </a:p>
                    <a:p>
                      <a:pPr marL="7620" marR="53975" algn="ctr">
                        <a:lnSpc>
                          <a:spcPct val="107000"/>
                        </a:lnSpc>
                        <a:spcAft>
                          <a:spcPts val="605"/>
                        </a:spcAft>
                      </a:pPr>
                      <a:r>
                        <a:rPr lang="en-IN" sz="1400" b="0" kern="100" dirty="0">
                          <a:effectLst/>
                          <a:latin typeface="Bookman Old Style" panose="02050604050505020204" pitchFamily="18" charset="0"/>
                        </a:rPr>
                        <a:t>B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7620" marR="53975" indent="-6350" algn="ctr">
                        <a:lnSpc>
                          <a:spcPct val="107000"/>
                        </a:lnSpc>
                        <a:spcAft>
                          <a:spcPts val="605"/>
                        </a:spcAft>
                      </a:pPr>
                      <a:r>
                        <a:rPr lang="en-IN" sz="1400" b="0" kern="100" dirty="0">
                          <a:effectLst/>
                          <a:latin typeface="Bookman Old Style" panose="02050604050505020204" pitchFamily="18" charset="0"/>
                        </a:rPr>
                        <a:t>Control Group B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extLst>
                  <a:ext uri="{0D108BD9-81ED-4DB2-BD59-A6C34878D82A}">
                    <a16:rowId xmlns:a16="http://schemas.microsoft.com/office/drawing/2014/main" val="817650780"/>
                  </a:ext>
                </a:extLst>
              </a:tr>
              <a:tr h="490855">
                <a:tc>
                  <a:txBody>
                    <a:bodyPr/>
                    <a:lstStyle/>
                    <a:p>
                      <a:pPr marL="1270" marR="53975" algn="ctr">
                        <a:lnSpc>
                          <a:spcPct val="107000"/>
                        </a:lnSpc>
                        <a:spcAft>
                          <a:spcPts val="15"/>
                        </a:spcAft>
                      </a:pPr>
                      <a:r>
                        <a:rPr lang="en-IN" sz="1400" b="0" kern="100" dirty="0">
                          <a:effectLst/>
                          <a:latin typeface="Bookman Old Style" panose="02050604050505020204" pitchFamily="18" charset="0"/>
                        </a:rPr>
                        <a:t>Accuracy </a:t>
                      </a:r>
                    </a:p>
                    <a:p>
                      <a:pPr marL="7620" marR="53975" algn="ctr">
                        <a:lnSpc>
                          <a:spcPct val="107000"/>
                        </a:lnSpc>
                        <a:spcAft>
                          <a:spcPts val="605"/>
                        </a:spcAft>
                      </a:pPr>
                      <a:r>
                        <a:rPr lang="en-IN" sz="1400" b="0" kern="100" dirty="0">
                          <a:effectLst/>
                          <a:latin typeface="Bookman Old Style" panose="02050604050505020204" pitchFamily="18" charset="0"/>
                        </a:rPr>
                        <a:t>identification (%)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1270" marR="53975" algn="ctr">
                        <a:lnSpc>
                          <a:spcPct val="107000"/>
                        </a:lnSpc>
                        <a:spcAft>
                          <a:spcPts val="605"/>
                        </a:spcAft>
                      </a:pPr>
                      <a:r>
                        <a:rPr lang="en-IN" sz="1400" b="0" kern="100" dirty="0">
                          <a:effectLst/>
                          <a:latin typeface="Bookman Old Style" panose="02050604050505020204" pitchFamily="18" charset="0"/>
                        </a:rPr>
                        <a:t>82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R="53975" algn="ctr">
                        <a:lnSpc>
                          <a:spcPct val="107000"/>
                        </a:lnSpc>
                        <a:spcAft>
                          <a:spcPts val="605"/>
                        </a:spcAft>
                      </a:pPr>
                      <a:r>
                        <a:rPr lang="en-IN" sz="1400" b="0" kern="100">
                          <a:effectLst/>
                          <a:latin typeface="Bookman Old Style" panose="02050604050505020204" pitchFamily="18" charset="0"/>
                        </a:rPr>
                        <a:t>94 </a:t>
                      </a:r>
                      <a:endParaRPr lang="en-IN" sz="1400" b="0" kern="10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1270" marR="53975" algn="ctr">
                        <a:lnSpc>
                          <a:spcPct val="107000"/>
                        </a:lnSpc>
                        <a:spcAft>
                          <a:spcPts val="605"/>
                        </a:spcAft>
                      </a:pPr>
                      <a:r>
                        <a:rPr lang="en-IN" sz="1400" b="0" kern="100">
                          <a:effectLst/>
                          <a:latin typeface="Bookman Old Style" panose="02050604050505020204" pitchFamily="18" charset="0"/>
                        </a:rPr>
                        <a:t>83 </a:t>
                      </a:r>
                      <a:endParaRPr lang="en-IN" sz="1400" b="0" kern="10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tc>
                  <a:txBody>
                    <a:bodyPr/>
                    <a:lstStyle/>
                    <a:p>
                      <a:pPr marL="1270" marR="53975" algn="ctr">
                        <a:lnSpc>
                          <a:spcPct val="107000"/>
                        </a:lnSpc>
                        <a:spcAft>
                          <a:spcPts val="605"/>
                        </a:spcAft>
                      </a:pPr>
                      <a:r>
                        <a:rPr lang="en-IN" sz="1400" b="0" kern="100" dirty="0">
                          <a:effectLst/>
                          <a:latin typeface="Bookman Old Style" panose="02050604050505020204" pitchFamily="18" charset="0"/>
                        </a:rPr>
                        <a:t>96 </a:t>
                      </a:r>
                      <a:endParaRPr lang="en-IN" sz="1400" b="0" kern="10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endParaRPr>
                    </a:p>
                  </a:txBody>
                  <a:tcPr marL="67310" marR="73025" marT="6350" marB="0"/>
                </a:tc>
                <a:extLst>
                  <a:ext uri="{0D108BD9-81ED-4DB2-BD59-A6C34878D82A}">
                    <a16:rowId xmlns:a16="http://schemas.microsoft.com/office/drawing/2014/main" val="1718470056"/>
                  </a:ext>
                </a:extLst>
              </a:tr>
            </a:tbl>
          </a:graphicData>
        </a:graphic>
      </p:graphicFrame>
      <p:pic>
        <p:nvPicPr>
          <p:cNvPr id="7" name="Picture 6">
            <a:extLst>
              <a:ext uri="{FF2B5EF4-FFF2-40B4-BE49-F238E27FC236}">
                <a16:creationId xmlns:a16="http://schemas.microsoft.com/office/drawing/2014/main" id="{7D2014EA-FFA3-71AF-BB43-EDD1AAD096F0}"/>
              </a:ext>
            </a:extLst>
          </p:cNvPr>
          <p:cNvPicPr/>
          <p:nvPr/>
        </p:nvPicPr>
        <p:blipFill>
          <a:blip r:embed="rId3"/>
          <a:stretch>
            <a:fillRect/>
          </a:stretch>
        </p:blipFill>
        <p:spPr>
          <a:xfrm>
            <a:off x="1320547" y="1239935"/>
            <a:ext cx="5943600" cy="2113915"/>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7</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26796" y="301040"/>
            <a:ext cx="6117431" cy="627321"/>
          </a:xfrm>
        </p:spPr>
        <p:txBody>
          <a:bodyPr/>
          <a:lstStyle/>
          <a:p>
            <a:r>
              <a:rPr lang="en-US" sz="3200" dirty="0">
                <a:latin typeface="Bookman Old Style" panose="02050604050505020204" pitchFamily="18" charset="0"/>
              </a:rPr>
              <a:t>Experiment Environment </a:t>
            </a:r>
          </a:p>
        </p:txBody>
      </p:sp>
      <p:sp>
        <p:nvSpPr>
          <p:cNvPr id="4" name="Date Placeholder 3"/>
          <p:cNvSpPr>
            <a:spLocks noGrp="1"/>
          </p:cNvSpPr>
          <p:nvPr>
            <p:ph type="dt" idx="10"/>
          </p:nvPr>
        </p:nvSpPr>
        <p:spPr/>
        <p:txBody>
          <a:bodyPr/>
          <a:lstStyle/>
          <a:p>
            <a:r>
              <a:rPr lang="en-US" dirty="0"/>
              <a:t>Date – 28-03-2023</a:t>
            </a:r>
          </a:p>
        </p:txBody>
      </p:sp>
      <p:sp>
        <p:nvSpPr>
          <p:cNvPr id="6" name="Footer Placeholder 5"/>
          <p:cNvSpPr>
            <a:spLocks noGrp="1"/>
          </p:cNvSpPr>
          <p:nvPr>
            <p:ph type="ftr" idx="11"/>
          </p:nvPr>
        </p:nvSpPr>
        <p:spPr/>
        <p:txBody>
          <a:bodyPr/>
          <a:lstStyle/>
          <a:p>
            <a:r>
              <a:rPr lang="en-US">
                <a:latin typeface="Bookman Old Style" panose="02050604050505020204" pitchFamily="18" charset="0"/>
              </a:rPr>
              <a:t>Department of Computer Science and Engineering</a:t>
            </a:r>
          </a:p>
        </p:txBody>
      </p:sp>
      <p:sp>
        <p:nvSpPr>
          <p:cNvPr id="3" name="TextBox 2">
            <a:extLst>
              <a:ext uri="{FF2B5EF4-FFF2-40B4-BE49-F238E27FC236}">
                <a16:creationId xmlns:a16="http://schemas.microsoft.com/office/drawing/2014/main" id="{3E609D3A-C446-05AB-A93C-7B4DF380D32A}"/>
              </a:ext>
            </a:extLst>
          </p:cNvPr>
          <p:cNvSpPr txBox="1"/>
          <p:nvPr/>
        </p:nvSpPr>
        <p:spPr>
          <a:xfrm>
            <a:off x="847492" y="1002702"/>
            <a:ext cx="7620000" cy="332398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PyCharm :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PyCharm is an integrated development environment (IDE) used for programming in Python. It provides code analysis, a graphical debugger, an integrated unit tester, integration with version control systems, and supports web development with Django.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cross-platform, working on Microsoft Windows, macOS and Linux. </a:t>
            </a:r>
          </a:p>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Microsoft Excel:</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Microsoft Excel is a spreadsheet editor developed by Microsoft for Windows, macOS, Android, iOS and iPad OS.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features calculation or computation capabilities, graphing tools, pivot tables, and a macro programming language called Visual Basic for Applications. </a:t>
            </a: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23789" y="319668"/>
            <a:ext cx="6117431" cy="627321"/>
          </a:xfrm>
        </p:spPr>
        <p:txBody>
          <a:bodyPr/>
          <a:lstStyle/>
          <a:p>
            <a:r>
              <a:rPr lang="en-US" sz="3600" dirty="0">
                <a:latin typeface="Times New Roman" panose="02020603050405020304" pitchFamily="18" charset="0"/>
                <a:cs typeface="Times New Roman" panose="02020603050405020304" pitchFamily="18" charset="0"/>
              </a:rPr>
              <a:t>Experiment Screen shorts </a:t>
            </a:r>
          </a:p>
        </p:txBody>
      </p:sp>
      <p:sp>
        <p:nvSpPr>
          <p:cNvPr id="4" name="Date Placeholder 3"/>
          <p:cNvSpPr>
            <a:spLocks noGrp="1"/>
          </p:cNvSpPr>
          <p:nvPr>
            <p:ph type="dt" idx="10"/>
          </p:nvPr>
        </p:nvSpPr>
        <p:spPr/>
        <p:txBody>
          <a:bodyPr/>
          <a:lstStyle/>
          <a:p>
            <a:r>
              <a:rPr lang="en-US" dirty="0"/>
              <a:t>Date – 28-03-2023</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14" name="Picture 13">
            <a:extLst>
              <a:ext uri="{FF2B5EF4-FFF2-40B4-BE49-F238E27FC236}">
                <a16:creationId xmlns:a16="http://schemas.microsoft.com/office/drawing/2014/main" id="{321D4182-62E9-FC36-026A-84FE0C9EBE82}"/>
              </a:ext>
            </a:extLst>
          </p:cNvPr>
          <p:cNvPicPr>
            <a:picLocks noChangeAspect="1"/>
          </p:cNvPicPr>
          <p:nvPr/>
        </p:nvPicPr>
        <p:blipFill>
          <a:blip r:embed="rId3"/>
          <a:stretch>
            <a:fillRect/>
          </a:stretch>
        </p:blipFill>
        <p:spPr>
          <a:xfrm>
            <a:off x="1331033" y="1135998"/>
            <a:ext cx="6466453" cy="3428568"/>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23789" y="319668"/>
            <a:ext cx="6117431" cy="627321"/>
          </a:xfrm>
        </p:spPr>
        <p:txBody>
          <a:bodyPr/>
          <a:lstStyle/>
          <a:p>
            <a:r>
              <a:rPr lang="en-US" sz="3200" dirty="0">
                <a:latin typeface="Bookman Old Style" panose="02050604050505020204" pitchFamily="18" charset="0"/>
              </a:rPr>
              <a:t>Experiment Screen shorts </a:t>
            </a:r>
          </a:p>
        </p:txBody>
      </p:sp>
      <p:sp>
        <p:nvSpPr>
          <p:cNvPr id="4" name="Date Placeholder 3"/>
          <p:cNvSpPr>
            <a:spLocks noGrp="1"/>
          </p:cNvSpPr>
          <p:nvPr>
            <p:ph type="dt" idx="10"/>
          </p:nvPr>
        </p:nvSpPr>
        <p:spPr/>
        <p:txBody>
          <a:bodyPr/>
          <a:lstStyle/>
          <a:p>
            <a:r>
              <a:rPr lang="en-US" dirty="0"/>
              <a:t>Date – 28-03-2023</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B33F5E28-A5C4-F1CF-E83C-8A829ED04D08}"/>
              </a:ext>
            </a:extLst>
          </p:cNvPr>
          <p:cNvPicPr>
            <a:picLocks noChangeAspect="1"/>
          </p:cNvPicPr>
          <p:nvPr/>
        </p:nvPicPr>
        <p:blipFill>
          <a:blip r:embed="rId3"/>
          <a:stretch>
            <a:fillRect/>
          </a:stretch>
        </p:blipFill>
        <p:spPr>
          <a:xfrm>
            <a:off x="1396144" y="1164991"/>
            <a:ext cx="6351711" cy="3384271"/>
          </a:xfrm>
          <a:prstGeom prst="rect">
            <a:avLst/>
          </a:prstGeom>
        </p:spPr>
      </p:pic>
    </p:spTree>
    <p:extLst>
      <p:ext uri="{BB962C8B-B14F-4D97-AF65-F5344CB8AC3E}">
        <p14:creationId xmlns:p14="http://schemas.microsoft.com/office/powerpoint/2010/main" val="179586811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2780</TotalTime>
  <Words>916</Words>
  <Application>Microsoft Office PowerPoint</Application>
  <PresentationFormat>On-screen Show (16:9)</PresentationFormat>
  <Paragraphs>163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Trebuchet MS</vt:lpstr>
      <vt:lpstr>Calibri</vt:lpstr>
      <vt:lpstr>Noto Sans Symbols</vt:lpstr>
      <vt:lpstr>Bookman Old Style</vt:lpstr>
      <vt:lpstr>Times New Roman</vt:lpstr>
      <vt:lpstr>Wingdings</vt:lpstr>
      <vt:lpstr>Arial</vt:lpstr>
      <vt:lpstr>1_Office Theme</vt:lpstr>
      <vt:lpstr>Face Recognition Attendance System  using Python</vt:lpstr>
      <vt:lpstr>Introduction</vt:lpstr>
      <vt:lpstr>Introduction</vt:lpstr>
      <vt:lpstr>Problem Statement</vt:lpstr>
      <vt:lpstr>Proposed Method</vt:lpstr>
      <vt:lpstr>Proposed Method</vt:lpstr>
      <vt:lpstr>Experiment Environment </vt:lpstr>
      <vt:lpstr>Experiment Screen shorts </vt:lpstr>
      <vt:lpstr>Experiment Screen shorts </vt:lpstr>
      <vt:lpstr>Experiment Screen shorts </vt:lpstr>
      <vt:lpstr>Experiment Results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Sanjay Deep</cp:lastModifiedBy>
  <cp:revision>37</cp:revision>
  <dcterms:modified xsi:type="dcterms:W3CDTF">2024-03-28T04:27:02Z</dcterms:modified>
</cp:coreProperties>
</file>