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73" r:id="rId3"/>
    <p:sldId id="277" r:id="rId4"/>
    <p:sldId id="266" r:id="rId5"/>
    <p:sldId id="259" r:id="rId6"/>
    <p:sldId id="267" r:id="rId7"/>
    <p:sldId id="264" r:id="rId8"/>
    <p:sldId id="276" r:id="rId9"/>
    <p:sldId id="265" r:id="rId10"/>
    <p:sldId id="269" r:id="rId11"/>
    <p:sldId id="270" r:id="rId12"/>
    <p:sldId id="268" r:id="rId13"/>
    <p:sldId id="274" r:id="rId14"/>
    <p:sldId id="261" r:id="rId15"/>
    <p:sldId id="263" r:id="rId16"/>
    <p:sldId id="272" r:id="rId17"/>
    <p:sldId id="271" r:id="rId18"/>
  </p:sldIdLst>
  <p:sldSz cx="9144000" cy="5143500" type="screen16x9"/>
  <p:notesSz cx="6858000" cy="9144000"/>
  <p:embeddedFontLst>
    <p:embeddedFont>
      <p:font typeface="Bookman Old Style" panose="02050604050505020204" pitchFamily="18"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5033" autoAdjust="0"/>
  </p:normalViewPr>
  <p:slideViewPr>
    <p:cSldViewPr snapToGrid="0">
      <p:cViewPr varScale="1">
        <p:scale>
          <a:sx n="104" d="100"/>
          <a:sy n="104" d="100"/>
        </p:scale>
        <p:origin x="1128"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60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4743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4/18/2024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4/18/2024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4/18/2024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4/18/2024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4/18/2024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4/18/2024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4/18/2024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4/18/2024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638145"/>
            <a:ext cx="8229600" cy="162291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3200" dirty="0">
                <a:latin typeface="Bookman Old Style" panose="02050604050505020204" pitchFamily="18" charset="0"/>
              </a:rPr>
              <a:t>Face Recognition Attendance system using Python</a:t>
            </a:r>
          </a:p>
        </p:txBody>
      </p:sp>
      <p:sp>
        <p:nvSpPr>
          <p:cNvPr id="3" name="TextBox 2"/>
          <p:cNvSpPr txBox="1"/>
          <p:nvPr/>
        </p:nvSpPr>
        <p:spPr>
          <a:xfrm>
            <a:off x="526847" y="3239550"/>
            <a:ext cx="3405602" cy="954107"/>
          </a:xfrm>
          <a:prstGeom prst="rect">
            <a:avLst/>
          </a:prstGeom>
          <a:noFill/>
        </p:spPr>
        <p:txBody>
          <a:bodyPr wrap="square" rtlCol="0">
            <a:spAutoFit/>
          </a:bodyPr>
          <a:lstStyle/>
          <a:p>
            <a:r>
              <a:rPr lang="en-US" b="1" dirty="0">
                <a:latin typeface="Bookman Old Style" panose="02050604050505020204" pitchFamily="18" charset="0"/>
              </a:rPr>
              <a:t>Team Details:</a:t>
            </a:r>
          </a:p>
          <a:p>
            <a:pPr marL="342900" indent="-342900">
              <a:buFont typeface="+mj-lt"/>
              <a:buAutoNum type="arabicPeriod"/>
            </a:pPr>
            <a:r>
              <a:rPr lang="en-US" dirty="0">
                <a:latin typeface="Bookman Old Style" panose="02050604050505020204" pitchFamily="18" charset="0"/>
              </a:rPr>
              <a:t>G. Sanjay Deep  (20EG105414)</a:t>
            </a:r>
          </a:p>
          <a:p>
            <a:pPr marL="342900" indent="-342900">
              <a:buFont typeface="+mj-lt"/>
              <a:buAutoNum type="arabicPeriod"/>
            </a:pPr>
            <a:r>
              <a:rPr lang="en-US" dirty="0">
                <a:latin typeface="Bookman Old Style" panose="02050604050505020204" pitchFamily="18" charset="0"/>
              </a:rPr>
              <a:t>V. Hemanth       (20EG105450)</a:t>
            </a:r>
          </a:p>
          <a:p>
            <a:pPr marL="342900" indent="-342900">
              <a:buFont typeface="+mj-lt"/>
              <a:buAutoNum type="arabicPeriod"/>
            </a:pPr>
            <a:r>
              <a:rPr lang="en-US" dirty="0">
                <a:latin typeface="Bookman Old Style" panose="02050604050505020204" pitchFamily="18" charset="0"/>
              </a:rPr>
              <a:t>D. Nithin Reddy (20EG105408)</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b="1" dirty="0">
                <a:latin typeface="Bookman Old Style" panose="02050604050505020204" pitchFamily="18" charset="0"/>
              </a:rPr>
              <a:t>Project Supervisor </a:t>
            </a:r>
          </a:p>
          <a:p>
            <a:r>
              <a:rPr lang="en-US" dirty="0">
                <a:latin typeface="Bookman Old Style" panose="02050604050505020204" pitchFamily="18" charset="0"/>
              </a:rPr>
              <a:t>E. Radha Krishnaiah</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r>
              <a:rPr lang="en-US" dirty="0"/>
              <a:t>1/31/2024</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529120" y="921885"/>
            <a:ext cx="8535342" cy="430145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Noto Sans Symbols"/>
              <a:buNone/>
            </a:pPr>
            <a:r>
              <a:rPr lang="en-US" sz="2000" b="1" i="0" u="none" strike="noStrike" cap="none" dirty="0">
                <a:solidFill>
                  <a:srgbClr val="000000"/>
                </a:solidFill>
                <a:latin typeface="+mn-lt"/>
                <a:ea typeface="Trebuchet MS"/>
                <a:cs typeface="Trebuchet MS"/>
                <a:sym typeface="Trebuchet MS"/>
              </a:rPr>
              <a:t>Face Recognition Algorithm</a:t>
            </a:r>
          </a:p>
          <a:p>
            <a:pPr marL="0" marR="0" lvl="0" indent="0" rtl="0">
              <a:lnSpc>
                <a:spcPct val="100000"/>
              </a:lnSpc>
              <a:spcBef>
                <a:spcPts val="0"/>
              </a:spcBef>
              <a:spcAft>
                <a:spcPts val="0"/>
              </a:spcAft>
              <a:buClr>
                <a:srgbClr val="000000"/>
              </a:buClr>
              <a:buSzPts val="2000"/>
              <a:buFont typeface="Noto Sans Symbols"/>
              <a:buNone/>
            </a:pPr>
            <a:endParaRPr lang="en-US" sz="2000" b="1" i="0" u="none" strike="noStrike" cap="none" dirty="0">
              <a:solidFill>
                <a:srgbClr val="000000"/>
              </a:solidFill>
              <a:latin typeface="+mn-lt"/>
              <a:ea typeface="Trebuchet MS"/>
              <a:cs typeface="Trebuchet MS"/>
              <a:sym typeface="Trebuchet MS"/>
            </a:endParaRPr>
          </a:p>
          <a:p>
            <a:pPr marL="0" marR="0" lvl="0" indent="0" rtl="0">
              <a:lnSpc>
                <a:spcPct val="100000"/>
              </a:lnSpc>
              <a:spcBef>
                <a:spcPts val="0"/>
              </a:spcBef>
              <a:spcAft>
                <a:spcPts val="0"/>
              </a:spcAft>
              <a:buClr>
                <a:srgbClr val="000000"/>
              </a:buClr>
              <a:buSzPts val="2000"/>
              <a:buFont typeface="Noto Sans Symbols"/>
              <a:buNone/>
            </a:pPr>
            <a:r>
              <a:rPr lang="en-US" i="0" u="none" strike="noStrike" cap="none" dirty="0">
                <a:solidFill>
                  <a:srgbClr val="000000"/>
                </a:solidFill>
                <a:latin typeface="+mn-lt"/>
                <a:ea typeface="Trebuchet MS"/>
                <a:cs typeface="Trebuchet MS"/>
                <a:sym typeface="Trebuchet MS"/>
              </a:rPr>
              <a:t>Face recognition is the process of detecting or confirming the identity of individuals based on facial images. </a:t>
            </a:r>
            <a:r>
              <a:rPr lang="en-US" dirty="0">
                <a:latin typeface="+mn-lt"/>
                <a:ea typeface="Trebuchet MS"/>
                <a:cs typeface="Trebuchet MS"/>
                <a:sym typeface="Trebuchet MS"/>
              </a:rPr>
              <a:t>It utilizes libraries like OpenCV and </a:t>
            </a:r>
            <a:r>
              <a:rPr lang="en-US" dirty="0" err="1">
                <a:latin typeface="+mn-lt"/>
                <a:ea typeface="Trebuchet MS"/>
                <a:cs typeface="Trebuchet MS"/>
                <a:sym typeface="Trebuchet MS"/>
              </a:rPr>
              <a:t>Dlib</a:t>
            </a:r>
            <a:r>
              <a:rPr lang="en-US" dirty="0">
                <a:latin typeface="+mn-lt"/>
                <a:ea typeface="Trebuchet MS"/>
                <a:cs typeface="Trebuchet MS"/>
                <a:sym typeface="Trebuchet MS"/>
              </a:rPr>
              <a:t> to detect and recognize facial features, process images, and implement machine learning algorithms for identification.</a:t>
            </a:r>
            <a:endParaRPr lang="en-US" i="0" u="none" strike="noStrike" cap="none" dirty="0">
              <a:solidFill>
                <a:srgbClr val="000000"/>
              </a:solidFill>
              <a:latin typeface="+mn-lt"/>
              <a:ea typeface="Trebuchet MS"/>
              <a:cs typeface="Trebuchet MS"/>
              <a:sym typeface="Trebuchet MS"/>
            </a:endParaRPr>
          </a:p>
          <a:p>
            <a:pPr marL="0" marR="0" lvl="0" indent="0" rtl="0">
              <a:lnSpc>
                <a:spcPct val="100000"/>
              </a:lnSpc>
              <a:spcBef>
                <a:spcPts val="0"/>
              </a:spcBef>
              <a:spcAft>
                <a:spcPts val="0"/>
              </a:spcAft>
              <a:buClr>
                <a:srgbClr val="000000"/>
              </a:buClr>
              <a:buSzPts val="2000"/>
              <a:buFont typeface="Noto Sans Symbols"/>
              <a:buNone/>
            </a:pPr>
            <a:endParaRPr lang="en-US" sz="2000" b="1" i="0" u="none" strike="noStrike" cap="none" dirty="0">
              <a:solidFill>
                <a:srgbClr val="000000"/>
              </a:solidFill>
              <a:latin typeface="+mn-lt"/>
              <a:ea typeface="Trebuchet MS"/>
              <a:cs typeface="Trebuchet MS"/>
              <a:sym typeface="Trebuchet MS"/>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1: </a:t>
            </a:r>
            <a:r>
              <a:rPr lang="en-US" dirty="0">
                <a:effectLst/>
                <a:latin typeface="Arial" panose="020B0604020202020204" pitchFamily="34" charset="0"/>
                <a:ea typeface="Times New Roman" panose="02020603050405020304" pitchFamily="18" charset="0"/>
                <a:cs typeface="Times New Roman" panose="02020603050405020304" pitchFamily="18" charset="0"/>
              </a:rPr>
              <a:t>Import the OpenCV Package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2: </a:t>
            </a:r>
            <a:r>
              <a:rPr lang="en-US" dirty="0">
                <a:effectLst/>
                <a:latin typeface="Arial" panose="020B0604020202020204" pitchFamily="34" charset="0"/>
                <a:ea typeface="Times New Roman" panose="02020603050405020304" pitchFamily="18" charset="0"/>
                <a:cs typeface="Times New Roman" panose="02020603050405020304" pitchFamily="18" charset="0"/>
              </a:rPr>
              <a:t>Read the Image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3: </a:t>
            </a:r>
            <a:r>
              <a:rPr lang="en-US" dirty="0">
                <a:effectLst/>
                <a:latin typeface="Arial" panose="020B0604020202020204" pitchFamily="34" charset="0"/>
                <a:ea typeface="Times New Roman" panose="02020603050405020304" pitchFamily="18" charset="0"/>
                <a:cs typeface="Times New Roman" panose="02020603050405020304" pitchFamily="18" charset="0"/>
              </a:rPr>
              <a:t>Convert the Image to Grayscale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4: </a:t>
            </a:r>
            <a:r>
              <a:rPr lang="en-US" dirty="0">
                <a:effectLst/>
                <a:latin typeface="Arial" panose="020B0604020202020204" pitchFamily="34" charset="0"/>
                <a:ea typeface="Times New Roman" panose="02020603050405020304" pitchFamily="18" charset="0"/>
                <a:cs typeface="Times New Roman" panose="02020603050405020304" pitchFamily="18" charset="0"/>
              </a:rPr>
              <a:t>Load the 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5: </a:t>
            </a:r>
            <a:r>
              <a:rPr lang="en-US" dirty="0">
                <a:effectLst/>
                <a:latin typeface="Arial" panose="020B0604020202020204" pitchFamily="34" charset="0"/>
                <a:ea typeface="Times New Roman" panose="02020603050405020304" pitchFamily="18" charset="0"/>
                <a:cs typeface="Times New Roman" panose="02020603050405020304" pitchFamily="18" charset="0"/>
              </a:rPr>
              <a:t>Perform the Face Detection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6: </a:t>
            </a:r>
            <a:r>
              <a:rPr lang="en-US" dirty="0">
                <a:effectLst/>
                <a:latin typeface="Arial" panose="020B0604020202020204" pitchFamily="34" charset="0"/>
                <a:ea typeface="Times New Roman" panose="02020603050405020304" pitchFamily="18" charset="0"/>
                <a:cs typeface="Times New Roman" panose="02020603050405020304" pitchFamily="18" charset="0"/>
              </a:rPr>
              <a:t>Drawing a Bounding Box</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Arial" panose="020B0604020202020204" pitchFamily="34" charset="0"/>
                <a:ea typeface="Times New Roman" panose="02020603050405020304" pitchFamily="18" charset="0"/>
                <a:cs typeface="Times New Roman" panose="02020603050405020304" pitchFamily="18" charset="0"/>
              </a:rPr>
              <a:t>Step 7: </a:t>
            </a:r>
            <a:r>
              <a:rPr lang="en-US" dirty="0">
                <a:effectLst/>
                <a:latin typeface="Arial" panose="020B0604020202020204" pitchFamily="34" charset="0"/>
                <a:ea typeface="Times New Roman" panose="02020603050405020304" pitchFamily="18" charset="0"/>
                <a:cs typeface="Times New Roman" panose="02020603050405020304" pitchFamily="18" charset="0"/>
              </a:rPr>
              <a:t>Displaying the Image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18228" y="155160"/>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r>
              <a:rPr lang="en-US" dirty="0"/>
              <a:t>1/31/2024</a:t>
            </a:r>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8163" y="201671"/>
            <a:ext cx="6309360" cy="368241"/>
          </a:xfrm>
        </p:spPr>
        <p:txBody>
          <a:bodyPr/>
          <a:lstStyle/>
          <a:p>
            <a:r>
              <a:rPr lang="en-US" sz="28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C33CF329-A400-B79A-09D2-CDC910646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043" y="2268077"/>
            <a:ext cx="5943600" cy="2113915"/>
          </a:xfrm>
          <a:prstGeom prst="rect">
            <a:avLst/>
          </a:prstGeom>
        </p:spPr>
      </p:pic>
      <p:sp>
        <p:nvSpPr>
          <p:cNvPr id="7" name="TextBox 6">
            <a:extLst>
              <a:ext uri="{FF2B5EF4-FFF2-40B4-BE49-F238E27FC236}">
                <a16:creationId xmlns:a16="http://schemas.microsoft.com/office/drawing/2014/main" id="{16DE7DA7-7443-BCB0-5E0B-B0502DBFEF0B}"/>
              </a:ext>
            </a:extLst>
          </p:cNvPr>
          <p:cNvSpPr txBox="1"/>
          <p:nvPr/>
        </p:nvSpPr>
        <p:spPr>
          <a:xfrm>
            <a:off x="1082040" y="1166172"/>
            <a:ext cx="6979920" cy="110190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Detect human faces in images with OpenCV and Face Recognition in Python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Perform real-time face detection in a live stream from a webcam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Recognize and label student faces in images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97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68858" y="255267"/>
            <a:ext cx="6117431" cy="627321"/>
          </a:xfrm>
        </p:spPr>
        <p:txBody>
          <a:bodyPr/>
          <a:lstStyle/>
          <a:p>
            <a:r>
              <a:rPr lang="en-US" sz="3600" dirty="0">
                <a:latin typeface="Bookman Old Style" panose="02050604050505020204" pitchFamily="18" charset="0"/>
              </a:rPr>
              <a:t>Parameter </a:t>
            </a:r>
          </a:p>
        </p:txBody>
      </p:sp>
      <p:sp>
        <p:nvSpPr>
          <p:cNvPr id="5" name="TextBox 4"/>
          <p:cNvSpPr txBox="1"/>
          <p:nvPr/>
        </p:nvSpPr>
        <p:spPr>
          <a:xfrm>
            <a:off x="953298" y="916711"/>
            <a:ext cx="7237404" cy="3816429"/>
          </a:xfrm>
          <a:prstGeom prst="rect">
            <a:avLst/>
          </a:prstGeom>
          <a:noFill/>
        </p:spPr>
        <p:txBody>
          <a:bodyPr wrap="square" rtlCol="0">
            <a:spAutoFit/>
          </a:bodyPr>
          <a:lstStyle/>
          <a:p>
            <a:r>
              <a:rPr lang="en-US" b="1" dirty="0">
                <a:latin typeface="+mj-lt"/>
              </a:rPr>
              <a:t>Accuracy:</a:t>
            </a:r>
          </a:p>
          <a:p>
            <a:r>
              <a:rPr lang="en-US" dirty="0">
                <a:latin typeface="+mj-lt"/>
              </a:rPr>
              <a:t>The ratio of correctly identified faces to the total number of faces in the dataset. It is commonly expressed as a percentage.</a:t>
            </a:r>
          </a:p>
          <a:p>
            <a:endParaRPr lang="en-US" sz="1600" b="1" dirty="0">
              <a:latin typeface="+mj-lt"/>
            </a:endParaRPr>
          </a:p>
          <a:p>
            <a:r>
              <a:rPr lang="en-US" dirty="0">
                <a:latin typeface="+mj-lt"/>
              </a:rPr>
              <a:t>                                 (Total Number of Faces )</a:t>
            </a:r>
          </a:p>
          <a:p>
            <a:pPr marL="285750" indent="-285750">
              <a:buFont typeface="Wingdings" panose="05000000000000000000" pitchFamily="2" charset="2"/>
              <a:buChar char="§"/>
            </a:pPr>
            <a:r>
              <a:rPr lang="en-US" dirty="0">
                <a:latin typeface="+mj-lt"/>
              </a:rPr>
              <a:t> Accuracy = -------------------------------------------------------  x 100%</a:t>
            </a:r>
          </a:p>
          <a:p>
            <a:r>
              <a:rPr lang="en-US" dirty="0">
                <a:latin typeface="+mj-lt"/>
              </a:rPr>
              <a:t>                             (Number of Correctly Identified Faces)</a:t>
            </a:r>
          </a:p>
          <a:p>
            <a:r>
              <a:rPr lang="en-US" dirty="0">
                <a:latin typeface="+mj-lt"/>
              </a:rPr>
              <a:t>​</a:t>
            </a:r>
          </a:p>
          <a:p>
            <a:r>
              <a:rPr lang="en-US" b="1" dirty="0">
                <a:latin typeface="+mj-lt"/>
              </a:rPr>
              <a:t>Frame Processing Time (t_frame):</a:t>
            </a:r>
            <a:endParaRPr lang="en-US" dirty="0">
              <a:latin typeface="+mj-lt"/>
            </a:endParaRPr>
          </a:p>
          <a:p>
            <a:r>
              <a:rPr lang="en-US" dirty="0">
                <a:latin typeface="+mj-lt"/>
              </a:rPr>
              <a:t>The time taken to process a single frame or image containing faces.</a:t>
            </a:r>
          </a:p>
          <a:p>
            <a:endParaRPr lang="en-US" dirty="0">
              <a:latin typeface="+mj-lt"/>
            </a:endParaRPr>
          </a:p>
          <a:p>
            <a:r>
              <a:rPr lang="en-US" b="1" dirty="0">
                <a:latin typeface="+mj-lt"/>
              </a:rPr>
              <a:t>Frames Per Second (FPS):</a:t>
            </a:r>
            <a:endParaRPr lang="en-US" dirty="0">
              <a:latin typeface="+mj-lt"/>
            </a:endParaRPr>
          </a:p>
          <a:p>
            <a:r>
              <a:rPr lang="en-US" dirty="0">
                <a:latin typeface="+mj-lt"/>
              </a:rPr>
              <a:t>The number of frames processed in one second. It is the reciprocal of the frame processing time.</a:t>
            </a:r>
          </a:p>
          <a:p>
            <a:endParaRPr lang="en-US" dirty="0">
              <a:latin typeface="+mj-lt"/>
            </a:endParaRPr>
          </a:p>
          <a:p>
            <a:pPr marL="285750" indent="-285750">
              <a:buFont typeface="Wingdings" panose="05000000000000000000" pitchFamily="2" charset="2"/>
              <a:buChar char="§"/>
            </a:pPr>
            <a:r>
              <a:rPr lang="en-US" dirty="0">
                <a:latin typeface="+mj-lt"/>
              </a:rPr>
              <a:t>FPS = 1 / t_frame</a:t>
            </a:r>
          </a:p>
          <a:p>
            <a:r>
              <a:rPr lang="en-US" dirty="0">
                <a:latin typeface="Bookman Old Style" panose="02050604050505020204" pitchFamily="18" charset="0"/>
              </a:rPr>
              <a:t> </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838200" y="1309866"/>
            <a:ext cx="7456834" cy="286232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Hardware Requirement:</a:t>
            </a:r>
          </a:p>
          <a:p>
            <a:pPr marL="285750" indent="-285750" algn="just">
              <a:buFont typeface="Wingdings" panose="05000000000000000000" pitchFamily="2" charset="2"/>
              <a:buChar char="Ø"/>
            </a:pPr>
            <a:r>
              <a:rPr lang="en-US" b="1" dirty="0">
                <a:latin typeface="+mj-lt"/>
              </a:rPr>
              <a:t>RAM</a:t>
            </a:r>
            <a:r>
              <a:rPr lang="en-US" dirty="0">
                <a:latin typeface="+mj-lt"/>
              </a:rPr>
              <a:t>            :    Minimum 1GB</a:t>
            </a:r>
          </a:p>
          <a:p>
            <a:pPr marL="285750" indent="-285750" algn="just">
              <a:buFont typeface="Wingdings" panose="05000000000000000000" pitchFamily="2" charset="2"/>
              <a:buChar char="Ø"/>
            </a:pPr>
            <a:r>
              <a:rPr lang="en-US" b="1" dirty="0">
                <a:latin typeface="+mj-lt"/>
              </a:rPr>
              <a:t>Hard Disk   </a:t>
            </a:r>
            <a:r>
              <a:rPr lang="en-US" dirty="0">
                <a:latin typeface="+mj-lt"/>
              </a:rPr>
              <a:t>:    128GB</a:t>
            </a:r>
          </a:p>
          <a:p>
            <a:pPr marL="285750" indent="-285750" algn="just">
              <a:buFont typeface="Wingdings" panose="05000000000000000000" pitchFamily="2" charset="2"/>
              <a:buChar char="Ø"/>
            </a:pPr>
            <a:r>
              <a:rPr lang="en-US" b="1" dirty="0">
                <a:latin typeface="+mj-lt"/>
              </a:rPr>
              <a:t>Processor</a:t>
            </a:r>
            <a:r>
              <a:rPr lang="en-US" dirty="0">
                <a:latin typeface="+mj-lt"/>
              </a:rPr>
              <a:t>   :    Intel Pentium 4 or above</a:t>
            </a:r>
          </a:p>
          <a:p>
            <a:pPr marL="285750" indent="-285750" algn="just">
              <a:buFont typeface="Wingdings" panose="05000000000000000000" pitchFamily="2" charset="2"/>
              <a:buChar char="Ø"/>
            </a:pPr>
            <a:r>
              <a:rPr lang="en-US" b="1" dirty="0">
                <a:latin typeface="+mj-lt"/>
              </a:rPr>
              <a:t>Camera</a:t>
            </a:r>
            <a:r>
              <a:rPr lang="en-US" dirty="0">
                <a:latin typeface="+mj-lt"/>
              </a:rPr>
              <a:t>       :    4MP or above</a:t>
            </a:r>
          </a:p>
          <a:p>
            <a:endParaRPr lang="en-US" sz="1800" dirty="0">
              <a:latin typeface="+mj-lt"/>
            </a:endParaRPr>
          </a:p>
          <a:p>
            <a:r>
              <a:rPr lang="en-US" sz="1800" b="1" dirty="0">
                <a:latin typeface="Times New Roman" panose="02020603050405020304" pitchFamily="18" charset="0"/>
                <a:cs typeface="Times New Roman" panose="02020603050405020304" pitchFamily="18" charset="0"/>
              </a:rPr>
              <a:t>Software Requirement:</a:t>
            </a:r>
          </a:p>
          <a:p>
            <a:pPr marL="285750" indent="-285750" algn="just">
              <a:buFont typeface="Wingdings" panose="05000000000000000000" pitchFamily="2" charset="2"/>
              <a:buChar char="Ø"/>
            </a:pPr>
            <a:r>
              <a:rPr lang="en-US" b="1" dirty="0">
                <a:latin typeface="+mj-lt"/>
                <a:cs typeface="Times New Roman" panose="02020603050405020304" pitchFamily="18" charset="0"/>
              </a:rPr>
              <a:t>Operating System </a:t>
            </a:r>
            <a:r>
              <a:rPr lang="en-US" dirty="0">
                <a:latin typeface="+mj-lt"/>
              </a:rPr>
              <a:t>:  Windows</a:t>
            </a:r>
          </a:p>
          <a:p>
            <a:pPr marL="285750" indent="-285750" algn="just">
              <a:buFont typeface="Wingdings" panose="05000000000000000000" pitchFamily="2" charset="2"/>
              <a:buChar char="Ø"/>
            </a:pPr>
            <a:r>
              <a:rPr lang="en-US" b="1" dirty="0">
                <a:latin typeface="+mj-lt"/>
              </a:rPr>
              <a:t>Coding Language </a:t>
            </a:r>
            <a:r>
              <a:rPr lang="en-US" dirty="0">
                <a:latin typeface="+mj-lt"/>
              </a:rPr>
              <a:t>:   Python</a:t>
            </a:r>
          </a:p>
          <a:p>
            <a:pPr marL="285750" indent="-285750" algn="just">
              <a:buFont typeface="Wingdings" panose="05000000000000000000" pitchFamily="2" charset="2"/>
              <a:buChar char="Ø"/>
            </a:pPr>
            <a:r>
              <a:rPr lang="en-US" b="1" dirty="0">
                <a:latin typeface="+mj-lt"/>
              </a:rPr>
              <a:t>Platform</a:t>
            </a:r>
            <a:r>
              <a:rPr lang="en-US" dirty="0">
                <a:latin typeface="+mj-lt"/>
              </a:rPr>
              <a:t>                :   PyCharm</a:t>
            </a:r>
          </a:p>
          <a:p>
            <a:pPr marL="285750" indent="-285750" algn="just">
              <a:buFont typeface="Wingdings" panose="05000000000000000000" pitchFamily="2" charset="2"/>
              <a:buChar char="Ø"/>
            </a:pPr>
            <a:r>
              <a:rPr lang="en-US" b="1" dirty="0">
                <a:latin typeface="+mj-lt"/>
              </a:rPr>
              <a:t>Libraries</a:t>
            </a:r>
            <a:r>
              <a:rPr lang="en-US" dirty="0">
                <a:latin typeface="+mj-lt"/>
              </a:rPr>
              <a:t>                :   OpenCV, Face Recognition</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23308" y="132277"/>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575885875"/>
              </p:ext>
            </p:extLst>
          </p:nvPr>
        </p:nvGraphicFramePr>
        <p:xfrm>
          <a:off x="1121896" y="1716951"/>
          <a:ext cx="6865108" cy="1854200"/>
        </p:xfrm>
        <a:graphic>
          <a:graphicData uri="http://schemas.openxmlformats.org/drawingml/2006/table">
            <a:tbl>
              <a:tblPr firstRow="1" bandRow="1">
                <a:tableStyleId>{1D3205E1-8B83-452B-8570-0B3C4014EAE2}</a:tableStyleId>
              </a:tblPr>
              <a:tblGrid>
                <a:gridCol w="626690">
                  <a:extLst>
                    <a:ext uri="{9D8B030D-6E8A-4147-A177-3AD203B41FA5}">
                      <a16:colId xmlns:a16="http://schemas.microsoft.com/office/drawing/2014/main" val="20000"/>
                    </a:ext>
                  </a:extLst>
                </a:gridCol>
                <a:gridCol w="4262206">
                  <a:extLst>
                    <a:ext uri="{9D8B030D-6E8A-4147-A177-3AD203B41FA5}">
                      <a16:colId xmlns:a16="http://schemas.microsoft.com/office/drawing/2014/main" val="20001"/>
                    </a:ext>
                  </a:extLst>
                </a:gridCol>
                <a:gridCol w="1976212">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txBody>
                  <a:tcPr/>
                </a:tc>
                <a:extLst>
                  <a:ext uri="{0D108BD9-81ED-4DB2-BD59-A6C34878D82A}">
                    <a16:rowId xmlns:a16="http://schemas.microsoft.com/office/drawing/2014/main" val="10000"/>
                  </a:ext>
                </a:extLst>
              </a:tr>
              <a:tr h="370840">
                <a:tc>
                  <a:txBody>
                    <a:bodyPr/>
                    <a:lstStyle/>
                    <a:p>
                      <a:r>
                        <a:rPr lang="en-US" dirty="0">
                          <a:latin typeface="+mj-lt"/>
                        </a:rPr>
                        <a:t>1</a:t>
                      </a:r>
                    </a:p>
                  </a:txBody>
                  <a:tcPr/>
                </a:tc>
                <a:tc>
                  <a:txBody>
                    <a:bodyPr/>
                    <a:lstStyle/>
                    <a:p>
                      <a:r>
                        <a:rPr lang="en-US" dirty="0">
                          <a:latin typeface="+mj-lt"/>
                          <a:cs typeface="Times New Roman" panose="02020603050405020304" pitchFamily="18" charset="0"/>
                        </a:rPr>
                        <a:t>Literature Survey</a:t>
                      </a:r>
                    </a:p>
                  </a:txBody>
                  <a:tcPr/>
                </a:tc>
                <a:tc>
                  <a:txBody>
                    <a:bodyPr/>
                    <a:lstStyle/>
                    <a:p>
                      <a:r>
                        <a:rPr lang="en-US" dirty="0">
                          <a:latin typeface="+mj-lt"/>
                          <a:cs typeface="Times New Roman" panose="02020603050405020304" pitchFamily="18" charset="0"/>
                        </a:rPr>
                        <a:t>Completed</a:t>
                      </a:r>
                    </a:p>
                  </a:txBody>
                  <a:tcPr/>
                </a:tc>
                <a:extLst>
                  <a:ext uri="{0D108BD9-81ED-4DB2-BD59-A6C34878D82A}">
                    <a16:rowId xmlns:a16="http://schemas.microsoft.com/office/drawing/2014/main" val="10001"/>
                  </a:ext>
                </a:extLst>
              </a:tr>
              <a:tr h="370840">
                <a:tc>
                  <a:txBody>
                    <a:bodyPr/>
                    <a:lstStyle/>
                    <a:p>
                      <a:r>
                        <a:rPr lang="en-US" dirty="0">
                          <a:latin typeface="+mj-lt"/>
                        </a:rPr>
                        <a:t>2</a:t>
                      </a:r>
                    </a:p>
                  </a:txBody>
                  <a:tcPr/>
                </a:tc>
                <a:tc>
                  <a:txBody>
                    <a:bodyPr/>
                    <a:lstStyle/>
                    <a:p>
                      <a:r>
                        <a:rPr lang="en-US" dirty="0">
                          <a:latin typeface="+mj-lt"/>
                          <a:cs typeface="Times New Roman" panose="02020603050405020304" pitchFamily="18" charset="0"/>
                        </a:rPr>
                        <a:t>Problem Definition</a:t>
                      </a:r>
                    </a:p>
                  </a:txBody>
                  <a:tcPr/>
                </a:tc>
                <a:tc>
                  <a:txBody>
                    <a:bodyPr/>
                    <a:lstStyle/>
                    <a:p>
                      <a:r>
                        <a:rPr lang="en-US" dirty="0">
                          <a:latin typeface="+mj-lt"/>
                          <a:cs typeface="Times New Roman" panose="02020603050405020304" pitchFamily="18" charset="0"/>
                        </a:rPr>
                        <a:t>Completed</a:t>
                      </a:r>
                    </a:p>
                  </a:txBody>
                  <a:tcPr/>
                </a:tc>
                <a:extLst>
                  <a:ext uri="{0D108BD9-81ED-4DB2-BD59-A6C34878D82A}">
                    <a16:rowId xmlns:a16="http://schemas.microsoft.com/office/drawing/2014/main" val="10002"/>
                  </a:ext>
                </a:extLst>
              </a:tr>
              <a:tr h="370840">
                <a:tc>
                  <a:txBody>
                    <a:bodyPr/>
                    <a:lstStyle/>
                    <a:p>
                      <a:r>
                        <a:rPr lang="en-US" dirty="0">
                          <a:latin typeface="+mj-lt"/>
                        </a:rPr>
                        <a:t>3</a:t>
                      </a:r>
                    </a:p>
                  </a:txBody>
                  <a:tcPr/>
                </a:tc>
                <a:tc>
                  <a:txBody>
                    <a:bodyPr/>
                    <a:lstStyle/>
                    <a:p>
                      <a:r>
                        <a:rPr lang="en-US" dirty="0">
                          <a:latin typeface="+mj-lt"/>
                          <a:cs typeface="Times New Roman" panose="02020603050405020304" pitchFamily="18" charset="0"/>
                        </a:rPr>
                        <a:t>Module Design</a:t>
                      </a:r>
                    </a:p>
                  </a:txBody>
                  <a:tcPr/>
                </a:tc>
                <a:tc>
                  <a:txBody>
                    <a:bodyPr/>
                    <a:lstStyle/>
                    <a:p>
                      <a:r>
                        <a:rPr lang="en-US" dirty="0">
                          <a:latin typeface="+mj-lt"/>
                          <a:cs typeface="Times New Roman" panose="02020603050405020304" pitchFamily="18" charset="0"/>
                        </a:rPr>
                        <a:t>In-Progress</a:t>
                      </a:r>
                    </a:p>
                  </a:txBody>
                  <a:tcPr/>
                </a:tc>
                <a:extLst>
                  <a:ext uri="{0D108BD9-81ED-4DB2-BD59-A6C34878D82A}">
                    <a16:rowId xmlns:a16="http://schemas.microsoft.com/office/drawing/2014/main" val="10003"/>
                  </a:ext>
                </a:extLst>
              </a:tr>
              <a:tr h="370840">
                <a:tc>
                  <a:txBody>
                    <a:bodyPr/>
                    <a:lstStyle/>
                    <a:p>
                      <a:r>
                        <a:rPr lang="en-US" dirty="0">
                          <a:latin typeface="+mj-lt"/>
                        </a:rPr>
                        <a:t>4</a:t>
                      </a:r>
                    </a:p>
                  </a:txBody>
                  <a:tcPr/>
                </a:tc>
                <a:tc>
                  <a:txBody>
                    <a:bodyPr/>
                    <a:lstStyle/>
                    <a:p>
                      <a:r>
                        <a:rPr lang="en-US" dirty="0">
                          <a:latin typeface="+mj-lt"/>
                          <a:cs typeface="Times New Roman" panose="02020603050405020304" pitchFamily="18" charset="0"/>
                        </a:rPr>
                        <a:t>Implementation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j-lt"/>
                          <a:cs typeface="Times New Roman" panose="02020603050405020304" pitchFamily="18" charset="0"/>
                        </a:rPr>
                        <a:t>In-Progress</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r>
              <a:rPr lang="en-US" dirty="0"/>
              <a:t>1/31/2024</a:t>
            </a:r>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2569" y="102336"/>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D3CA9B51-7EB8-205A-FDEC-1050C2ECAC31}"/>
              </a:ext>
            </a:extLst>
          </p:cNvPr>
          <p:cNvSpPr txBox="1"/>
          <p:nvPr/>
        </p:nvSpPr>
        <p:spPr>
          <a:xfrm>
            <a:off x="609600" y="1196340"/>
            <a:ext cx="7924800" cy="3018712"/>
          </a:xfrm>
          <a:prstGeom prst="rect">
            <a:avLst/>
          </a:prstGeom>
          <a:noFill/>
        </p:spPr>
        <p:txBody>
          <a:bodyPr wrap="square" rtlCol="0">
            <a:spAutoFit/>
          </a:bodyPr>
          <a:lstStyle/>
          <a:p>
            <a:pPr marL="342900" lvl="0" indent="-342900">
              <a:lnSpc>
                <a:spcPct val="106000"/>
              </a:lnSpc>
              <a:spcAft>
                <a:spcPts val="610"/>
              </a:spcAft>
              <a:buFont typeface="+mj-lt"/>
              <a:buAutoNum type="arabicPeriod"/>
            </a:pPr>
            <a:r>
              <a:rPr lang="en-US" dirty="0">
                <a:effectLst/>
                <a:latin typeface="Arial" panose="020B0604020202020204" pitchFamily="34" charset="0"/>
                <a:ea typeface="Calibri" panose="020F0502020204030204" pitchFamily="34" charset="0"/>
                <a:cs typeface="Times New Roman" panose="02020603050405020304" pitchFamily="18" charset="0"/>
              </a:rPr>
              <a:t>Shivangi Awasthi, Shubhangi Awasthi  - Facial Recognition Attendance System Using Python -2022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HAO YANG1 AND XIAOFENG HAN 2 - Facial Recognition Attendance System Based On Real-Time Video Processing 2020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err="1">
                <a:effectLst/>
                <a:latin typeface="Arial" panose="020B0604020202020204" pitchFamily="34" charset="0"/>
                <a:ea typeface="Calibri" panose="020F0502020204030204" pitchFamily="34" charset="0"/>
                <a:cs typeface="Times New Roman" panose="02020603050405020304" pitchFamily="18" charset="0"/>
              </a:rPr>
              <a:t>S.Sveleba</a:t>
            </a:r>
            <a:r>
              <a:rPr lang="en-US" dirty="0">
                <a:effectLst/>
                <a:latin typeface="Arial" panose="020B0604020202020204" pitchFamily="34" charset="0"/>
                <a:ea typeface="Calibri" panose="020F0502020204030204" pitchFamily="34" charset="0"/>
                <a:cs typeface="Times New Roman" panose="02020603050405020304" pitchFamily="18" charset="0"/>
              </a:rPr>
              <a:t> , I. </a:t>
            </a:r>
            <a:r>
              <a:rPr lang="en-US" dirty="0" err="1">
                <a:effectLst/>
                <a:latin typeface="Arial" panose="020B0604020202020204" pitchFamily="34" charset="0"/>
                <a:ea typeface="Calibri" panose="020F0502020204030204" pitchFamily="34" charset="0"/>
                <a:cs typeface="Times New Roman" panose="02020603050405020304" pitchFamily="18" charset="0"/>
              </a:rPr>
              <a:t>Katerynchuk</a:t>
            </a:r>
            <a:r>
              <a:rPr lang="en-US" dirty="0">
                <a:effectLst/>
                <a:latin typeface="Arial" panose="020B0604020202020204" pitchFamily="34" charset="0"/>
                <a:ea typeface="Calibri" panose="020F0502020204030204" pitchFamily="34" charset="0"/>
                <a:cs typeface="Times New Roman" panose="02020603050405020304" pitchFamily="18" charset="0"/>
              </a:rPr>
              <a:t> , I </a:t>
            </a:r>
            <a:r>
              <a:rPr lang="en-US" dirty="0" err="1">
                <a:effectLst/>
                <a:latin typeface="Arial" panose="020B0604020202020204" pitchFamily="34" charset="0"/>
                <a:ea typeface="Calibri" panose="020F0502020204030204" pitchFamily="34" charset="0"/>
                <a:cs typeface="Times New Roman" panose="02020603050405020304" pitchFamily="18" charset="0"/>
              </a:rPr>
              <a:t>Karpa</a:t>
            </a:r>
            <a:r>
              <a:rPr lang="en-US" dirty="0">
                <a:effectLst/>
                <a:latin typeface="Arial" panose="020B0604020202020204" pitchFamily="34" charset="0"/>
                <a:ea typeface="Calibri" panose="020F0502020204030204" pitchFamily="34" charset="0"/>
                <a:cs typeface="Times New Roman" panose="02020603050405020304" pitchFamily="18" charset="0"/>
              </a:rPr>
              <a:t> , 1. </a:t>
            </a:r>
            <a:r>
              <a:rPr lang="en-US" dirty="0" err="1">
                <a:effectLst/>
                <a:latin typeface="Arial" panose="020B0604020202020204" pitchFamily="34" charset="0"/>
                <a:ea typeface="Calibri" panose="020F0502020204030204" pitchFamily="34" charset="0"/>
                <a:cs typeface="Times New Roman" panose="02020603050405020304" pitchFamily="18" charset="0"/>
              </a:rPr>
              <a:t>Kunyo</a:t>
            </a:r>
            <a:r>
              <a:rPr lang="en-US" dirty="0">
                <a:effectLst/>
                <a:latin typeface="Arial" panose="020B0604020202020204" pitchFamily="34" charset="0"/>
                <a:ea typeface="Calibri" panose="020F0502020204030204" pitchFamily="34" charset="0"/>
                <a:cs typeface="Times New Roman" panose="02020603050405020304" pitchFamily="18" charset="0"/>
              </a:rPr>
              <a:t> , S. </a:t>
            </a:r>
            <a:r>
              <a:rPr lang="en-US" dirty="0" err="1">
                <a:effectLst/>
                <a:latin typeface="Arial" panose="020B0604020202020204" pitchFamily="34" charset="0"/>
                <a:ea typeface="Calibri" panose="020F0502020204030204" pitchFamily="34" charset="0"/>
                <a:cs typeface="Times New Roman" panose="02020603050405020304" pitchFamily="18" charset="0"/>
              </a:rPr>
              <a:t>Ugryn</a:t>
            </a:r>
            <a:r>
              <a:rPr lang="en-US" dirty="0">
                <a:effectLst/>
                <a:latin typeface="Arial" panose="020B0604020202020204" pitchFamily="34" charset="0"/>
                <a:ea typeface="Calibri" panose="020F0502020204030204" pitchFamily="34" charset="0"/>
                <a:cs typeface="Times New Roman" panose="02020603050405020304" pitchFamily="18" charset="0"/>
              </a:rPr>
              <a:t> , and </a:t>
            </a:r>
            <a:r>
              <a:rPr lang="en-US" dirty="0" err="1">
                <a:effectLst/>
                <a:latin typeface="Arial" panose="020B0604020202020204" pitchFamily="34" charset="0"/>
                <a:ea typeface="Calibri" panose="020F0502020204030204" pitchFamily="34" charset="0"/>
                <a:cs typeface="Times New Roman" panose="02020603050405020304" pitchFamily="18" charset="0"/>
              </a:rPr>
              <a:t>V.Ugryn</a:t>
            </a:r>
            <a:r>
              <a:rPr lang="en-US" dirty="0">
                <a:effectLst/>
                <a:latin typeface="Arial" panose="020B0604020202020204" pitchFamily="34" charset="0"/>
                <a:ea typeface="Calibri" panose="020F0502020204030204" pitchFamily="34" charset="0"/>
                <a:cs typeface="Times New Roman" panose="02020603050405020304" pitchFamily="18" charset="0"/>
              </a:rPr>
              <a:t> . " The real time face recognition . 3rd Int'l Conf . on Advanced Information and Communication Technologies , 2019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err="1">
                <a:effectLst/>
                <a:latin typeface="Arial" panose="020B0604020202020204" pitchFamily="34" charset="0"/>
                <a:ea typeface="Calibri" panose="020F0502020204030204" pitchFamily="34" charset="0"/>
                <a:cs typeface="Times New Roman" panose="02020603050405020304" pitchFamily="18" charset="0"/>
              </a:rPr>
              <a:t>R.Nandhini</a:t>
            </a:r>
            <a:r>
              <a:rPr lang="en-US" dirty="0">
                <a:effectLst/>
                <a:latin typeface="Arial" panose="020B0604020202020204" pitchFamily="34" charset="0"/>
                <a:ea typeface="Calibri" panose="020F0502020204030204" pitchFamily="34" charset="0"/>
                <a:cs typeface="Times New Roman" panose="02020603050405020304" pitchFamily="18" charset="0"/>
              </a:rPr>
              <a:t>, N. Duraimurugan , and S. </a:t>
            </a:r>
            <a:r>
              <a:rPr lang="en-US" dirty="0" err="1">
                <a:effectLst/>
                <a:latin typeface="Arial" panose="020B0604020202020204" pitchFamily="34" charset="0"/>
                <a:ea typeface="Calibri" panose="020F0502020204030204" pitchFamily="34" charset="0"/>
                <a:cs typeface="Times New Roman" panose="02020603050405020304" pitchFamily="18" charset="0"/>
              </a:rPr>
              <a:t>P.Chokkalingam</a:t>
            </a:r>
            <a:r>
              <a:rPr lang="en-US" dirty="0">
                <a:effectLst/>
                <a:latin typeface="Arial" panose="020B0604020202020204" pitchFamily="34" charset="0"/>
                <a:ea typeface="Calibri" panose="020F0502020204030204" pitchFamily="34" charset="0"/>
                <a:cs typeface="Times New Roman" panose="02020603050405020304" pitchFamily="18" charset="0"/>
              </a:rPr>
              <a:t>, " Face recognition based attendance system . Intl Journal of Engineering and Advanced Technology ( IJEAT ) , Vol - 8 , Issue - 38 . February 2019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dirty="0" err="1">
                <a:effectLst/>
                <a:latin typeface="Arial" panose="020B0604020202020204" pitchFamily="34" charset="0"/>
                <a:ea typeface="Calibri" panose="020F0502020204030204" pitchFamily="34" charset="0"/>
                <a:cs typeface="Times New Roman" panose="02020603050405020304" pitchFamily="18" charset="0"/>
              </a:rPr>
              <a:t>H.K.Nguyen,M.T</a:t>
            </a:r>
            <a:r>
              <a:rPr lang="en-US" dirty="0">
                <a:effectLst/>
                <a:latin typeface="Arial" panose="020B0604020202020204" pitchFamily="34" charset="0"/>
                <a:ea typeface="Calibri" panose="020F0502020204030204" pitchFamily="34" charset="0"/>
                <a:cs typeface="Times New Roman" panose="02020603050405020304" pitchFamily="18" charset="0"/>
              </a:rPr>
              <a:t>. Chew ,”RFID-based attendance management system”,2017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41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72515" y="2072728"/>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32560" y="334463"/>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3195660141"/>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sz="1400" dirty="0">
                          <a:latin typeface="+mj-lt"/>
                        </a:rPr>
                        <a:t>Problem</a:t>
                      </a:r>
                      <a:r>
                        <a:rPr lang="en-US" sz="1400" baseline="0" dirty="0">
                          <a:latin typeface="+mj-lt"/>
                        </a:rPr>
                        <a:t> </a:t>
                      </a:r>
                      <a:r>
                        <a:rPr lang="en-US" sz="1400" dirty="0">
                          <a:latin typeface="+mj-lt"/>
                        </a:rPr>
                        <a:t> and Problem Illustration</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mj-lt"/>
                        </a:rPr>
                        <a:t>Proposed Method and  Illustration</a:t>
                      </a:r>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r>
              <a:rPr lang="en-US" dirty="0"/>
              <a:t>1/31/2024</a:t>
            </a:r>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3284" y="205222"/>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738664"/>
          </a:xfrm>
          <a:prstGeom prst="rect">
            <a:avLst/>
          </a:prstGeom>
          <a:noFill/>
        </p:spPr>
        <p:txBody>
          <a:bodyPr wrap="square" rtlCol="0">
            <a:spAutoFit/>
          </a:bodyPr>
          <a:lstStyle/>
          <a:p>
            <a:r>
              <a:rPr lang="en-US" dirty="0">
                <a:latin typeface="Bookman Old Style" panose="02050604050505020204" pitchFamily="18" charset="0"/>
              </a:rPr>
              <a:t>This para covers following :</a:t>
            </a:r>
          </a:p>
          <a:p>
            <a:r>
              <a:rPr lang="en-US" dirty="0">
                <a:latin typeface="Bookman Old Style" panose="02050604050505020204" pitchFamily="18" charset="0"/>
              </a:rPr>
              <a:t>What it is ,What is needed, what are applications, </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3284" y="131615"/>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739140" y="853440"/>
            <a:ext cx="8206740" cy="3754874"/>
          </a:xfrm>
          <a:prstGeom prst="rect">
            <a:avLst/>
          </a:prstGeom>
          <a:noFill/>
        </p:spPr>
        <p:txBody>
          <a:bodyPr wrap="square" rtlCol="0">
            <a:spAutoFit/>
          </a:bodyPr>
          <a:lstStyle/>
          <a:p>
            <a:r>
              <a:rPr lang="en-US" b="1" dirty="0"/>
              <a:t>Scope of the project:</a:t>
            </a:r>
          </a:p>
          <a:p>
            <a:r>
              <a:rPr lang="en-US" dirty="0"/>
              <a:t>We are setting up to design a system comprising of two modules. The first module (face detector) is a mobile component, which is basically a camera application that captures student faces and stores them in a file using computer vision face detection algorithms and face extraction techniques. The second module is a desktop application that does face recognition of the captured images (faces) in the file, marks the students register and then stores the results in a database for future analysis.</a:t>
            </a:r>
          </a:p>
          <a:p>
            <a:endParaRPr lang="en-US" dirty="0">
              <a:latin typeface="Bookman Old Style" panose="02050604050505020204" pitchFamily="18" charset="0"/>
            </a:endParaRPr>
          </a:p>
          <a:p>
            <a:r>
              <a:rPr lang="en-US" b="1" dirty="0">
                <a:latin typeface="+mj-lt"/>
              </a:rPr>
              <a:t>Advantages:</a:t>
            </a:r>
          </a:p>
          <a:p>
            <a:pPr marL="285750" indent="-285750">
              <a:buFont typeface="Wingdings" panose="05000000000000000000" pitchFamily="2" charset="2"/>
              <a:buChar char="§"/>
            </a:pPr>
            <a:r>
              <a:rPr lang="en-US" dirty="0">
                <a:latin typeface="+mj-lt"/>
              </a:rPr>
              <a:t>Ease in maintaining attendance</a:t>
            </a:r>
          </a:p>
          <a:p>
            <a:pPr marL="285750" indent="-285750">
              <a:buFont typeface="Wingdings" panose="05000000000000000000" pitchFamily="2" charset="2"/>
              <a:buChar char="§"/>
            </a:pPr>
            <a:r>
              <a:rPr lang="en-US" dirty="0">
                <a:latin typeface="+mj-lt"/>
              </a:rPr>
              <a:t>Reduced paper work</a:t>
            </a:r>
          </a:p>
          <a:p>
            <a:pPr marL="285750" indent="-285750">
              <a:buFont typeface="Wingdings" panose="05000000000000000000" pitchFamily="2" charset="2"/>
              <a:buChar char="§"/>
            </a:pPr>
            <a:r>
              <a:rPr lang="en-US" dirty="0">
                <a:latin typeface="+mj-lt"/>
              </a:rPr>
              <a:t>Automatically operated and accurate</a:t>
            </a:r>
          </a:p>
          <a:p>
            <a:pPr marL="285750" indent="-285750">
              <a:buFont typeface="Wingdings" panose="05000000000000000000" pitchFamily="2" charset="2"/>
              <a:buChar char="§"/>
            </a:pPr>
            <a:r>
              <a:rPr lang="en-US" dirty="0">
                <a:latin typeface="+mj-lt"/>
              </a:rPr>
              <a:t>User friendly</a:t>
            </a:r>
          </a:p>
          <a:p>
            <a:endParaRPr lang="en-US" dirty="0">
              <a:latin typeface="Bookman Old Style" panose="02050604050505020204" pitchFamily="18" charset="0"/>
            </a:endParaRPr>
          </a:p>
          <a:p>
            <a:r>
              <a:rPr lang="en-US" b="1" dirty="0">
                <a:latin typeface="+mj-lt"/>
              </a:rPr>
              <a:t>Applications:</a:t>
            </a:r>
          </a:p>
          <a:p>
            <a:pPr marL="285750" indent="-285750">
              <a:buFont typeface="Wingdings" panose="05000000000000000000" pitchFamily="2" charset="2"/>
              <a:buChar char="§"/>
            </a:pPr>
            <a:r>
              <a:rPr lang="en-US" dirty="0">
                <a:latin typeface="+mj-lt"/>
              </a:rPr>
              <a:t>Automated Time Tracking</a:t>
            </a:r>
          </a:p>
          <a:p>
            <a:pPr marL="285750" indent="-285750">
              <a:buFont typeface="Wingdings" panose="05000000000000000000" pitchFamily="2" charset="2"/>
              <a:buChar char="§"/>
            </a:pPr>
            <a:r>
              <a:rPr lang="en-US" dirty="0">
                <a:latin typeface="+mj-lt"/>
              </a:rPr>
              <a:t>Enhances Workplace Security</a:t>
            </a:r>
          </a:p>
          <a:p>
            <a:pPr marL="285750" indent="-285750">
              <a:buFont typeface="Wingdings" panose="05000000000000000000" pitchFamily="2" charset="2"/>
              <a:buChar char="§"/>
            </a:pPr>
            <a:r>
              <a:rPr lang="en-US" dirty="0">
                <a:latin typeface="+mj-lt"/>
              </a:rPr>
              <a:t>Contactless Attendance</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97850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3284" y="117691"/>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1FB11BC3-FCF7-A5DC-0569-6F56FA89B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393" y="822868"/>
            <a:ext cx="6522272" cy="3659806"/>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47143" y="173991"/>
            <a:ext cx="6117431" cy="627321"/>
          </a:xfrm>
        </p:spPr>
        <p:txBody>
          <a:bodyPr/>
          <a:lstStyle/>
          <a:p>
            <a:r>
              <a:rPr lang="en-US" sz="3600" dirty="0"/>
              <a:t>Literature </a:t>
            </a:r>
          </a:p>
        </p:txBody>
      </p:sp>
      <p:sp>
        <p:nvSpPr>
          <p:cNvPr id="4" name="Date Placeholder 3"/>
          <p:cNvSpPr>
            <a:spLocks noGrp="1"/>
          </p:cNvSpPr>
          <p:nvPr>
            <p:ph type="dt" idx="10"/>
          </p:nvPr>
        </p:nvSpPr>
        <p:spPr/>
        <p:txBody>
          <a:bodyPr/>
          <a:lstStyle/>
          <a:p>
            <a:r>
              <a:rPr lang="en-US" dirty="0"/>
              <a:t>1/31/2024</a:t>
            </a:r>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5" name="Table 4">
            <a:extLst>
              <a:ext uri="{FF2B5EF4-FFF2-40B4-BE49-F238E27FC236}">
                <a16:creationId xmlns:a16="http://schemas.microsoft.com/office/drawing/2014/main" id="{60533099-3D46-00DA-38C5-3307BB526126}"/>
              </a:ext>
            </a:extLst>
          </p:cNvPr>
          <p:cNvGraphicFramePr>
            <a:graphicFrameLocks noGrp="1"/>
          </p:cNvGraphicFramePr>
          <p:nvPr>
            <p:extLst>
              <p:ext uri="{D42A27DB-BD31-4B8C-83A1-F6EECF244321}">
                <p14:modId xmlns:p14="http://schemas.microsoft.com/office/powerpoint/2010/main" val="3435590916"/>
              </p:ext>
            </p:extLst>
          </p:nvPr>
        </p:nvGraphicFramePr>
        <p:xfrm>
          <a:off x="1247143" y="1000255"/>
          <a:ext cx="6372857" cy="3568066"/>
        </p:xfrm>
        <a:graphic>
          <a:graphicData uri="http://schemas.openxmlformats.org/drawingml/2006/table">
            <a:tbl>
              <a:tblPr firstRow="1" firstCol="1" bandRow="1">
                <a:tableStyleId>{1D3205E1-8B83-452B-8570-0B3C4014EAE2}</a:tableStyleId>
              </a:tblPr>
              <a:tblGrid>
                <a:gridCol w="1319763">
                  <a:extLst>
                    <a:ext uri="{9D8B030D-6E8A-4147-A177-3AD203B41FA5}">
                      <a16:colId xmlns:a16="http://schemas.microsoft.com/office/drawing/2014/main" val="108160268"/>
                    </a:ext>
                  </a:extLst>
                </a:gridCol>
                <a:gridCol w="1511729">
                  <a:extLst>
                    <a:ext uri="{9D8B030D-6E8A-4147-A177-3AD203B41FA5}">
                      <a16:colId xmlns:a16="http://schemas.microsoft.com/office/drawing/2014/main" val="3006306560"/>
                    </a:ext>
                  </a:extLst>
                </a:gridCol>
                <a:gridCol w="1606379">
                  <a:extLst>
                    <a:ext uri="{9D8B030D-6E8A-4147-A177-3AD203B41FA5}">
                      <a16:colId xmlns:a16="http://schemas.microsoft.com/office/drawing/2014/main" val="4222298481"/>
                    </a:ext>
                  </a:extLst>
                </a:gridCol>
                <a:gridCol w="1934986">
                  <a:extLst>
                    <a:ext uri="{9D8B030D-6E8A-4147-A177-3AD203B41FA5}">
                      <a16:colId xmlns:a16="http://schemas.microsoft.com/office/drawing/2014/main" val="1955177346"/>
                    </a:ext>
                  </a:extLst>
                </a:gridCol>
              </a:tblGrid>
              <a:tr h="424731">
                <a:tc>
                  <a:txBody>
                    <a:bodyPr/>
                    <a:lstStyle/>
                    <a:p>
                      <a:pPr algn="ctr">
                        <a:lnSpc>
                          <a:spcPct val="107000"/>
                        </a:lnSpc>
                        <a:spcAft>
                          <a:spcPts val="800"/>
                        </a:spcAft>
                      </a:pPr>
                      <a:r>
                        <a:rPr lang="en-US" sz="1200">
                          <a:effectLst/>
                        </a:rPr>
                        <a:t>Sl.No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gn="ctr">
                        <a:lnSpc>
                          <a:spcPct val="107000"/>
                        </a:lnSpc>
                        <a:spcAft>
                          <a:spcPts val="800"/>
                        </a:spcAft>
                      </a:pPr>
                      <a:r>
                        <a:rPr lang="en-US" sz="1200">
                          <a:effectLst/>
                        </a:rPr>
                        <a:t>Strategies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gn="ctr">
                        <a:lnSpc>
                          <a:spcPct val="107000"/>
                        </a:lnSpc>
                        <a:spcAft>
                          <a:spcPts val="800"/>
                        </a:spcAft>
                      </a:pPr>
                      <a:r>
                        <a:rPr lang="en-US"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gn="ctr">
                        <a:lnSpc>
                          <a:spcPct val="107000"/>
                        </a:lnSpc>
                        <a:spcAft>
                          <a:spcPts val="800"/>
                        </a:spcAft>
                      </a:pPr>
                      <a:r>
                        <a:rPr lang="en-US"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extLst>
                  <a:ext uri="{0D108BD9-81ED-4DB2-BD59-A6C34878D82A}">
                    <a16:rowId xmlns:a16="http://schemas.microsoft.com/office/drawing/2014/main" val="2988120667"/>
                  </a:ext>
                </a:extLst>
              </a:tr>
              <a:tr h="739976">
                <a:tc>
                  <a:txBody>
                    <a:bodyPr/>
                    <a:lstStyle/>
                    <a:p>
                      <a:pPr algn="ctr">
                        <a:lnSpc>
                          <a:spcPct val="107000"/>
                        </a:lnSpc>
                        <a:spcAft>
                          <a:spcPts val="800"/>
                        </a:spcAft>
                      </a:pPr>
                      <a:r>
                        <a:rPr lang="en-US"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0000"/>
                        </a:lnSpc>
                        <a:spcAft>
                          <a:spcPts val="800"/>
                        </a:spcAft>
                      </a:pPr>
                      <a:r>
                        <a:rPr lang="en-US" sz="1200" dirty="0">
                          <a:effectLst/>
                        </a:rPr>
                        <a:t>RFID (Radio Frequency Identification)</a:t>
                      </a:r>
                      <a:endParaRPr lang="en-IN" sz="1200" dirty="0">
                        <a:effectLst/>
                      </a:endParaRPr>
                    </a:p>
                    <a:p>
                      <a:pPr>
                        <a:lnSpc>
                          <a:spcPct val="100000"/>
                        </a:lnSpc>
                        <a:spcAft>
                          <a:spcPts val="800"/>
                        </a:spcAft>
                      </a:pPr>
                      <a:r>
                        <a:rPr lang="en-US" sz="1200" dirty="0">
                          <a:effectLst/>
                        </a:rPr>
                        <a:t>card system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dirty="0">
                          <a:effectLst/>
                        </a:rPr>
                        <a:t>Simple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Fraudulent usage, Lack of Security.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extLst>
                  <a:ext uri="{0D108BD9-81ED-4DB2-BD59-A6C34878D82A}">
                    <a16:rowId xmlns:a16="http://schemas.microsoft.com/office/drawing/2014/main" val="4268168351"/>
                  </a:ext>
                </a:extLst>
              </a:tr>
              <a:tr h="636153">
                <a:tc>
                  <a:txBody>
                    <a:bodyPr/>
                    <a:lstStyle/>
                    <a:p>
                      <a:pPr algn="ctr">
                        <a:lnSpc>
                          <a:spcPct val="107000"/>
                        </a:lnSpc>
                        <a:spcAft>
                          <a:spcPts val="800"/>
                        </a:spcAft>
                      </a:pPr>
                      <a:r>
                        <a:rPr lang="en-US"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Fingerprint system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Accurate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Time consuming. Issues with recognition of damaged fingerprints.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extLst>
                  <a:ext uri="{0D108BD9-81ED-4DB2-BD59-A6C34878D82A}">
                    <a16:rowId xmlns:a16="http://schemas.microsoft.com/office/drawing/2014/main" val="925516513"/>
                  </a:ext>
                </a:extLst>
              </a:tr>
              <a:tr h="705369">
                <a:tc>
                  <a:txBody>
                    <a:bodyPr/>
                    <a:lstStyle/>
                    <a:p>
                      <a:pPr algn="ctr">
                        <a:lnSpc>
                          <a:spcPct val="107000"/>
                        </a:lnSpc>
                        <a:spcAft>
                          <a:spcPts val="800"/>
                        </a:spcAft>
                      </a:pPr>
                      <a:r>
                        <a:rPr lang="en-US"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Voice recognition system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Less accurate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Less accurate compared with others. Some voices don’t come across well.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extLst>
                  <a:ext uri="{0D108BD9-81ED-4DB2-BD59-A6C34878D82A}">
                    <a16:rowId xmlns:a16="http://schemas.microsoft.com/office/drawing/2014/main" val="1900893518"/>
                  </a:ext>
                </a:extLst>
              </a:tr>
              <a:tr h="887846">
                <a:tc>
                  <a:txBody>
                    <a:bodyPr/>
                    <a:lstStyle/>
                    <a:p>
                      <a:pPr algn="ctr">
                        <a:lnSpc>
                          <a:spcPct val="107000"/>
                        </a:lnSpc>
                        <a:spcAft>
                          <a:spcPts val="800"/>
                        </a:spcAft>
                      </a:pPr>
                      <a:r>
                        <a:rPr lang="en-US"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Iris recognition system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a:effectLst/>
                        </a:rPr>
                        <a:t>Accurate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tc>
                  <a:txBody>
                    <a:bodyPr/>
                    <a:lstStyle/>
                    <a:p>
                      <a:pPr>
                        <a:lnSpc>
                          <a:spcPct val="107000"/>
                        </a:lnSpc>
                        <a:spcAft>
                          <a:spcPts val="800"/>
                        </a:spcAft>
                      </a:pPr>
                      <a:r>
                        <a:rPr lang="en-US" sz="1200" dirty="0">
                          <a:effectLst/>
                        </a:rPr>
                        <a:t>Privacy Invasion, problems in certain environmental conditions like  low lighting or extreme sunlight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57" marR="67957" marT="0" marB="0"/>
                </a:tc>
                <a:extLst>
                  <a:ext uri="{0D108BD9-81ED-4DB2-BD59-A6C34878D82A}">
                    <a16:rowId xmlns:a16="http://schemas.microsoft.com/office/drawing/2014/main" val="538412109"/>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45585" y="39760"/>
            <a:ext cx="6117431" cy="627321"/>
          </a:xfrm>
        </p:spPr>
        <p:txBody>
          <a:bodyPr/>
          <a:lstStyle/>
          <a:p>
            <a:r>
              <a:rPr lang="en-US" sz="3600" dirty="0"/>
              <a:t>Literature</a:t>
            </a:r>
          </a:p>
        </p:txBody>
      </p:sp>
      <p:sp>
        <p:nvSpPr>
          <p:cNvPr id="4" name="Date Placeholder 3"/>
          <p:cNvSpPr>
            <a:spLocks noGrp="1"/>
          </p:cNvSpPr>
          <p:nvPr>
            <p:ph type="dt" idx="10"/>
          </p:nvPr>
        </p:nvSpPr>
        <p:spPr/>
        <p:txBody>
          <a:bodyPr/>
          <a:lstStyle/>
          <a:p>
            <a:r>
              <a:rPr lang="en-US" dirty="0"/>
              <a:t>1/31/2024</a:t>
            </a:r>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9C6F8A5E-752B-DB3E-4C2A-7C3FD9136CF3}"/>
              </a:ext>
            </a:extLst>
          </p:cNvPr>
          <p:cNvGraphicFramePr>
            <a:graphicFrameLocks noGrp="1"/>
          </p:cNvGraphicFramePr>
          <p:nvPr>
            <p:extLst>
              <p:ext uri="{D42A27DB-BD31-4B8C-83A1-F6EECF244321}">
                <p14:modId xmlns:p14="http://schemas.microsoft.com/office/powerpoint/2010/main" val="7513505"/>
              </p:ext>
            </p:extLst>
          </p:nvPr>
        </p:nvGraphicFramePr>
        <p:xfrm>
          <a:off x="628153" y="723569"/>
          <a:ext cx="8325347" cy="4358640"/>
        </p:xfrm>
        <a:graphic>
          <a:graphicData uri="http://schemas.openxmlformats.org/drawingml/2006/table">
            <a:tbl>
              <a:tblPr firstRow="1" bandRow="1">
                <a:tableStyleId>{1D3205E1-8B83-452B-8570-0B3C4014EAE2}</a:tableStyleId>
              </a:tblPr>
              <a:tblGrid>
                <a:gridCol w="833958">
                  <a:extLst>
                    <a:ext uri="{9D8B030D-6E8A-4147-A177-3AD203B41FA5}">
                      <a16:colId xmlns:a16="http://schemas.microsoft.com/office/drawing/2014/main" val="855801151"/>
                    </a:ext>
                  </a:extLst>
                </a:gridCol>
                <a:gridCol w="1403246">
                  <a:extLst>
                    <a:ext uri="{9D8B030D-6E8A-4147-A177-3AD203B41FA5}">
                      <a16:colId xmlns:a16="http://schemas.microsoft.com/office/drawing/2014/main" val="1920684626"/>
                    </a:ext>
                  </a:extLst>
                </a:gridCol>
                <a:gridCol w="1047130">
                  <a:extLst>
                    <a:ext uri="{9D8B030D-6E8A-4147-A177-3AD203B41FA5}">
                      <a16:colId xmlns:a16="http://schemas.microsoft.com/office/drawing/2014/main" val="3976247776"/>
                    </a:ext>
                  </a:extLst>
                </a:gridCol>
                <a:gridCol w="2255949">
                  <a:extLst>
                    <a:ext uri="{9D8B030D-6E8A-4147-A177-3AD203B41FA5}">
                      <a16:colId xmlns:a16="http://schemas.microsoft.com/office/drawing/2014/main" val="1252101451"/>
                    </a:ext>
                  </a:extLst>
                </a:gridCol>
                <a:gridCol w="2785064">
                  <a:extLst>
                    <a:ext uri="{9D8B030D-6E8A-4147-A177-3AD203B41FA5}">
                      <a16:colId xmlns:a16="http://schemas.microsoft.com/office/drawing/2014/main" val="966561256"/>
                    </a:ext>
                  </a:extLst>
                </a:gridCol>
              </a:tblGrid>
              <a:tr h="231607">
                <a:tc>
                  <a:txBody>
                    <a:bodyPr/>
                    <a:lstStyle/>
                    <a:p>
                      <a:pPr algn="ctr"/>
                      <a:r>
                        <a:rPr lang="en-US" sz="1000" b="1" i="0" u="none" strike="noStrike" cap="none" dirty="0" err="1">
                          <a:solidFill>
                            <a:srgbClr val="000000"/>
                          </a:solidFill>
                          <a:effectLst/>
                          <a:latin typeface="Arial"/>
                          <a:ea typeface="Arial"/>
                          <a:cs typeface="Arial"/>
                          <a:sym typeface="Arial"/>
                        </a:rPr>
                        <a:t>Sl.No</a:t>
                      </a:r>
                      <a:endParaRPr lang="en-IN" sz="1000" b="1" dirty="0"/>
                    </a:p>
                  </a:txBody>
                  <a:tcPr/>
                </a:tc>
                <a:tc>
                  <a:txBody>
                    <a:bodyPr/>
                    <a:lstStyle/>
                    <a:p>
                      <a:pPr algn="ctr">
                        <a:lnSpc>
                          <a:spcPct val="107000"/>
                        </a:lnSpc>
                        <a:spcAft>
                          <a:spcPts val="800"/>
                        </a:spcAft>
                      </a:pP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Author </a:t>
                      </a: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000" b="1" i="0" u="none" strike="noStrike" cap="none" dirty="0">
                          <a:solidFill>
                            <a:srgbClr val="000000"/>
                          </a:solidFill>
                          <a:effectLst/>
                          <a:latin typeface="Arial"/>
                          <a:ea typeface="Arial"/>
                          <a:cs typeface="Arial"/>
                          <a:sym typeface="Arial"/>
                        </a:rPr>
                        <a:t>Strategies</a:t>
                      </a:r>
                      <a:endParaRPr lang="en-IN" sz="1000" b="1" dirty="0"/>
                    </a:p>
                  </a:txBody>
                  <a:tcPr/>
                </a:tc>
                <a:tc>
                  <a:txBody>
                    <a:bodyPr/>
                    <a:lstStyle/>
                    <a:p>
                      <a:pPr algn="ctr"/>
                      <a:r>
                        <a:rPr lang="en-US" sz="1000" b="1" i="0" u="none" strike="noStrike" cap="none" dirty="0">
                          <a:solidFill>
                            <a:srgbClr val="000000"/>
                          </a:solidFill>
                          <a:effectLst/>
                          <a:latin typeface="Arial"/>
                          <a:ea typeface="Arial"/>
                          <a:cs typeface="Arial"/>
                          <a:sym typeface="Arial"/>
                        </a:rPr>
                        <a:t>Advantages</a:t>
                      </a:r>
                      <a:endParaRPr lang="en-IN" sz="1000" b="1" dirty="0"/>
                    </a:p>
                  </a:txBody>
                  <a:tcPr/>
                </a:tc>
                <a:tc>
                  <a:txBody>
                    <a:bodyPr/>
                    <a:lstStyle/>
                    <a:p>
                      <a:pPr algn="ctr"/>
                      <a:r>
                        <a:rPr lang="en-US" sz="1000" b="1" i="0" u="none" strike="noStrike" cap="none" dirty="0">
                          <a:solidFill>
                            <a:srgbClr val="000000"/>
                          </a:solidFill>
                          <a:effectLst/>
                          <a:latin typeface="Arial"/>
                          <a:ea typeface="Arial"/>
                          <a:cs typeface="Arial"/>
                          <a:sym typeface="Arial"/>
                        </a:rPr>
                        <a:t>Disadvantages</a:t>
                      </a:r>
                      <a:endParaRPr lang="en-IN" sz="1000" b="1" dirty="0"/>
                    </a:p>
                  </a:txBody>
                  <a:tcPr/>
                </a:tc>
                <a:extLst>
                  <a:ext uri="{0D108BD9-81ED-4DB2-BD59-A6C34878D82A}">
                    <a16:rowId xmlns:a16="http://schemas.microsoft.com/office/drawing/2014/main" val="1316177659"/>
                  </a:ext>
                </a:extLst>
              </a:tr>
              <a:tr h="681198">
                <a:tc>
                  <a:txBody>
                    <a:bodyPr/>
                    <a:lstStyle/>
                    <a:p>
                      <a:r>
                        <a:rPr lang="en-US" sz="1000" b="0" dirty="0">
                          <a:latin typeface="+mn-lt"/>
                        </a:rPr>
                        <a:t>1</a:t>
                      </a:r>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Hoa Yang and </a:t>
                      </a:r>
                      <a:r>
                        <a:rPr lang="en-US" sz="1000" b="0" i="0" u="none" strike="noStrike" cap="none" dirty="0" err="1">
                          <a:solidFill>
                            <a:srgbClr val="000000"/>
                          </a:solidFill>
                          <a:effectLst/>
                          <a:latin typeface="+mn-lt"/>
                          <a:ea typeface="Arial"/>
                          <a:cs typeface="Arial"/>
                          <a:sym typeface="Arial"/>
                        </a:rPr>
                        <a:t>Xiaofeng</a:t>
                      </a:r>
                      <a:r>
                        <a:rPr lang="en-US" sz="1000" b="0" i="0" u="none" strike="noStrike" cap="none" dirty="0">
                          <a:solidFill>
                            <a:srgbClr val="000000"/>
                          </a:solidFill>
                          <a:effectLst/>
                          <a:latin typeface="+mn-lt"/>
                          <a:ea typeface="Arial"/>
                          <a:cs typeface="Arial"/>
                          <a:sym typeface="Arial"/>
                        </a:rPr>
                        <a:t> </a:t>
                      </a:r>
                      <a:r>
                        <a:rPr lang="en-US" sz="1000" b="0" i="0" u="none" strike="noStrike" cap="none" dirty="0" err="1">
                          <a:solidFill>
                            <a:srgbClr val="000000"/>
                          </a:solidFill>
                          <a:effectLst/>
                          <a:latin typeface="+mn-lt"/>
                          <a:ea typeface="Arial"/>
                          <a:cs typeface="Arial"/>
                          <a:sym typeface="Arial"/>
                        </a:rPr>
                        <a:t>han</a:t>
                      </a:r>
                      <a:endParaRPr lang="en-IN" sz="10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effectLst/>
                          <a:latin typeface="+mn-lt"/>
                          <a:ea typeface="Arial"/>
                          <a:cs typeface="Arial"/>
                          <a:sym typeface="Arial"/>
                        </a:rPr>
                        <a:t>LDA method</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1. High detection Speed.</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2. High Accuracy.</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1. Long Training Time. </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2.Limited Head Pose. </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3.Not able to detect dark faces.</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extLst>
                  <a:ext uri="{0D108BD9-81ED-4DB2-BD59-A6C34878D82A}">
                    <a16:rowId xmlns:a16="http://schemas.microsoft.com/office/drawing/2014/main" val="2881427066"/>
                  </a:ext>
                </a:extLst>
              </a:tr>
              <a:tr h="831061">
                <a:tc>
                  <a:txBody>
                    <a:bodyPr/>
                    <a:lstStyle/>
                    <a:p>
                      <a:r>
                        <a:rPr lang="en-US" sz="1000" b="0" dirty="0">
                          <a:latin typeface="+mn-lt"/>
                        </a:rPr>
                        <a:t>2</a:t>
                      </a:r>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Shivangi Awasthi, Shubhangi Awasthi </a:t>
                      </a:r>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Local Binary</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Pattern Histogram</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1.Simple computation.</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2.High tolerance</a:t>
                      </a:r>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1.Only used for binary and grey images. </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2.Overall performance is</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inaccurate compared to Viola-Jones</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Algorithm.</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extLst>
                  <a:ext uri="{0D108BD9-81ED-4DB2-BD59-A6C34878D82A}">
                    <a16:rowId xmlns:a16="http://schemas.microsoft.com/office/drawing/2014/main" val="2779896410"/>
                  </a:ext>
                </a:extLst>
              </a:tr>
              <a:tr h="531334">
                <a:tc>
                  <a:txBody>
                    <a:bodyPr/>
                    <a:lstStyle/>
                    <a:p>
                      <a:r>
                        <a:rPr lang="en-US" sz="1000" b="0" dirty="0">
                          <a:latin typeface="+mn-lt"/>
                        </a:rPr>
                        <a:t>3</a:t>
                      </a:r>
                      <a:endParaRPr lang="en-IN" sz="1000" b="0" dirty="0">
                        <a:latin typeface="+mn-lt"/>
                      </a:endParaRPr>
                    </a:p>
                  </a:txBody>
                  <a:tcPr/>
                </a:tc>
                <a:tc>
                  <a:txBody>
                    <a:bodyPr/>
                    <a:lstStyle/>
                    <a:p>
                      <a:r>
                        <a:rPr lang="en-US" sz="1000" b="0" i="0" u="none" strike="noStrike" cap="none" dirty="0" err="1">
                          <a:solidFill>
                            <a:srgbClr val="000000"/>
                          </a:solidFill>
                          <a:effectLst/>
                          <a:latin typeface="+mn-lt"/>
                          <a:ea typeface="Arial"/>
                          <a:cs typeface="Arial"/>
                          <a:sym typeface="Arial"/>
                        </a:rPr>
                        <a:t>S.Sveleba</a:t>
                      </a:r>
                      <a:r>
                        <a:rPr lang="en-US" sz="1000" b="0" i="0" u="none" strike="noStrike" cap="none" dirty="0">
                          <a:solidFill>
                            <a:srgbClr val="000000"/>
                          </a:solidFill>
                          <a:effectLst/>
                          <a:latin typeface="+mn-lt"/>
                          <a:ea typeface="Arial"/>
                          <a:cs typeface="Arial"/>
                          <a:sym typeface="Arial"/>
                        </a:rPr>
                        <a:t> , I. </a:t>
                      </a:r>
                      <a:r>
                        <a:rPr lang="en-US" sz="1000" b="0" i="0" u="none" strike="noStrike" cap="none" dirty="0" err="1">
                          <a:solidFill>
                            <a:srgbClr val="000000"/>
                          </a:solidFill>
                          <a:effectLst/>
                          <a:latin typeface="+mn-lt"/>
                          <a:ea typeface="Arial"/>
                          <a:cs typeface="Arial"/>
                          <a:sym typeface="Arial"/>
                        </a:rPr>
                        <a:t>Katerynchuk</a:t>
                      </a:r>
                      <a:r>
                        <a:rPr lang="en-US" sz="1000" b="0" i="0" u="none" strike="noStrike" cap="none" dirty="0">
                          <a:solidFill>
                            <a:srgbClr val="000000"/>
                          </a:solidFill>
                          <a:effectLst/>
                          <a:latin typeface="+mn-lt"/>
                          <a:ea typeface="Arial"/>
                          <a:cs typeface="Arial"/>
                          <a:sym typeface="Arial"/>
                        </a:rPr>
                        <a:t> , I </a:t>
                      </a:r>
                      <a:r>
                        <a:rPr lang="en-US" sz="1000" b="0" i="0" u="none" strike="noStrike" cap="none" dirty="0" err="1">
                          <a:solidFill>
                            <a:srgbClr val="000000"/>
                          </a:solidFill>
                          <a:effectLst/>
                          <a:latin typeface="+mn-lt"/>
                          <a:ea typeface="Arial"/>
                          <a:cs typeface="Arial"/>
                          <a:sym typeface="Arial"/>
                        </a:rPr>
                        <a:t>Karpa</a:t>
                      </a:r>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Ada Boost</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Algorithm</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effectLst/>
                          <a:latin typeface="+mn-lt"/>
                          <a:ea typeface="Arial"/>
                          <a:cs typeface="Arial"/>
                          <a:sym typeface="Arial"/>
                        </a:rPr>
                        <a:t>Need not to have any prior knowledge about face structure.</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The result highly depends on the training</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data and affected by weak classifiers</a:t>
                      </a:r>
                      <a:endParaRPr lang="en-IN" sz="1000" b="0" dirty="0">
                        <a:latin typeface="+mn-lt"/>
                      </a:endParaRPr>
                    </a:p>
                  </a:txBody>
                  <a:tcPr/>
                </a:tc>
                <a:extLst>
                  <a:ext uri="{0D108BD9-81ED-4DB2-BD59-A6C34878D82A}">
                    <a16:rowId xmlns:a16="http://schemas.microsoft.com/office/drawing/2014/main" val="1553420433"/>
                  </a:ext>
                </a:extLst>
              </a:tr>
              <a:tr h="980925">
                <a:tc>
                  <a:txBody>
                    <a:bodyPr/>
                    <a:lstStyle/>
                    <a:p>
                      <a:r>
                        <a:rPr lang="en-US" sz="1000" b="0" dirty="0">
                          <a:latin typeface="+mn-lt"/>
                        </a:rPr>
                        <a:t>4</a:t>
                      </a:r>
                      <a:endParaRPr lang="en-IN" sz="1000" b="0" dirty="0">
                        <a:latin typeface="+mn-lt"/>
                      </a:endParaRPr>
                    </a:p>
                  </a:txBody>
                  <a:tcPr/>
                </a:tc>
                <a:tc>
                  <a:txBody>
                    <a:bodyPr/>
                    <a:lstStyle/>
                    <a:p>
                      <a:r>
                        <a:rPr lang="en-US" sz="1000" b="0" i="0" u="none" strike="noStrike" cap="none" dirty="0" err="1">
                          <a:solidFill>
                            <a:srgbClr val="000000"/>
                          </a:solidFill>
                          <a:effectLst/>
                          <a:latin typeface="+mn-lt"/>
                          <a:ea typeface="Arial"/>
                          <a:cs typeface="Arial"/>
                          <a:sym typeface="Arial"/>
                        </a:rPr>
                        <a:t>R.Nandhini</a:t>
                      </a:r>
                      <a:r>
                        <a:rPr lang="en-US" sz="1000" b="0" i="0" u="none" strike="noStrike" cap="none" dirty="0">
                          <a:solidFill>
                            <a:srgbClr val="000000"/>
                          </a:solidFill>
                          <a:effectLst/>
                          <a:latin typeface="+mn-lt"/>
                          <a:ea typeface="Arial"/>
                          <a:cs typeface="Arial"/>
                          <a:sym typeface="Arial"/>
                        </a:rPr>
                        <a:t>, N. Duraimurugan , and S. </a:t>
                      </a:r>
                      <a:r>
                        <a:rPr lang="en-US" sz="1000" b="0" i="0" u="none" strike="noStrike" cap="none" dirty="0" err="1">
                          <a:solidFill>
                            <a:srgbClr val="000000"/>
                          </a:solidFill>
                          <a:effectLst/>
                          <a:latin typeface="+mn-lt"/>
                          <a:ea typeface="Arial"/>
                          <a:cs typeface="Arial"/>
                          <a:sym typeface="Arial"/>
                        </a:rPr>
                        <a:t>P.Chokkalingam</a:t>
                      </a:r>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SMQT Features</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and SNOW</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Classifier Method</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1. Capable to deal with</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lighting problem in object</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detection.</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2. Efficient in</a:t>
                      </a:r>
                      <a:r>
                        <a:rPr lang="en-IN" sz="1000" b="0" i="0" u="none" strike="noStrike" cap="none" dirty="0">
                          <a:solidFill>
                            <a:srgbClr val="000000"/>
                          </a:solidFill>
                          <a:effectLst/>
                          <a:latin typeface="+mn-lt"/>
                          <a:ea typeface="Arial"/>
                          <a:cs typeface="Arial"/>
                          <a:sym typeface="Arial"/>
                        </a:rPr>
                        <a:t> </a:t>
                      </a:r>
                      <a:r>
                        <a:rPr lang="en-US" sz="1000" b="0" i="0" u="none" strike="noStrike" cap="none" dirty="0">
                          <a:solidFill>
                            <a:srgbClr val="000000"/>
                          </a:solidFill>
                          <a:effectLst/>
                          <a:latin typeface="+mn-lt"/>
                          <a:ea typeface="Arial"/>
                          <a:cs typeface="Arial"/>
                          <a:sym typeface="Arial"/>
                        </a:rPr>
                        <a:t>computation.</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r>
                        <a:rPr lang="en-US" sz="1000" b="0" i="0" u="none" strike="noStrike" cap="none" dirty="0">
                          <a:solidFill>
                            <a:srgbClr val="000000"/>
                          </a:solidFill>
                          <a:effectLst/>
                          <a:latin typeface="+mn-lt"/>
                          <a:ea typeface="Arial"/>
                          <a:cs typeface="Arial"/>
                          <a:sym typeface="Arial"/>
                        </a:rPr>
                        <a:t>The region contain very similar to grey</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value regions will be misidentified as face.</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extLst>
                  <a:ext uri="{0D108BD9-81ED-4DB2-BD59-A6C34878D82A}">
                    <a16:rowId xmlns:a16="http://schemas.microsoft.com/office/drawing/2014/main" val="1364307754"/>
                  </a:ext>
                </a:extLst>
              </a:tr>
              <a:tr h="980925">
                <a:tc>
                  <a:txBody>
                    <a:bodyPr/>
                    <a:lstStyle/>
                    <a:p>
                      <a:r>
                        <a:rPr lang="en-US" sz="1000" b="0" dirty="0">
                          <a:latin typeface="+mn-lt"/>
                        </a:rPr>
                        <a:t>5</a:t>
                      </a:r>
                      <a:endParaRPr lang="en-IN" sz="1000" b="0" dirty="0">
                        <a:latin typeface="+mn-lt"/>
                      </a:endParaRPr>
                    </a:p>
                  </a:txBody>
                  <a:tcPr/>
                </a:tc>
                <a:tc>
                  <a:txBody>
                    <a:bodyPr/>
                    <a:lstStyle/>
                    <a:p>
                      <a:r>
                        <a:rPr lang="en-US" sz="1000" b="0" i="0" u="none" strike="noStrike" cap="none" dirty="0" err="1">
                          <a:solidFill>
                            <a:srgbClr val="000000"/>
                          </a:solidFill>
                          <a:effectLst/>
                          <a:latin typeface="+mn-lt"/>
                          <a:ea typeface="Arial"/>
                          <a:cs typeface="Arial"/>
                          <a:sym typeface="Arial"/>
                        </a:rPr>
                        <a:t>H.K.Nguyen,M.T</a:t>
                      </a:r>
                      <a:r>
                        <a:rPr lang="en-US" sz="1000" b="0" i="0" u="none" strike="noStrike" cap="none" dirty="0">
                          <a:solidFill>
                            <a:srgbClr val="000000"/>
                          </a:solidFill>
                          <a:effectLst/>
                          <a:latin typeface="+mn-lt"/>
                          <a:ea typeface="Arial"/>
                          <a:cs typeface="Arial"/>
                          <a:sym typeface="Arial"/>
                        </a:rPr>
                        <a:t>. Chew</a:t>
                      </a:r>
                      <a:endParaRPr lang="en-IN" sz="10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effectLst/>
                          <a:latin typeface="+mn-lt"/>
                          <a:ea typeface="Arial"/>
                          <a:cs typeface="Arial"/>
                          <a:sym typeface="Arial"/>
                        </a:rPr>
                        <a:t>Neural-Network</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tc>
                  <a:txBody>
                    <a:bodyPr/>
                    <a:lstStyle/>
                    <a:p>
                      <a:pPr algn="just">
                        <a:lnSpc>
                          <a:spcPct val="107000"/>
                        </a:lnSpc>
                        <a:spcAft>
                          <a:spcPts val="800"/>
                        </a:spcAft>
                      </a:pPr>
                      <a:r>
                        <a:rPr lang="en-US" sz="1000" b="0" dirty="0">
                          <a:effectLst/>
                          <a:latin typeface="+mn-lt"/>
                          <a:ea typeface="Calibri" panose="020F0502020204030204" pitchFamily="34" charset="0"/>
                          <a:cs typeface="Times New Roman" panose="02020603050405020304" pitchFamily="18" charset="0"/>
                        </a:rPr>
                        <a:t>High accuracy only if large</a:t>
                      </a:r>
                      <a:r>
                        <a:rPr lang="en-IN" sz="1000" b="0" dirty="0">
                          <a:effectLst/>
                          <a:latin typeface="+mn-lt"/>
                          <a:ea typeface="Calibri" panose="020F0502020204030204" pitchFamily="34" charset="0"/>
                          <a:cs typeface="Times New Roman" panose="02020603050405020304" pitchFamily="18" charset="0"/>
                        </a:rPr>
                        <a:t> </a:t>
                      </a:r>
                      <a:r>
                        <a:rPr lang="en-US" sz="1000" b="0" dirty="0">
                          <a:effectLst/>
                          <a:latin typeface="+mn-lt"/>
                          <a:ea typeface="Calibri" panose="020F0502020204030204" pitchFamily="34" charset="0"/>
                          <a:cs typeface="Times New Roman" panose="02020603050405020304" pitchFamily="18" charset="0"/>
                        </a:rPr>
                        <a:t>size of image were trained.</a:t>
                      </a:r>
                      <a:endParaRPr lang="en-IN" sz="1000" b="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US" sz="1000" b="0" dirty="0">
                          <a:solidFill>
                            <a:srgbClr val="000000"/>
                          </a:solidFill>
                          <a:effectLst/>
                          <a:latin typeface="+mn-lt"/>
                          <a:ea typeface="Times New Roman" panose="02020603050405020304" pitchFamily="18" charset="0"/>
                          <a:cs typeface="Times New Roman" panose="02020603050405020304" pitchFamily="18" charset="0"/>
                        </a:rPr>
                        <a:t> </a:t>
                      </a:r>
                      <a:endParaRPr lang="en-IN" sz="1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000" b="0" i="0" u="none" strike="noStrike" cap="none" dirty="0">
                          <a:solidFill>
                            <a:srgbClr val="000000"/>
                          </a:solidFill>
                          <a:effectLst/>
                          <a:latin typeface="+mn-lt"/>
                          <a:ea typeface="Arial"/>
                          <a:cs typeface="Arial"/>
                          <a:sym typeface="Arial"/>
                        </a:rPr>
                        <a:t>1. Detection process is slow and</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computation is complex.</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2. Overall performance is weaker</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than Viola-Jones</a:t>
                      </a:r>
                      <a:endParaRPr lang="en-IN" sz="1000" b="0" i="0" u="none" strike="noStrike" cap="none" dirty="0">
                        <a:solidFill>
                          <a:srgbClr val="000000"/>
                        </a:solidFill>
                        <a:effectLst/>
                        <a:latin typeface="+mn-lt"/>
                        <a:ea typeface="Arial"/>
                        <a:cs typeface="Arial"/>
                        <a:sym typeface="Arial"/>
                      </a:endParaRPr>
                    </a:p>
                    <a:p>
                      <a:r>
                        <a:rPr lang="en-US" sz="1000" b="0" i="0" u="none" strike="noStrike" cap="none" dirty="0">
                          <a:solidFill>
                            <a:srgbClr val="000000"/>
                          </a:solidFill>
                          <a:effectLst/>
                          <a:latin typeface="+mn-lt"/>
                          <a:ea typeface="Arial"/>
                          <a:cs typeface="Arial"/>
                          <a:sym typeface="Arial"/>
                        </a:rPr>
                        <a:t>algorithm</a:t>
                      </a:r>
                      <a:endParaRPr lang="en-IN" sz="1000" b="0" i="0" u="none" strike="noStrike" cap="none" dirty="0">
                        <a:solidFill>
                          <a:srgbClr val="000000"/>
                        </a:solidFill>
                        <a:effectLst/>
                        <a:latin typeface="+mn-lt"/>
                        <a:ea typeface="Arial"/>
                        <a:cs typeface="Arial"/>
                        <a:sym typeface="Arial"/>
                      </a:endParaRPr>
                    </a:p>
                    <a:p>
                      <a:endParaRPr lang="en-IN" sz="1000" b="0" dirty="0">
                        <a:latin typeface="+mn-lt"/>
                      </a:endParaRPr>
                    </a:p>
                  </a:txBody>
                  <a:tcPr/>
                </a:tc>
                <a:extLst>
                  <a:ext uri="{0D108BD9-81ED-4DB2-BD59-A6C34878D82A}">
                    <a16:rowId xmlns:a16="http://schemas.microsoft.com/office/drawing/2014/main" val="3583325869"/>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35803" y="21344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563880" y="1142022"/>
            <a:ext cx="8016240" cy="2893100"/>
          </a:xfrm>
          <a:prstGeom prst="rect">
            <a:avLst/>
          </a:prstGeom>
          <a:noFill/>
        </p:spPr>
        <p:txBody>
          <a:bodyPr wrap="square" rtlCol="0">
            <a:spAutoFit/>
          </a:bodyPr>
          <a:lstStyle/>
          <a:p>
            <a:r>
              <a:rPr lang="en-US" dirty="0">
                <a:latin typeface="+mn-lt"/>
                <a:cs typeface="Times New Roman" panose="02020603050405020304" pitchFamily="18" charset="0"/>
              </a:rPr>
              <a:t>The current face recognition attendance system lacks the capability to simultaneously recognize multiple individuals and capture images during scanning, posing a limitation in accurately recording attendance for groups of people.</a:t>
            </a:r>
          </a:p>
          <a:p>
            <a:endParaRPr lang="en-US" dirty="0">
              <a:latin typeface="+mn-lt"/>
            </a:endParaRPr>
          </a:p>
          <a:p>
            <a:r>
              <a:rPr lang="en-US" dirty="0">
                <a:latin typeface="+mn-lt"/>
              </a:rPr>
              <a:t>Apart from calling names, attendance sheet is passed around the classroom during the lecture sessions. The lecture class especially the class with a large number of students might find it difficult to have the attendance sheet being passed around the class. Thus, face recognition attendance system is proposed in order to replace the manual signing of the presence of students which are burdensome and causes students get distracted in order to sign for their attendance. Furthermore, the face recognition based automated student attendance system able to overcome the problem of fraudulent approach and lecturers does not have to count the number of students several times to ensure the presence of the students.</a:t>
            </a:r>
          </a:p>
          <a:p>
            <a:r>
              <a:rPr lang="en-US" dirty="0">
                <a:latin typeface="+mn-lt"/>
              </a:rPr>
              <a:t> </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57789" y="102336"/>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675167" y="815333"/>
            <a:ext cx="8103073" cy="4066754"/>
          </a:xfrm>
          <a:prstGeom prst="rect">
            <a:avLst/>
          </a:prstGeom>
          <a:noFill/>
        </p:spPr>
        <p:txBody>
          <a:bodyPr wrap="square" rtlCol="0">
            <a:spAutoFit/>
          </a:bodyPr>
          <a:lstStyle/>
          <a:p>
            <a:pPr>
              <a:lnSpc>
                <a:spcPct val="107000"/>
              </a:lnSpc>
              <a:spcAft>
                <a:spcPts val="190"/>
              </a:spcAft>
            </a:pPr>
            <a:r>
              <a:rPr lang="en-US" dirty="0">
                <a:effectLst/>
                <a:latin typeface="+mj-lt"/>
                <a:ea typeface="Calibri" panose="020F0502020204030204" pitchFamily="34" charset="0"/>
                <a:cs typeface="Times New Roman" panose="02020603050405020304" pitchFamily="18" charset="0"/>
              </a:rPr>
              <a:t>In our effort to make keeping track of attendance easier in schools and workplaces, we want to create a smart Face Recognition Attendance System using Python. But there are some important challenges we need to solve to make sure it works well: </a:t>
            </a:r>
            <a:endParaRPr lang="en-IN"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Firstly, we want the system to recognize faces accurately, even in different lighting or when people make different expressions. We need it to avoid making mistakes, like marking someone absent when they're actually there. </a:t>
            </a:r>
            <a:endParaRPr lang="en-IN"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Then, we're really serious about protecting people's privacy. The system needs to keep facial data safe by encrypting it and following privacy rules, so no one can access it without permission. </a:t>
            </a: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By investigating two colleges A and B in a province, we conducted experiments in colleges based on the application of face recognition attendance system accuracy, and selected 200 college students who need to punch cards. According to the experimental results, the accuracy rate of face recognition in the classroom video of the two colleges is currently high, and the accuracy rate of face recognition in the college video is about 75%. About 30% of the failed card punches due to video blur, it can be seen from these data that the accuracy rate of the video face recognition system is relatively Normal.</a:t>
            </a:r>
            <a:endParaRPr lang="en-IN"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IN" sz="1200" dirty="0">
              <a:effectLst/>
              <a:latin typeface="+mj-lt"/>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05389" y="9750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r>
              <a:rPr lang="en-US" dirty="0"/>
              <a:t>1/31/2024</a:t>
            </a:r>
          </a:p>
        </p:txBody>
      </p:sp>
      <p:sp>
        <p:nvSpPr>
          <p:cNvPr id="4" name="Footer Placeholder 3"/>
          <p:cNvSpPr>
            <a:spLocks noGrp="1"/>
          </p:cNvSpPr>
          <p:nvPr>
            <p:ph type="ftr" idx="11"/>
          </p:nvPr>
        </p:nvSpPr>
        <p:spPr/>
        <p:txBody>
          <a:bodyPr/>
          <a:lstStyle/>
          <a:p>
            <a:r>
              <a:rPr lang="en-US"/>
              <a:t>Department of Computer Science and Engineering</a:t>
            </a:r>
          </a:p>
        </p:txBody>
      </p:sp>
      <p:graphicFrame>
        <p:nvGraphicFramePr>
          <p:cNvPr id="9" name="Table 8">
            <a:extLst>
              <a:ext uri="{FF2B5EF4-FFF2-40B4-BE49-F238E27FC236}">
                <a16:creationId xmlns:a16="http://schemas.microsoft.com/office/drawing/2014/main" id="{C6574FFE-0DC2-9DE7-5F22-2A74AA9603C0}"/>
              </a:ext>
            </a:extLst>
          </p:cNvPr>
          <p:cNvGraphicFramePr>
            <a:graphicFrameLocks noGrp="1"/>
          </p:cNvGraphicFramePr>
          <p:nvPr>
            <p:extLst>
              <p:ext uri="{D42A27DB-BD31-4B8C-83A1-F6EECF244321}">
                <p14:modId xmlns:p14="http://schemas.microsoft.com/office/powerpoint/2010/main" val="3741051734"/>
              </p:ext>
            </p:extLst>
          </p:nvPr>
        </p:nvGraphicFramePr>
        <p:xfrm>
          <a:off x="1205388" y="3154151"/>
          <a:ext cx="7153751" cy="1005137"/>
        </p:xfrm>
        <a:graphic>
          <a:graphicData uri="http://schemas.openxmlformats.org/drawingml/2006/table">
            <a:tbl>
              <a:tblPr firstRow="1" firstCol="1" bandRow="1">
                <a:tableStyleId>{1D3205E1-8B83-452B-8570-0B3C4014EAE2}</a:tableStyleId>
              </a:tblPr>
              <a:tblGrid>
                <a:gridCol w="2370533">
                  <a:extLst>
                    <a:ext uri="{9D8B030D-6E8A-4147-A177-3AD203B41FA5}">
                      <a16:colId xmlns:a16="http://schemas.microsoft.com/office/drawing/2014/main" val="3569400870"/>
                    </a:ext>
                  </a:extLst>
                </a:gridCol>
                <a:gridCol w="1184540">
                  <a:extLst>
                    <a:ext uri="{9D8B030D-6E8A-4147-A177-3AD203B41FA5}">
                      <a16:colId xmlns:a16="http://schemas.microsoft.com/office/drawing/2014/main" val="296342491"/>
                    </a:ext>
                  </a:extLst>
                </a:gridCol>
                <a:gridCol w="1184540">
                  <a:extLst>
                    <a:ext uri="{9D8B030D-6E8A-4147-A177-3AD203B41FA5}">
                      <a16:colId xmlns:a16="http://schemas.microsoft.com/office/drawing/2014/main" val="563710150"/>
                    </a:ext>
                  </a:extLst>
                </a:gridCol>
                <a:gridCol w="1207069">
                  <a:extLst>
                    <a:ext uri="{9D8B030D-6E8A-4147-A177-3AD203B41FA5}">
                      <a16:colId xmlns:a16="http://schemas.microsoft.com/office/drawing/2014/main" val="3295148305"/>
                    </a:ext>
                  </a:extLst>
                </a:gridCol>
                <a:gridCol w="1207069">
                  <a:extLst>
                    <a:ext uri="{9D8B030D-6E8A-4147-A177-3AD203B41FA5}">
                      <a16:colId xmlns:a16="http://schemas.microsoft.com/office/drawing/2014/main" val="2893436284"/>
                    </a:ext>
                  </a:extLst>
                </a:gridCol>
              </a:tblGrid>
              <a:tr h="191109">
                <a:tc rowSpan="2">
                  <a:txBody>
                    <a:bodyPr/>
                    <a:lstStyle/>
                    <a:p>
                      <a:pPr marL="4445">
                        <a:lnSpc>
                          <a:spcPct val="106000"/>
                        </a:lnSpc>
                        <a:spcAft>
                          <a:spcPts val="800"/>
                        </a:spcAft>
                      </a:pPr>
                      <a:r>
                        <a:rPr lang="en-IN" sz="1000" kern="100" dirty="0">
                          <a:effectLst/>
                        </a:rPr>
                        <a:t>Video Face Recognition accuracy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ctr"/>
                </a:tc>
                <a:tc gridSpan="2">
                  <a:txBody>
                    <a:bodyPr/>
                    <a:lstStyle/>
                    <a:p>
                      <a:pPr marL="107950">
                        <a:lnSpc>
                          <a:spcPct val="106000"/>
                        </a:lnSpc>
                        <a:spcAft>
                          <a:spcPts val="800"/>
                        </a:spcAft>
                      </a:pPr>
                      <a:r>
                        <a:rPr lang="en-IN" sz="1000" kern="100">
                          <a:effectLst/>
                        </a:rPr>
                        <a:t>School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hMerge="1">
                  <a:txBody>
                    <a:bodyPr/>
                    <a:lstStyle/>
                    <a:p>
                      <a:endParaRPr lang="en-IN"/>
                    </a:p>
                  </a:txBody>
                  <a:tcPr/>
                </a:tc>
                <a:tc gridSpan="2">
                  <a:txBody>
                    <a:bodyPr/>
                    <a:lstStyle/>
                    <a:p>
                      <a:pPr marL="107950">
                        <a:lnSpc>
                          <a:spcPct val="106000"/>
                        </a:lnSpc>
                        <a:spcAft>
                          <a:spcPts val="800"/>
                        </a:spcAft>
                      </a:pPr>
                      <a:r>
                        <a:rPr lang="en-IN" sz="1000" kern="100">
                          <a:effectLst/>
                        </a:rPr>
                        <a:t>School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hMerge="1">
                  <a:txBody>
                    <a:bodyPr/>
                    <a:lstStyle/>
                    <a:p>
                      <a:endParaRPr lang="en-IN"/>
                    </a:p>
                  </a:txBody>
                  <a:tcPr/>
                </a:tc>
                <a:extLst>
                  <a:ext uri="{0D108BD9-81ED-4DB2-BD59-A6C34878D82A}">
                    <a16:rowId xmlns:a16="http://schemas.microsoft.com/office/drawing/2014/main" val="3855833053"/>
                  </a:ext>
                </a:extLst>
              </a:tr>
              <a:tr h="365367">
                <a:tc vMerge="1">
                  <a:txBody>
                    <a:bodyPr/>
                    <a:lstStyle/>
                    <a:p>
                      <a:endParaRPr lang="en-IN"/>
                    </a:p>
                  </a:txBody>
                  <a:tcPr/>
                </a:tc>
                <a:tc>
                  <a:txBody>
                    <a:bodyPr/>
                    <a:lstStyle/>
                    <a:p>
                      <a:pPr>
                        <a:lnSpc>
                          <a:spcPct val="106000"/>
                        </a:lnSpc>
                        <a:spcAft>
                          <a:spcPts val="800"/>
                        </a:spcAft>
                      </a:pPr>
                      <a:r>
                        <a:rPr lang="en-IN" sz="1000" kern="100">
                          <a:effectLst/>
                        </a:rPr>
                        <a:t>Test group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tc>
                <a:tc>
                  <a:txBody>
                    <a:bodyPr/>
                    <a:lstStyle/>
                    <a:p>
                      <a:pPr marL="27940">
                        <a:lnSpc>
                          <a:spcPct val="106000"/>
                        </a:lnSpc>
                        <a:spcAft>
                          <a:spcPts val="800"/>
                        </a:spcAft>
                      </a:pPr>
                      <a:r>
                        <a:rPr lang="en-IN" sz="1000" kern="100">
                          <a:effectLst/>
                        </a:rPr>
                        <a:t>Control group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tc>
                <a:tc>
                  <a:txBody>
                    <a:bodyPr/>
                    <a:lstStyle/>
                    <a:p>
                      <a:pPr marL="1270">
                        <a:lnSpc>
                          <a:spcPct val="106000"/>
                        </a:lnSpc>
                        <a:spcAft>
                          <a:spcPts val="800"/>
                        </a:spcAft>
                      </a:pPr>
                      <a:r>
                        <a:rPr lang="en-IN" sz="1000" kern="100">
                          <a:effectLst/>
                        </a:rPr>
                        <a:t>Test group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tc>
                <a:tc>
                  <a:txBody>
                    <a:bodyPr/>
                    <a:lstStyle/>
                    <a:p>
                      <a:pPr marL="33020">
                        <a:lnSpc>
                          <a:spcPct val="106000"/>
                        </a:lnSpc>
                        <a:spcAft>
                          <a:spcPts val="800"/>
                        </a:spcAft>
                      </a:pPr>
                      <a:r>
                        <a:rPr lang="en-IN" sz="1000" kern="100">
                          <a:effectLst/>
                        </a:rPr>
                        <a:t>Control group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tc>
                <a:extLst>
                  <a:ext uri="{0D108BD9-81ED-4DB2-BD59-A6C34878D82A}">
                    <a16:rowId xmlns:a16="http://schemas.microsoft.com/office/drawing/2014/main" val="1605392327"/>
                  </a:ext>
                </a:extLst>
              </a:tr>
              <a:tr h="257552">
                <a:tc>
                  <a:txBody>
                    <a:bodyPr/>
                    <a:lstStyle/>
                    <a:p>
                      <a:pPr>
                        <a:lnSpc>
                          <a:spcPct val="106000"/>
                        </a:lnSpc>
                        <a:spcAft>
                          <a:spcPts val="800"/>
                        </a:spcAft>
                      </a:pPr>
                      <a:r>
                        <a:rPr lang="en-IN" sz="1000" kern="100">
                          <a:effectLst/>
                        </a:rPr>
                        <a:t>Accuracy 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tc>
                <a:tc>
                  <a:txBody>
                    <a:bodyPr/>
                    <a:lstStyle/>
                    <a:p>
                      <a:pPr marL="73660">
                        <a:lnSpc>
                          <a:spcPct val="106000"/>
                        </a:lnSpc>
                        <a:spcAft>
                          <a:spcPts val="800"/>
                        </a:spcAft>
                      </a:pPr>
                      <a:r>
                        <a:rPr lang="en-IN" sz="1000" kern="100">
                          <a:effectLst/>
                        </a:rPr>
                        <a:t>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127000">
                        <a:lnSpc>
                          <a:spcPct val="106000"/>
                        </a:lnSpc>
                        <a:spcAft>
                          <a:spcPts val="800"/>
                        </a:spcAft>
                      </a:pPr>
                      <a:r>
                        <a:rPr lang="en-IN" sz="10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68580">
                        <a:lnSpc>
                          <a:spcPct val="106000"/>
                        </a:lnSpc>
                        <a:spcAft>
                          <a:spcPts val="800"/>
                        </a:spcAft>
                      </a:pPr>
                      <a:r>
                        <a:rPr lang="en-IN" sz="1000" kern="100">
                          <a:effectLst/>
                        </a:rPr>
                        <a:t>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132080">
                        <a:lnSpc>
                          <a:spcPct val="106000"/>
                        </a:lnSpc>
                        <a:spcAft>
                          <a:spcPts val="800"/>
                        </a:spcAft>
                      </a:pPr>
                      <a:r>
                        <a:rPr lang="en-IN" sz="1000" kern="100">
                          <a:effectLst/>
                        </a:rPr>
                        <a:t>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extLst>
                  <a:ext uri="{0D108BD9-81ED-4DB2-BD59-A6C34878D82A}">
                    <a16:rowId xmlns:a16="http://schemas.microsoft.com/office/drawing/2014/main" val="737332536"/>
                  </a:ext>
                </a:extLst>
              </a:tr>
              <a:tr h="191109">
                <a:tc>
                  <a:txBody>
                    <a:bodyPr/>
                    <a:lstStyle/>
                    <a:p>
                      <a:pPr marL="69850">
                        <a:lnSpc>
                          <a:spcPct val="106000"/>
                        </a:lnSpc>
                        <a:spcAft>
                          <a:spcPts val="800"/>
                        </a:spcAft>
                      </a:pPr>
                      <a:r>
                        <a:rPr lang="en-IN" sz="1000" kern="100">
                          <a:effectLst/>
                        </a:rPr>
                        <a:t>Video Blur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78740">
                        <a:lnSpc>
                          <a:spcPct val="106000"/>
                        </a:lnSpc>
                        <a:spcAft>
                          <a:spcPts val="800"/>
                        </a:spcAft>
                      </a:pPr>
                      <a:r>
                        <a:rPr lang="en-IN" sz="1000" kern="100">
                          <a:effectLst/>
                        </a:rPr>
                        <a:t>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150495">
                        <a:lnSpc>
                          <a:spcPct val="106000"/>
                        </a:lnSpc>
                        <a:spcAft>
                          <a:spcPts val="800"/>
                        </a:spcAft>
                      </a:pPr>
                      <a:r>
                        <a:rPr lang="en-IN" sz="10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73660">
                        <a:lnSpc>
                          <a:spcPct val="106000"/>
                        </a:lnSpc>
                        <a:spcAft>
                          <a:spcPts val="800"/>
                        </a:spcAft>
                      </a:pPr>
                      <a:r>
                        <a:rPr lang="en-IN" sz="1000" kern="100">
                          <a:effectLst/>
                        </a:rPr>
                        <a:t>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tc>
                  <a:txBody>
                    <a:bodyPr/>
                    <a:lstStyle/>
                    <a:p>
                      <a:pPr marL="155575">
                        <a:lnSpc>
                          <a:spcPct val="106000"/>
                        </a:lnSpc>
                        <a:spcAft>
                          <a:spcPts val="800"/>
                        </a:spcAft>
                      </a:pPr>
                      <a:r>
                        <a:rPr lang="en-IN" sz="1000" kern="100" dirty="0">
                          <a:effectLst/>
                        </a:rPr>
                        <a:t>10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23495" marB="0" anchor="b"/>
                </a:tc>
                <a:extLst>
                  <a:ext uri="{0D108BD9-81ED-4DB2-BD59-A6C34878D82A}">
                    <a16:rowId xmlns:a16="http://schemas.microsoft.com/office/drawing/2014/main" val="3008836751"/>
                  </a:ext>
                </a:extLst>
              </a:tr>
            </a:tbl>
          </a:graphicData>
        </a:graphic>
      </p:graphicFrame>
      <p:graphicFrame>
        <p:nvGraphicFramePr>
          <p:cNvPr id="10" name="Table 9">
            <a:extLst>
              <a:ext uri="{FF2B5EF4-FFF2-40B4-BE49-F238E27FC236}">
                <a16:creationId xmlns:a16="http://schemas.microsoft.com/office/drawing/2014/main" id="{2CE0CB73-6385-800C-BCAC-C230B7A02DDC}"/>
              </a:ext>
            </a:extLst>
          </p:cNvPr>
          <p:cNvGraphicFramePr>
            <a:graphicFrameLocks noGrp="1"/>
          </p:cNvGraphicFramePr>
          <p:nvPr>
            <p:extLst>
              <p:ext uri="{D42A27DB-BD31-4B8C-83A1-F6EECF244321}">
                <p14:modId xmlns:p14="http://schemas.microsoft.com/office/powerpoint/2010/main" val="2967550191"/>
              </p:ext>
            </p:extLst>
          </p:nvPr>
        </p:nvGraphicFramePr>
        <p:xfrm>
          <a:off x="1205387" y="1310707"/>
          <a:ext cx="7153751" cy="1005136"/>
        </p:xfrm>
        <a:graphic>
          <a:graphicData uri="http://schemas.openxmlformats.org/drawingml/2006/table">
            <a:tbl>
              <a:tblPr firstRow="1" firstCol="1" bandRow="1">
                <a:tableStyleId>{1D3205E1-8B83-452B-8570-0B3C4014EAE2}</a:tableStyleId>
              </a:tblPr>
              <a:tblGrid>
                <a:gridCol w="3205657">
                  <a:extLst>
                    <a:ext uri="{9D8B030D-6E8A-4147-A177-3AD203B41FA5}">
                      <a16:colId xmlns:a16="http://schemas.microsoft.com/office/drawing/2014/main" val="4212135192"/>
                    </a:ext>
                  </a:extLst>
                </a:gridCol>
                <a:gridCol w="1974836">
                  <a:extLst>
                    <a:ext uri="{9D8B030D-6E8A-4147-A177-3AD203B41FA5}">
                      <a16:colId xmlns:a16="http://schemas.microsoft.com/office/drawing/2014/main" val="3575611690"/>
                    </a:ext>
                  </a:extLst>
                </a:gridCol>
                <a:gridCol w="1973258">
                  <a:extLst>
                    <a:ext uri="{9D8B030D-6E8A-4147-A177-3AD203B41FA5}">
                      <a16:colId xmlns:a16="http://schemas.microsoft.com/office/drawing/2014/main" val="1422545345"/>
                    </a:ext>
                  </a:extLst>
                </a:gridCol>
              </a:tblGrid>
              <a:tr h="251284">
                <a:tc>
                  <a:txBody>
                    <a:bodyPr/>
                    <a:lstStyle/>
                    <a:p>
                      <a:pPr marL="46355" algn="l">
                        <a:lnSpc>
                          <a:spcPct val="106000"/>
                        </a:lnSpc>
                        <a:spcAft>
                          <a:spcPts val="800"/>
                        </a:spcAft>
                      </a:pPr>
                      <a:r>
                        <a:rPr lang="en-IN" sz="1000" kern="100">
                          <a:effectLst/>
                        </a:rPr>
                        <a:t>Attendance check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a:lnSpc>
                          <a:spcPct val="106000"/>
                        </a:lnSpc>
                        <a:spcAft>
                          <a:spcPts val="800"/>
                        </a:spcAft>
                      </a:pPr>
                      <a:r>
                        <a:rPr lang="en-IN" sz="1000" kern="100">
                          <a:effectLst/>
                        </a:rPr>
                        <a:t>School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a:lnSpc>
                          <a:spcPct val="106000"/>
                        </a:lnSpc>
                        <a:spcAft>
                          <a:spcPts val="800"/>
                        </a:spcAft>
                      </a:pPr>
                      <a:r>
                        <a:rPr lang="en-IN" sz="1000" kern="100">
                          <a:effectLst/>
                        </a:rPr>
                        <a:t>School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extLst>
                  <a:ext uri="{0D108BD9-81ED-4DB2-BD59-A6C34878D82A}">
                    <a16:rowId xmlns:a16="http://schemas.microsoft.com/office/drawing/2014/main" val="1848310458"/>
                  </a:ext>
                </a:extLst>
              </a:tr>
              <a:tr h="251284">
                <a:tc>
                  <a:txBody>
                    <a:bodyPr/>
                    <a:lstStyle/>
                    <a:p>
                      <a:pPr marL="320675" algn="l">
                        <a:lnSpc>
                          <a:spcPct val="106000"/>
                        </a:lnSpc>
                        <a:spcAft>
                          <a:spcPts val="800"/>
                        </a:spcAft>
                      </a:pPr>
                      <a:r>
                        <a:rPr lang="en-IN" sz="1000" kern="100" dirty="0">
                          <a:effectLst/>
                        </a:rPr>
                        <a:t>no. of students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marL="99695">
                        <a:lnSpc>
                          <a:spcPct val="106000"/>
                        </a:lnSpc>
                        <a:spcAft>
                          <a:spcPts val="800"/>
                        </a:spcAft>
                      </a:pPr>
                      <a:r>
                        <a:rPr lang="en-IN" sz="10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marL="99695">
                        <a:lnSpc>
                          <a:spcPct val="106000"/>
                        </a:lnSpc>
                        <a:spcAft>
                          <a:spcPts val="800"/>
                        </a:spcAft>
                      </a:pPr>
                      <a:r>
                        <a:rPr lang="en-IN" sz="1000" kern="100" dirty="0">
                          <a:effectLst/>
                        </a:rPr>
                        <a:t>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extLst>
                  <a:ext uri="{0D108BD9-81ED-4DB2-BD59-A6C34878D82A}">
                    <a16:rowId xmlns:a16="http://schemas.microsoft.com/office/drawing/2014/main" val="1956554660"/>
                  </a:ext>
                </a:extLst>
              </a:tr>
              <a:tr h="251284">
                <a:tc>
                  <a:txBody>
                    <a:bodyPr/>
                    <a:lstStyle/>
                    <a:p>
                      <a:pPr marL="165100" algn="l">
                        <a:lnSpc>
                          <a:spcPct val="106000"/>
                        </a:lnSpc>
                        <a:spcAft>
                          <a:spcPts val="800"/>
                        </a:spcAft>
                      </a:pPr>
                      <a:r>
                        <a:rPr lang="en-IN" sz="1000" kern="100" dirty="0">
                          <a:effectLst/>
                        </a:rPr>
                        <a:t>Traditional Roll call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marL="99060">
                        <a:lnSpc>
                          <a:spcPct val="106000"/>
                        </a:lnSpc>
                        <a:spcAft>
                          <a:spcPts val="800"/>
                        </a:spcAft>
                      </a:pPr>
                      <a:r>
                        <a:rPr lang="en-IN" sz="1000" kern="100">
                          <a:effectLst/>
                        </a:rPr>
                        <a:t>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marL="99060">
                        <a:lnSpc>
                          <a:spcPct val="106000"/>
                        </a:lnSpc>
                        <a:spcAft>
                          <a:spcPts val="800"/>
                        </a:spcAft>
                      </a:pPr>
                      <a:r>
                        <a:rPr lang="en-IN" sz="1000" kern="100">
                          <a:effectLst/>
                        </a:rPr>
                        <a:t>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extLst>
                  <a:ext uri="{0D108BD9-81ED-4DB2-BD59-A6C34878D82A}">
                    <a16:rowId xmlns:a16="http://schemas.microsoft.com/office/drawing/2014/main" val="2210753329"/>
                  </a:ext>
                </a:extLst>
              </a:tr>
              <a:tr h="251284">
                <a:tc>
                  <a:txBody>
                    <a:bodyPr/>
                    <a:lstStyle/>
                    <a:p>
                      <a:pPr marL="97790" algn="l">
                        <a:lnSpc>
                          <a:spcPct val="106000"/>
                        </a:lnSpc>
                        <a:spcAft>
                          <a:spcPts val="800"/>
                        </a:spcAft>
                      </a:pPr>
                      <a:r>
                        <a:rPr lang="en-IN" sz="1000" kern="100" dirty="0">
                          <a:effectLst/>
                        </a:rPr>
                        <a:t>Face recognition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marL="106680">
                        <a:lnSpc>
                          <a:spcPct val="106000"/>
                        </a:lnSpc>
                        <a:spcAft>
                          <a:spcPts val="800"/>
                        </a:spcAft>
                      </a:pPr>
                      <a:r>
                        <a:rPr lang="en-IN" sz="1000" kern="100">
                          <a:effectLst/>
                        </a:rPr>
                        <a:t>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tc>
                  <a:txBody>
                    <a:bodyPr/>
                    <a:lstStyle/>
                    <a:p>
                      <a:pPr marL="106680">
                        <a:lnSpc>
                          <a:spcPct val="106000"/>
                        </a:lnSpc>
                        <a:spcAft>
                          <a:spcPts val="800"/>
                        </a:spcAft>
                      </a:pPr>
                      <a:r>
                        <a:rPr lang="en-IN" sz="1000" kern="100" dirty="0">
                          <a:effectLst/>
                        </a:rPr>
                        <a:t>25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8430" marR="73025" marT="0" marB="0" anchor="b"/>
                </a:tc>
                <a:extLst>
                  <a:ext uri="{0D108BD9-81ED-4DB2-BD59-A6C34878D82A}">
                    <a16:rowId xmlns:a16="http://schemas.microsoft.com/office/drawing/2014/main" val="544927591"/>
                  </a:ext>
                </a:extLst>
              </a:tr>
            </a:tbl>
          </a:graphicData>
        </a:graphic>
      </p:graphicFrame>
      <p:sp>
        <p:nvSpPr>
          <p:cNvPr id="11" name="Rectangle 2">
            <a:extLst>
              <a:ext uri="{FF2B5EF4-FFF2-40B4-BE49-F238E27FC236}">
                <a16:creationId xmlns:a16="http://schemas.microsoft.com/office/drawing/2014/main" id="{7A85115F-8AAE-64FE-FC22-DCA12BE98F0F}"/>
              </a:ext>
            </a:extLst>
          </p:cNvPr>
          <p:cNvSpPr>
            <a:spLocks noChangeArrowheads="1"/>
          </p:cNvSpPr>
          <p:nvPr/>
        </p:nvSpPr>
        <p:spPr bwMode="auto">
          <a:xfrm>
            <a:off x="727711" y="2665316"/>
            <a:ext cx="61173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Statistical table for checking student attendance. (Missing Attendance Table )</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DCD0963-5212-FD03-9685-D32AEC2DEDC6}"/>
              </a:ext>
            </a:extLst>
          </p:cNvPr>
          <p:cNvSpPr txBox="1"/>
          <p:nvPr/>
        </p:nvSpPr>
        <p:spPr>
          <a:xfrm>
            <a:off x="727711" y="926849"/>
            <a:ext cx="7406640" cy="523220"/>
          </a:xfrm>
          <a:prstGeom prst="rect">
            <a:avLst/>
          </a:prstGeom>
          <a:noFill/>
        </p:spPr>
        <p:txBody>
          <a:bodyPr wrap="square" rtlCol="0">
            <a:spAutoFit/>
          </a:bodyPr>
          <a:lstStyle/>
          <a:p>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a:t>
            </a:r>
            <a:r>
              <a:rPr kumimoji="0" lang="en-US" altLang="en-US" sz="14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Video face recognition accuracy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7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200154341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1548</Words>
  <Application>Microsoft Office PowerPoint</Application>
  <PresentationFormat>On-screen Show (16:9)</PresentationFormat>
  <Paragraphs>279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 New Roman</vt:lpstr>
      <vt:lpstr>Trebuchet MS</vt:lpstr>
      <vt:lpstr>Bookman Old Style</vt:lpstr>
      <vt:lpstr>Noto Sans Symbols</vt:lpstr>
      <vt:lpstr>Calibri</vt:lpstr>
      <vt:lpstr>Arial</vt:lpstr>
      <vt:lpstr>Wingdings</vt:lpstr>
      <vt:lpstr>1_Office Theme</vt:lpstr>
      <vt:lpstr>A Seminar on Face Recognition Attendance system using Python</vt:lpstr>
      <vt:lpstr>Introduction</vt:lpstr>
      <vt:lpstr>Introduction</vt:lpstr>
      <vt:lpstr>Concept Tree</vt:lpstr>
      <vt:lpstr>Literature </vt:lpstr>
      <vt:lpstr>Literature</vt:lpstr>
      <vt:lpstr>Problem Statement</vt:lpstr>
      <vt:lpstr>Problem Illustration</vt:lpstr>
      <vt:lpstr>Problem Illustration</vt:lpstr>
      <vt:lpstr>Proposed Method</vt:lpstr>
      <vt:lpstr>Proposed Method Illustration</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Sanjay Deep</cp:lastModifiedBy>
  <cp:revision>19</cp:revision>
  <dcterms:modified xsi:type="dcterms:W3CDTF">2024-04-18T12:43:04Z</dcterms:modified>
</cp:coreProperties>
</file>