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7" r:id="rId2"/>
    <p:sldId id="258" r:id="rId3"/>
    <p:sldId id="267" r:id="rId4"/>
    <p:sldId id="256" r:id="rId5"/>
    <p:sldId id="271" r:id="rId6"/>
    <p:sldId id="260" r:id="rId7"/>
    <p:sldId id="262" r:id="rId8"/>
    <p:sldId id="265" r:id="rId9"/>
    <p:sldId id="259" r:id="rId10"/>
    <p:sldId id="269" r:id="rId11"/>
    <p:sldId id="266" r:id="rId12"/>
    <p:sldId id="270" r:id="rId13"/>
    <p:sldId id="261" r:id="rId14"/>
    <p:sldId id="263" r:id="rId15"/>
  </p:sldIdLst>
  <p:sldSz cx="9144000" cy="5143500" type="screen16x9"/>
  <p:notesSz cx="6858000" cy="9144000"/>
  <p:embeddedFontLst>
    <p:embeddedFont>
      <p:font typeface="Bookman Old Style" panose="02050604050505020204" pitchFamily="18"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Monotype Corsiva" panose="03010101010201010101" pitchFamily="66" charset="0"/>
      <p:italic r:id="rId25"/>
    </p:embeddedFont>
    <p:embeddedFont>
      <p:font typeface="Trebuchet MS" panose="020B0603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56"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62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3689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0471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4652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267767" y="972062"/>
            <a:ext cx="8229600" cy="857400"/>
          </a:xfrm>
        </p:spPr>
        <p:txBody>
          <a:bodyPr/>
          <a:lstStyle/>
          <a:p>
            <a:r>
              <a:rPr lang="en-US" sz="3600" dirty="0">
                <a:latin typeface="Bookman Old Style" panose="02050604050505020204" pitchFamily="18" charset="0"/>
              </a:rPr>
              <a:t>Traffic sign recognition using</a:t>
            </a:r>
            <a:br>
              <a:rPr lang="en-US" sz="3600" dirty="0">
                <a:latin typeface="Bookman Old Style" panose="02050604050505020204" pitchFamily="18" charset="0"/>
              </a:rPr>
            </a:br>
            <a:r>
              <a:rPr lang="en-US" sz="3600" dirty="0">
                <a:latin typeface="Bookman Old Style" panose="02050604050505020204" pitchFamily="18" charset="0"/>
              </a:rPr>
              <a:t> Deep Learning</a:t>
            </a:r>
          </a:p>
        </p:txBody>
      </p:sp>
      <p:sp>
        <p:nvSpPr>
          <p:cNvPr id="3" name="TextBox 2"/>
          <p:cNvSpPr txBox="1"/>
          <p:nvPr/>
        </p:nvSpPr>
        <p:spPr>
          <a:xfrm>
            <a:off x="267767" y="3265616"/>
            <a:ext cx="3687199" cy="954107"/>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G. Sanjay Deep( 20EG105414)</a:t>
            </a:r>
          </a:p>
          <a:p>
            <a:pPr marL="342900" indent="-342900">
              <a:buFont typeface="+mj-lt"/>
              <a:buAutoNum type="arabicPeriod"/>
            </a:pPr>
            <a:r>
              <a:rPr lang="en-US" dirty="0">
                <a:latin typeface="Bookman Old Style" panose="02050604050505020204" pitchFamily="18" charset="0"/>
              </a:rPr>
              <a:t>V. Hemanth(20EG105450)</a:t>
            </a:r>
          </a:p>
          <a:p>
            <a:pPr marL="342900" indent="-342900">
              <a:buFont typeface="+mj-lt"/>
              <a:buAutoNum type="arabicPeriod"/>
            </a:pPr>
            <a:r>
              <a:rPr lang="en-US" dirty="0">
                <a:latin typeface="Bookman Old Style" panose="02050604050505020204" pitchFamily="18" charset="0"/>
              </a:rPr>
              <a:t>D. </a:t>
            </a:r>
            <a:r>
              <a:rPr lang="en-US" dirty="0" err="1">
                <a:latin typeface="Bookman Old Style" panose="02050604050505020204" pitchFamily="18" charset="0"/>
              </a:rPr>
              <a:t>Nithin</a:t>
            </a:r>
            <a:r>
              <a:rPr lang="en-US" dirty="0">
                <a:latin typeface="Bookman Old Style" panose="02050604050505020204" pitchFamily="18" charset="0"/>
              </a:rPr>
              <a:t> Reddy20EG105408)</a:t>
            </a:r>
          </a:p>
        </p:txBody>
      </p:sp>
      <p:sp>
        <p:nvSpPr>
          <p:cNvPr id="8" name="TextBox 7"/>
          <p:cNvSpPr txBox="1"/>
          <p:nvPr/>
        </p:nvSpPr>
        <p:spPr>
          <a:xfrm>
            <a:off x="5011508" y="3434864"/>
            <a:ext cx="3211094" cy="954107"/>
          </a:xfrm>
          <a:prstGeom prst="rect">
            <a:avLst/>
          </a:prstGeom>
          <a:noFill/>
        </p:spPr>
        <p:txBody>
          <a:bodyPr wrap="square" rtlCol="0">
            <a:spAutoFit/>
          </a:bodyPr>
          <a:lstStyle/>
          <a:p>
            <a:r>
              <a:rPr lang="en-US" dirty="0">
                <a:latin typeface="Bookman Old Style" panose="02050604050505020204" pitchFamily="18" charset="0"/>
              </a:rPr>
              <a:t>Project Supervisor </a:t>
            </a:r>
            <a:r>
              <a:rPr lang="en-US" b="1" i="1" dirty="0">
                <a:latin typeface="Bookman Old Style" panose="02050604050505020204" pitchFamily="18" charset="0"/>
              </a:rPr>
              <a:t> </a:t>
            </a:r>
          </a:p>
          <a:p>
            <a:r>
              <a:rPr lang="en-US" dirty="0">
                <a:latin typeface="Bookman Old Style" panose="02050604050505020204" pitchFamily="18" charset="0"/>
              </a:rPr>
              <a:t>Name : Mr. E. Radha Krishnaiah</a:t>
            </a:r>
          </a:p>
          <a:p>
            <a:r>
              <a:rPr lang="en-US" dirty="0">
                <a:latin typeface="Bookman Old Style" panose="02050604050505020204" pitchFamily="18" charset="0"/>
              </a:rPr>
              <a:t>Designation : Assistant Professor</a:t>
            </a:r>
          </a:p>
          <a:p>
            <a:endParaRPr lang="en-US" dirty="0">
              <a:latin typeface="Bookman Old Style" panose="02050604050505020204" pitchFamily="18" charset="0"/>
            </a:endParaRP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34068" y="62575"/>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9" name="Picture 8">
            <a:extLst>
              <a:ext uri="{FF2B5EF4-FFF2-40B4-BE49-F238E27FC236}">
                <a16:creationId xmlns:a16="http://schemas.microsoft.com/office/drawing/2014/main" id="{646D4E37-8C92-1C6B-9FAE-40679B555894}"/>
              </a:ext>
            </a:extLst>
          </p:cNvPr>
          <p:cNvPicPr>
            <a:picLocks noChangeAspect="1"/>
          </p:cNvPicPr>
          <p:nvPr/>
        </p:nvPicPr>
        <p:blipFill>
          <a:blip r:embed="rId3"/>
          <a:stretch>
            <a:fillRect/>
          </a:stretch>
        </p:blipFill>
        <p:spPr>
          <a:xfrm>
            <a:off x="1234068" y="689897"/>
            <a:ext cx="7002966" cy="4077368"/>
          </a:xfrm>
          <a:prstGeom prst="rect">
            <a:avLst/>
          </a:prstGeom>
        </p:spPr>
      </p:pic>
    </p:spTree>
    <p:extLst>
      <p:ext uri="{BB962C8B-B14F-4D97-AF65-F5344CB8AC3E}">
        <p14:creationId xmlns:p14="http://schemas.microsoft.com/office/powerpoint/2010/main" val="26012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28826"/>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94052" y="176941"/>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644DEFAD-CAEF-8AA6-8425-01B0A909EDD6}"/>
              </a:ext>
            </a:extLst>
          </p:cNvPr>
          <p:cNvPicPr>
            <a:picLocks noChangeAspect="1"/>
          </p:cNvPicPr>
          <p:nvPr/>
        </p:nvPicPr>
        <p:blipFill>
          <a:blip r:embed="rId3"/>
          <a:stretch>
            <a:fillRect/>
          </a:stretch>
        </p:blipFill>
        <p:spPr>
          <a:xfrm>
            <a:off x="218659" y="1132290"/>
            <a:ext cx="4310543" cy="3247669"/>
          </a:xfrm>
          <a:prstGeom prst="rect">
            <a:avLst/>
          </a:prstGeom>
        </p:spPr>
      </p:pic>
      <p:pic>
        <p:nvPicPr>
          <p:cNvPr id="12" name="Picture 11">
            <a:extLst>
              <a:ext uri="{FF2B5EF4-FFF2-40B4-BE49-F238E27FC236}">
                <a16:creationId xmlns:a16="http://schemas.microsoft.com/office/drawing/2014/main" id="{210FFCD4-4FBF-FF75-D484-EF1115C87CA7}"/>
              </a:ext>
            </a:extLst>
          </p:cNvPr>
          <p:cNvPicPr>
            <a:picLocks noChangeAspect="1"/>
          </p:cNvPicPr>
          <p:nvPr/>
        </p:nvPicPr>
        <p:blipFill>
          <a:blip r:embed="rId4"/>
          <a:stretch>
            <a:fillRect/>
          </a:stretch>
        </p:blipFill>
        <p:spPr>
          <a:xfrm>
            <a:off x="4614800" y="1538869"/>
            <a:ext cx="4334401" cy="2723426"/>
          </a:xfrm>
          <a:prstGeom prst="rect">
            <a:avLst/>
          </a:prstGeom>
        </p:spPr>
      </p:pic>
    </p:spTree>
    <p:extLst>
      <p:ext uri="{BB962C8B-B14F-4D97-AF65-F5344CB8AC3E}">
        <p14:creationId xmlns:p14="http://schemas.microsoft.com/office/powerpoint/2010/main" val="99103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28826"/>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34578" y="264094"/>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14" name="Picture 13">
            <a:extLst>
              <a:ext uri="{FF2B5EF4-FFF2-40B4-BE49-F238E27FC236}">
                <a16:creationId xmlns:a16="http://schemas.microsoft.com/office/drawing/2014/main" id="{C0AF630D-01B5-36BA-BA76-0D4591E4420A}"/>
              </a:ext>
            </a:extLst>
          </p:cNvPr>
          <p:cNvPicPr>
            <a:picLocks noChangeAspect="1"/>
          </p:cNvPicPr>
          <p:nvPr/>
        </p:nvPicPr>
        <p:blipFill>
          <a:blip r:embed="rId3"/>
          <a:stretch>
            <a:fillRect/>
          </a:stretch>
        </p:blipFill>
        <p:spPr>
          <a:xfrm>
            <a:off x="502926" y="1164234"/>
            <a:ext cx="4069073" cy="3198005"/>
          </a:xfrm>
          <a:prstGeom prst="rect">
            <a:avLst/>
          </a:prstGeom>
        </p:spPr>
      </p:pic>
      <p:pic>
        <p:nvPicPr>
          <p:cNvPr id="16" name="Picture 15">
            <a:extLst>
              <a:ext uri="{FF2B5EF4-FFF2-40B4-BE49-F238E27FC236}">
                <a16:creationId xmlns:a16="http://schemas.microsoft.com/office/drawing/2014/main" id="{82B9091A-E7DE-A407-3815-BACF427E8975}"/>
              </a:ext>
            </a:extLst>
          </p:cNvPr>
          <p:cNvPicPr>
            <a:picLocks noChangeAspect="1"/>
          </p:cNvPicPr>
          <p:nvPr/>
        </p:nvPicPr>
        <p:blipFill>
          <a:blip r:embed="rId4"/>
          <a:stretch>
            <a:fillRect/>
          </a:stretch>
        </p:blipFill>
        <p:spPr>
          <a:xfrm>
            <a:off x="5380552" y="1311058"/>
            <a:ext cx="2895600" cy="3093832"/>
          </a:xfrm>
          <a:prstGeom prst="rect">
            <a:avLst/>
          </a:prstGeom>
        </p:spPr>
      </p:pic>
    </p:spTree>
    <p:extLst>
      <p:ext uri="{BB962C8B-B14F-4D97-AF65-F5344CB8AC3E}">
        <p14:creationId xmlns:p14="http://schemas.microsoft.com/office/powerpoint/2010/main" val="154936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08198" y="237892"/>
            <a:ext cx="6117431" cy="627321"/>
          </a:xfrm>
        </p:spPr>
        <p:txBody>
          <a:bodyPr/>
          <a:lstStyle/>
          <a:p>
            <a:r>
              <a:rPr lang="en-US" sz="36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9D19E4E2-FF90-24E1-20D2-B500A1693FFE}"/>
              </a:ext>
            </a:extLst>
          </p:cNvPr>
          <p:cNvSpPr txBox="1"/>
          <p:nvPr/>
        </p:nvSpPr>
        <p:spPr>
          <a:xfrm>
            <a:off x="884663" y="1345580"/>
            <a:ext cx="7627435"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have discovered that we have improved the accuracy and made a program which can detect and recognize the traffic signs in any weather conditions. </a:t>
            </a:r>
            <a:endParaRPr lang="en-IN"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74732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03970" y="532181"/>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750848" y="1619503"/>
            <a:ext cx="8913541" cy="2031325"/>
          </a:xfrm>
          <a:prstGeom prst="rect">
            <a:avLst/>
          </a:prstGeom>
          <a:noFill/>
        </p:spPr>
        <p:txBody>
          <a:bodyPr wrap="square" rtlCol="0">
            <a:spAutoFit/>
          </a:bodyPr>
          <a:lstStyle/>
          <a:p>
            <a:r>
              <a:rPr lang="en-US" b="1" dirty="0"/>
              <a:t>Parameters improved :-</a:t>
            </a:r>
          </a:p>
          <a:p>
            <a:pPr marL="285750" indent="-285750">
              <a:buFont typeface="Wingdings" panose="05000000000000000000" pitchFamily="2" charset="2"/>
              <a:buChar char="Ø"/>
            </a:pPr>
            <a:r>
              <a:rPr lang="en-US" dirty="0"/>
              <a:t>Accuracy</a:t>
            </a:r>
          </a:p>
          <a:p>
            <a:pPr marL="285750" indent="-285750">
              <a:buFont typeface="Wingdings" panose="05000000000000000000" pitchFamily="2" charset="2"/>
              <a:buChar char="Ø"/>
            </a:pPr>
            <a:r>
              <a:rPr lang="en-US" dirty="0"/>
              <a:t>Loss</a:t>
            </a:r>
          </a:p>
          <a:p>
            <a:endParaRPr lang="en-US" dirty="0"/>
          </a:p>
          <a:p>
            <a:r>
              <a:rPr lang="en-US" b="1" dirty="0"/>
              <a:t>Mathematic formulas for calculating parameter values</a:t>
            </a:r>
          </a:p>
          <a:p>
            <a:endParaRPr lang="en-US" dirty="0"/>
          </a:p>
          <a:p>
            <a:r>
              <a:rPr lang="en-US" b="1" dirty="0"/>
              <a:t>why your parameter values improved?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Using Convolutional </a:t>
            </a:r>
            <a:r>
              <a:rPr lang="en-US"/>
              <a:t>Neural Networks ( CNN ) </a:t>
            </a:r>
            <a:r>
              <a:rPr lang="en-US" dirty="0"/>
              <a:t>algorithm</a:t>
            </a:r>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49447" y="276863"/>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773410" y="763070"/>
            <a:ext cx="6655982" cy="4278094"/>
          </a:xfrm>
          <a:prstGeom prst="rect">
            <a:avLst/>
          </a:prstGeom>
          <a:noFill/>
        </p:spPr>
        <p:txBody>
          <a:bodyPr wrap="square" rtlCol="0">
            <a:spAutoFit/>
          </a:bodyPr>
          <a:lstStyle/>
          <a:p>
            <a:endParaRPr lang="en-US" sz="1600" dirty="0">
              <a:latin typeface="Bookman Old Style" panose="02050604050505020204" pitchFamily="18" charset="0"/>
            </a:endParaRPr>
          </a:p>
          <a:p>
            <a:pPr marL="285750" indent="-285750" algn="just">
              <a:buFont typeface="Arial" panose="020B0604020202020204" pitchFamily="34" charset="0"/>
              <a:buChar char="•"/>
            </a:pPr>
            <a:endParaRPr lang="en-US" sz="1600" i="0" u="none" strike="noStrike" baseline="0" dirty="0">
              <a:solidFill>
                <a:srgbClr val="000000"/>
              </a:solidFill>
              <a:latin typeface="+mn-lt"/>
            </a:endParaRPr>
          </a:p>
          <a:p>
            <a:pPr marL="285750" indent="-285750" algn="just">
              <a:buFont typeface="Arial" panose="020B0604020202020204" pitchFamily="34" charset="0"/>
              <a:buChar char="•"/>
            </a:pPr>
            <a:r>
              <a:rPr lang="en-US" sz="1600" i="0" u="none" strike="noStrike" baseline="0" dirty="0">
                <a:solidFill>
                  <a:srgbClr val="000000"/>
                </a:solidFill>
                <a:latin typeface="+mn-lt"/>
              </a:rPr>
              <a:t>With the rapid development in societal and economical section, automobiles have become almost one of the convenient modes of transportation in each household. </a:t>
            </a:r>
          </a:p>
          <a:p>
            <a:pPr marL="285750" indent="-285750" algn="just">
              <a:buFont typeface="Arial" panose="020B0604020202020204" pitchFamily="34" charset="0"/>
              <a:buChar char="•"/>
            </a:pPr>
            <a:r>
              <a:rPr lang="en-US" sz="1600" i="0" u="none" strike="noStrike" baseline="0" dirty="0">
                <a:solidFill>
                  <a:srgbClr val="000000"/>
                </a:solidFill>
                <a:latin typeface="+mn-lt"/>
              </a:rPr>
              <a:t>As one of the more important functions, traffic sign detection and recognition system, has become a hot research direction of researchers at home and abroad.</a:t>
            </a:r>
          </a:p>
          <a:p>
            <a:pPr marL="285750" indent="-285750" algn="just">
              <a:buFont typeface="Arial" panose="020B0604020202020204" pitchFamily="34" charset="0"/>
              <a:buChar char="•"/>
            </a:pPr>
            <a:r>
              <a:rPr lang="en-US" sz="1600" i="0" u="none" strike="noStrike" baseline="0" dirty="0">
                <a:solidFill>
                  <a:srgbClr val="000000"/>
                </a:solidFill>
                <a:latin typeface="+mn-lt"/>
              </a:rPr>
              <a:t>In the current traffic system there may be the probability of drivers missing the traffic sign because of traffic or even the drivers might ignore the traffic sign. With the continuous growth of urbanization this problem is only expected to grow worse.</a:t>
            </a:r>
          </a:p>
          <a:p>
            <a:pPr marL="285750" indent="-285750">
              <a:buFont typeface="Arial" panose="020B0604020202020204" pitchFamily="34" charset="0"/>
              <a:buChar char="•"/>
            </a:pPr>
            <a:endParaRPr lang="en-US" sz="1600" dirty="0">
              <a:latin typeface="Monotype Corsiva" panose="03010101010201010101" pitchFamily="66" charset="0"/>
            </a:endParaRPr>
          </a:p>
          <a:p>
            <a:endParaRPr lang="en-US" sz="1600" dirty="0">
              <a:latin typeface="Bookman Old Style" panose="02050604050505020204" pitchFamily="18" charset="0"/>
            </a:endParaRPr>
          </a:p>
          <a:p>
            <a:endParaRPr lang="en-US" sz="1600" dirty="0">
              <a:latin typeface="Bookman Old Style" panose="02050604050505020204" pitchFamily="18" charset="0"/>
            </a:endParaRPr>
          </a:p>
          <a:p>
            <a:r>
              <a:rPr lang="en-US" sz="1600" dirty="0">
                <a:latin typeface="Bookman Old Style" panose="02050604050505020204" pitchFamily="18" charset="0"/>
              </a:rPr>
              <a:t> </a:t>
            </a:r>
          </a:p>
          <a:p>
            <a:endParaRPr lang="en-US" sz="1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29779" y="228624"/>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137683" y="1184895"/>
            <a:ext cx="6655982" cy="3416320"/>
          </a:xfrm>
          <a:prstGeom prst="rect">
            <a:avLst/>
          </a:prstGeom>
          <a:noFill/>
        </p:spPr>
        <p:txBody>
          <a:bodyPr wrap="square" rtlCol="0">
            <a:spAutoFit/>
          </a:bodyPr>
          <a:lstStyle/>
          <a:p>
            <a:endParaRPr lang="en-US" sz="1800" dirty="0">
              <a:latin typeface="Bookman Old Style" panose="02050604050505020204" pitchFamily="18" charset="0"/>
            </a:endParaRPr>
          </a:p>
          <a:p>
            <a:r>
              <a:rPr lang="en-US" sz="1800" b="1" i="1" dirty="0">
                <a:latin typeface="Bookman Old Style" panose="02050604050505020204" pitchFamily="18" charset="0"/>
              </a:rPr>
              <a:t>Applications</a:t>
            </a:r>
            <a:r>
              <a:rPr lang="en-US" sz="1800" dirty="0">
                <a:latin typeface="Bookman Old Style" panose="02050604050505020204" pitchFamily="18" charset="0"/>
              </a:rPr>
              <a:t>:</a:t>
            </a:r>
          </a:p>
          <a:p>
            <a:endParaRPr lang="en-US" sz="1800" dirty="0">
              <a:latin typeface="Bookman Old Style" panose="02050604050505020204" pitchFamily="18" charset="0"/>
            </a:endParaRPr>
          </a:p>
          <a:p>
            <a:pPr marL="457200" indent="-457200">
              <a:buFont typeface="Wingdings" panose="05000000000000000000" pitchFamily="2" charset="2"/>
              <a:buChar char="Ø"/>
            </a:pPr>
            <a:r>
              <a:rPr lang="en-US" sz="1800" dirty="0">
                <a:latin typeface="+mn-lt"/>
              </a:rPr>
              <a:t>Traffic sign classification</a:t>
            </a:r>
          </a:p>
          <a:p>
            <a:pPr marL="457200" indent="-457200">
              <a:buFont typeface="Wingdings" panose="05000000000000000000" pitchFamily="2" charset="2"/>
              <a:buChar char="Ø"/>
            </a:pPr>
            <a:r>
              <a:rPr lang="en-US" sz="1800" dirty="0">
                <a:latin typeface="+mn-lt"/>
              </a:rPr>
              <a:t>Lane detection and management</a:t>
            </a:r>
          </a:p>
          <a:p>
            <a:pPr marL="457200" indent="-457200">
              <a:buFont typeface="Wingdings" panose="05000000000000000000" pitchFamily="2" charset="2"/>
              <a:buChar char="Ø"/>
            </a:pPr>
            <a:r>
              <a:rPr lang="en-US" sz="1800" dirty="0">
                <a:latin typeface="+mn-lt"/>
              </a:rPr>
              <a:t>Speed limit recognition</a:t>
            </a:r>
          </a:p>
          <a:p>
            <a:pPr marL="457200" indent="-457200">
              <a:buFont typeface="Wingdings" panose="05000000000000000000" pitchFamily="2" charset="2"/>
              <a:buChar char="Ø"/>
            </a:pPr>
            <a:r>
              <a:rPr lang="en-US" sz="1800" dirty="0">
                <a:latin typeface="+mn-lt"/>
              </a:rPr>
              <a:t>Stop sign detection</a:t>
            </a:r>
          </a:p>
          <a:p>
            <a:pPr marL="457200" indent="-457200">
              <a:buFont typeface="Wingdings" panose="05000000000000000000" pitchFamily="2" charset="2"/>
              <a:buChar char="Ø"/>
            </a:pPr>
            <a:r>
              <a:rPr lang="en-US" sz="1800" dirty="0">
                <a:latin typeface="+mn-lt"/>
              </a:rPr>
              <a:t>Wrong way detection </a:t>
            </a:r>
          </a:p>
          <a:p>
            <a:endParaRPr lang="en-US" sz="1800" dirty="0">
              <a:latin typeface="Bookman Old Style" panose="02050604050505020204" pitchFamily="18" charset="0"/>
            </a:endParaRPr>
          </a:p>
          <a:p>
            <a:endParaRPr lang="en-US" sz="1800" dirty="0">
              <a:latin typeface="Bookman Old Style" panose="02050604050505020204" pitchFamily="18" charset="0"/>
            </a:endParaRPr>
          </a:p>
          <a:p>
            <a:r>
              <a:rPr lang="en-US" sz="1800" dirty="0">
                <a:latin typeface="Bookman Old Style" panose="02050604050505020204" pitchFamily="18" charset="0"/>
              </a:rPr>
              <a:t> </a:t>
            </a:r>
          </a:p>
          <a:p>
            <a:endParaRPr lang="en-US" sz="18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820410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49447" y="102336"/>
            <a:ext cx="6117431"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1029887" y="570945"/>
            <a:ext cx="6655982" cy="2031325"/>
          </a:xfrm>
          <a:prstGeom prst="rect">
            <a:avLst/>
          </a:prstGeom>
          <a:noFill/>
        </p:spPr>
        <p:txBody>
          <a:bodyPr wrap="square" rtlCol="0">
            <a:spAutoFit/>
          </a:bodyPr>
          <a:lstStyle/>
          <a:p>
            <a:endParaRPr lang="en-US" dirty="0">
              <a:latin typeface="Bookman Old Style" panose="02050604050505020204" pitchFamily="18" charset="0"/>
            </a:endParaRPr>
          </a:p>
          <a:p>
            <a:r>
              <a:rPr lang="en-US" b="1" dirty="0">
                <a:latin typeface="Bookman Old Style" panose="02050604050505020204" pitchFamily="18" charset="0"/>
              </a:rPr>
              <a:t>Problem statement</a:t>
            </a:r>
          </a:p>
          <a:p>
            <a:endParaRPr lang="en-US" dirty="0">
              <a:latin typeface="Bookman Old Style" panose="02050604050505020204" pitchFamily="18" charset="0"/>
            </a:endParaRPr>
          </a:p>
          <a:p>
            <a:pPr lvl="1"/>
            <a:r>
              <a:rPr lang="en-US" dirty="0">
                <a:latin typeface="+mj-lt"/>
              </a:rPr>
              <a:t>The challenge is to develop a computer vision system that can accurately detect and classify traffic signs within images, even in adverse weather conditions that affect image quality. The primary objective is to enhance road safety by providing drivers with real-time, dependable information.</a:t>
            </a:r>
          </a:p>
          <a:p>
            <a:endParaRPr lang="en-US" dirty="0">
              <a:latin typeface="Bookman Old Style" panose="02050604050505020204" pitchFamily="18" charset="0"/>
            </a:endParaRPr>
          </a:p>
          <a:p>
            <a:r>
              <a:rPr lang="en-US" dirty="0">
                <a:latin typeface="Bookman Old Style" panose="02050604050505020204" pitchFamily="18" charset="0"/>
              </a:rPr>
              <a:t>Illustrate the problem</a:t>
            </a: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pic>
        <p:nvPicPr>
          <p:cNvPr id="4" name="Picture 3">
            <a:extLst>
              <a:ext uri="{FF2B5EF4-FFF2-40B4-BE49-F238E27FC236}">
                <a16:creationId xmlns:a16="http://schemas.microsoft.com/office/drawing/2014/main" id="{765A9183-F44F-B073-D52C-460BAABB77B3}"/>
              </a:ext>
            </a:extLst>
          </p:cNvPr>
          <p:cNvPicPr>
            <a:picLocks noChangeAspect="1"/>
          </p:cNvPicPr>
          <p:nvPr/>
        </p:nvPicPr>
        <p:blipFill>
          <a:blip r:embed="rId3"/>
          <a:stretch>
            <a:fillRect/>
          </a:stretch>
        </p:blipFill>
        <p:spPr>
          <a:xfrm>
            <a:off x="2272778" y="2872124"/>
            <a:ext cx="3870768" cy="1791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89974" y="102336"/>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9A389A05-85A9-2456-ADDA-8CC4AF021CF6}"/>
              </a:ext>
            </a:extLst>
          </p:cNvPr>
          <p:cNvSpPr txBox="1"/>
          <p:nvPr/>
        </p:nvSpPr>
        <p:spPr>
          <a:xfrm>
            <a:off x="728547" y="1101856"/>
            <a:ext cx="7199099"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cs typeface="Times New Roman" panose="02020603050405020304" pitchFamily="18" charset="0"/>
              </a:rPr>
              <a:t>By applying deep learning to this problem, we create a model that reliably classifies traffic signs, learning to identify the most appropriate features for this problem by itself. </a:t>
            </a:r>
          </a:p>
          <a:p>
            <a:pPr marL="285750" indent="-285750" algn="just">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cs typeface="Times New Roman" panose="02020603050405020304" pitchFamily="18" charset="0"/>
              </a:rPr>
              <a:t>A deep learning based road traffic signs recognition method is developed which is very promising in the development of Advanced Driver Assistance Systems (ADAS) and autonomous vehicles.</a:t>
            </a:r>
          </a:p>
          <a:p>
            <a:pPr marL="285750" indent="-285750" algn="just">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cs typeface="Times New Roman" panose="02020603050405020304" pitchFamily="18" charset="0"/>
              </a:rPr>
              <a:t> The system architecture is designed to extract main features from images of traffic signs to classify them under different categories. </a:t>
            </a:r>
          </a:p>
          <a:p>
            <a:pPr marL="285750" indent="-285750" algn="just">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cs typeface="Times New Roman" panose="02020603050405020304" pitchFamily="18" charset="0"/>
              </a:rPr>
              <a:t>The training is conducted using the German Traffic Sign Dataset and achieves good results on recognizing traffic signs. </a:t>
            </a:r>
          </a:p>
        </p:txBody>
      </p:sp>
    </p:spTree>
    <p:extLst>
      <p:ext uri="{BB962C8B-B14F-4D97-AF65-F5344CB8AC3E}">
        <p14:creationId xmlns:p14="http://schemas.microsoft.com/office/powerpoint/2010/main" val="357359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89974" y="102336"/>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9A389A05-85A9-2456-ADDA-8CC4AF021CF6}"/>
              </a:ext>
            </a:extLst>
          </p:cNvPr>
          <p:cNvSpPr txBox="1"/>
          <p:nvPr/>
        </p:nvSpPr>
        <p:spPr>
          <a:xfrm>
            <a:off x="728547" y="1101856"/>
            <a:ext cx="7199099" cy="3293209"/>
          </a:xfrm>
          <a:prstGeom prst="rect">
            <a:avLst/>
          </a:prstGeom>
          <a:noFill/>
        </p:spPr>
        <p:txBody>
          <a:bodyPr wrap="square" rtlCol="0">
            <a:spAutoFit/>
          </a:bodyPr>
          <a:lstStyle/>
          <a:p>
            <a:pPr marL="285750" indent="-285750" algn="just">
              <a:buFont typeface="Arial" panose="020B0604020202020204" pitchFamily="34" charset="0"/>
              <a:buChar char="•"/>
            </a:pPr>
            <a:r>
              <a:rPr lang="en-IN" sz="2000" b="1" i="0" u="none" strike="noStrike" baseline="0" dirty="0">
                <a:solidFill>
                  <a:srgbClr val="000000"/>
                </a:solidFill>
                <a:latin typeface="Times New Roman" panose="02020603050405020304" pitchFamily="18" charset="0"/>
              </a:rPr>
              <a:t>Convolutional Neural Networks (CNN):</a:t>
            </a:r>
          </a:p>
          <a:p>
            <a:pPr marL="285750" indent="-285750" algn="just">
              <a:buFont typeface="Arial" panose="020B0604020202020204" pitchFamily="34" charset="0"/>
              <a:buChar char="•"/>
            </a:pPr>
            <a:endParaRPr lang="en-IN" sz="2000" b="1" i="0" u="none" strike="noStrike" baseline="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By applying deep learning to this problem, we create a model that reliably classifies traffic signs, learning to identify the most appropriate features for this problem by itself. </a:t>
            </a:r>
          </a:p>
          <a:p>
            <a:pPr marL="285750" indent="-285750" algn="just">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A deep learning based road traffic signs recognition method is developed which is very promising in the development of Advanced Driver Assistance Systems (ADAS) and autonomous vehicles.</a:t>
            </a:r>
          </a:p>
          <a:p>
            <a:pPr marL="285750" indent="-285750" algn="just">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The system architecture is designed to extract main features from images of traffic signs to classify them under different categories. </a:t>
            </a:r>
          </a:p>
          <a:p>
            <a:pPr marL="285750" indent="-285750" algn="just">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The training is conducted using the Traffic Sign Dataset and achieves good results on recognizing traffic signs. </a:t>
            </a:r>
          </a:p>
          <a:p>
            <a:pPr marL="285750" indent="-285750" algn="just">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a:p>
            <a:endParaRPr lang="en-IN" dirty="0"/>
          </a:p>
        </p:txBody>
      </p:sp>
    </p:spTree>
    <p:extLst>
      <p:ext uri="{BB962C8B-B14F-4D97-AF65-F5344CB8AC3E}">
        <p14:creationId xmlns:p14="http://schemas.microsoft.com/office/powerpoint/2010/main" val="13378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86115" y="185853"/>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2" descr="CNN for Deep Learning | Convolutional Neural Networks">
            <a:extLst>
              <a:ext uri="{FF2B5EF4-FFF2-40B4-BE49-F238E27FC236}">
                <a16:creationId xmlns:a16="http://schemas.microsoft.com/office/drawing/2014/main" id="{434BCFEB-9489-1101-63E9-F80799131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749" y="1342001"/>
            <a:ext cx="7194440" cy="2710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41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61800" y="205483"/>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C1C954E3-2DDB-CBB8-7260-D91F35DB009E}"/>
              </a:ext>
            </a:extLst>
          </p:cNvPr>
          <p:cNvSpPr txBox="1"/>
          <p:nvPr/>
        </p:nvSpPr>
        <p:spPr>
          <a:xfrm>
            <a:off x="788020" y="1048215"/>
            <a:ext cx="7367239" cy="3754874"/>
          </a:xfrm>
          <a:prstGeom prst="rect">
            <a:avLst/>
          </a:prstGeom>
          <a:noFill/>
        </p:spPr>
        <p:txBody>
          <a:bodyPr wrap="square" rtlCol="0">
            <a:spAutoFit/>
          </a:bodyPr>
          <a:lstStyle/>
          <a:p>
            <a:pPr algn="ctr"/>
            <a:r>
              <a:rPr lang="en-US" b="1" dirty="0"/>
              <a:t>Experiment environment used:</a:t>
            </a:r>
          </a:p>
          <a:p>
            <a:endParaRPr lang="en-US" dirty="0"/>
          </a:p>
          <a:p>
            <a:r>
              <a:rPr lang="en-US" b="1" dirty="0"/>
              <a:t>Domain</a:t>
            </a:r>
            <a:r>
              <a:rPr lang="en-US" dirty="0"/>
              <a:t> - Machine Learning ( Deep learning )</a:t>
            </a:r>
          </a:p>
          <a:p>
            <a:endParaRPr lang="en-US" dirty="0"/>
          </a:p>
          <a:p>
            <a:r>
              <a:rPr lang="en-US" b="1" dirty="0"/>
              <a:t>Software used -</a:t>
            </a:r>
            <a:r>
              <a:rPr lang="en-US" dirty="0"/>
              <a:t> jupyter notebook and python</a:t>
            </a:r>
          </a:p>
          <a:p>
            <a:endParaRPr lang="en-US" dirty="0"/>
          </a:p>
          <a:p>
            <a:r>
              <a:rPr lang="en-US" b="1" dirty="0"/>
              <a:t>Software requirements -</a:t>
            </a:r>
          </a:p>
          <a:p>
            <a:r>
              <a:rPr lang="en-US" sz="1400" i="0" u="none" strike="noStrike" baseline="0" dirty="0">
                <a:solidFill>
                  <a:schemeClr val="tx1">
                    <a:lumMod val="95000"/>
                    <a:lumOff val="5000"/>
                  </a:schemeClr>
                </a:solidFill>
                <a:latin typeface="Times New Roman" panose="02020603050405020304" pitchFamily="18" charset="0"/>
              </a:rPr>
              <a:t>Technology/Language 	 : python</a:t>
            </a:r>
          </a:p>
          <a:p>
            <a:r>
              <a:rPr lang="en-US" sz="1400" i="0" u="none" strike="noStrike" baseline="0" dirty="0">
                <a:solidFill>
                  <a:schemeClr val="tx1">
                    <a:lumMod val="95000"/>
                    <a:lumOff val="5000"/>
                  </a:schemeClr>
                </a:solidFill>
                <a:latin typeface="Times New Roman" panose="02020603050405020304" pitchFamily="18" charset="0"/>
              </a:rPr>
              <a:t>Operating System	 : windows </a:t>
            </a:r>
          </a:p>
          <a:p>
            <a:r>
              <a:rPr lang="en-IN" sz="1400" i="0" u="none" strike="noStrike" baseline="0" dirty="0">
                <a:solidFill>
                  <a:schemeClr val="tx1">
                    <a:lumMod val="95000"/>
                    <a:lumOff val="5000"/>
                  </a:schemeClr>
                </a:solidFill>
                <a:latin typeface="Times New Roman" panose="02020603050405020304" pitchFamily="18" charset="0"/>
              </a:rPr>
              <a:t>Libraries                            : keras, CV2, sklearn</a:t>
            </a:r>
          </a:p>
          <a:p>
            <a:endParaRPr lang="en-IN" dirty="0">
              <a:solidFill>
                <a:schemeClr val="tx1">
                  <a:lumMod val="95000"/>
                  <a:lumOff val="5000"/>
                </a:schemeClr>
              </a:solidFill>
              <a:latin typeface="Times New Roman" panose="02020603050405020304" pitchFamily="18" charset="0"/>
            </a:endParaRPr>
          </a:p>
          <a:p>
            <a:r>
              <a:rPr lang="en-IN" b="1" dirty="0">
                <a:solidFill>
                  <a:schemeClr val="tx1">
                    <a:lumMod val="95000"/>
                    <a:lumOff val="5000"/>
                  </a:schemeClr>
                </a:solidFill>
                <a:latin typeface="Times New Roman" panose="02020603050405020304" pitchFamily="18" charset="0"/>
              </a:rPr>
              <a:t>Hardware requirements -</a:t>
            </a:r>
          </a:p>
          <a:p>
            <a:r>
              <a:rPr lang="en-IN" sz="1400" i="0" u="none" strike="noStrike" baseline="0" dirty="0">
                <a:solidFill>
                  <a:srgbClr val="000000"/>
                </a:solidFill>
                <a:latin typeface="Times New Roman" panose="02020603050405020304" pitchFamily="18" charset="0"/>
              </a:rPr>
              <a:t>Processor</a:t>
            </a:r>
            <a:r>
              <a:rPr lang="en-IN" sz="1400" b="1" i="0" u="none" strike="noStrike" baseline="0" dirty="0">
                <a:solidFill>
                  <a:srgbClr val="000000"/>
                </a:solidFill>
                <a:latin typeface="Times New Roman" panose="02020603050405020304" pitchFamily="18" charset="0"/>
              </a:rPr>
              <a:t> 		</a:t>
            </a:r>
            <a:r>
              <a:rPr lang="en-IN" sz="1400" i="0" u="none" strike="noStrike" baseline="0" dirty="0">
                <a:solidFill>
                  <a:srgbClr val="000000"/>
                </a:solidFill>
                <a:latin typeface="Times New Roman" panose="02020603050405020304" pitchFamily="18" charset="0"/>
              </a:rPr>
              <a:t>:</a:t>
            </a:r>
            <a:r>
              <a:rPr lang="en-IN" sz="1400" b="1" i="0" u="none" strike="noStrike" baseline="0" dirty="0">
                <a:solidFill>
                  <a:srgbClr val="000000"/>
                </a:solidFill>
                <a:latin typeface="Times New Roman" panose="02020603050405020304" pitchFamily="18" charset="0"/>
              </a:rPr>
              <a:t> </a:t>
            </a:r>
            <a:r>
              <a:rPr lang="en-IN" sz="1400" b="0" i="0" u="none" strike="noStrike" baseline="0" dirty="0">
                <a:solidFill>
                  <a:srgbClr val="000000"/>
                </a:solidFill>
                <a:latin typeface="Times New Roman" panose="02020603050405020304" pitchFamily="18" charset="0"/>
              </a:rPr>
              <a:t>Intel or AMD</a:t>
            </a:r>
          </a:p>
          <a:p>
            <a:r>
              <a:rPr lang="en-US" sz="1400" i="0" u="none" strike="noStrike" baseline="0" dirty="0">
                <a:solidFill>
                  <a:srgbClr val="000000"/>
                </a:solidFill>
                <a:latin typeface="Times New Roman" panose="02020603050405020304" pitchFamily="18" charset="0"/>
              </a:rPr>
              <a:t>Ram 		: </a:t>
            </a:r>
            <a:r>
              <a:rPr lang="en-US" sz="1400" b="0" i="0" u="none" strike="noStrike" baseline="0" dirty="0">
                <a:solidFill>
                  <a:srgbClr val="000000"/>
                </a:solidFill>
                <a:latin typeface="Times New Roman" panose="02020603050405020304" pitchFamily="18" charset="0"/>
              </a:rPr>
              <a:t>1 GB or above </a:t>
            </a:r>
          </a:p>
          <a:p>
            <a:r>
              <a:rPr lang="en-US" sz="1400" i="0" u="none" strike="noStrike" baseline="0" dirty="0">
                <a:solidFill>
                  <a:srgbClr val="000000"/>
                </a:solidFill>
                <a:latin typeface="Times New Roman" panose="02020603050405020304" pitchFamily="18" charset="0"/>
              </a:rPr>
              <a:t>Hard disk		: </a:t>
            </a:r>
            <a:r>
              <a:rPr lang="en-US" sz="1400" b="0" i="0" u="none" strike="noStrike" baseline="0" dirty="0">
                <a:solidFill>
                  <a:srgbClr val="000000"/>
                </a:solidFill>
                <a:latin typeface="Times New Roman" panose="02020603050405020304" pitchFamily="18" charset="0"/>
              </a:rPr>
              <a:t>40GB or above</a:t>
            </a:r>
            <a:endParaRPr lang="en-IN" sz="1400" dirty="0"/>
          </a:p>
          <a:p>
            <a:r>
              <a:rPr lang="en-IN" sz="1400" i="0" u="none" strike="noStrike" baseline="0" dirty="0">
                <a:solidFill>
                  <a:schemeClr val="tx1">
                    <a:lumMod val="95000"/>
                    <a:lumOff val="5000"/>
                  </a:schemeClr>
                </a:solidFill>
                <a:latin typeface="Times New Roman" panose="02020603050405020304" pitchFamily="18" charset="0"/>
              </a:rPr>
              <a:t> </a:t>
            </a:r>
            <a:endParaRPr lang="en-IN" sz="1400" dirty="0">
              <a:solidFill>
                <a:schemeClr val="tx1">
                  <a:lumMod val="95000"/>
                  <a:lumOff val="5000"/>
                </a:schemeClr>
              </a:solidFill>
            </a:endParaRPr>
          </a:p>
          <a:p>
            <a:r>
              <a:rPr lang="en-US" dirty="0"/>
              <a:t> </a:t>
            </a:r>
          </a:p>
        </p:txBody>
      </p:sp>
    </p:spTree>
    <p:extLst>
      <p:ext uri="{BB962C8B-B14F-4D97-AF65-F5344CB8AC3E}">
        <p14:creationId xmlns:p14="http://schemas.microsoft.com/office/powerpoint/2010/main" val="282715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37935" y="200722"/>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BC69F793-4FDE-A07C-CFD7-66FE1B90E1EC}"/>
              </a:ext>
            </a:extLst>
          </p:cNvPr>
          <p:cNvPicPr>
            <a:picLocks noChangeAspect="1"/>
          </p:cNvPicPr>
          <p:nvPr/>
        </p:nvPicPr>
        <p:blipFill>
          <a:blip r:embed="rId3"/>
          <a:stretch>
            <a:fillRect/>
          </a:stretch>
        </p:blipFill>
        <p:spPr>
          <a:xfrm>
            <a:off x="1399668" y="775631"/>
            <a:ext cx="6227766" cy="3915316"/>
          </a:xfrm>
          <a:prstGeom prst="rect">
            <a:avLst/>
          </a:prstGeom>
        </p:spPr>
      </p:pic>
    </p:spTree>
    <p:extLst>
      <p:ext uri="{BB962C8B-B14F-4D97-AF65-F5344CB8AC3E}">
        <p14:creationId xmlns:p14="http://schemas.microsoft.com/office/powerpoint/2010/main" val="4293442632"/>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2841</TotalTime>
  <Words>663</Words>
  <Application>Microsoft Office PowerPoint</Application>
  <PresentationFormat>On-screen Show (16:9)</PresentationFormat>
  <Paragraphs>113</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Bookman Old Style</vt:lpstr>
      <vt:lpstr>Trebuchet MS</vt:lpstr>
      <vt:lpstr>Calibri</vt:lpstr>
      <vt:lpstr>Monotype Corsiva</vt:lpstr>
      <vt:lpstr>Noto Sans Symbols</vt:lpstr>
      <vt:lpstr>Wingdings</vt:lpstr>
      <vt:lpstr>Times New Roman</vt:lpstr>
      <vt:lpstr>1_Office Theme</vt:lpstr>
      <vt:lpstr>Traffic sign recognition using  Deep Learning</vt:lpstr>
      <vt:lpstr>Introduction</vt:lpstr>
      <vt:lpstr>Introduction</vt:lpstr>
      <vt:lpstr>Problem Statement</vt:lpstr>
      <vt:lpstr>Proposed Method</vt:lpstr>
      <vt:lpstr>Proposed Method</vt:lpstr>
      <vt:lpstr>Proposed Method</vt:lpstr>
      <vt:lpstr>Experiment Environment </vt:lpstr>
      <vt:lpstr>Experiment Screen shorts </vt:lpstr>
      <vt:lpstr>Experiment Screen shorts </vt:lpstr>
      <vt:lpstr>Experiment Results </vt:lpstr>
      <vt:lpstr>Experiment Results </vt:lpstr>
      <vt:lpstr>Finding </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Sanjay Deep</cp:lastModifiedBy>
  <cp:revision>17</cp:revision>
  <dcterms:modified xsi:type="dcterms:W3CDTF">2023-09-29T16:09:43Z</dcterms:modified>
</cp:coreProperties>
</file>