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7" r:id="rId2"/>
    <p:sldId id="258" r:id="rId3"/>
    <p:sldId id="265" r:id="rId4"/>
    <p:sldId id="259" r:id="rId5"/>
    <p:sldId id="256" r:id="rId6"/>
    <p:sldId id="262" r:id="rId7"/>
    <p:sldId id="266" r:id="rId8"/>
    <p:sldId id="260" r:id="rId9"/>
    <p:sldId id="261" r:id="rId10"/>
    <p:sldId id="263" r:id="rId11"/>
    <p:sldId id="264" r:id="rId12"/>
  </p:sldIdLst>
  <p:sldSz cx="9144000" cy="5143500" type="screen16x9"/>
  <p:notesSz cx="6858000" cy="9144000"/>
  <p:embeddedFontLst>
    <p:embeddedFont>
      <p:font typeface="Agency FB" panose="020B0503020202020204" pitchFamily="34" charset="0"/>
      <p:regular r:id="rId14"/>
      <p:bold r:id="rId15"/>
    </p:embeddedFont>
    <p:embeddedFont>
      <p:font typeface="Algerian" panose="04020705040A02060702" pitchFamily="82" charset="0"/>
      <p:regular r:id="rId16"/>
    </p:embeddedFont>
    <p:embeddedFont>
      <p:font typeface="Bookman Old Style" panose="02050604050505020204" pitchFamily="18"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Monotype Corsiva" panose="03010101010201010101" pitchFamily="66" charset="0"/>
      <p:italic r:id="rId25"/>
    </p:embeddedFont>
    <p:embeddedFont>
      <p:font typeface="Trebuchet MS" panose="020B0603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1962A7-B391-44EA-9D4D-ED1D920D5374}" v="6" dt="2023-09-07T05:32:13.240"/>
  </p1510:revLst>
</p1510:revInfo>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6.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56"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5346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5830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1103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310629" y="2196703"/>
            <a:ext cx="8147571"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361248" y="1168331"/>
            <a:ext cx="8229600" cy="857400"/>
          </a:xfrm>
        </p:spPr>
        <p:txBody>
          <a:bodyPr/>
          <a:lstStyle/>
          <a:p>
            <a:r>
              <a:rPr lang="en-US" sz="3600" b="1" i="0" u="none" strike="noStrike" baseline="0" dirty="0">
                <a:solidFill>
                  <a:srgbClr val="000000"/>
                </a:solidFill>
                <a:latin typeface="Times New Roman" panose="02020603050405020304" pitchFamily="18" charset="0"/>
              </a:rPr>
              <a:t>TRAFFIC SIGN RECOGNITION USING DEEP LEARNING </a:t>
            </a:r>
            <a:endParaRPr lang="en-US" sz="3600" dirty="0">
              <a:latin typeface="Bookman Old Style" panose="02050604050505020204" pitchFamily="18" charset="0"/>
            </a:endParaRPr>
          </a:p>
        </p:txBody>
      </p:sp>
      <p:sp>
        <p:nvSpPr>
          <p:cNvPr id="3" name="TextBox 2"/>
          <p:cNvSpPr txBox="1"/>
          <p:nvPr/>
        </p:nvSpPr>
        <p:spPr>
          <a:xfrm>
            <a:off x="267767" y="3265616"/>
            <a:ext cx="3270887" cy="954107"/>
          </a:xfrm>
          <a:prstGeom prst="rect">
            <a:avLst/>
          </a:prstGeom>
          <a:noFill/>
        </p:spPr>
        <p:txBody>
          <a:bodyPr wrap="square" rtlCol="0">
            <a:spAutoFit/>
          </a:bodyPr>
          <a:lstStyle/>
          <a:p>
            <a:r>
              <a:rPr lang="en-US" b="1" i="1" dirty="0">
                <a:latin typeface="Bookman Old Style" panose="02050604050505020204" pitchFamily="18" charset="0"/>
              </a:rPr>
              <a:t>Team Details </a:t>
            </a:r>
          </a:p>
          <a:p>
            <a:pPr marL="342900" indent="-342900">
              <a:buFont typeface="+mj-lt"/>
              <a:buAutoNum type="arabicPeriod"/>
            </a:pPr>
            <a:r>
              <a:rPr lang="en-US" dirty="0">
                <a:latin typeface="Bookman Old Style" panose="02050604050505020204" pitchFamily="18" charset="0"/>
              </a:rPr>
              <a:t>G. Sanjay Deep  (20EG105414)</a:t>
            </a:r>
          </a:p>
          <a:p>
            <a:pPr marL="342900" indent="-342900">
              <a:buFont typeface="+mj-lt"/>
              <a:buAutoNum type="arabicPeriod"/>
            </a:pPr>
            <a:r>
              <a:rPr lang="en-US" dirty="0">
                <a:latin typeface="Bookman Old Style" panose="02050604050505020204" pitchFamily="18" charset="0"/>
              </a:rPr>
              <a:t>V. Hemanth       (20EG105414)</a:t>
            </a:r>
          </a:p>
          <a:p>
            <a:pPr marL="342900" indent="-342900">
              <a:buFont typeface="+mj-lt"/>
              <a:buAutoNum type="arabicPeriod"/>
            </a:pPr>
            <a:r>
              <a:rPr lang="en-US" dirty="0">
                <a:latin typeface="Bookman Old Style" panose="02050604050505020204" pitchFamily="18" charset="0"/>
              </a:rPr>
              <a:t>D. Nithin Reddy (20EG105408)</a:t>
            </a:r>
          </a:p>
        </p:txBody>
      </p:sp>
      <p:sp>
        <p:nvSpPr>
          <p:cNvPr id="8" name="TextBox 7"/>
          <p:cNvSpPr txBox="1"/>
          <p:nvPr/>
        </p:nvSpPr>
        <p:spPr>
          <a:xfrm>
            <a:off x="5427770" y="3265616"/>
            <a:ext cx="3405601" cy="738664"/>
          </a:xfrm>
          <a:prstGeom prst="rect">
            <a:avLst/>
          </a:prstGeom>
          <a:noFill/>
        </p:spPr>
        <p:txBody>
          <a:bodyPr wrap="square" rtlCol="0">
            <a:spAutoFit/>
          </a:bodyPr>
          <a:lstStyle/>
          <a:p>
            <a:r>
              <a:rPr lang="en-US" b="1" i="1" dirty="0">
                <a:latin typeface="Bookman Old Style" panose="02050604050505020204" pitchFamily="18" charset="0"/>
              </a:rPr>
              <a:t>Project Supervisor </a:t>
            </a:r>
          </a:p>
          <a:p>
            <a:r>
              <a:rPr lang="en-US" dirty="0">
                <a:latin typeface="Bookman Old Style" panose="02050604050505020204" pitchFamily="18" charset="0"/>
              </a:rPr>
              <a:t>Name : Mr. E. Radha Krishnaiah</a:t>
            </a:r>
          </a:p>
          <a:p>
            <a:r>
              <a:rPr lang="en-US" dirty="0">
                <a:latin typeface="Bookman Old Style" panose="02050604050505020204" pitchFamily="18" charset="0"/>
              </a:rPr>
              <a:t>Designation : Assistant Professor</a:t>
            </a:r>
          </a:p>
        </p:txBody>
      </p:sp>
      <p:sp>
        <p:nvSpPr>
          <p:cNvPr id="4" name="Date Placeholder 3"/>
          <p:cNvSpPr>
            <a:spLocks noGrp="1"/>
          </p:cNvSpPr>
          <p:nvPr>
            <p:ph type="dt" idx="10"/>
          </p:nvPr>
        </p:nvSpPr>
        <p:spPr/>
        <p:txBody>
          <a:bodyPr/>
          <a:lstStyle/>
          <a:p>
            <a:endParaRPr lang="en-US" dirty="0"/>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6903" y="130408"/>
            <a:ext cx="6117431" cy="627321"/>
          </a:xfrm>
        </p:spPr>
        <p:txBody>
          <a:bodyPr/>
          <a:lstStyle/>
          <a:p>
            <a:r>
              <a:rPr lang="en-US" sz="3600" dirty="0">
                <a:latin typeface="Bookman Old Style" panose="02050604050505020204" pitchFamily="18" charset="0"/>
              </a:rPr>
              <a:t>References</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99E188DA-B0C4-CA84-2CEB-D7920FDC2988}"/>
              </a:ext>
            </a:extLst>
          </p:cNvPr>
          <p:cNvSpPr txBox="1"/>
          <p:nvPr/>
        </p:nvSpPr>
        <p:spPr>
          <a:xfrm>
            <a:off x="765715" y="1552053"/>
            <a:ext cx="7359805" cy="1569660"/>
          </a:xfrm>
          <a:prstGeom prst="rect">
            <a:avLst/>
          </a:prstGeom>
          <a:noFill/>
        </p:spPr>
        <p:txBody>
          <a:bodyPr wrap="square" rtlCol="0">
            <a:spAutoFit/>
          </a:bodyPr>
          <a:lstStyle/>
          <a:p>
            <a:pPr marL="285750" indent="-285750" algn="just">
              <a:buFont typeface="Wingdings" panose="05000000000000000000" pitchFamily="2" charset="2"/>
              <a:buChar char="Ø"/>
            </a:pPr>
            <a:r>
              <a:rPr lang="en-IN" sz="1600" dirty="0"/>
              <a:t>Rajesh Kannan </a:t>
            </a:r>
            <a:r>
              <a:rPr lang="en-IN" sz="1600" dirty="0" err="1"/>
              <a:t>Megalingam</a:t>
            </a:r>
            <a:r>
              <a:rPr lang="en-IN" sz="1600" dirty="0"/>
              <a:t> ⇑ , </a:t>
            </a:r>
            <a:r>
              <a:rPr lang="en-IN" sz="1600" dirty="0" err="1"/>
              <a:t>Kondareddy</a:t>
            </a:r>
            <a:r>
              <a:rPr lang="en-IN" sz="1600" dirty="0"/>
              <a:t> </a:t>
            </a:r>
            <a:r>
              <a:rPr lang="en-IN" sz="1600" dirty="0" err="1"/>
              <a:t>Thanigundala</a:t>
            </a:r>
            <a:r>
              <a:rPr lang="en-IN" sz="1600" dirty="0"/>
              <a:t>, </a:t>
            </a:r>
            <a:r>
              <a:rPr lang="en-IN" sz="1600" dirty="0" err="1"/>
              <a:t>Sreevatsava</a:t>
            </a:r>
            <a:r>
              <a:rPr lang="en-IN" sz="1600" dirty="0"/>
              <a:t> Reddy </a:t>
            </a:r>
            <a:r>
              <a:rPr lang="en-IN" sz="1600" dirty="0" err="1"/>
              <a:t>Musani</a:t>
            </a:r>
            <a:r>
              <a:rPr lang="en-IN" sz="1600" dirty="0"/>
              <a:t>, Hemanth </a:t>
            </a:r>
            <a:r>
              <a:rPr lang="en-IN" sz="1600" dirty="0" err="1"/>
              <a:t>Nidamanuru</a:t>
            </a:r>
            <a:r>
              <a:rPr lang="en-IN" sz="1600" dirty="0"/>
              <a:t>, Lokesh </a:t>
            </a:r>
            <a:r>
              <a:rPr lang="en-IN" sz="1600" dirty="0" err="1"/>
              <a:t>Gadde</a:t>
            </a:r>
            <a:endParaRPr lang="en-IN" sz="1600" dirty="0"/>
          </a:p>
          <a:p>
            <a:pPr marL="285750" indent="-285750" algn="just">
              <a:buFont typeface="Wingdings" panose="05000000000000000000" pitchFamily="2" charset="2"/>
              <a:buChar char="Ø"/>
            </a:pPr>
            <a:endParaRPr lang="en-IN" sz="1600" dirty="0"/>
          </a:p>
          <a:p>
            <a:pPr algn="just"/>
            <a:r>
              <a:rPr lang="en-IN" sz="1600" dirty="0"/>
              <a:t>Link:  https://www.sciencedirect.com/science/article/pii/S2046043022000557?via%3Dihub</a:t>
            </a:r>
          </a:p>
        </p:txBody>
      </p:sp>
    </p:spTree>
    <p:extLst>
      <p:ext uri="{BB962C8B-B14F-4D97-AF65-F5344CB8AC3E}">
        <p14:creationId xmlns:p14="http://schemas.microsoft.com/office/powerpoint/2010/main" val="1904107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20433" y="2019013"/>
            <a:ext cx="6117431" cy="627321"/>
          </a:xfrm>
        </p:spPr>
        <p:txBody>
          <a:bodyPr/>
          <a:lstStyle/>
          <a:p>
            <a:r>
              <a:rPr lang="en-US" sz="7200" dirty="0">
                <a:latin typeface="Algerian" panose="04020705040A02060702" pitchFamily="82" charset="0"/>
              </a:rPr>
              <a:t>Thankyou</a:t>
            </a:r>
            <a:r>
              <a:rPr lang="en-US" sz="7200" b="1" dirty="0">
                <a:latin typeface="Algerian" panose="04020705040A02060702" pitchFamily="82" charset="0"/>
              </a:rPr>
              <a:t>..!</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85178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354919" y="215722"/>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1085644" y="796946"/>
            <a:ext cx="6655982" cy="4093428"/>
          </a:xfrm>
          <a:prstGeom prst="rect">
            <a:avLst/>
          </a:prstGeom>
          <a:noFill/>
        </p:spPr>
        <p:txBody>
          <a:bodyPr wrap="square" rtlCol="0">
            <a:spAutoFit/>
          </a:bodyPr>
          <a:lstStyle/>
          <a:p>
            <a:pPr marL="285750" indent="-285750" algn="just">
              <a:buFont typeface="Arial" panose="020B0604020202020204" pitchFamily="34" charset="0"/>
              <a:buChar char="•"/>
            </a:pPr>
            <a:endParaRPr lang="en-US" sz="2000" i="0" u="none" strike="noStrike" baseline="0" dirty="0">
              <a:solidFill>
                <a:srgbClr val="000000"/>
              </a:solidFill>
              <a:latin typeface="+mn-lt"/>
            </a:endParaRPr>
          </a:p>
          <a:p>
            <a:pPr marL="285750" indent="-285750" algn="just">
              <a:buFont typeface="Arial" panose="020B0604020202020204" pitchFamily="34" charset="0"/>
              <a:buChar char="•"/>
            </a:pPr>
            <a:r>
              <a:rPr lang="en-US" sz="2000" i="0" u="none" strike="noStrike" baseline="0" dirty="0">
                <a:solidFill>
                  <a:srgbClr val="000000"/>
                </a:solidFill>
                <a:latin typeface="+mn-lt"/>
              </a:rPr>
              <a:t>With the rapid development in societal and economical section, automobiles have become almost one of the convenient modes of transportation in each household. </a:t>
            </a:r>
          </a:p>
          <a:p>
            <a:pPr marL="285750" indent="-285750" algn="just">
              <a:buFont typeface="Arial" panose="020B0604020202020204" pitchFamily="34" charset="0"/>
              <a:buChar char="•"/>
            </a:pPr>
            <a:r>
              <a:rPr lang="en-US" sz="2000" i="0" u="none" strike="noStrike" baseline="0" dirty="0">
                <a:solidFill>
                  <a:srgbClr val="000000"/>
                </a:solidFill>
                <a:latin typeface="+mn-lt"/>
              </a:rPr>
              <a:t>As one of the more important functions, traffic sign detection and recognition system, has become a hot research direction of researchers at home and abroad.</a:t>
            </a:r>
          </a:p>
          <a:p>
            <a:pPr marL="285750" indent="-285750" algn="just">
              <a:buFont typeface="Arial" panose="020B0604020202020204" pitchFamily="34" charset="0"/>
              <a:buChar char="•"/>
            </a:pPr>
            <a:r>
              <a:rPr lang="en-US" sz="2000" i="0" u="none" strike="noStrike" baseline="0" dirty="0">
                <a:solidFill>
                  <a:srgbClr val="000000"/>
                </a:solidFill>
                <a:latin typeface="+mn-lt"/>
              </a:rPr>
              <a:t>In the current traffic system there may be the probability of drivers missing the traffic sign because of traffic or even the drivers might ignore the traffic sign. With the continuous growth of urbanization this problem is only expected to grow worse.</a:t>
            </a:r>
          </a:p>
          <a:p>
            <a:pPr marL="285750" indent="-285750">
              <a:buFont typeface="Arial" panose="020B0604020202020204" pitchFamily="34" charset="0"/>
              <a:buChar char="•"/>
            </a:pPr>
            <a:endParaRPr lang="en-US" sz="2000" dirty="0">
              <a:latin typeface="Monotype Corsiva" panose="03010101010201010101" pitchFamily="66"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636491" y="102336"/>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1041039" y="1171366"/>
            <a:ext cx="6655982" cy="2800767"/>
          </a:xfrm>
          <a:prstGeom prst="rect">
            <a:avLst/>
          </a:prstGeom>
          <a:noFill/>
        </p:spPr>
        <p:txBody>
          <a:bodyPr wrap="square" rtlCol="0">
            <a:spAutoFit/>
          </a:bodyPr>
          <a:lstStyle/>
          <a:p>
            <a:r>
              <a:rPr lang="en-US" sz="2800" b="1" u="sng" dirty="0">
                <a:latin typeface="+mn-lt"/>
              </a:rPr>
              <a:t>Applications:</a:t>
            </a:r>
          </a:p>
          <a:p>
            <a:endParaRPr lang="en-US" sz="2800" u="sng" dirty="0">
              <a:latin typeface="+mn-lt"/>
            </a:endParaRPr>
          </a:p>
          <a:p>
            <a:pPr marL="457200" indent="-457200">
              <a:buFont typeface="Wingdings" panose="05000000000000000000" pitchFamily="2" charset="2"/>
              <a:buChar char="Ø"/>
            </a:pPr>
            <a:r>
              <a:rPr lang="en-US" sz="2400" dirty="0">
                <a:latin typeface="+mn-lt"/>
              </a:rPr>
              <a:t>Traffic sign classification</a:t>
            </a:r>
          </a:p>
          <a:p>
            <a:pPr marL="457200" indent="-457200">
              <a:buFont typeface="Wingdings" panose="05000000000000000000" pitchFamily="2" charset="2"/>
              <a:buChar char="Ø"/>
            </a:pPr>
            <a:r>
              <a:rPr lang="en-US" sz="2400" dirty="0">
                <a:latin typeface="+mn-lt"/>
              </a:rPr>
              <a:t>Lane detection and management</a:t>
            </a:r>
          </a:p>
          <a:p>
            <a:pPr marL="457200" indent="-457200">
              <a:buFont typeface="Wingdings" panose="05000000000000000000" pitchFamily="2" charset="2"/>
              <a:buChar char="Ø"/>
            </a:pPr>
            <a:r>
              <a:rPr lang="en-US" sz="2400" dirty="0">
                <a:latin typeface="+mn-lt"/>
              </a:rPr>
              <a:t>Speed limit recognition</a:t>
            </a:r>
          </a:p>
          <a:p>
            <a:pPr marL="457200" indent="-457200">
              <a:buFont typeface="Wingdings" panose="05000000000000000000" pitchFamily="2" charset="2"/>
              <a:buChar char="Ø"/>
            </a:pPr>
            <a:r>
              <a:rPr lang="en-US" sz="2400" dirty="0">
                <a:latin typeface="+mn-lt"/>
              </a:rPr>
              <a:t>Stop sign detection</a:t>
            </a:r>
          </a:p>
          <a:p>
            <a:pPr marL="457200" indent="-457200">
              <a:buFont typeface="Wingdings" panose="05000000000000000000" pitchFamily="2" charset="2"/>
              <a:buChar char="Ø"/>
            </a:pPr>
            <a:r>
              <a:rPr lang="en-US" sz="2400" dirty="0">
                <a:latin typeface="+mn-lt"/>
              </a:rPr>
              <a:t>Wrong way detection </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78063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2590800" y="0"/>
            <a:ext cx="3962400" cy="627321"/>
          </a:xfrm>
        </p:spPr>
        <p:txBody>
          <a:bodyPr/>
          <a:lstStyle/>
          <a:p>
            <a:r>
              <a:rPr lang="en-US" sz="3600" dirty="0"/>
              <a:t>Literature </a:t>
            </a:r>
          </a:p>
        </p:txBody>
      </p:sp>
      <p:graphicFrame>
        <p:nvGraphicFramePr>
          <p:cNvPr id="3" name="Table 2"/>
          <p:cNvGraphicFramePr>
            <a:graphicFrameLocks noGrp="1"/>
          </p:cNvGraphicFramePr>
          <p:nvPr>
            <p:extLst>
              <p:ext uri="{D42A27DB-BD31-4B8C-83A1-F6EECF244321}">
                <p14:modId xmlns:p14="http://schemas.microsoft.com/office/powerpoint/2010/main" val="3995932276"/>
              </p:ext>
            </p:extLst>
          </p:nvPr>
        </p:nvGraphicFramePr>
        <p:xfrm>
          <a:off x="572429" y="810322"/>
          <a:ext cx="8008434" cy="3815977"/>
        </p:xfrm>
        <a:graphic>
          <a:graphicData uri="http://schemas.openxmlformats.org/drawingml/2006/table">
            <a:tbl>
              <a:tblPr firstRow="1" bandRow="1">
                <a:tableStyleId>{1D3205E1-8B83-452B-8570-0B3C4014EAE2}</a:tableStyleId>
              </a:tblPr>
              <a:tblGrid>
                <a:gridCol w="2000346">
                  <a:extLst>
                    <a:ext uri="{9D8B030D-6E8A-4147-A177-3AD203B41FA5}">
                      <a16:colId xmlns:a16="http://schemas.microsoft.com/office/drawing/2014/main" val="20000"/>
                    </a:ext>
                  </a:extLst>
                </a:gridCol>
                <a:gridCol w="2002696">
                  <a:extLst>
                    <a:ext uri="{9D8B030D-6E8A-4147-A177-3AD203B41FA5}">
                      <a16:colId xmlns:a16="http://schemas.microsoft.com/office/drawing/2014/main" val="20001"/>
                    </a:ext>
                  </a:extLst>
                </a:gridCol>
                <a:gridCol w="2002696">
                  <a:extLst>
                    <a:ext uri="{9D8B030D-6E8A-4147-A177-3AD203B41FA5}">
                      <a16:colId xmlns:a16="http://schemas.microsoft.com/office/drawing/2014/main" val="20002"/>
                    </a:ext>
                  </a:extLst>
                </a:gridCol>
                <a:gridCol w="2002696">
                  <a:extLst>
                    <a:ext uri="{9D8B030D-6E8A-4147-A177-3AD203B41FA5}">
                      <a16:colId xmlns:a16="http://schemas.microsoft.com/office/drawing/2014/main" val="20003"/>
                    </a:ext>
                  </a:extLst>
                </a:gridCol>
              </a:tblGrid>
              <a:tr h="304563">
                <a:tc>
                  <a:txBody>
                    <a:bodyPr/>
                    <a:lstStyle/>
                    <a:p>
                      <a:pPr algn="ctr"/>
                      <a:r>
                        <a:rPr lang="en-US" sz="1400" b="1">
                          <a:latin typeface="Agency FB" panose="020B0503020202020204" pitchFamily="34" charset="0"/>
                        </a:rPr>
                        <a:t>Author(s)</a:t>
                      </a:r>
                      <a:endParaRPr lang="en-US" sz="1400" b="1" dirty="0">
                        <a:latin typeface="Agency FB" panose="020B0503020202020204" pitchFamily="34" charset="0"/>
                      </a:endParaRPr>
                    </a:p>
                  </a:txBody>
                  <a:tcPr/>
                </a:tc>
                <a:tc>
                  <a:txBody>
                    <a:bodyPr/>
                    <a:lstStyle/>
                    <a:p>
                      <a:pPr algn="ctr"/>
                      <a:r>
                        <a:rPr lang="en-US" sz="1400" b="1">
                          <a:latin typeface="Agency FB" panose="020B0503020202020204" pitchFamily="34" charset="0"/>
                        </a:rPr>
                        <a:t>Method</a:t>
                      </a:r>
                      <a:endParaRPr lang="en-US" sz="1400" b="1" dirty="0">
                        <a:latin typeface="Agency FB" panose="020B0503020202020204" pitchFamily="34" charset="0"/>
                      </a:endParaRPr>
                    </a:p>
                  </a:txBody>
                  <a:tcPr/>
                </a:tc>
                <a:tc>
                  <a:txBody>
                    <a:bodyPr/>
                    <a:lstStyle/>
                    <a:p>
                      <a:pPr algn="ctr"/>
                      <a:r>
                        <a:rPr lang="en-US" sz="1400" b="1">
                          <a:latin typeface="Agency FB" panose="020B0503020202020204" pitchFamily="34" charset="0"/>
                        </a:rPr>
                        <a:t>Advantages</a:t>
                      </a:r>
                      <a:endParaRPr lang="en-US" sz="1400" b="1" dirty="0">
                        <a:latin typeface="Agency FB" panose="020B0503020202020204" pitchFamily="34" charset="0"/>
                      </a:endParaRPr>
                    </a:p>
                  </a:txBody>
                  <a:tcPr/>
                </a:tc>
                <a:tc>
                  <a:txBody>
                    <a:bodyPr/>
                    <a:lstStyle/>
                    <a:p>
                      <a:pPr algn="ctr"/>
                      <a:r>
                        <a:rPr lang="en-US" sz="1400" b="1">
                          <a:latin typeface="Agency FB" panose="020B0503020202020204" pitchFamily="34" charset="0"/>
                        </a:rPr>
                        <a:t>Disadvantages</a:t>
                      </a:r>
                      <a:endParaRPr lang="en-US" sz="1400" b="1" dirty="0">
                        <a:latin typeface="Agency FB" panose="020B0503020202020204" pitchFamily="34" charset="0"/>
                      </a:endParaRPr>
                    </a:p>
                  </a:txBody>
                  <a:tcPr/>
                </a:tc>
                <a:extLst>
                  <a:ext uri="{0D108BD9-81ED-4DB2-BD59-A6C34878D82A}">
                    <a16:rowId xmlns:a16="http://schemas.microsoft.com/office/drawing/2014/main" val="10000"/>
                  </a:ext>
                </a:extLst>
              </a:tr>
              <a:tr h="730952">
                <a:tc>
                  <a:txBody>
                    <a:bodyPr/>
                    <a:lstStyle/>
                    <a:p>
                      <a:r>
                        <a:rPr lang="en-IN" sz="1050" dirty="0" err="1"/>
                        <a:t>Kaoutar</a:t>
                      </a:r>
                      <a:r>
                        <a:rPr lang="en-IN" sz="1050" dirty="0"/>
                        <a:t> </a:t>
                      </a:r>
                      <a:r>
                        <a:rPr lang="en-IN" sz="1050" dirty="0" err="1"/>
                        <a:t>Sefrioui</a:t>
                      </a:r>
                      <a:r>
                        <a:rPr lang="en-IN" sz="1050" dirty="0"/>
                        <a:t> </a:t>
                      </a:r>
                      <a:r>
                        <a:rPr lang="en-IN" sz="1050" dirty="0" err="1"/>
                        <a:t>Boujemaa</a:t>
                      </a:r>
                      <a:r>
                        <a:rPr lang="en-IN" sz="1050" dirty="0"/>
                        <a:t>, </a:t>
                      </a:r>
                      <a:r>
                        <a:rPr lang="en-IN" sz="1050" dirty="0" err="1"/>
                        <a:t>Afaf</a:t>
                      </a:r>
                      <a:r>
                        <a:rPr lang="en-IN" sz="1050" dirty="0"/>
                        <a:t> </a:t>
                      </a:r>
                      <a:r>
                        <a:rPr lang="en-IN" sz="1050" dirty="0" err="1"/>
                        <a:t>Bouhoute</a:t>
                      </a:r>
                      <a:r>
                        <a:rPr lang="en-IN" sz="1050" dirty="0"/>
                        <a:t>, Karim </a:t>
                      </a:r>
                      <a:r>
                        <a:rPr lang="en-IN" sz="1050" dirty="0" err="1"/>
                        <a:t>Boubouh</a:t>
                      </a:r>
                      <a:r>
                        <a:rPr lang="en-IN" sz="1050" dirty="0"/>
                        <a:t> and Ismail </a:t>
                      </a:r>
                      <a:r>
                        <a:rPr lang="en-IN" sz="1050" dirty="0" err="1"/>
                        <a:t>Berrada</a:t>
                      </a:r>
                      <a:endParaRPr lang="en-US" sz="1050" dirty="0"/>
                    </a:p>
                  </a:txBody>
                  <a:tcPr/>
                </a:tc>
                <a:tc>
                  <a:txBody>
                    <a:bodyPr/>
                    <a:lstStyle/>
                    <a:p>
                      <a:r>
                        <a:rPr lang="en-IN" sz="1050" dirty="0"/>
                        <a:t>Convolutional Neural Networks</a:t>
                      </a:r>
                      <a:endParaRPr lang="en-US" sz="1050" dirty="0"/>
                    </a:p>
                  </a:txBody>
                  <a:tcPr/>
                </a:tc>
                <a:tc>
                  <a:txBody>
                    <a:bodyPr/>
                    <a:lstStyle/>
                    <a:p>
                      <a:r>
                        <a:rPr lang="en-US" sz="1050" dirty="0"/>
                        <a:t>High accuracy in image classification tasks, making them well-suited for traffic sign recognition. </a:t>
                      </a:r>
                    </a:p>
                  </a:txBody>
                  <a:tcPr/>
                </a:tc>
                <a:tc>
                  <a:txBody>
                    <a:bodyPr/>
                    <a:lstStyle/>
                    <a:p>
                      <a:r>
                        <a:rPr lang="en-US" sz="1050" dirty="0"/>
                        <a:t>Facing issues in resource-constrained environments, such as in embedded systems.</a:t>
                      </a:r>
                    </a:p>
                  </a:txBody>
                  <a:tcPr/>
                </a:tc>
                <a:extLst>
                  <a:ext uri="{0D108BD9-81ED-4DB2-BD59-A6C34878D82A}">
                    <a16:rowId xmlns:a16="http://schemas.microsoft.com/office/drawing/2014/main" val="10001"/>
                  </a:ext>
                </a:extLst>
              </a:tr>
              <a:tr h="890848">
                <a:tc>
                  <a:txBody>
                    <a:bodyPr/>
                    <a:lstStyle/>
                    <a:p>
                      <a:r>
                        <a:rPr lang="en-IN" sz="1050" dirty="0" err="1"/>
                        <a:t>Prashengit</a:t>
                      </a:r>
                      <a:r>
                        <a:rPr lang="en-IN" sz="1050" dirty="0"/>
                        <a:t> Dhar, Md. Zainal Abedin, </a:t>
                      </a:r>
                      <a:r>
                        <a:rPr lang="en-IN" sz="1050" dirty="0" err="1"/>
                        <a:t>Tonoy</a:t>
                      </a:r>
                      <a:r>
                        <a:rPr lang="en-IN" sz="1050" dirty="0"/>
                        <a:t> Biswas, Anish Datta </a:t>
                      </a:r>
                      <a:endParaRPr lang="en-US" sz="1050" dirty="0"/>
                    </a:p>
                  </a:txBody>
                  <a:tcPr/>
                </a:tc>
                <a:tc>
                  <a:txBody>
                    <a:bodyPr/>
                    <a:lstStyle/>
                    <a:p>
                      <a:r>
                        <a:rPr lang="en-IN" sz="1050" dirty="0"/>
                        <a:t>Convolutional Neural Networks</a:t>
                      </a:r>
                      <a:endParaRPr lang="en-US" sz="1050" dirty="0"/>
                    </a:p>
                  </a:txBody>
                  <a:tcPr/>
                </a:tc>
                <a:tc>
                  <a:txBody>
                    <a:bodyPr/>
                    <a:lstStyle/>
                    <a:p>
                      <a:r>
                        <a:rPr lang="en-US" sz="1050" dirty="0"/>
                        <a:t>Real-time alerts about speed limits, warnings.</a:t>
                      </a:r>
                    </a:p>
                  </a:txBody>
                  <a:tcPr/>
                </a:tc>
                <a:tc>
                  <a:txBody>
                    <a:bodyPr/>
                    <a:lstStyle/>
                    <a:p>
                      <a:r>
                        <a:rPr lang="en-US" sz="1050" dirty="0"/>
                        <a:t>Adverse weather conditions like heavy rain, snow, or fog can affect the performance of the recognition system, reducing its reliability. </a:t>
                      </a:r>
                    </a:p>
                  </a:txBody>
                  <a:tcPr/>
                </a:tc>
                <a:extLst>
                  <a:ext uri="{0D108BD9-81ED-4DB2-BD59-A6C34878D82A}">
                    <a16:rowId xmlns:a16="http://schemas.microsoft.com/office/drawing/2014/main" val="10002"/>
                  </a:ext>
                </a:extLst>
              </a:tr>
              <a:tr h="571056">
                <a:tc>
                  <a:txBody>
                    <a:bodyPr/>
                    <a:lstStyle/>
                    <a:p>
                      <a:r>
                        <a:rPr lang="en-IN" sz="1050" dirty="0"/>
                        <a:t>Faming Shao, </a:t>
                      </a:r>
                      <a:r>
                        <a:rPr lang="en-IN" sz="1050" dirty="0" err="1"/>
                        <a:t>Xinqing</a:t>
                      </a:r>
                      <a:r>
                        <a:rPr lang="en-IN" sz="1050" dirty="0"/>
                        <a:t> Wang, </a:t>
                      </a:r>
                      <a:r>
                        <a:rPr lang="en-IN" sz="1050" dirty="0" err="1"/>
                        <a:t>Fanjie</a:t>
                      </a:r>
                      <a:r>
                        <a:rPr lang="en-IN" sz="1050" dirty="0"/>
                        <a:t> Meng, Ting Rui, Dong Wang, and Jian Tang</a:t>
                      </a:r>
                      <a:endParaRPr lang="en-US" sz="1050" dirty="0"/>
                    </a:p>
                  </a:txBody>
                  <a:tcPr/>
                </a:tc>
                <a:tc>
                  <a:txBody>
                    <a:bodyPr/>
                    <a:lstStyle/>
                    <a:p>
                      <a:r>
                        <a:rPr lang="en-IN" sz="1050" dirty="0"/>
                        <a:t>Simplified Gabor Wavelets</a:t>
                      </a:r>
                      <a:endParaRPr lang="en-US" sz="1050" dirty="0"/>
                    </a:p>
                  </a:txBody>
                  <a:tcPr/>
                </a:tc>
                <a:tc>
                  <a:txBody>
                    <a:bodyPr/>
                    <a:lstStyle/>
                    <a:p>
                      <a:r>
                        <a:rPr lang="en-US" sz="1050" dirty="0"/>
                        <a:t>Gabor wavelets helping to differentiate between different sign types. </a:t>
                      </a:r>
                    </a:p>
                  </a:txBody>
                  <a:tcPr/>
                </a:tc>
                <a:tc>
                  <a:txBody>
                    <a:bodyPr/>
                    <a:lstStyle/>
                    <a:p>
                      <a:r>
                        <a:rPr lang="en-US" sz="1050" dirty="0"/>
                        <a:t>It focus on individual features of traffic signs.</a:t>
                      </a:r>
                    </a:p>
                  </a:txBody>
                  <a:tcPr/>
                </a:tc>
                <a:extLst>
                  <a:ext uri="{0D108BD9-81ED-4DB2-BD59-A6C34878D82A}">
                    <a16:rowId xmlns:a16="http://schemas.microsoft.com/office/drawing/2014/main" val="10003"/>
                  </a:ext>
                </a:extLst>
              </a:tr>
              <a:tr h="411160">
                <a:tc>
                  <a:txBody>
                    <a:bodyPr/>
                    <a:lstStyle/>
                    <a:p>
                      <a:r>
                        <a:rPr lang="en-IN" sz="1050" dirty="0" err="1"/>
                        <a:t>Shopa</a:t>
                      </a:r>
                      <a:r>
                        <a:rPr lang="en-IN" sz="1050" dirty="0"/>
                        <a:t>, </a:t>
                      </a:r>
                      <a:r>
                        <a:rPr lang="en-IN" sz="1050" dirty="0" err="1"/>
                        <a:t>Sumitha</a:t>
                      </a:r>
                      <a:r>
                        <a:rPr lang="en-IN" sz="1050" dirty="0"/>
                        <a:t> &amp; Patra </a:t>
                      </a:r>
                      <a:endParaRPr lang="en-US" sz="1050" dirty="0"/>
                    </a:p>
                  </a:txBody>
                  <a:tcPr/>
                </a:tc>
                <a:tc>
                  <a:txBody>
                    <a:bodyPr/>
                    <a:lstStyle/>
                    <a:p>
                      <a:r>
                        <a:rPr lang="en-US" sz="1050" dirty="0"/>
                        <a:t>OpenCV (Open Source Computer Vision Library) </a:t>
                      </a:r>
                    </a:p>
                  </a:txBody>
                  <a:tcPr/>
                </a:tc>
                <a:tc>
                  <a:txBody>
                    <a:bodyPr/>
                    <a:lstStyle/>
                    <a:p>
                      <a:r>
                        <a:rPr lang="en-IN" sz="1050" dirty="0"/>
                        <a:t>Real-time image processing. </a:t>
                      </a:r>
                      <a:endParaRPr lang="en-US" sz="1050" dirty="0"/>
                    </a:p>
                  </a:txBody>
                  <a:tcPr/>
                </a:tc>
                <a:tc>
                  <a:txBody>
                    <a:bodyPr/>
                    <a:lstStyle/>
                    <a:p>
                      <a:r>
                        <a:rPr lang="en-IN" sz="1050" dirty="0"/>
                        <a:t>Daily implementation required.</a:t>
                      </a:r>
                      <a:endParaRPr lang="en-US" sz="1050" dirty="0"/>
                    </a:p>
                  </a:txBody>
                  <a:tcPr/>
                </a:tc>
                <a:extLst>
                  <a:ext uri="{0D108BD9-81ED-4DB2-BD59-A6C34878D82A}">
                    <a16:rowId xmlns:a16="http://schemas.microsoft.com/office/drawing/2014/main" val="10004"/>
                  </a:ext>
                </a:extLst>
              </a:tr>
              <a:tr h="905137">
                <a:tc>
                  <a:txBody>
                    <a:bodyPr/>
                    <a:lstStyle/>
                    <a:p>
                      <a:r>
                        <a:rPr lang="en-IN" sz="1050" dirty="0"/>
                        <a:t>Faming Shao, </a:t>
                      </a:r>
                      <a:r>
                        <a:rPr lang="en-IN" sz="1050" dirty="0" err="1"/>
                        <a:t>Xinqing</a:t>
                      </a:r>
                      <a:r>
                        <a:rPr lang="en-IN" sz="1050" dirty="0"/>
                        <a:t> Wang, </a:t>
                      </a:r>
                      <a:r>
                        <a:rPr lang="en-IN" sz="1050" dirty="0" err="1"/>
                        <a:t>Fanjie</a:t>
                      </a:r>
                      <a:r>
                        <a:rPr lang="en-IN" sz="1050" dirty="0"/>
                        <a:t> Meng, Ting Rui, Dong Wang, and Jian Tang</a:t>
                      </a:r>
                      <a:endParaRPr lang="en-US" sz="1050" dirty="0"/>
                    </a:p>
                  </a:txBody>
                  <a:tcPr/>
                </a:tc>
                <a:tc>
                  <a:txBody>
                    <a:bodyPr/>
                    <a:lstStyle/>
                    <a:p>
                      <a:r>
                        <a:rPr lang="en-US" sz="1050" dirty="0"/>
                        <a:t>Simplified Gabor Wavelets and CNNs </a:t>
                      </a:r>
                    </a:p>
                  </a:txBody>
                  <a:tcPr/>
                </a:tc>
                <a:tc>
                  <a:txBody>
                    <a:bodyPr/>
                    <a:lstStyle/>
                    <a:p>
                      <a:r>
                        <a:rPr lang="en-US" sz="1050" dirty="0"/>
                        <a:t>It handle variations in lighting conditions and making them robust for real-world scenarios. </a:t>
                      </a:r>
                    </a:p>
                  </a:txBody>
                  <a:tcPr/>
                </a:tc>
                <a:tc>
                  <a:txBody>
                    <a:bodyPr/>
                    <a:lstStyle/>
                    <a:p>
                      <a:r>
                        <a:rPr lang="en-US" sz="1050" dirty="0"/>
                        <a:t>It doesn’t show variations in traffic sign designs, colors, and shapes. </a:t>
                      </a:r>
                    </a:p>
                  </a:txBody>
                  <a:tcPr/>
                </a:tc>
                <a:extLst>
                  <a:ext uri="{0D108BD9-81ED-4DB2-BD59-A6C34878D82A}">
                    <a16:rowId xmlns:a16="http://schemas.microsoft.com/office/drawing/2014/main" val="10005"/>
                  </a:ext>
                </a:extLst>
              </a:tr>
            </a:tbl>
          </a:graphicData>
        </a:graphic>
      </p:graphicFrame>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429344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8943521" y="3781651"/>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5</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185681" y="102336"/>
            <a:ext cx="6117431" cy="627321"/>
          </a:xfrm>
        </p:spPr>
        <p:txBody>
          <a:bodyPr/>
          <a:lstStyle/>
          <a:p>
            <a:r>
              <a:rPr lang="en-US" sz="3600" dirty="0">
                <a:latin typeface="Bookman Old Style" panose="02050604050505020204" pitchFamily="18" charset="0"/>
              </a:rPr>
              <a:t>Problem Statement</a:t>
            </a:r>
          </a:p>
        </p:txBody>
      </p:sp>
      <p:sp>
        <p:nvSpPr>
          <p:cNvPr id="5" name="TextBox 4"/>
          <p:cNvSpPr txBox="1"/>
          <p:nvPr/>
        </p:nvSpPr>
        <p:spPr>
          <a:xfrm>
            <a:off x="536295" y="2966043"/>
            <a:ext cx="8228563" cy="1569660"/>
          </a:xfrm>
          <a:prstGeom prst="rect">
            <a:avLst/>
          </a:prstGeom>
          <a:noFill/>
        </p:spPr>
        <p:txBody>
          <a:bodyPr wrap="square" rtlCol="0">
            <a:spAutoFit/>
          </a:bodyPr>
          <a:lstStyle/>
          <a:p>
            <a:r>
              <a:rPr lang="en-US" sz="1600" dirty="0">
                <a:latin typeface="+mn-lt"/>
              </a:rPr>
              <a:t>The primary objective of traffic sign recognition is to enhance road safety by automatically detecting and interpreting traffic signs. This technology helps drivers by providing real-time information about speed limits, warnings, and other important instructions, reducing the risk of accidents and improving overall traffic management. Additionally, it can support advanced driver assistance systems (ADAS) and autonomous vehicles in making safer driving decisions.</a:t>
            </a:r>
          </a:p>
        </p:txBody>
      </p:sp>
      <p:sp>
        <p:nvSpPr>
          <p:cNvPr id="13" name="Title 1"/>
          <p:cNvSpPr txBox="1">
            <a:spLocks/>
          </p:cNvSpPr>
          <p:nvPr/>
        </p:nvSpPr>
        <p:spPr>
          <a:xfrm>
            <a:off x="3092535" y="2436777"/>
            <a:ext cx="2303721" cy="437477"/>
          </a:xfrm>
          <a:prstGeom prst="rect">
            <a:avLst/>
          </a:prstGeom>
          <a:noFill/>
          <a:ln>
            <a:noFill/>
          </a:ln>
        </p:spPr>
        <p:txBody>
          <a:bodyPr spcFirstLastPara="1" wrap="square" lIns="94100" tIns="47025" rIns="94100" bIns="470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600" dirty="0">
                <a:latin typeface="Bookman Old Style" panose="02050604050505020204" pitchFamily="18" charset="0"/>
              </a:rPr>
              <a:t>Objective</a:t>
            </a:r>
          </a:p>
        </p:txBody>
      </p:sp>
      <p:sp>
        <p:nvSpPr>
          <p:cNvPr id="14" name="TextBox 13"/>
          <p:cNvSpPr txBox="1"/>
          <p:nvPr/>
        </p:nvSpPr>
        <p:spPr>
          <a:xfrm>
            <a:off x="536295" y="877000"/>
            <a:ext cx="8228563" cy="1477328"/>
          </a:xfrm>
          <a:prstGeom prst="rect">
            <a:avLst/>
          </a:prstGeom>
          <a:noFill/>
        </p:spPr>
        <p:txBody>
          <a:bodyPr wrap="square" rtlCol="0">
            <a:spAutoFit/>
          </a:bodyPr>
          <a:lstStyle/>
          <a:p>
            <a:pPr lvl="1"/>
            <a:r>
              <a:rPr lang="en-US" sz="1800" dirty="0">
                <a:latin typeface="+mj-lt"/>
              </a:rPr>
              <a:t>The challenge is to develop a computer vision system that can accurately detect and classify traffic signs within images, even in adverse weather conditions that affect image quality. The primary objective is to enhance road safety by providing drivers with real-time, dependable information.</a:t>
            </a:r>
          </a:p>
          <a:p>
            <a:endParaRPr lang="en-US" sz="1800" dirty="0">
              <a:latin typeface="Agency FB" panose="020B0503020202020204" pitchFamily="34" charset="0"/>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49447" y="276216"/>
            <a:ext cx="6117431" cy="627321"/>
          </a:xfrm>
        </p:spPr>
        <p:txBody>
          <a:bodyPr/>
          <a:lstStyle/>
          <a:p>
            <a:r>
              <a:rPr lang="en-US" sz="3600" dirty="0">
                <a:latin typeface="+mn-lt"/>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142210A4-EDDE-AE97-B2E1-4EF6FB55E7B5}"/>
              </a:ext>
            </a:extLst>
          </p:cNvPr>
          <p:cNvSpPr txBox="1"/>
          <p:nvPr/>
        </p:nvSpPr>
        <p:spPr>
          <a:xfrm>
            <a:off x="669073" y="988741"/>
            <a:ext cx="7924800"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sz="1800" b="0" i="0" u="none" strike="noStrike" baseline="0"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By applying deep learning to this problem, we create a model that reliably classifies traffic signs, learning to identify the most appropriate features for this problem by itself. </a:t>
            </a:r>
          </a:p>
          <a:p>
            <a:pPr marL="2857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A deep learning based road traffic signs recognition method is developed which is very promising in the development of Advanced Driver Assistance Systems (ADAS) and autonomous vehicles.</a:t>
            </a:r>
          </a:p>
          <a:p>
            <a:pPr marL="2857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system architecture is designed to extract main features from images of traffic signs to classify them under different categories. </a:t>
            </a:r>
          </a:p>
          <a:p>
            <a:pPr marL="2857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training is conducted using the Traffic Sign Dataset and achieves good results on recognizing traffic signs. </a:t>
            </a:r>
          </a:p>
          <a:p>
            <a:pPr marL="285750" indent="-285750" algn="just">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p:txBody>
      </p:sp>
    </p:spTree>
    <p:extLst>
      <p:ext uri="{BB962C8B-B14F-4D97-AF65-F5344CB8AC3E}">
        <p14:creationId xmlns:p14="http://schemas.microsoft.com/office/powerpoint/2010/main" val="2864419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49447" y="276216"/>
            <a:ext cx="6117431" cy="627321"/>
          </a:xfrm>
        </p:spPr>
        <p:txBody>
          <a:bodyPr/>
          <a:lstStyle/>
          <a:p>
            <a:r>
              <a:rPr lang="en-US" sz="3600" dirty="0">
                <a:latin typeface="+mn-lt"/>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10" name="TextBox 9">
            <a:extLst>
              <a:ext uri="{FF2B5EF4-FFF2-40B4-BE49-F238E27FC236}">
                <a16:creationId xmlns:a16="http://schemas.microsoft.com/office/drawing/2014/main" id="{6C23F378-3051-DA76-1D8B-DC2B020F151C}"/>
              </a:ext>
            </a:extLst>
          </p:cNvPr>
          <p:cNvSpPr txBox="1"/>
          <p:nvPr/>
        </p:nvSpPr>
        <p:spPr>
          <a:xfrm>
            <a:off x="457201" y="903537"/>
            <a:ext cx="8092068" cy="2031325"/>
          </a:xfrm>
          <a:prstGeom prst="rect">
            <a:avLst/>
          </a:prstGeom>
          <a:noFill/>
        </p:spPr>
        <p:txBody>
          <a:bodyPr wrap="square" rtlCol="0">
            <a:spAutoFit/>
          </a:bodyPr>
          <a:lstStyle/>
          <a:p>
            <a:r>
              <a:rPr lang="en-IN" b="1" dirty="0"/>
              <a:t>CONVOLUTIONAL NEURAL NETWORKS(CNN):</a:t>
            </a:r>
          </a:p>
          <a:p>
            <a:endParaRPr lang="en-IN" dirty="0"/>
          </a:p>
          <a:p>
            <a:r>
              <a:rPr lang="en-US" dirty="0"/>
              <a:t>It is assumed that the reader knows the concept of Neural networks. When it comes to Machine Learning, Artificial Neural Networks perform really well. Artificial Neural Networks are used in various classification tasks like image, audio, words. </a:t>
            </a:r>
          </a:p>
          <a:p>
            <a:r>
              <a:rPr lang="en-US" dirty="0"/>
              <a:t>Different types of Neural Networks are used for different purposes, for example for predicting the sequence of words we use Recurrent Neural Networks more precisely an LSTM, similarly for image classification we use Convolution Neural networks.</a:t>
            </a:r>
            <a:endParaRPr lang="en-IN" dirty="0"/>
          </a:p>
          <a:p>
            <a:endParaRPr lang="en-IN" dirty="0"/>
          </a:p>
        </p:txBody>
      </p:sp>
      <p:pic>
        <p:nvPicPr>
          <p:cNvPr id="1026" name="Picture 2" descr="CNN for Deep Learning | Convolutional Neural Networks">
            <a:extLst>
              <a:ext uri="{FF2B5EF4-FFF2-40B4-BE49-F238E27FC236}">
                <a16:creationId xmlns:a16="http://schemas.microsoft.com/office/drawing/2014/main" id="{A47060F8-BE60-43B4-BA8A-7D6EC83CAA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155" y="2793577"/>
            <a:ext cx="5001788" cy="1884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042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49447" y="229224"/>
            <a:ext cx="6117431" cy="627321"/>
          </a:xfrm>
        </p:spPr>
        <p:txBody>
          <a:bodyPr/>
          <a:lstStyle/>
          <a:p>
            <a:r>
              <a:rPr lang="en-US" sz="3600" dirty="0">
                <a:latin typeface="+mj-lt"/>
              </a:rPr>
              <a:t>Technologies used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F28A8E12-7B3C-3460-B540-CC1BF42055EE}"/>
              </a:ext>
            </a:extLst>
          </p:cNvPr>
          <p:cNvSpPr txBox="1"/>
          <p:nvPr/>
        </p:nvSpPr>
        <p:spPr>
          <a:xfrm>
            <a:off x="650488" y="1116491"/>
            <a:ext cx="7843024" cy="2246769"/>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latin typeface="+mn-lt"/>
              </a:rPr>
              <a:t>PYTHON</a:t>
            </a:r>
          </a:p>
          <a:p>
            <a:pPr marL="342900" indent="-342900">
              <a:buFont typeface="Wingdings" panose="05000000000000000000" pitchFamily="2" charset="2"/>
              <a:buChar char="Ø"/>
            </a:pPr>
            <a:endParaRPr lang="en-IN" sz="2000" b="1" dirty="0">
              <a:latin typeface="+mn-lt"/>
            </a:endParaRPr>
          </a:p>
          <a:p>
            <a:pPr marL="342900" indent="-342900">
              <a:buFont typeface="Wingdings" panose="05000000000000000000" pitchFamily="2" charset="2"/>
              <a:buChar char="Ø"/>
            </a:pPr>
            <a:r>
              <a:rPr lang="en-IN" sz="2000" b="1" dirty="0">
                <a:latin typeface="+mn-lt"/>
              </a:rPr>
              <a:t>CONVOLUTIONAL NEURAL NETWORKS(CNN)</a:t>
            </a:r>
          </a:p>
          <a:p>
            <a:pPr marL="342900" indent="-342900">
              <a:buFont typeface="Wingdings" panose="05000000000000000000" pitchFamily="2" charset="2"/>
              <a:buChar char="Ø"/>
            </a:pPr>
            <a:endParaRPr lang="en-IN" sz="2000" b="1" dirty="0">
              <a:latin typeface="+mn-lt"/>
            </a:endParaRPr>
          </a:p>
          <a:p>
            <a:pPr marL="342900" indent="-342900">
              <a:buFont typeface="Wingdings" panose="05000000000000000000" pitchFamily="2" charset="2"/>
              <a:buChar char="Ø"/>
            </a:pPr>
            <a:r>
              <a:rPr lang="en-IN" sz="2000" b="1" dirty="0">
                <a:latin typeface="+mn-lt"/>
              </a:rPr>
              <a:t>DEEP LEARNING</a:t>
            </a:r>
          </a:p>
          <a:p>
            <a:pPr marL="342900" indent="-342900">
              <a:buFont typeface="Wingdings" panose="05000000000000000000" pitchFamily="2" charset="2"/>
              <a:buChar char="Ø"/>
            </a:pPr>
            <a:endParaRPr lang="en-IN" sz="2000" b="1" dirty="0">
              <a:latin typeface="+mn-lt"/>
            </a:endParaRPr>
          </a:p>
          <a:p>
            <a:pPr marL="342900" indent="-342900">
              <a:buFont typeface="Wingdings" panose="05000000000000000000" pitchFamily="2" charset="2"/>
              <a:buChar char="Ø"/>
            </a:pPr>
            <a:r>
              <a:rPr lang="en-IN" sz="2000" b="1" dirty="0">
                <a:latin typeface="+mn-lt"/>
              </a:rPr>
              <a:t>TENSORFLOW</a:t>
            </a:r>
          </a:p>
        </p:txBody>
      </p:sp>
    </p:spTree>
    <p:extLst>
      <p:ext uri="{BB962C8B-B14F-4D97-AF65-F5344CB8AC3E}">
        <p14:creationId xmlns:p14="http://schemas.microsoft.com/office/powerpoint/2010/main" val="133783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60237" y="132276"/>
            <a:ext cx="6117431" cy="627321"/>
          </a:xfrm>
        </p:spPr>
        <p:txBody>
          <a:bodyPr/>
          <a:lstStyle/>
          <a:p>
            <a:r>
              <a:rPr lang="en-US" sz="3600" dirty="0">
                <a:latin typeface="Bookman Old Style" panose="02050604050505020204" pitchFamily="18"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648450877"/>
              </p:ext>
            </p:extLst>
          </p:nvPr>
        </p:nvGraphicFramePr>
        <p:xfrm>
          <a:off x="1024867" y="1286923"/>
          <a:ext cx="7094266" cy="2727514"/>
        </p:xfrm>
        <a:graphic>
          <a:graphicData uri="http://schemas.openxmlformats.org/drawingml/2006/table">
            <a:tbl>
              <a:tblPr firstRow="1" bandRow="1">
                <a:tableStyleId>{1D3205E1-8B83-452B-8570-0B3C4014EAE2}</a:tableStyleId>
              </a:tblPr>
              <a:tblGrid>
                <a:gridCol w="647609">
                  <a:extLst>
                    <a:ext uri="{9D8B030D-6E8A-4147-A177-3AD203B41FA5}">
                      <a16:colId xmlns:a16="http://schemas.microsoft.com/office/drawing/2014/main" val="20000"/>
                    </a:ext>
                  </a:extLst>
                </a:gridCol>
                <a:gridCol w="4404479">
                  <a:extLst>
                    <a:ext uri="{9D8B030D-6E8A-4147-A177-3AD203B41FA5}">
                      <a16:colId xmlns:a16="http://schemas.microsoft.com/office/drawing/2014/main" val="20001"/>
                    </a:ext>
                  </a:extLst>
                </a:gridCol>
                <a:gridCol w="2042178">
                  <a:extLst>
                    <a:ext uri="{9D8B030D-6E8A-4147-A177-3AD203B41FA5}">
                      <a16:colId xmlns:a16="http://schemas.microsoft.com/office/drawing/2014/main" val="20002"/>
                    </a:ext>
                  </a:extLst>
                </a:gridCol>
              </a:tblGrid>
              <a:tr h="674849">
                <a:tc>
                  <a:txBody>
                    <a:bodyPr/>
                    <a:lstStyle/>
                    <a:p>
                      <a:r>
                        <a:rPr lang="en-US" dirty="0" err="1"/>
                        <a:t>S.No</a:t>
                      </a:r>
                      <a:endParaRPr lang="en-US" dirty="0"/>
                    </a:p>
                  </a:txBody>
                  <a:tcPr/>
                </a:tc>
                <a:tc>
                  <a:txBody>
                    <a:bodyPr/>
                    <a:lstStyle/>
                    <a:p>
                      <a:r>
                        <a:rPr lang="en-US" dirty="0"/>
                        <a:t>Functionality</a:t>
                      </a:r>
                    </a:p>
                  </a:txBody>
                  <a:tcPr/>
                </a:tc>
                <a:tc>
                  <a:txBody>
                    <a:bodyPr/>
                    <a:lstStyle/>
                    <a:p>
                      <a:r>
                        <a:rPr lang="en-US" dirty="0"/>
                        <a:t>Status</a:t>
                      </a:r>
                    </a:p>
                    <a:p>
                      <a:r>
                        <a:rPr lang="en-US" sz="1000" dirty="0"/>
                        <a:t>(Completed /in-progress/Not</a:t>
                      </a:r>
                      <a:r>
                        <a:rPr lang="en-US" sz="1000" baseline="0" dirty="0"/>
                        <a:t> started)</a:t>
                      </a:r>
                      <a:endParaRPr lang="en-US" sz="1000" dirty="0"/>
                    </a:p>
                  </a:txBody>
                  <a:tcPr/>
                </a:tc>
                <a:extLst>
                  <a:ext uri="{0D108BD9-81ED-4DB2-BD59-A6C34878D82A}">
                    <a16:rowId xmlns:a16="http://schemas.microsoft.com/office/drawing/2014/main" val="10000"/>
                  </a:ext>
                </a:extLst>
              </a:tr>
              <a:tr h="410533">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Data collection and Extraction</a:t>
                      </a:r>
                    </a:p>
                  </a:txBody>
                  <a:tcPr/>
                </a:tc>
                <a:tc>
                  <a:txBody>
                    <a:bodyPr/>
                    <a:lstStyle/>
                    <a:p>
                      <a:r>
                        <a:rPr lang="en-US" dirty="0"/>
                        <a:t>Completed</a:t>
                      </a:r>
                    </a:p>
                  </a:txBody>
                  <a:tcPr/>
                </a:tc>
                <a:extLst>
                  <a:ext uri="{0D108BD9-81ED-4DB2-BD59-A6C34878D82A}">
                    <a16:rowId xmlns:a16="http://schemas.microsoft.com/office/drawing/2014/main" val="10001"/>
                  </a:ext>
                </a:extLst>
              </a:tr>
              <a:tr h="410533">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Designing </a:t>
                      </a:r>
                      <a:r>
                        <a:rPr lang="en-IN" sz="1400" dirty="0"/>
                        <a:t>Convolutional Neural Networks</a:t>
                      </a:r>
                      <a:r>
                        <a:rPr lang="en-US" sz="1400" dirty="0"/>
                        <a:t> (CNN)</a:t>
                      </a:r>
                    </a:p>
                  </a:txBody>
                  <a:tcPr/>
                </a:tc>
                <a:tc>
                  <a:txBody>
                    <a:bodyPr/>
                    <a:lstStyle/>
                    <a:p>
                      <a:r>
                        <a:rPr lang="en-US" dirty="0"/>
                        <a:t>Completed</a:t>
                      </a:r>
                    </a:p>
                  </a:txBody>
                  <a:tcPr/>
                </a:tc>
                <a:extLst>
                  <a:ext uri="{0D108BD9-81ED-4DB2-BD59-A6C34878D82A}">
                    <a16:rowId xmlns:a16="http://schemas.microsoft.com/office/drawing/2014/main" val="10002"/>
                  </a:ext>
                </a:extLst>
              </a:tr>
              <a:tr h="410533">
                <a:tc>
                  <a:txBody>
                    <a:bodyPr/>
                    <a:lstStyle/>
                    <a:p>
                      <a:r>
                        <a:rPr lang="en-US" dirty="0"/>
                        <a:t>3</a:t>
                      </a:r>
                    </a:p>
                  </a:txBody>
                  <a:tcPr/>
                </a:tc>
                <a:tc>
                  <a:txBody>
                    <a:bodyPr/>
                    <a:lstStyle/>
                    <a:p>
                      <a:r>
                        <a:rPr lang="en-US" dirty="0"/>
                        <a:t>Creating the Deep Learning model</a:t>
                      </a:r>
                    </a:p>
                  </a:txBody>
                  <a:tcPr/>
                </a:tc>
                <a:tc>
                  <a:txBody>
                    <a:bodyPr/>
                    <a:lstStyle/>
                    <a:p>
                      <a:r>
                        <a:rPr lang="en-US" dirty="0"/>
                        <a:t>In-progress</a:t>
                      </a:r>
                    </a:p>
                  </a:txBody>
                  <a:tcPr/>
                </a:tc>
                <a:extLst>
                  <a:ext uri="{0D108BD9-81ED-4DB2-BD59-A6C34878D82A}">
                    <a16:rowId xmlns:a16="http://schemas.microsoft.com/office/drawing/2014/main" val="10003"/>
                  </a:ext>
                </a:extLst>
              </a:tr>
              <a:tr h="410533">
                <a:tc>
                  <a:txBody>
                    <a:bodyPr/>
                    <a:lstStyle/>
                    <a:p>
                      <a:r>
                        <a:rPr lang="en-US" dirty="0"/>
                        <a:t>4</a:t>
                      </a:r>
                    </a:p>
                  </a:txBody>
                  <a:tcPr/>
                </a:tc>
                <a:tc>
                  <a:txBody>
                    <a:bodyPr/>
                    <a:lstStyle/>
                    <a:p>
                      <a:r>
                        <a:rPr lang="en-US" dirty="0"/>
                        <a:t>Building the model</a:t>
                      </a:r>
                    </a:p>
                  </a:txBody>
                  <a:tcPr/>
                </a:tc>
                <a:tc>
                  <a:txBody>
                    <a:bodyPr/>
                    <a:lstStyle/>
                    <a:p>
                      <a:r>
                        <a:rPr lang="en-US" dirty="0"/>
                        <a:t>In-progress</a:t>
                      </a:r>
                    </a:p>
                  </a:txBody>
                  <a:tcPr/>
                </a:tc>
                <a:extLst>
                  <a:ext uri="{0D108BD9-81ED-4DB2-BD59-A6C34878D82A}">
                    <a16:rowId xmlns:a16="http://schemas.microsoft.com/office/drawing/2014/main" val="10004"/>
                  </a:ext>
                </a:extLst>
              </a:tr>
              <a:tr h="410533">
                <a:tc>
                  <a:txBody>
                    <a:bodyPr/>
                    <a:lstStyle/>
                    <a:p>
                      <a:r>
                        <a:rPr lang="en-US" dirty="0"/>
                        <a:t>5</a:t>
                      </a:r>
                    </a:p>
                  </a:txBody>
                  <a:tcPr/>
                </a:tc>
                <a:tc>
                  <a:txBody>
                    <a:bodyPr/>
                    <a:lstStyle/>
                    <a:p>
                      <a:r>
                        <a:rPr lang="en-US" dirty="0"/>
                        <a:t>Recognition and Classification</a:t>
                      </a:r>
                    </a:p>
                  </a:txBody>
                  <a:tcPr/>
                </a:tc>
                <a:tc>
                  <a:txBody>
                    <a:bodyPr/>
                    <a:lstStyle/>
                    <a:p>
                      <a:r>
                        <a:rPr lang="en-US" dirty="0"/>
                        <a:t>Not yet started</a:t>
                      </a:r>
                    </a:p>
                  </a:txBody>
                  <a:tcPr/>
                </a:tc>
                <a:extLst>
                  <a:ext uri="{0D108BD9-81ED-4DB2-BD59-A6C34878D82A}">
                    <a16:rowId xmlns:a16="http://schemas.microsoft.com/office/drawing/2014/main" val="1500225168"/>
                  </a:ext>
                </a:extLst>
              </a:tr>
            </a:tbl>
          </a:graphicData>
        </a:graphic>
      </p:graphicFrame>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861</Words>
  <Application>Microsoft Office PowerPoint</Application>
  <PresentationFormat>On-screen Show (16:9)</PresentationFormat>
  <Paragraphs>116</Paragraphs>
  <Slides>11</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Noto Sans Symbols</vt:lpstr>
      <vt:lpstr>Algerian</vt:lpstr>
      <vt:lpstr>Agency FB</vt:lpstr>
      <vt:lpstr>Calibri</vt:lpstr>
      <vt:lpstr>Monotype Corsiva</vt:lpstr>
      <vt:lpstr>Arial</vt:lpstr>
      <vt:lpstr>Times New Roman</vt:lpstr>
      <vt:lpstr>Trebuchet MS</vt:lpstr>
      <vt:lpstr>Bookman Old Style</vt:lpstr>
      <vt:lpstr>Wingdings</vt:lpstr>
      <vt:lpstr>1_Office Theme</vt:lpstr>
      <vt:lpstr>TRAFFIC SIGN RECOGNITION USING DEEP LEARNING </vt:lpstr>
      <vt:lpstr>Introduction</vt:lpstr>
      <vt:lpstr>Introduction</vt:lpstr>
      <vt:lpstr>Literature </vt:lpstr>
      <vt:lpstr>Problem Statement</vt:lpstr>
      <vt:lpstr>Proposed Method</vt:lpstr>
      <vt:lpstr>Proposed Method</vt:lpstr>
      <vt:lpstr>Technologies used</vt:lpstr>
      <vt:lpstr>Project status</vt:lpstr>
      <vt:lpstr>References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Sanjay Deep</cp:lastModifiedBy>
  <cp:revision>15</cp:revision>
  <dcterms:modified xsi:type="dcterms:W3CDTF">2023-09-07T05:36:45Z</dcterms:modified>
</cp:coreProperties>
</file>