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258" r:id="rId3"/>
    <p:sldId id="266" r:id="rId4"/>
    <p:sldId id="267" r:id="rId5"/>
    <p:sldId id="268" r:id="rId6"/>
    <p:sldId id="270" r:id="rId7"/>
    <p:sldId id="273" r:id="rId8"/>
    <p:sldId id="259" r:id="rId9"/>
    <p:sldId id="260" r:id="rId10"/>
    <p:sldId id="261" r:id="rId11"/>
    <p:sldId id="262" r:id="rId12"/>
    <p:sldId id="263" r:id="rId13"/>
    <p:sldId id="264" r:id="rId14"/>
    <p:sldId id="265" r:id="rId15"/>
    <p:sldId id="271" r:id="rId1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3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036"/>
    <a:srgbClr val="5284C1"/>
    <a:srgbClr val="B7D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60"/>
  </p:normalViewPr>
  <p:slideViewPr>
    <p:cSldViewPr snapToGrid="0" showGuides="1">
      <p:cViewPr varScale="1">
        <p:scale>
          <a:sx n="82" d="100"/>
          <a:sy n="82" d="100"/>
        </p:scale>
        <p:origin x="720" y="72"/>
      </p:cViewPr>
      <p:guideLst>
        <p:guide orient="horz" pos="2138"/>
        <p:guide pos="3840"/>
      </p:guideLst>
    </p:cSldViewPr>
  </p:slideViewPr>
  <p:notesTextViewPr>
    <p:cViewPr>
      <p:scale>
        <a:sx n="1" d="1"/>
        <a:sy n="1" d="1"/>
      </p:scale>
      <p:origin x="0" y="0"/>
    </p:cViewPr>
  </p:notesTextViewPr>
  <p:sorterViewPr showFormatting="0">
    <p:cViewPr>
      <p:scale>
        <a:sx n="55" d="100"/>
        <a:sy n="55" d="100"/>
      </p:scale>
      <p:origin x="0" y="-3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t>2024/6/7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t>2024/6/7</a:t>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13036"/>
        </a:solidFill>
        <a:effectLst/>
      </p:bgPr>
    </p:bg>
    <p:spTree>
      <p:nvGrpSpPr>
        <p:cNvPr id="1" name=""/>
        <p:cNvGrpSpPr/>
        <p:nvPr/>
      </p:nvGrpSpPr>
      <p:grpSpPr>
        <a:xfrm>
          <a:off x="0" y="0"/>
          <a:ext cx="0" cy="0"/>
          <a:chOff x="0" y="0"/>
          <a:chExt cx="0" cy="0"/>
        </a:xfrm>
      </p:grpSpPr>
      <p:sp>
        <p:nvSpPr>
          <p:cNvPr id="7" name="等腰三角形 6"/>
          <p:cNvSpPr/>
          <p:nvPr/>
        </p:nvSpPr>
        <p:spPr>
          <a:xfrm>
            <a:off x="7497763" y="2470150"/>
            <a:ext cx="4117975"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flipV="1">
            <a:off x="7605713" y="615950"/>
            <a:ext cx="4116388"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7980363" y="0"/>
            <a:ext cx="4211638"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10668000" y="3298825"/>
            <a:ext cx="1524000" cy="3522663"/>
          </a:xfrm>
          <a:custGeom>
            <a:avLst/>
            <a:gdLst>
              <a:gd name="connsiteX0" fmla="*/ 1510428 w 1524002"/>
              <a:gd name="connsiteY0" fmla="*/ 0 h 3523280"/>
              <a:gd name="connsiteX1" fmla="*/ 1524002 w 1524002"/>
              <a:gd name="connsiteY1" fmla="*/ 31663 h 3523280"/>
              <a:gd name="connsiteX2" fmla="*/ 1524002 w 1524002"/>
              <a:gd name="connsiteY2" fmla="*/ 3523280 h 3523280"/>
              <a:gd name="connsiteX3" fmla="*/ 0 w 1524002"/>
              <a:gd name="connsiteY3" fmla="*/ 3523280 h 3523280"/>
              <a:gd name="connsiteX4" fmla="*/ 1510428 w 1524002"/>
              <a:gd name="connsiteY4" fmla="*/ 0 h 352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2" h="3523280">
                <a:moveTo>
                  <a:pt x="1510428" y="0"/>
                </a:moveTo>
                <a:lnTo>
                  <a:pt x="1524002" y="31663"/>
                </a:lnTo>
                <a:lnTo>
                  <a:pt x="1524002" y="3523280"/>
                </a:lnTo>
                <a:lnTo>
                  <a:pt x="0" y="3523280"/>
                </a:lnTo>
                <a:lnTo>
                  <a:pt x="15104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V="1">
            <a:off x="7994650" y="1336675"/>
            <a:ext cx="4210050"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9356725" y="0"/>
            <a:ext cx="2841625" cy="4972050"/>
          </a:xfrm>
          <a:custGeom>
            <a:avLst/>
            <a:gdLst>
              <a:gd name="connsiteX0" fmla="*/ 2840735 w 2840735"/>
              <a:gd name="connsiteY0" fmla="*/ 0 h 4972050"/>
              <a:gd name="connsiteX1" fmla="*/ 0 w 2840735"/>
              <a:gd name="connsiteY1" fmla="*/ 0 h 4972050"/>
              <a:gd name="connsiteX2" fmla="*/ 0 w 2840735"/>
              <a:gd name="connsiteY2" fmla="*/ 3888920 h 4972050"/>
              <a:gd name="connsiteX3" fmla="*/ 508141 w 2840735"/>
              <a:gd name="connsiteY3" fmla="*/ 4972050 h 4972050"/>
              <a:gd name="connsiteX4" fmla="*/ 2840735 w 2840735"/>
              <a:gd name="connsiteY4" fmla="*/ 0 h 497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735" h="4972050">
                <a:moveTo>
                  <a:pt x="2840735" y="0"/>
                </a:moveTo>
                <a:lnTo>
                  <a:pt x="0" y="0"/>
                </a:lnTo>
                <a:lnTo>
                  <a:pt x="0" y="3888920"/>
                </a:lnTo>
                <a:lnTo>
                  <a:pt x="508141" y="4972050"/>
                </a:lnTo>
                <a:lnTo>
                  <a:pt x="2840735"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10277475" y="2379663"/>
            <a:ext cx="1920875" cy="4478338"/>
          </a:xfrm>
          <a:custGeom>
            <a:avLst/>
            <a:gdLst>
              <a:gd name="connsiteX0" fmla="*/ 1919818 w 1919818"/>
              <a:gd name="connsiteY0" fmla="*/ 0 h 4478239"/>
              <a:gd name="connsiteX1" fmla="*/ 1919818 w 1919818"/>
              <a:gd name="connsiteY1" fmla="*/ 4478239 h 4478239"/>
              <a:gd name="connsiteX2" fmla="*/ 0 w 1919818"/>
              <a:gd name="connsiteY2" fmla="*/ 4478239 h 4478239"/>
              <a:gd name="connsiteX3" fmla="*/ 1919818 w 1919818"/>
              <a:gd name="connsiteY3" fmla="*/ 0 h 4478239"/>
            </a:gdLst>
            <a:ahLst/>
            <a:cxnLst>
              <a:cxn ang="0">
                <a:pos x="connsiteX0" y="connsiteY0"/>
              </a:cxn>
              <a:cxn ang="0">
                <a:pos x="connsiteX1" y="connsiteY1"/>
              </a:cxn>
              <a:cxn ang="0">
                <a:pos x="connsiteX2" y="connsiteY2"/>
              </a:cxn>
              <a:cxn ang="0">
                <a:pos x="connsiteX3" y="connsiteY3"/>
              </a:cxn>
            </a:cxnLst>
            <a:rect l="l" t="t" r="r" b="b"/>
            <a:pathLst>
              <a:path w="1919818" h="4478239">
                <a:moveTo>
                  <a:pt x="1919818" y="0"/>
                </a:moveTo>
                <a:lnTo>
                  <a:pt x="1919818" y="4478239"/>
                </a:lnTo>
                <a:lnTo>
                  <a:pt x="0" y="4478239"/>
                </a:lnTo>
                <a:lnTo>
                  <a:pt x="1919818"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圆角矩形 13"/>
          <p:cNvSpPr/>
          <p:nvPr/>
        </p:nvSpPr>
        <p:spPr>
          <a:xfrm>
            <a:off x="838200" y="2992438"/>
            <a:ext cx="2057400" cy="7731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908935" y="1575435"/>
            <a:ext cx="6935470" cy="2387600"/>
          </a:xfrm>
        </p:spPr>
        <p:txBody>
          <a:bodyPr anchor="b">
            <a:noAutofit/>
          </a:bodyPr>
          <a:lstStyle>
            <a:lvl1pPr algn="l">
              <a:defRPr sz="6600">
                <a:solidFill>
                  <a:srgbClr val="00B0F0"/>
                </a:solidFill>
              </a:defRPr>
            </a:lvl1pPr>
          </a:lstStyle>
          <a:p>
            <a:pPr fontAlgn="auto"/>
            <a:r>
              <a:rPr lang="zh-CN" altLang="en-US" strike="noStrike" noProof="1"/>
              <a:t>Click to edit Master title style</a:t>
            </a:r>
          </a:p>
        </p:txBody>
      </p:sp>
      <p:sp>
        <p:nvSpPr>
          <p:cNvPr id="3" name="副标题 2"/>
          <p:cNvSpPr>
            <a:spLocks noGrp="1"/>
          </p:cNvSpPr>
          <p:nvPr>
            <p:ph type="subTitle" idx="1" hasCustomPrompt="1"/>
          </p:nvPr>
        </p:nvSpPr>
        <p:spPr>
          <a:xfrm>
            <a:off x="734291" y="3875078"/>
            <a:ext cx="7419109" cy="1655762"/>
          </a:xfrm>
        </p:spPr>
        <p:txBody>
          <a:bodyPr>
            <a:normAutofit/>
          </a:bodyPr>
          <a:lstStyle>
            <a:lvl1pPr marL="0" indent="0" algn="l">
              <a:buNone/>
              <a:defRPr sz="1400">
                <a:solidFill>
                  <a:srgbClr val="00B0F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Click to edit Master title style</a:t>
            </a:r>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313036"/>
        </a:solidFill>
        <a:effectLst/>
      </p:bgPr>
    </p:bg>
    <p:spTree>
      <p:nvGrpSpPr>
        <p:cNvPr id="1" name=""/>
        <p:cNvGrpSpPr/>
        <p:nvPr/>
      </p:nvGrpSpPr>
      <p:grpSpPr>
        <a:xfrm>
          <a:off x="0" y="0"/>
          <a:ext cx="0" cy="0"/>
          <a:chOff x="0" y="0"/>
          <a:chExt cx="0" cy="0"/>
        </a:xfrm>
      </p:grpSpPr>
      <p:sp>
        <p:nvSpPr>
          <p:cNvPr id="7" name="直角三角形 6"/>
          <p:cNvSpPr/>
          <p:nvPr/>
        </p:nvSpPr>
        <p:spPr>
          <a:xfrm>
            <a:off x="0" y="1550988"/>
            <a:ext cx="5056188" cy="5308600"/>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a:off x="0" y="4187825"/>
            <a:ext cx="2433638" cy="2676525"/>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0"/>
            <a:ext cx="1403350" cy="4249738"/>
          </a:xfrm>
          <a:custGeom>
            <a:avLst/>
            <a:gdLst>
              <a:gd name="connsiteX0" fmla="*/ 0 w 1403028"/>
              <a:gd name="connsiteY0" fmla="*/ 0 h 4249228"/>
              <a:gd name="connsiteX1" fmla="*/ 1403028 w 1403028"/>
              <a:gd name="connsiteY1" fmla="*/ 0 h 4249228"/>
              <a:gd name="connsiteX2" fmla="*/ 47010 w 1403028"/>
              <a:gd name="connsiteY2" fmla="*/ 4249228 h 4249228"/>
              <a:gd name="connsiteX3" fmla="*/ 0 w 1403028"/>
              <a:gd name="connsiteY3" fmla="*/ 4202313 h 4249228"/>
              <a:gd name="connsiteX4" fmla="*/ 0 w 1403028"/>
              <a:gd name="connsiteY4" fmla="*/ 0 h 42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28" h="4249228">
                <a:moveTo>
                  <a:pt x="0" y="0"/>
                </a:moveTo>
                <a:lnTo>
                  <a:pt x="1403028" y="0"/>
                </a:lnTo>
                <a:lnTo>
                  <a:pt x="47010" y="4249228"/>
                </a:lnTo>
                <a:lnTo>
                  <a:pt x="0" y="4202313"/>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0"/>
            <a:ext cx="3098800" cy="5732463"/>
          </a:xfrm>
          <a:custGeom>
            <a:avLst/>
            <a:gdLst>
              <a:gd name="connsiteX0" fmla="*/ 0 w 3098474"/>
              <a:gd name="connsiteY0" fmla="*/ 0 h 5733086"/>
              <a:gd name="connsiteX1" fmla="*/ 3098474 w 3098474"/>
              <a:gd name="connsiteY1" fmla="*/ 0 h 5733086"/>
              <a:gd name="connsiteX2" fmla="*/ 1404462 w 3098474"/>
              <a:gd name="connsiteY2" fmla="*/ 5733086 h 5733086"/>
              <a:gd name="connsiteX3" fmla="*/ 0 w 3098474"/>
              <a:gd name="connsiteY3" fmla="*/ 4219309 h 5733086"/>
              <a:gd name="connsiteX4" fmla="*/ 0 w 3098474"/>
              <a:gd name="connsiteY4" fmla="*/ 0 h 573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474" h="5733086">
                <a:moveTo>
                  <a:pt x="0" y="0"/>
                </a:moveTo>
                <a:lnTo>
                  <a:pt x="3098474" y="0"/>
                </a:lnTo>
                <a:lnTo>
                  <a:pt x="1404462" y="5733086"/>
                </a:lnTo>
                <a:lnTo>
                  <a:pt x="0" y="4219309"/>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62"/>
            <a:ext cx="2300288" cy="4740275"/>
          </a:xfrm>
          <a:custGeom>
            <a:avLst/>
            <a:gdLst>
              <a:gd name="connsiteX0" fmla="*/ 0 w 2300416"/>
              <a:gd name="connsiteY0" fmla="*/ 0 h 4740048"/>
              <a:gd name="connsiteX1" fmla="*/ 2300416 w 2300416"/>
              <a:gd name="connsiteY1" fmla="*/ 0 h 4740048"/>
              <a:gd name="connsiteX2" fmla="*/ 471912 w 2300416"/>
              <a:gd name="connsiteY2" fmla="*/ 4740048 h 4740048"/>
              <a:gd name="connsiteX3" fmla="*/ 0 w 2300416"/>
              <a:gd name="connsiteY3" fmla="*/ 4266872 h 4740048"/>
              <a:gd name="connsiteX4" fmla="*/ 0 w 2300416"/>
              <a:gd name="connsiteY4" fmla="*/ 0 h 474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416" h="4740048">
                <a:moveTo>
                  <a:pt x="0" y="0"/>
                </a:moveTo>
                <a:lnTo>
                  <a:pt x="2300416" y="0"/>
                </a:lnTo>
                <a:lnTo>
                  <a:pt x="471912" y="4740048"/>
                </a:lnTo>
                <a:lnTo>
                  <a:pt x="0" y="4266872"/>
                </a:lnTo>
                <a:lnTo>
                  <a:pt x="0" y="0"/>
                </a:lnTo>
                <a:close/>
              </a:path>
            </a:pathLst>
          </a:cu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408773" y="904081"/>
            <a:ext cx="5998464" cy="2852737"/>
          </a:xfrm>
        </p:spPr>
        <p:txBody>
          <a:bodyPr anchor="b"/>
          <a:lstStyle>
            <a:lvl1pPr>
              <a:defRPr sz="6000">
                <a:solidFill>
                  <a:srgbClr val="00B0F0"/>
                </a:solidFill>
              </a:defRPr>
            </a:lvl1pPr>
          </a:lstStyle>
          <a:p>
            <a:pPr fontAlgn="auto"/>
            <a:r>
              <a:rPr lang="zh-CN" altLang="en-US" strike="noStrike" noProof="1"/>
              <a:t>Click to edit Master title style</a:t>
            </a:r>
          </a:p>
        </p:txBody>
      </p:sp>
      <p:sp>
        <p:nvSpPr>
          <p:cNvPr id="3" name="文本占位符 2"/>
          <p:cNvSpPr>
            <a:spLocks noGrp="1"/>
          </p:cNvSpPr>
          <p:nvPr>
            <p:ph type="body" idx="1" hasCustomPrompt="1"/>
          </p:nvPr>
        </p:nvSpPr>
        <p:spPr>
          <a:xfrm>
            <a:off x="3408772" y="3783806"/>
            <a:ext cx="5998465" cy="1500187"/>
          </a:xfrm>
        </p:spPr>
        <p:txBody>
          <a:bodyPr>
            <a:normAutofit/>
          </a:bodyPr>
          <a:lstStyle>
            <a:lvl1pPr marL="0" indent="0">
              <a:buNone/>
              <a:defRPr sz="14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Click to edit Master title style</a:t>
            </a:r>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13036"/>
        </a:solidFill>
        <a:effectLst/>
      </p:bgPr>
    </p:bg>
    <p:spTree>
      <p:nvGrpSpPr>
        <p:cNvPr id="1" name=""/>
        <p:cNvGrpSpPr/>
        <p:nvPr/>
      </p:nvGrpSpPr>
      <p:grpSpPr>
        <a:xfrm>
          <a:off x="0" y="0"/>
          <a:ext cx="0" cy="0"/>
          <a:chOff x="0" y="0"/>
          <a:chExt cx="0" cy="0"/>
        </a:xfrm>
      </p:grpSpPr>
      <p:cxnSp>
        <p:nvCxnSpPr>
          <p:cNvPr id="7" name="直接连接符 6"/>
          <p:cNvCxnSpPr/>
          <p:nvPr/>
        </p:nvCxnSpPr>
        <p:spPr>
          <a:xfrm>
            <a:off x="0" y="6200775"/>
            <a:ext cx="12192000"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lgn="ctr">
              <a:defRPr>
                <a:solidFill>
                  <a:schemeClr val="bg1">
                    <a:lumMod val="95000"/>
                  </a:schemeClr>
                </a:solidFill>
              </a:defRPr>
            </a:lvl1pPr>
          </a:lstStyle>
          <a:p>
            <a:pPr fontAlgn="auto"/>
            <a:r>
              <a:rPr lang="zh-CN" altLang="en-US" strike="noStrike" noProof="1"/>
              <a:t>Click to edit Master title style</a:t>
            </a:r>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a:t>
            </a:r>
            <a:r>
              <a:rPr lang="zh-CN" altLang="zh-CN" dirty="0"/>
              <a:t>text</a:t>
            </a:r>
            <a:r>
              <a:rPr lang="zh-CN" altLang="en-US" dirty="0"/>
              <a: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08300" y="150495"/>
            <a:ext cx="5245100" cy="3811905"/>
          </a:xfr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5400" b="0" i="0" u="none" strike="noStrike" kern="1200" cap="none" spc="0" normalizeH="0" baseline="0" noProof="0" dirty="0">
                <a:ln>
                  <a:noFill/>
                </a:ln>
                <a:solidFill>
                  <a:schemeClr val="bg1">
                    <a:lumMod val="95000"/>
                  </a:schemeClr>
                </a:solidFill>
                <a:effectLst/>
                <a:uLnTx/>
                <a:uFillTx/>
                <a:latin typeface="+mj-lt"/>
                <a:ea typeface="+mj-ea"/>
                <a:cs typeface="+mj-cs"/>
              </a:rPr>
              <a:t> </a:t>
            </a:r>
            <a:br>
              <a:rPr kumimoji="0" lang="en-US" altLang="zh-CN" sz="5400" b="0" i="0" u="none" strike="noStrike" kern="1200" cap="none" spc="0" normalizeH="0" baseline="0" noProof="0" dirty="0">
                <a:ln>
                  <a:noFill/>
                </a:ln>
                <a:solidFill>
                  <a:schemeClr val="bg1">
                    <a:lumMod val="95000"/>
                  </a:schemeClr>
                </a:solidFill>
                <a:effectLst/>
                <a:uLnTx/>
                <a:uFillTx/>
                <a:latin typeface="+mj-lt"/>
                <a:ea typeface="+mj-ea"/>
                <a:cs typeface="+mj-cs"/>
              </a:rPr>
            </a:br>
            <a:r>
              <a:rPr kumimoji="0" lang="en-GB" altLang="en-US" sz="5400" b="0" i="0" u="none" strike="noStrike" kern="1200" cap="none" spc="0" normalizeH="0" baseline="0" noProof="0" dirty="0">
                <a:ln>
                  <a:noFill/>
                </a:ln>
                <a:solidFill>
                  <a:schemeClr val="bg1"/>
                </a:solidFill>
                <a:effectLst/>
                <a:uLnTx/>
                <a:uFillTx/>
                <a:latin typeface="Algerian" panose="04020705040A02060702" charset="0"/>
                <a:ea typeface="+mj-ea"/>
                <a:cs typeface="Algerian" panose="04020705040A02060702" charset="0"/>
              </a:rPr>
              <a:t>ONLINE MOVIE TICKET BOOKING SYSTEM</a:t>
            </a:r>
          </a:p>
        </p:txBody>
      </p:sp>
      <p:sp>
        <p:nvSpPr>
          <p:cNvPr id="3" name="副标题 2"/>
          <p:cNvSpPr>
            <a:spLocks noGrp="1"/>
          </p:cNvSpPr>
          <p:nvPr>
            <p:ph type="subTitle" idx="1" hasCustomPrompt="1"/>
          </p:nvPr>
        </p:nvSpPr>
        <p:spPr>
          <a:xfrm>
            <a:off x="735013" y="3875088"/>
            <a:ext cx="7418388" cy="1655763"/>
          </a:xfrm>
        </p:spPr>
        <p:txBody>
          <a:bodyPr vert="horz" lIns="91440" tIns="45720" rIns="91440" bIns="45720" rtlCol="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GB" altLang="zh-CN" sz="2400" b="0" i="0" u="none" strike="noStrike" kern="1200" cap="none" spc="0" normalizeH="0" baseline="0" noProof="0" dirty="0">
                <a:ln>
                  <a:noFill/>
                </a:ln>
                <a:solidFill>
                  <a:schemeClr val="bg1">
                    <a:lumMod val="95000"/>
                  </a:schemeClr>
                </a:solidFill>
                <a:effectLst/>
                <a:uLnTx/>
                <a:uFillTx/>
                <a:latin typeface="Arial Black" panose="020B0A04020102020204" charset="0"/>
                <a:ea typeface="+mn-ea"/>
                <a:cs typeface="Arial Black" panose="020B0A04020102020204" charset="0"/>
              </a:rPr>
              <a:t>DONE BY: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GB" altLang="zh-CN" sz="2400" b="0" i="0" u="none" strike="noStrike" kern="1200" cap="none" spc="0" normalizeH="0" baseline="0" noProof="0" dirty="0">
                <a:ln>
                  <a:noFill/>
                </a:ln>
                <a:solidFill>
                  <a:schemeClr val="bg1">
                    <a:lumMod val="95000"/>
                  </a:schemeClr>
                </a:solidFill>
                <a:effectLst/>
                <a:uLnTx/>
                <a:uFillTx/>
                <a:latin typeface="Arial Black" panose="020B0A04020102020204" charset="0"/>
                <a:ea typeface="+mn-ea"/>
                <a:cs typeface="Arial Black" panose="020B0A04020102020204" charset="0"/>
              </a:rPr>
              <a:t>M.SANJAY 220701246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GB" altLang="zh-CN" sz="2400" b="0" i="0" u="none" strike="noStrike" kern="1200" cap="none" spc="0" normalizeH="0" baseline="0" noProof="0" dirty="0">
                <a:ln>
                  <a:noFill/>
                </a:ln>
                <a:solidFill>
                  <a:schemeClr val="bg1">
                    <a:lumMod val="95000"/>
                  </a:schemeClr>
                </a:solidFill>
                <a:effectLst/>
                <a:uLnTx/>
                <a:uFillTx/>
                <a:latin typeface="Arial Black" panose="020B0A04020102020204" charset="0"/>
                <a:ea typeface="+mn-ea"/>
                <a:cs typeface="Arial Black" panose="020B0A04020102020204" charset="0"/>
              </a:rPr>
              <a:t>B.RAGUNANDAN 220701211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GB" altLang="zh-CN" sz="2400" b="0" i="0" u="none" strike="noStrike" kern="1200" cap="none" spc="0" normalizeH="0" baseline="0" noProof="0" dirty="0">
              <a:ln>
                <a:noFill/>
              </a:ln>
              <a:solidFill>
                <a:schemeClr val="bg1">
                  <a:lumMod val="95000"/>
                </a:schemeClr>
              </a:solidFill>
              <a:effectLst/>
              <a:uLnTx/>
              <a:uFillTx/>
              <a:latin typeface="Arial Black" panose="020B0A04020102020204" charset="0"/>
              <a:ea typeface="+mn-ea"/>
              <a:cs typeface="Arial Black" panose="020B0A040201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76530" y="203200"/>
            <a:ext cx="11908155" cy="5801360"/>
          </a:xfrm>
          <a:prstGeom prst="rect">
            <a:avLst/>
          </a:prstGeom>
          <a:noFill/>
        </p:spPr>
        <p:txBody>
          <a:bodyPr wrap="square" rtlCol="0">
            <a:noAutofit/>
          </a:bodyPr>
          <a:lstStyle/>
          <a:p>
            <a:r>
              <a:rPr lang="en-US" sz="1200">
                <a:solidFill>
                  <a:schemeClr val="bg1"/>
                </a:solidFill>
                <a:latin typeface="Arial Black" panose="020B0A04020102020204" charset="0"/>
                <a:cs typeface="Arial Black" panose="020B0A04020102020204" charset="0"/>
              </a:rPr>
              <a:t>self.txtMovie_Name.insert(END,sd[2])</a:t>
            </a:r>
          </a:p>
          <a:p>
            <a:r>
              <a:rPr lang="en-US" sz="1200">
                <a:solidFill>
                  <a:schemeClr val="bg1"/>
                </a:solidFill>
                <a:latin typeface="Arial Black" panose="020B0A04020102020204" charset="0"/>
                <a:cs typeface="Arial Black" panose="020B0A04020102020204" charset="0"/>
              </a:rPr>
              <a:t>			self.txtRelease_Date.delete(0,END)</a:t>
            </a:r>
          </a:p>
          <a:p>
            <a:r>
              <a:rPr lang="en-US" sz="1200">
                <a:solidFill>
                  <a:schemeClr val="bg1"/>
                </a:solidFill>
                <a:latin typeface="Arial Black" panose="020B0A04020102020204" charset="0"/>
                <a:cs typeface="Arial Black" panose="020B0A04020102020204" charset="0"/>
              </a:rPr>
              <a:t>			self.txtRelease_Date.insert(END,sd[3])</a:t>
            </a:r>
          </a:p>
          <a:p>
            <a:r>
              <a:rPr lang="en-US" sz="1200">
                <a:solidFill>
                  <a:schemeClr val="bg1"/>
                </a:solidFill>
                <a:latin typeface="Arial Black" panose="020B0A04020102020204" charset="0"/>
                <a:cs typeface="Arial Black" panose="020B0A04020102020204" charset="0"/>
              </a:rPr>
              <a:t>			self.txtDirector.delete(0,END)</a:t>
            </a:r>
          </a:p>
          <a:p>
            <a:r>
              <a:rPr lang="en-US" sz="1200">
                <a:solidFill>
                  <a:schemeClr val="bg1"/>
                </a:solidFill>
                <a:latin typeface="Arial Black" panose="020B0A04020102020204" charset="0"/>
                <a:cs typeface="Arial Black" panose="020B0A04020102020204" charset="0"/>
              </a:rPr>
              <a:t>			self.txtDirector.insert(END,sd[4])</a:t>
            </a:r>
          </a:p>
          <a:p>
            <a:r>
              <a:rPr lang="en-US" sz="1200">
                <a:solidFill>
                  <a:schemeClr val="bg1"/>
                </a:solidFill>
                <a:latin typeface="Arial Black" panose="020B0A04020102020204" charset="0"/>
                <a:cs typeface="Arial Black" panose="020B0A04020102020204" charset="0"/>
              </a:rPr>
              <a:t>			self.txtCast.delete(0,END)</a:t>
            </a:r>
          </a:p>
          <a:p>
            <a:r>
              <a:rPr lang="en-US" sz="1200">
                <a:solidFill>
                  <a:schemeClr val="bg1"/>
                </a:solidFill>
                <a:latin typeface="Arial Black" panose="020B0A04020102020204" charset="0"/>
                <a:cs typeface="Arial Black" panose="020B0A04020102020204" charset="0"/>
              </a:rPr>
              <a:t>			self.txtCast.insert(END,sd[5])</a:t>
            </a:r>
          </a:p>
          <a:p>
            <a:r>
              <a:rPr lang="en-US" sz="1200">
                <a:solidFill>
                  <a:schemeClr val="bg1"/>
                </a:solidFill>
                <a:latin typeface="Arial Black" panose="020B0A04020102020204" charset="0"/>
                <a:cs typeface="Arial Black" panose="020B0A04020102020204" charset="0"/>
              </a:rPr>
              <a:t>			self.txtBudget.delete(0,END)</a:t>
            </a:r>
          </a:p>
          <a:p>
            <a:r>
              <a:rPr lang="en-US" sz="1200">
                <a:solidFill>
                  <a:schemeClr val="bg1"/>
                </a:solidFill>
                <a:latin typeface="Arial Black" panose="020B0A04020102020204" charset="0"/>
                <a:cs typeface="Arial Black" panose="020B0A04020102020204" charset="0"/>
              </a:rPr>
              <a:t>			self.txtBudget.insert(END,sd[6])</a:t>
            </a:r>
          </a:p>
          <a:p>
            <a:r>
              <a:rPr lang="en-US" sz="1200">
                <a:solidFill>
                  <a:schemeClr val="bg1"/>
                </a:solidFill>
                <a:latin typeface="Arial Black" panose="020B0A04020102020204" charset="0"/>
                <a:cs typeface="Arial Black" panose="020B0A04020102020204" charset="0"/>
              </a:rPr>
              <a:t>			self.txtDuration.delete(0,END)</a:t>
            </a:r>
          </a:p>
          <a:p>
            <a:r>
              <a:rPr lang="en-US" sz="1200">
                <a:solidFill>
                  <a:schemeClr val="bg1"/>
                </a:solidFill>
                <a:latin typeface="Arial Black" panose="020B0A04020102020204" charset="0"/>
                <a:cs typeface="Arial Black" panose="020B0A04020102020204" charset="0"/>
              </a:rPr>
              <a:t>			self.txtDuration.insert(END,sd[7])</a:t>
            </a:r>
          </a:p>
          <a:p>
            <a:r>
              <a:rPr lang="en-US" sz="1200">
                <a:solidFill>
                  <a:schemeClr val="bg1"/>
                </a:solidFill>
                <a:latin typeface="Arial Black" panose="020B0A04020102020204" charset="0"/>
                <a:cs typeface="Arial Black" panose="020B0A04020102020204" charset="0"/>
              </a:rPr>
              <a:t>			self.txtRating.delete(0,END)</a:t>
            </a:r>
          </a:p>
          <a:p>
            <a:r>
              <a:rPr lang="en-US" sz="1200">
                <a:solidFill>
                  <a:schemeClr val="bg1"/>
                </a:solidFill>
                <a:latin typeface="Arial Black" panose="020B0A04020102020204" charset="0"/>
                <a:cs typeface="Arial Black" panose="020B0A04020102020204" charset="0"/>
              </a:rPr>
              <a:t>			self.txtRating.insert(END,sd[8])</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def deldata():</a:t>
            </a:r>
          </a:p>
          <a:p>
            <a:r>
              <a:rPr lang="en-US" sz="1200">
                <a:solidFill>
                  <a:schemeClr val="bg1"/>
                </a:solidFill>
                <a:latin typeface="Arial Black" panose="020B0A04020102020204" charset="0"/>
                <a:cs typeface="Arial Black" panose="020B0A04020102020204" charset="0"/>
              </a:rPr>
              <a:t>			if(len(Movie_ID.get())!=0):</a:t>
            </a:r>
          </a:p>
          <a:p>
            <a:r>
              <a:rPr lang="en-US" sz="1200">
                <a:solidFill>
                  <a:schemeClr val="bg1"/>
                </a:solidFill>
                <a:latin typeface="Arial Black" panose="020B0A04020102020204" charset="0"/>
                <a:cs typeface="Arial Black" panose="020B0A04020102020204" charset="0"/>
              </a:rPr>
              <a:t>				MiniProject_Backend.DeleteMovieRec(sd[0])</a:t>
            </a:r>
          </a:p>
          <a:p>
            <a:r>
              <a:rPr lang="en-US" sz="1200">
                <a:solidFill>
                  <a:schemeClr val="bg1"/>
                </a:solidFill>
                <a:latin typeface="Arial Black" panose="020B0A04020102020204" charset="0"/>
                <a:cs typeface="Arial Black" panose="020B0A04020102020204" charset="0"/>
              </a:rPr>
              <a:t>				clcdata()</a:t>
            </a:r>
          </a:p>
          <a:p>
            <a:r>
              <a:rPr lang="en-US" sz="1200">
                <a:solidFill>
                  <a:schemeClr val="bg1"/>
                </a:solidFill>
                <a:latin typeface="Arial Black" panose="020B0A04020102020204" charset="0"/>
                <a:cs typeface="Arial Black" panose="020B0A04020102020204" charset="0"/>
              </a:rPr>
              <a:t>				disdata()</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def searchdb():</a:t>
            </a:r>
          </a:p>
          <a:p>
            <a:r>
              <a:rPr lang="en-US" sz="1200">
                <a:solidFill>
                  <a:schemeClr val="bg1"/>
                </a:solidFill>
                <a:latin typeface="Arial Black" panose="020B0A04020102020204" charset="0"/>
                <a:cs typeface="Arial Black" panose="020B0A04020102020204" charset="0"/>
              </a:rPr>
              <a:t>			MovieList.delete(0,END)</a:t>
            </a:r>
          </a:p>
          <a:p>
            <a:r>
              <a:rPr lang="en-US" sz="1200">
                <a:solidFill>
                  <a:schemeClr val="bg1"/>
                </a:solidFill>
                <a:latin typeface="Arial Black" panose="020B0A04020102020204" charset="0"/>
                <a:cs typeface="Arial Black" panose="020B0A04020102020204" charset="0"/>
              </a:rPr>
              <a:t>			for row in MiniProject_Backend.SearchMovieData(Movie_ID.get(),Movie_Name.get(),Release_Date.get(),Director.get(),Cast.get(),Budget.get(),Duration.get(),Rating.get()):</a:t>
            </a:r>
          </a:p>
          <a:p>
            <a:r>
              <a:rPr lang="en-US" sz="1200">
                <a:solidFill>
                  <a:schemeClr val="bg1"/>
                </a:solidFill>
                <a:latin typeface="Arial Black" panose="020B0A04020102020204" charset="0"/>
                <a:cs typeface="Arial Black" panose="020B0A04020102020204" charset="0"/>
              </a:rPr>
              <a:t>				MovieList.insert(END, row, str(""))</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def updata():</a:t>
            </a:r>
          </a:p>
          <a:p>
            <a:r>
              <a:rPr lang="en-US" sz="1200">
                <a:solidFill>
                  <a:schemeClr val="bg1"/>
                </a:solidFill>
                <a:latin typeface="Arial Black" panose="020B0A04020102020204" charset="0"/>
                <a:cs typeface="Arial Black" panose="020B0A04020102020204" charset="0"/>
              </a:rPr>
              <a:t>			if(len(Movie_ID.get())!=0):</a:t>
            </a:r>
          </a:p>
          <a:p>
            <a:r>
              <a:rPr lang="en-US" sz="1200">
                <a:solidFill>
                  <a:schemeClr val="bg1"/>
                </a:solidFill>
                <a:latin typeface="Arial Black" panose="020B0A04020102020204" charset="0"/>
                <a:cs typeface="Arial Black" panose="020B0A04020102020204" charset="0"/>
              </a:rPr>
              <a:t>				MiniProject_Backend.DeleteMovieRec(sd[0])</a:t>
            </a:r>
          </a:p>
          <a:p>
            <a:r>
              <a:rPr lang="en-US" sz="1200">
                <a:solidFill>
                  <a:schemeClr val="bg1"/>
                </a:solidFill>
                <a:latin typeface="Arial Black" panose="020B0A04020102020204" charset="0"/>
                <a:cs typeface="Arial Black" panose="020B0A04020102020204" charset="0"/>
              </a:rPr>
              <a:t>			if(len(Movie_ID.get())!=0):</a:t>
            </a:r>
          </a:p>
          <a:p>
            <a:r>
              <a:rPr lang="en-US" sz="1200">
                <a:solidFill>
                  <a:schemeClr val="bg1"/>
                </a:solidFill>
                <a:latin typeface="Arial Black" panose="020B0A04020102020204" charset="0"/>
                <a:cs typeface="Arial Black" panose="020B0A0402010202020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02260" y="203200"/>
            <a:ext cx="11657330" cy="5911215"/>
          </a:xfrm>
          <a:prstGeom prst="rect">
            <a:avLst/>
          </a:prstGeom>
          <a:noFill/>
        </p:spPr>
        <p:txBody>
          <a:bodyPr wrap="square" rtlCol="0">
            <a:noAutofit/>
          </a:bodyPr>
          <a:lstStyle/>
          <a:p>
            <a:r>
              <a:rPr lang="en-US" sz="1200">
                <a:solidFill>
                  <a:schemeClr val="bg1"/>
                </a:solidFill>
                <a:latin typeface="Arial Black" panose="020B0A04020102020204" charset="0"/>
                <a:cs typeface="Arial Black" panose="020B0A04020102020204" charset="0"/>
              </a:rPr>
              <a:t>MiniProject_Backend.AddMovieRec(Movie_ID.get(),Movie_Name.get(),Release_Date.get(),Director.get(),Cast.get(),Budget.get(),Duration.get(),Rating.get())</a:t>
            </a:r>
          </a:p>
          <a:p>
            <a:r>
              <a:rPr lang="en-US" sz="1200">
                <a:solidFill>
                  <a:schemeClr val="bg1"/>
                </a:solidFill>
                <a:latin typeface="Arial Black" panose="020B0A04020102020204" charset="0"/>
                <a:cs typeface="Arial Black" panose="020B0A04020102020204" charset="0"/>
              </a:rPr>
              <a:t>				MovieList.delete(0,END)</a:t>
            </a:r>
          </a:p>
          <a:p>
            <a:r>
              <a:rPr lang="en-US" sz="1200">
                <a:solidFill>
                  <a:schemeClr val="bg1"/>
                </a:solidFill>
                <a:latin typeface="Arial Black" panose="020B0A04020102020204" charset="0"/>
                <a:cs typeface="Arial Black" panose="020B0A04020102020204" charset="0"/>
              </a:rPr>
              <a:t>				MovieList.insert(END,(Movie_ID.get(),Movie_Name.get(),Release_Date.get(),Director.get(),Cast.get(),Budget.get(),Duration.get(),Rating.get()))</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#Frames</a:t>
            </a:r>
          </a:p>
          <a:p>
            <a:r>
              <a:rPr lang="en-US" sz="1200">
                <a:solidFill>
                  <a:schemeClr val="bg1"/>
                </a:solidFill>
                <a:latin typeface="Arial Black" panose="020B0A04020102020204" charset="0"/>
                <a:cs typeface="Arial Black" panose="020B0A04020102020204" charset="0"/>
              </a:rPr>
              <a:t>		MainFrame=Frame(self.root, bg="black")</a:t>
            </a:r>
          </a:p>
          <a:p>
            <a:r>
              <a:rPr lang="en-US" sz="1200">
                <a:solidFill>
                  <a:schemeClr val="bg1"/>
                </a:solidFill>
                <a:latin typeface="Arial Black" panose="020B0A04020102020204" charset="0"/>
                <a:cs typeface="Arial Black" panose="020B0A04020102020204" charset="0"/>
              </a:rPr>
              <a:t>		MainFrame.grid()</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TFrame=Frame(MainFrame, bd=5, padx=54, pady=8, bg="black", relief=RIDGE)</a:t>
            </a:r>
          </a:p>
          <a:p>
            <a:r>
              <a:rPr lang="en-US" sz="1200">
                <a:solidFill>
                  <a:schemeClr val="bg1"/>
                </a:solidFill>
                <a:latin typeface="Arial Black" panose="020B0A04020102020204" charset="0"/>
                <a:cs typeface="Arial Black" panose="020B0A04020102020204" charset="0"/>
              </a:rPr>
              <a:t>		TFrame.pack(side=TOP)</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self.TFrame=Label(TFrame, font=('Arial', 51, 'bold'), text="ONLINE MOVIE TICKET BOOKING SYSTEM", bg="black", fg="orange")</a:t>
            </a:r>
          </a:p>
          <a:p>
            <a:r>
              <a:rPr lang="en-US" sz="1200">
                <a:solidFill>
                  <a:schemeClr val="bg1"/>
                </a:solidFill>
                <a:latin typeface="Arial Black" panose="020B0A04020102020204" charset="0"/>
                <a:cs typeface="Arial Black" panose="020B0A04020102020204" charset="0"/>
              </a:rPr>
              <a:t>		self.TFrame.grid() </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BFrame=Frame(MainFrame, bd=2, width=1350, height=70, padx=18, pady=10, bg="black", relief=RIDGE)</a:t>
            </a:r>
          </a:p>
          <a:p>
            <a:r>
              <a:rPr lang="en-US" sz="1200">
                <a:solidFill>
                  <a:schemeClr val="bg1"/>
                </a:solidFill>
                <a:latin typeface="Arial Black" panose="020B0A04020102020204" charset="0"/>
                <a:cs typeface="Arial Black" panose="020B0A04020102020204" charset="0"/>
              </a:rPr>
              <a:t>		BFrame.pack(side=BOTTOM)</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DFrame=Frame(MainFrame, bd=2, width=1300, height=400, padx=20, pady=20, bg="black", relief=RIDGE)</a:t>
            </a:r>
          </a:p>
          <a:p>
            <a:r>
              <a:rPr lang="en-US" sz="1200">
                <a:solidFill>
                  <a:schemeClr val="bg1"/>
                </a:solidFill>
                <a:latin typeface="Arial Black" panose="020B0A04020102020204" charset="0"/>
                <a:cs typeface="Arial Black" panose="020B0A04020102020204" charset="0"/>
              </a:rPr>
              <a:t>		DFrame.pack(side=BOTTOM)</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DFrameL=LabelFrame(DFrame, bd=2, width=1000, height=600, padx=20, bg="black", relief=RIDGE, font=('Arial', 20, 'bold'), text="Movie Info_\n", fg="white")</a:t>
            </a:r>
          </a:p>
          <a:p>
            <a:r>
              <a:rPr lang="en-US" sz="1200">
                <a:solidFill>
                  <a:schemeClr val="bg1"/>
                </a:solidFill>
                <a:latin typeface="Arial Black" panose="020B0A04020102020204" charset="0"/>
                <a:cs typeface="Arial Black" panose="020B0A04020102020204" charset="0"/>
              </a:rPr>
              <a:t>		DFrameL.pack(side=LEFT)</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DFrameR=LabelFrame(DFrame, bd=2, width=450, height=300, padx=31, pady=3, bg="black", relief=RIDGE, font=('Arial', 20, 'bold'), text="Movie Details_\n", fg="white")</a:t>
            </a:r>
          </a:p>
          <a:p>
            <a:r>
              <a:rPr lang="en-US" sz="1200">
                <a:solidFill>
                  <a:schemeClr val="bg1"/>
                </a:solidFill>
                <a:latin typeface="Arial Black" panose="020B0A04020102020204" charset="0"/>
                <a:cs typeface="Arial Black" panose="020B0A04020102020204" charset="0"/>
              </a:rPr>
              <a:t>		DFrameR.pack(side=RIGHT)</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4155" y="234315"/>
            <a:ext cx="11783060" cy="5831840"/>
          </a:xfrm>
          <a:prstGeom prst="rect">
            <a:avLst/>
          </a:prstGeom>
          <a:noFill/>
        </p:spPr>
        <p:txBody>
          <a:bodyPr wrap="square" rtlCol="0">
            <a:noAutofit/>
          </a:bodyPr>
          <a:lstStyle/>
          <a:p>
            <a:r>
              <a:rPr lang="en-US" sz="1200">
                <a:solidFill>
                  <a:schemeClr val="bg1"/>
                </a:solidFill>
                <a:latin typeface="Arial Black" panose="020B0A04020102020204" charset="0"/>
                <a:cs typeface="Arial Black" panose="020B0A04020102020204" charset="0"/>
              </a:rPr>
              <a:t>#Labels &amp; Entry Box</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self.lblMovie_ID=Label(DFrameL, font=('Arial', 18, 'bold'), text="Movie ID:", padx=2, pady=2, bg="black", fg="orange")</a:t>
            </a:r>
          </a:p>
          <a:p>
            <a:r>
              <a:rPr lang="en-US" sz="1200">
                <a:solidFill>
                  <a:schemeClr val="bg1"/>
                </a:solidFill>
                <a:latin typeface="Arial Black" panose="020B0A04020102020204" charset="0"/>
                <a:cs typeface="Arial Black" panose="020B0A04020102020204" charset="0"/>
              </a:rPr>
              <a:t>		self.lblMovie_ID.grid(row=0, column=0, sticky=W)</a:t>
            </a:r>
          </a:p>
          <a:p>
            <a:r>
              <a:rPr lang="en-US" sz="1200">
                <a:solidFill>
                  <a:schemeClr val="bg1"/>
                </a:solidFill>
                <a:latin typeface="Arial Black" panose="020B0A04020102020204" charset="0"/>
                <a:cs typeface="Arial Black" panose="020B0A04020102020204" charset="0"/>
              </a:rPr>
              <a:t>		self.txtMovie_ID=Entry(DFrameL, font=('Arial', 18, 'bold'), textvariable=Movie_ID, width=39, bg="black", fg="white")</a:t>
            </a:r>
          </a:p>
          <a:p>
            <a:r>
              <a:rPr lang="en-US" sz="1200">
                <a:solidFill>
                  <a:schemeClr val="bg1"/>
                </a:solidFill>
                <a:latin typeface="Arial Black" panose="020B0A04020102020204" charset="0"/>
                <a:cs typeface="Arial Black" panose="020B0A04020102020204" charset="0"/>
              </a:rPr>
              <a:t>		self.txtMovie_ID.grid(row=0, column=1) </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self.lblMovie_Name=Label(DFrameL, font=('Arial', 18, 'bold'), text="Movie Name:", padx=2, pady=2, bg="black", fg="orange")</a:t>
            </a:r>
          </a:p>
          <a:p>
            <a:r>
              <a:rPr lang="en-US" sz="1200">
                <a:solidFill>
                  <a:schemeClr val="bg1"/>
                </a:solidFill>
                <a:latin typeface="Arial Black" panose="020B0A04020102020204" charset="0"/>
                <a:cs typeface="Arial Black" panose="020B0A04020102020204" charset="0"/>
              </a:rPr>
              <a:t>		self.lblMovie_Name.grid(row=1, column=0, sticky=W) </a:t>
            </a:r>
          </a:p>
          <a:p>
            <a:r>
              <a:rPr lang="en-US" sz="1200">
                <a:solidFill>
                  <a:schemeClr val="bg1"/>
                </a:solidFill>
                <a:latin typeface="Arial Black" panose="020B0A04020102020204" charset="0"/>
                <a:cs typeface="Arial Black" panose="020B0A04020102020204" charset="0"/>
              </a:rPr>
              <a:t>		self.txtMovie_Name=Entry(DFrameL, font=('Arial', 18, 'bold'), textvariable=Movie_Name, width=39, bg="black", fg="white")</a:t>
            </a:r>
          </a:p>
          <a:p>
            <a:r>
              <a:rPr lang="en-US" sz="1200">
                <a:solidFill>
                  <a:schemeClr val="bg1"/>
                </a:solidFill>
                <a:latin typeface="Arial Black" panose="020B0A04020102020204" charset="0"/>
                <a:cs typeface="Arial Black" panose="020B0A04020102020204" charset="0"/>
              </a:rPr>
              <a:t>		self.txtMovie_Name.grid(row=1, column=1)</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self.lblRelease_Date=Label(DFrameL, font=('Arial', 18, 'bold'), text="Release Date:", padx=2, pady=2, bg="black", fg="orange")</a:t>
            </a:r>
          </a:p>
          <a:p>
            <a:r>
              <a:rPr lang="en-US" sz="1200">
                <a:solidFill>
                  <a:schemeClr val="bg1"/>
                </a:solidFill>
                <a:latin typeface="Arial Black" panose="020B0A04020102020204" charset="0"/>
                <a:cs typeface="Arial Black" panose="020B0A04020102020204" charset="0"/>
              </a:rPr>
              <a:t>		self.lblRelease_Date.grid(row=2, column=0, sticky=W) </a:t>
            </a:r>
          </a:p>
          <a:p>
            <a:r>
              <a:rPr lang="en-US" sz="1200">
                <a:solidFill>
                  <a:schemeClr val="bg1"/>
                </a:solidFill>
                <a:latin typeface="Arial Black" panose="020B0A04020102020204" charset="0"/>
                <a:cs typeface="Arial Black" panose="020B0A04020102020204" charset="0"/>
              </a:rPr>
              <a:t>		self.txtRelease_Date=Entry(DFrameL, font=('Arial', 18, 'bold'), textvariable=Release_Date, width=39, bg="black", fg="white")</a:t>
            </a:r>
          </a:p>
          <a:p>
            <a:r>
              <a:rPr lang="en-US" sz="1200">
                <a:solidFill>
                  <a:schemeClr val="bg1"/>
                </a:solidFill>
                <a:latin typeface="Arial Black" panose="020B0A04020102020204" charset="0"/>
                <a:cs typeface="Arial Black" panose="020B0A04020102020204" charset="0"/>
              </a:rPr>
              <a:t>		self.txtRelease_Date.grid(row=2, column=1)</a:t>
            </a:r>
          </a:p>
          <a:p>
            <a:r>
              <a:rPr lang="en-US" sz="1200">
                <a:solidFill>
                  <a:schemeClr val="bg1"/>
                </a:solidFill>
                <a:latin typeface="Arial Black" panose="020B0A04020102020204" charset="0"/>
                <a:cs typeface="Arial Black" panose="020B0A04020102020204" charset="0"/>
              </a:rPr>
              <a:t>self.lblDirector=Label(DFrameL, font=('Arial', 18, 'bold'), text="Director:", padx=2, pady=2, bg="black", fg="orange")</a:t>
            </a:r>
          </a:p>
          <a:p>
            <a:r>
              <a:rPr lang="en-US" sz="1200">
                <a:solidFill>
                  <a:schemeClr val="bg1"/>
                </a:solidFill>
                <a:latin typeface="Arial Black" panose="020B0A04020102020204" charset="0"/>
                <a:cs typeface="Arial Black" panose="020B0A04020102020204" charset="0"/>
              </a:rPr>
              <a:t>		self.lblDirector.grid(row=3, column=0, sticky=W) </a:t>
            </a:r>
          </a:p>
          <a:p>
            <a:r>
              <a:rPr lang="en-US" sz="1200">
                <a:solidFill>
                  <a:schemeClr val="bg1"/>
                </a:solidFill>
                <a:latin typeface="Arial Black" panose="020B0A04020102020204" charset="0"/>
                <a:cs typeface="Arial Black" panose="020B0A04020102020204" charset="0"/>
              </a:rPr>
              <a:t>		self.txtDirector=Entry(DFrameL, font=('Arial', 18, 'bold'), textvariable=Director, width=39, bg="black", fg="white")</a:t>
            </a:r>
          </a:p>
          <a:p>
            <a:r>
              <a:rPr lang="en-US" sz="1200">
                <a:solidFill>
                  <a:schemeClr val="bg1"/>
                </a:solidFill>
                <a:latin typeface="Arial Black" panose="020B0A04020102020204" charset="0"/>
                <a:cs typeface="Arial Black" panose="020B0A04020102020204" charset="0"/>
              </a:rPr>
              <a:t>		self.txtDirector.grid(row=3, column=1)</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self.lblCast=Label(DFrameL, font=('Arial', 18, 'bold'), text="Cast:", padx=2, pady=2, bg="black", fg="orange")</a:t>
            </a:r>
          </a:p>
          <a:p>
            <a:r>
              <a:rPr lang="en-US" sz="1200">
                <a:solidFill>
                  <a:schemeClr val="bg1"/>
                </a:solidFill>
                <a:latin typeface="Arial Black" panose="020B0A04020102020204" charset="0"/>
                <a:cs typeface="Arial Black" panose="020B0A04020102020204" charset="0"/>
              </a:rPr>
              <a:t>		self.lblCast.grid(row=4, column=0, sticky=W) </a:t>
            </a:r>
          </a:p>
          <a:p>
            <a:r>
              <a:rPr lang="en-US" sz="1200">
                <a:solidFill>
                  <a:schemeClr val="bg1"/>
                </a:solidFill>
                <a:latin typeface="Arial Black" panose="020B0A04020102020204" charset="0"/>
                <a:cs typeface="Arial Black" panose="020B0A04020102020204" charset="0"/>
              </a:rPr>
              <a:t>		self.txtCast=Entry(DFrameL, font=('Arial', 18, 'bold'), textvariable=Cast, width=39, bg="black", fg="white")</a:t>
            </a:r>
          </a:p>
          <a:p>
            <a:r>
              <a:rPr lang="en-US" sz="1200">
                <a:solidFill>
                  <a:schemeClr val="bg1"/>
                </a:solidFill>
                <a:latin typeface="Arial Black" panose="020B0A04020102020204" charset="0"/>
                <a:cs typeface="Arial Black" panose="020B0A04020102020204" charset="0"/>
              </a:rPr>
              <a:t>		self.txtCast.grid(row=4, column=1)</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24"/>
          <p:cNvSpPr txBox="1"/>
          <p:nvPr/>
        </p:nvSpPr>
        <p:spPr>
          <a:xfrm>
            <a:off x="161925" y="250190"/>
            <a:ext cx="11892280" cy="5817235"/>
          </a:xfrm>
          <a:prstGeom prst="rect">
            <a:avLst/>
          </a:prstGeom>
          <a:noFill/>
        </p:spPr>
        <p:txBody>
          <a:bodyPr wrap="square" rtlCol="0">
            <a:noAutofit/>
          </a:bodyPr>
          <a:lstStyle/>
          <a:p>
            <a:r>
              <a:rPr lang="en-US" sz="1200">
                <a:solidFill>
                  <a:schemeClr val="bg1"/>
                </a:solidFill>
                <a:latin typeface="Arial Black" panose="020B0A04020102020204" charset="0"/>
                <a:cs typeface="Arial Black" panose="020B0A04020102020204" charset="0"/>
              </a:rPr>
              <a:t>self.lblBudget=Label(DFrameL, font=('Arial', 18, 'bold'), text="Budget (Crores INR):", padx=2, pady=2, bg="black", fg="orange")</a:t>
            </a:r>
          </a:p>
          <a:p>
            <a:r>
              <a:rPr lang="en-US" sz="1200">
                <a:solidFill>
                  <a:schemeClr val="bg1"/>
                </a:solidFill>
                <a:latin typeface="Arial Black" panose="020B0A04020102020204" charset="0"/>
                <a:cs typeface="Arial Black" panose="020B0A04020102020204" charset="0"/>
              </a:rPr>
              <a:t>		self.lblBudget.grid(row=5, column=0, sticky=W) </a:t>
            </a:r>
          </a:p>
          <a:p>
            <a:r>
              <a:rPr lang="en-US" sz="1200">
                <a:solidFill>
                  <a:schemeClr val="bg1"/>
                </a:solidFill>
                <a:latin typeface="Arial Black" panose="020B0A04020102020204" charset="0"/>
                <a:cs typeface="Arial Black" panose="020B0A04020102020204" charset="0"/>
              </a:rPr>
              <a:t>		self.txtBudget=Entry(DFrameL, font=('Arial', 18, 'bold'), textvariable=Budget, width=39, bg="black", fg="white")</a:t>
            </a:r>
          </a:p>
          <a:p>
            <a:r>
              <a:rPr lang="en-US" sz="1200">
                <a:solidFill>
                  <a:schemeClr val="bg1"/>
                </a:solidFill>
                <a:latin typeface="Arial Black" panose="020B0A04020102020204" charset="0"/>
                <a:cs typeface="Arial Black" panose="020B0A04020102020204" charset="0"/>
              </a:rPr>
              <a:t>		self.txtBudget.grid(row=5, column=1)</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self.lblDuration=Label(DFrameL, font=('Arial', 18, 'bold'), text="Duration (Hrs):", padx=2, pady=2, bg="black", fg="orange")</a:t>
            </a:r>
          </a:p>
          <a:p>
            <a:r>
              <a:rPr lang="en-US" sz="1200">
                <a:solidFill>
                  <a:schemeClr val="bg1"/>
                </a:solidFill>
                <a:latin typeface="Arial Black" panose="020B0A04020102020204" charset="0"/>
                <a:cs typeface="Arial Black" panose="020B0A04020102020204" charset="0"/>
              </a:rPr>
              <a:t>		self.lblDuration.grid(row=6, column=0, sticky=W) </a:t>
            </a:r>
          </a:p>
          <a:p>
            <a:r>
              <a:rPr lang="en-US" sz="1200">
                <a:solidFill>
                  <a:schemeClr val="bg1"/>
                </a:solidFill>
                <a:latin typeface="Arial Black" panose="020B0A04020102020204" charset="0"/>
                <a:cs typeface="Arial Black" panose="020B0A04020102020204" charset="0"/>
              </a:rPr>
              <a:t>		self.txtDuration=Entry(DFrameL, font=('Arial', 18, 'bold'), textvariable=Duration, width=39, bg="black", fg="white")</a:t>
            </a:r>
          </a:p>
          <a:p>
            <a:r>
              <a:rPr lang="en-US" sz="1200">
                <a:solidFill>
                  <a:schemeClr val="bg1"/>
                </a:solidFill>
                <a:latin typeface="Arial Black" panose="020B0A04020102020204" charset="0"/>
                <a:cs typeface="Arial Black" panose="020B0A04020102020204" charset="0"/>
              </a:rPr>
              <a:t>		self.txtDuration.grid(row=6, column=1)</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self.lblRating=Label(DFrameL, font=('Arial', 18, 'bold'), text="Rating (Out of 5):", padx=2, pady=2, bg="black", fg="orange")</a:t>
            </a:r>
          </a:p>
          <a:p>
            <a:r>
              <a:rPr lang="en-US" sz="1200">
                <a:solidFill>
                  <a:schemeClr val="bg1"/>
                </a:solidFill>
                <a:latin typeface="Arial Black" panose="020B0A04020102020204" charset="0"/>
                <a:cs typeface="Arial Black" panose="020B0A04020102020204" charset="0"/>
              </a:rPr>
              <a:t>		self.lblRating.grid(row=7, column=0, sticky=W) </a:t>
            </a:r>
          </a:p>
          <a:p>
            <a:r>
              <a:rPr lang="en-US" sz="1200">
                <a:solidFill>
                  <a:schemeClr val="bg1"/>
                </a:solidFill>
                <a:latin typeface="Arial Black" panose="020B0A04020102020204" charset="0"/>
                <a:cs typeface="Arial Black" panose="020B0A04020102020204" charset="0"/>
              </a:rPr>
              <a:t>		self.txtRating=Entry(DFrameL, font=('Arial', 18, 'bold'), textvariable=Rating, width=39, bg="black", fg="white")</a:t>
            </a:r>
          </a:p>
          <a:p>
            <a:r>
              <a:rPr lang="en-US" sz="1200">
                <a:solidFill>
                  <a:schemeClr val="bg1"/>
                </a:solidFill>
                <a:latin typeface="Arial Black" panose="020B0A04020102020204" charset="0"/>
                <a:cs typeface="Arial Black" panose="020B0A04020102020204" charset="0"/>
              </a:rPr>
              <a:t>		self.txtRating.grid(row=7, column=1)</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#ListBox &amp; ScrollBar</a:t>
            </a:r>
          </a:p>
          <a:p>
            <a:r>
              <a:rPr lang="en-US" sz="1200">
                <a:solidFill>
                  <a:schemeClr val="bg1"/>
                </a:solidFill>
                <a:latin typeface="Arial Black" panose="020B0A04020102020204" charset="0"/>
                <a:cs typeface="Arial Black" panose="020B0A04020102020204" charset="0"/>
              </a:rPr>
              <a:t>		sb=Scrollbar(DFrameR)</a:t>
            </a:r>
          </a:p>
          <a:p>
            <a:r>
              <a:rPr lang="en-US" sz="1200">
                <a:solidFill>
                  <a:schemeClr val="bg1"/>
                </a:solidFill>
                <a:latin typeface="Arial Black" panose="020B0A04020102020204" charset="0"/>
                <a:cs typeface="Arial Black" panose="020B0A04020102020204" charset="0"/>
              </a:rPr>
              <a:t>		sb.grid(row=0, column=1, sticky='ns')</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MovieList=Listbox(DFrameR, width=41, height=16, font=('Arial', 12, 'bold'), bg="black", fg="white", yscrollcommand=sb.set)</a:t>
            </a:r>
          </a:p>
          <a:p>
            <a:r>
              <a:rPr lang="en-US" sz="1200">
                <a:solidFill>
                  <a:schemeClr val="bg1"/>
                </a:solidFill>
                <a:latin typeface="Arial Black" panose="020B0A04020102020204" charset="0"/>
                <a:cs typeface="Arial Black" panose="020B0A04020102020204" charset="0"/>
              </a:rPr>
              <a:t>		MovieList.bind('&lt;&lt;ListboxSelect&gt;&gt;', movierec)</a:t>
            </a:r>
          </a:p>
          <a:p>
            <a:r>
              <a:rPr lang="en-US" sz="1200">
                <a:solidFill>
                  <a:schemeClr val="bg1"/>
                </a:solidFill>
                <a:latin typeface="Arial Black" panose="020B0A04020102020204" charset="0"/>
                <a:cs typeface="Arial Black" panose="020B0A04020102020204" charset="0"/>
              </a:rPr>
              <a:t>		MovieList.grid(row=0, column=0, padx=8)</a:t>
            </a:r>
          </a:p>
          <a:p>
            <a:r>
              <a:rPr lang="en-US" sz="1200">
                <a:solidFill>
                  <a:schemeClr val="bg1"/>
                </a:solidFill>
                <a:latin typeface="Arial Black" panose="020B0A04020102020204" charset="0"/>
                <a:cs typeface="Arial Black" panose="020B0A04020102020204" charset="0"/>
              </a:rPr>
              <a:t>		sb.config(command=MovieList.yview)</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#Buttons</a:t>
            </a:r>
          </a:p>
          <a:p>
            <a:r>
              <a:rPr lang="en-US" sz="1200">
                <a:solidFill>
                  <a:schemeClr val="bg1"/>
                </a:solidFill>
                <a:latin typeface="Arial Black" panose="020B0A04020102020204" charset="0"/>
                <a:cs typeface="Arial Black" panose="020B0A04020102020204" charset="0"/>
              </a:rPr>
              <a:t>		self.btnadd=Button(BFrame, text="Add New", font=('Arial', 20, 'bold'), width=10, height=1, bd=4, bg="orange", command=adddata)</a:t>
            </a:r>
          </a:p>
          <a:p>
            <a:r>
              <a:rPr lang="en-US" sz="1200">
                <a:solidFill>
                  <a:schemeClr val="bg1"/>
                </a:solidFill>
                <a:latin typeface="Arial Black" panose="020B0A04020102020204" charset="0"/>
                <a:cs typeface="Arial Black" panose="020B0A04020102020204" charset="0"/>
              </a:rPr>
              <a:t>		self.btnadd.grid(row=0, column=0)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17"/>
          <p:cNvSpPr txBox="1"/>
          <p:nvPr/>
        </p:nvSpPr>
        <p:spPr>
          <a:xfrm>
            <a:off x="144780" y="186690"/>
            <a:ext cx="11875135" cy="5943600"/>
          </a:xfrm>
          <a:prstGeom prst="rect">
            <a:avLst/>
          </a:prstGeom>
          <a:noFill/>
        </p:spPr>
        <p:txBody>
          <a:bodyPr wrap="square" rtlCol="0">
            <a:noAutofit/>
          </a:bodyPr>
          <a:lstStyle/>
          <a:p>
            <a:r>
              <a:rPr lang="en-US" sz="1200">
                <a:solidFill>
                  <a:schemeClr val="bg1"/>
                </a:solidFill>
                <a:latin typeface="Arial Black" panose="020B0A04020102020204" charset="0"/>
                <a:cs typeface="Arial Black" panose="020B0A04020102020204" charset="0"/>
              </a:rPr>
              <a:t>self.btndis=Button(BFrame, text="Display", font=('Arial', 20, 'bold'), width=10, height=1, bd=4, bg="orange", command=disdata)</a:t>
            </a:r>
          </a:p>
          <a:p>
            <a:r>
              <a:rPr lang="en-US" sz="1200">
                <a:solidFill>
                  <a:schemeClr val="bg1"/>
                </a:solidFill>
                <a:latin typeface="Arial Black" panose="020B0A04020102020204" charset="0"/>
                <a:cs typeface="Arial Black" panose="020B0A04020102020204" charset="0"/>
              </a:rPr>
              <a:t>		self.btndis.grid(row=0, column=1)</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self.btnclc=Button(BFrame, text="Clear", font=('Arial', 20, 'bold'), width=10, height=1, bd=4, bg="orange", command=clcdata)</a:t>
            </a:r>
          </a:p>
          <a:p>
            <a:r>
              <a:rPr lang="en-US" sz="1200">
                <a:solidFill>
                  <a:schemeClr val="bg1"/>
                </a:solidFill>
                <a:latin typeface="Arial Black" panose="020B0A04020102020204" charset="0"/>
                <a:cs typeface="Arial Black" panose="020B0A04020102020204" charset="0"/>
              </a:rPr>
              <a:t>		self.btnclc.grid(row=0, column=2)</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self.btnse=Button(BFrame, text="Search", font=('Arial', 20, 'bold'), width=10, height=1, bd=4, bg="orange", command=searchdb)</a:t>
            </a:r>
          </a:p>
          <a:p>
            <a:r>
              <a:rPr lang="en-US" sz="1200">
                <a:solidFill>
                  <a:schemeClr val="bg1"/>
                </a:solidFill>
                <a:latin typeface="Arial Black" panose="020B0A04020102020204" charset="0"/>
                <a:cs typeface="Arial Black" panose="020B0A04020102020204" charset="0"/>
              </a:rPr>
              <a:t>		self.btnse.grid(row=0, column=3)</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self.btndel=Button(BFrame, text="Delete", font=('Arial', 20, 'bold'), width=10, height=1, bd=4, bg="orange", command=deldata)</a:t>
            </a:r>
          </a:p>
          <a:p>
            <a:r>
              <a:rPr lang="en-US" sz="1200">
                <a:solidFill>
                  <a:schemeClr val="bg1"/>
                </a:solidFill>
                <a:latin typeface="Arial Black" panose="020B0A04020102020204" charset="0"/>
                <a:cs typeface="Arial Black" panose="020B0A04020102020204" charset="0"/>
              </a:rPr>
              <a:t>		self.btndel.grid(row=0, column=4)</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self.btnup=Button(BFrame, text="Update", font=('Arial', 20, 'bold'), width=10, height=1, bd=4, bg="orange", command=updata)</a:t>
            </a:r>
          </a:p>
          <a:p>
            <a:r>
              <a:rPr lang="en-US" sz="1200">
                <a:solidFill>
                  <a:schemeClr val="bg1"/>
                </a:solidFill>
                <a:latin typeface="Arial Black" panose="020B0A04020102020204" charset="0"/>
                <a:cs typeface="Arial Black" panose="020B0A04020102020204" charset="0"/>
              </a:rPr>
              <a:t>		self.btnup.grid(row=0, column=5)</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self.btnx=Button(BFrame, text="Exit", font=('Arial', 20, 'bold'), width=10, height=1, bd=4, bg="orange", command=iExit)</a:t>
            </a:r>
          </a:p>
          <a:p>
            <a:r>
              <a:rPr lang="en-US" sz="1200">
                <a:solidFill>
                  <a:schemeClr val="bg1"/>
                </a:solidFill>
                <a:latin typeface="Arial Black" panose="020B0A04020102020204" charset="0"/>
                <a:cs typeface="Arial Black" panose="020B0A04020102020204" charset="0"/>
              </a:rPr>
              <a:t>		self.btnx.grid(row=0, column=6)</a:t>
            </a:r>
          </a:p>
          <a:p>
            <a:endParaRPr lang="en-US" sz="1200">
              <a:solidFill>
                <a:schemeClr val="bg1"/>
              </a:solidFill>
              <a:latin typeface="Arial Black" panose="020B0A04020102020204" charset="0"/>
              <a:cs typeface="Arial Black" panose="020B0A04020102020204" charset="0"/>
            </a:endParaRP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if __name__=='__main__':</a:t>
            </a:r>
          </a:p>
          <a:p>
            <a:r>
              <a:rPr lang="en-US" sz="1200">
                <a:solidFill>
                  <a:schemeClr val="bg1"/>
                </a:solidFill>
                <a:latin typeface="Arial Black" panose="020B0A04020102020204" charset="0"/>
                <a:cs typeface="Arial Black" panose="020B0A04020102020204" charset="0"/>
              </a:rPr>
              <a:t>	root=Tk()</a:t>
            </a:r>
          </a:p>
          <a:p>
            <a:r>
              <a:rPr lang="en-US" sz="1200">
                <a:solidFill>
                  <a:schemeClr val="bg1"/>
                </a:solidFill>
                <a:latin typeface="Arial Black" panose="020B0A04020102020204" charset="0"/>
                <a:cs typeface="Arial Black" panose="020B0A04020102020204" charset="0"/>
              </a:rPr>
              <a:t>	datbase=Movie(root)</a:t>
            </a:r>
          </a:p>
          <a:p>
            <a:r>
              <a:rPr lang="en-US" sz="1200">
                <a:solidFill>
                  <a:schemeClr val="bg1"/>
                </a:solidFill>
                <a:latin typeface="Arial Black" panose="020B0A04020102020204" charset="0"/>
                <a:cs typeface="Arial Black" panose="020B0A04020102020204" charset="0"/>
              </a:rPr>
              <a:t>	root.mainloop()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408363" y="903288"/>
            <a:ext cx="5999163" cy="2852738"/>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GB" altLang="zh-CN" sz="8000" b="0" i="0" u="none" strike="noStrike" kern="1200" cap="none" spc="0" normalizeH="0" baseline="0" noProof="0" dirty="0">
                <a:ln>
                  <a:noFill/>
                </a:ln>
                <a:solidFill>
                  <a:schemeClr val="bg1">
                    <a:lumMod val="95000"/>
                  </a:schemeClr>
                </a:solidFill>
                <a:effectLst/>
                <a:uLnTx/>
                <a:uFillTx/>
                <a:latin typeface="Algerian" panose="04020705040A02060702" charset="0"/>
                <a:ea typeface="+mj-ea"/>
                <a:cs typeface="Algerian" panose="04020705040A0206070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GB" altLang="zh-CN" sz="4400" b="0" i="0" u="none" strike="noStrike" kern="1200" cap="none" spc="0" normalizeH="0" baseline="0" noProof="0" dirty="0">
                <a:ln>
                  <a:noFill/>
                </a:ln>
                <a:solidFill>
                  <a:schemeClr val="bg1">
                    <a:lumMod val="95000"/>
                  </a:schemeClr>
                </a:solidFill>
                <a:effectLst/>
                <a:uLnTx/>
                <a:uFillTx/>
                <a:latin typeface="Bernard MT Condensed" panose="02050806060905020404" charset="0"/>
                <a:ea typeface="+mj-ea"/>
                <a:cs typeface="Bernard MT Condensed" panose="02050806060905020404" charset="0"/>
              </a:rPr>
              <a:t>ABSTRACT</a:t>
            </a:r>
          </a:p>
        </p:txBody>
      </p:sp>
      <p:sp>
        <p:nvSpPr>
          <p:cNvPr id="7" name="矩形 6"/>
          <p:cNvSpPr/>
          <p:nvPr/>
        </p:nvSpPr>
        <p:spPr>
          <a:xfrm>
            <a:off x="6359525" y="2665413"/>
            <a:ext cx="4994275" cy="3067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9221" name="矩形 7"/>
          <p:cNvSpPr/>
          <p:nvPr/>
        </p:nvSpPr>
        <p:spPr>
          <a:xfrm>
            <a:off x="6359525" y="2106613"/>
            <a:ext cx="3706813" cy="368300"/>
          </a:xfrm>
          <a:prstGeom prst="rect">
            <a:avLst/>
          </a:prstGeom>
          <a:noFill/>
          <a:ln w="9525">
            <a:noFill/>
          </a:ln>
        </p:spPr>
        <p:txBody>
          <a:bodyPr anchor="t" anchorCtr="0">
            <a:spAutoFit/>
          </a:bodyPr>
          <a:lstStyle/>
          <a:p>
            <a:endParaRPr lang="zh-CN" altLang="en-US" dirty="0">
              <a:solidFill>
                <a:srgbClr val="00B0F0"/>
              </a:solidFill>
              <a:latin typeface="Calibri" panose="020F0502020204030204" pitchFamily="34" charset="0"/>
              <a:ea typeface="Microsoft YaHei" panose="020B0503020204020204" pitchFamily="34" charset="-122"/>
            </a:endParaRPr>
          </a:p>
        </p:txBody>
      </p:sp>
      <p:sp>
        <p:nvSpPr>
          <p:cNvPr id="3" name="Text Box 2"/>
          <p:cNvSpPr txBox="1"/>
          <p:nvPr/>
        </p:nvSpPr>
        <p:spPr>
          <a:xfrm>
            <a:off x="673735" y="1691005"/>
            <a:ext cx="11038840" cy="4288790"/>
          </a:xfrm>
          <a:prstGeom prst="rect">
            <a:avLst/>
          </a:prstGeom>
          <a:noFill/>
        </p:spPr>
        <p:txBody>
          <a:bodyPr wrap="square" rtlCol="0">
            <a:noAutofit/>
          </a:bodyPr>
          <a:lstStyle/>
          <a:p>
            <a:r>
              <a:rPr lang="en-GB" altLang="en-US">
                <a:solidFill>
                  <a:schemeClr val="bg1"/>
                </a:solidFill>
                <a:latin typeface="Arial Black" panose="020B0A04020102020204" charset="0"/>
                <a:cs typeface="Arial Black" panose="020B0A04020102020204" charset="0"/>
              </a:rPr>
              <a:t>The online movie ticket booking system is a web-based application designed to facilitate the process of reserving tickets for movies in theaters. This system aims to enhance user convenience by allowing moviegoers to browse movie listings, select preferred showtimes, and purchase tickets from the comfort of their homes or while on the go. The system provides a user-friendly interface with features such as real-time seat selection, secure payment gateways, and instant confirmation of bookings. Additionally, it offers theaters an efficient way to manage ticket sales, track bookings, and reduce administrative overhead. By integrating features like promotional offers, user reviews, and movie trailers, the system also aims to enrich the user experience and drive engagement. This abstract outlines the key functionalities and benefits of the online movie ticket booking system, emphasizing its role in modernizing the ticket purchasing process and improving overall customer satisfaction.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GB" altLang="zh-CN" sz="4400" b="0" i="0" u="none" strike="noStrike" kern="1200" cap="none" spc="0" normalizeH="0" baseline="0" noProof="0" dirty="0">
                <a:ln>
                  <a:noFill/>
                </a:ln>
                <a:solidFill>
                  <a:schemeClr val="bg1">
                    <a:lumMod val="95000"/>
                  </a:schemeClr>
                </a:solidFill>
                <a:effectLst/>
                <a:uLnTx/>
                <a:uFillTx/>
                <a:latin typeface="Bernard MT Condensed" panose="02050806060905020404" charset="0"/>
                <a:ea typeface="+mj-ea"/>
                <a:cs typeface="Bernard MT Condensed" panose="02050806060905020404" charset="0"/>
              </a:rPr>
              <a:t>KEY FETAURES</a:t>
            </a:r>
          </a:p>
        </p:txBody>
      </p:sp>
      <p:sp>
        <p:nvSpPr>
          <p:cNvPr id="4" name="Text Box 3"/>
          <p:cNvSpPr txBox="1"/>
          <p:nvPr/>
        </p:nvSpPr>
        <p:spPr>
          <a:xfrm>
            <a:off x="838200" y="1471295"/>
            <a:ext cx="10659110" cy="4579620"/>
          </a:xfrm>
          <a:prstGeom prst="rect">
            <a:avLst/>
          </a:prstGeom>
          <a:noFill/>
        </p:spPr>
        <p:txBody>
          <a:bodyPr wrap="square" rtlCol="0">
            <a:noAutofit/>
          </a:bodyPr>
          <a:lstStyle/>
          <a:p>
            <a:r>
              <a:rPr lang="en-GB" altLang="en-US" sz="2000">
                <a:solidFill>
                  <a:schemeClr val="bg1"/>
                </a:solidFill>
                <a:latin typeface="Arial Black" panose="020B0A04020102020204" charset="0"/>
                <a:cs typeface="Arial Black" panose="020B0A04020102020204" charset="0"/>
              </a:rPr>
              <a:t>1.MOVIE INFO:</a:t>
            </a:r>
          </a:p>
          <a:p>
            <a:r>
              <a:rPr lang="en-GB" altLang="en-US" sz="2000">
                <a:solidFill>
                  <a:schemeClr val="bg1"/>
                </a:solidFill>
                <a:latin typeface="Arial Black" panose="020B0A04020102020204" charset="0"/>
                <a:cs typeface="Arial Black" panose="020B0A04020102020204" charset="0"/>
              </a:rPr>
              <a:t>    1.MOVIE ID</a:t>
            </a:r>
          </a:p>
          <a:p>
            <a:r>
              <a:rPr lang="en-GB" altLang="en-US" sz="2000">
                <a:solidFill>
                  <a:schemeClr val="bg1"/>
                </a:solidFill>
                <a:latin typeface="Arial Black" panose="020B0A04020102020204" charset="0"/>
                <a:cs typeface="Arial Black" panose="020B0A04020102020204" charset="0"/>
              </a:rPr>
              <a:t>    2.MOVIE NAME</a:t>
            </a:r>
          </a:p>
          <a:p>
            <a:r>
              <a:rPr lang="en-GB" altLang="en-US" sz="2000">
                <a:solidFill>
                  <a:schemeClr val="bg1"/>
                </a:solidFill>
                <a:latin typeface="Arial Black" panose="020B0A04020102020204" charset="0"/>
                <a:cs typeface="Arial Black" panose="020B0A04020102020204" charset="0"/>
              </a:rPr>
              <a:t>    3.RELEASE DATE</a:t>
            </a:r>
          </a:p>
          <a:p>
            <a:r>
              <a:rPr lang="en-GB" altLang="en-US" sz="2000">
                <a:solidFill>
                  <a:schemeClr val="bg1"/>
                </a:solidFill>
                <a:latin typeface="Arial Black" panose="020B0A04020102020204" charset="0"/>
                <a:cs typeface="Arial Black" panose="020B0A04020102020204" charset="0"/>
              </a:rPr>
              <a:t>    4.DIRECTOR</a:t>
            </a:r>
          </a:p>
          <a:p>
            <a:r>
              <a:rPr lang="en-GB" altLang="en-US" sz="2000">
                <a:solidFill>
                  <a:schemeClr val="bg1"/>
                </a:solidFill>
                <a:latin typeface="Arial Black" panose="020B0A04020102020204" charset="0"/>
                <a:cs typeface="Arial Black" panose="020B0A04020102020204" charset="0"/>
              </a:rPr>
              <a:t>    5.CAST</a:t>
            </a:r>
          </a:p>
          <a:p>
            <a:r>
              <a:rPr lang="en-GB" altLang="en-US" sz="2000">
                <a:solidFill>
                  <a:schemeClr val="bg1"/>
                </a:solidFill>
                <a:latin typeface="Arial Black" panose="020B0A04020102020204" charset="0"/>
                <a:cs typeface="Arial Black" panose="020B0A04020102020204" charset="0"/>
              </a:rPr>
              <a:t>    6.BUDGET</a:t>
            </a:r>
          </a:p>
          <a:p>
            <a:r>
              <a:rPr lang="en-GB" altLang="en-US" sz="2000">
                <a:solidFill>
                  <a:schemeClr val="bg1"/>
                </a:solidFill>
                <a:latin typeface="Arial Black" panose="020B0A04020102020204" charset="0"/>
                <a:cs typeface="Arial Black" panose="020B0A04020102020204" charset="0"/>
              </a:rPr>
              <a:t>    7.DURATION</a:t>
            </a:r>
          </a:p>
          <a:p>
            <a:r>
              <a:rPr lang="en-GB" altLang="en-US" sz="2000">
                <a:solidFill>
                  <a:schemeClr val="bg1"/>
                </a:solidFill>
                <a:latin typeface="Arial Black" panose="020B0A04020102020204" charset="0"/>
                <a:cs typeface="Arial Black" panose="020B0A04020102020204" charset="0"/>
              </a:rPr>
              <a:t>    8.RATING OF THE MOVIE</a:t>
            </a:r>
          </a:p>
          <a:p>
            <a:endParaRPr lang="en-GB" altLang="en-US" sz="2000">
              <a:solidFill>
                <a:schemeClr val="bg1"/>
              </a:solidFill>
              <a:latin typeface="Arial Black" panose="020B0A04020102020204" charset="0"/>
              <a:cs typeface="Arial Black" panose="020B0A04020102020204" charset="0"/>
            </a:endParaRPr>
          </a:p>
          <a:p>
            <a:r>
              <a:rPr lang="en-GB" altLang="en-US" sz="2000">
                <a:solidFill>
                  <a:schemeClr val="bg1"/>
                </a:solidFill>
                <a:latin typeface="Arial Black" panose="020B0A04020102020204" charset="0"/>
                <a:cs typeface="Arial Black" panose="020B0A04020102020204" charset="0"/>
              </a:rPr>
              <a:t>2.MOVIE DETAILS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GB" altLang="zh-CN" sz="4400" b="0" i="0" u="none" strike="noStrike" kern="1200" cap="none" spc="0" normalizeH="0" baseline="0" noProof="0" dirty="0">
                <a:ln>
                  <a:noFill/>
                </a:ln>
                <a:solidFill>
                  <a:schemeClr val="bg1">
                    <a:lumMod val="95000"/>
                  </a:schemeClr>
                </a:solidFill>
                <a:effectLst/>
                <a:uLnTx/>
                <a:uFillTx/>
                <a:latin typeface="Bernard MT Condensed" panose="02050806060905020404" charset="0"/>
                <a:ea typeface="+mj-ea"/>
                <a:cs typeface="Bernard MT Condensed" panose="02050806060905020404" charset="0"/>
              </a:rPr>
              <a:t>ENTITY RELATIONSHIP DIAGRAM</a:t>
            </a:r>
          </a:p>
        </p:txBody>
      </p:sp>
      <p:pic>
        <p:nvPicPr>
          <p:cNvPr id="100" name="Picture 99"/>
          <p:cNvPicPr/>
          <p:nvPr/>
        </p:nvPicPr>
        <p:blipFill>
          <a:blip r:embed="rId2"/>
          <a:stretch>
            <a:fillRect/>
          </a:stretch>
        </p:blipFill>
        <p:spPr>
          <a:xfrm>
            <a:off x="1576705" y="1533525"/>
            <a:ext cx="8783955" cy="445833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GB" altLang="zh-CN" sz="4400" b="0" i="0" u="none" strike="noStrike" kern="1200" cap="none" spc="0" normalizeH="0" baseline="0" noProof="0" dirty="0">
                <a:ln>
                  <a:noFill/>
                </a:ln>
                <a:solidFill>
                  <a:schemeClr val="bg1">
                    <a:lumMod val="95000"/>
                  </a:schemeClr>
                </a:solidFill>
                <a:effectLst/>
                <a:uLnTx/>
                <a:uFillTx/>
                <a:latin typeface="Bernard MT Condensed" panose="02050806060905020404" charset="0"/>
                <a:ea typeface="+mj-ea"/>
                <a:cs typeface="Bernard MT Condensed" panose="02050806060905020404" charset="0"/>
              </a:rPr>
              <a:t>SCHEMA DIAGRAM</a:t>
            </a:r>
          </a:p>
        </p:txBody>
      </p:sp>
      <p:pic>
        <p:nvPicPr>
          <p:cNvPr id="101" name="Picture 100"/>
          <p:cNvPicPr/>
          <p:nvPr/>
        </p:nvPicPr>
        <p:blipFill>
          <a:blip r:embed="rId2"/>
          <a:stretch>
            <a:fillRect/>
          </a:stretch>
        </p:blipFill>
        <p:spPr>
          <a:xfrm>
            <a:off x="2063750" y="1496060"/>
            <a:ext cx="8372475" cy="42672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GB" altLang="zh-CN" sz="4400" b="0" i="0" u="none" strike="noStrike" kern="1200" cap="none" spc="0" normalizeH="0" baseline="0" noProof="0" dirty="0">
                <a:ln>
                  <a:noFill/>
                </a:ln>
                <a:solidFill>
                  <a:schemeClr val="bg1">
                    <a:lumMod val="95000"/>
                  </a:schemeClr>
                </a:solidFill>
                <a:effectLst/>
                <a:uLnTx/>
                <a:uFillTx/>
                <a:latin typeface="Bernard MT Condensed" panose="02050806060905020404" charset="0"/>
                <a:ea typeface="+mj-ea"/>
                <a:cs typeface="Bernard MT Condensed" panose="02050806060905020404" charset="0"/>
              </a:rPr>
              <a:t>BACKEND SOURCE CODE</a:t>
            </a:r>
          </a:p>
        </p:txBody>
      </p:sp>
      <p:sp>
        <p:nvSpPr>
          <p:cNvPr id="4" name="Text Box 3"/>
          <p:cNvSpPr txBox="1"/>
          <p:nvPr/>
        </p:nvSpPr>
        <p:spPr>
          <a:xfrm>
            <a:off x="317500" y="1299210"/>
            <a:ext cx="11720195" cy="4751705"/>
          </a:xfrm>
          <a:prstGeom prst="rect">
            <a:avLst/>
          </a:prstGeom>
          <a:noFill/>
        </p:spPr>
        <p:txBody>
          <a:bodyPr wrap="square" rtlCol="0">
            <a:noAutofit/>
          </a:bodyPr>
          <a:lstStyle/>
          <a:p>
            <a:r>
              <a:rPr lang="en-GB" altLang="en-US" sz="1200">
                <a:solidFill>
                  <a:schemeClr val="bg1"/>
                </a:solidFill>
                <a:latin typeface="Arial Black" panose="020B0A04020102020204" charset="0"/>
                <a:cs typeface="Arial Black" panose="020B0A04020102020204" charset="0"/>
              </a:rPr>
              <a:t>I</a:t>
            </a:r>
            <a:r>
              <a:rPr lang="en-US" sz="1200">
                <a:solidFill>
                  <a:schemeClr val="bg1"/>
                </a:solidFill>
                <a:latin typeface="Arial Black" panose="020B0A04020102020204" charset="0"/>
                <a:cs typeface="Arial Black" panose="020B0A04020102020204" charset="0"/>
              </a:rPr>
              <a:t>mport sqlite3</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def MovieData():</a:t>
            </a:r>
          </a:p>
          <a:p>
            <a:r>
              <a:rPr lang="en-US" sz="1200">
                <a:solidFill>
                  <a:schemeClr val="bg1"/>
                </a:solidFill>
                <a:latin typeface="Arial Black" panose="020B0A04020102020204" charset="0"/>
                <a:cs typeface="Arial Black" panose="020B0A04020102020204" charset="0"/>
              </a:rPr>
              <a:t>    con=sqlite3.connect("movie1.db") </a:t>
            </a:r>
          </a:p>
          <a:p>
            <a:r>
              <a:rPr lang="en-US" sz="1200">
                <a:solidFill>
                  <a:schemeClr val="bg1"/>
                </a:solidFill>
                <a:latin typeface="Arial Black" panose="020B0A04020102020204" charset="0"/>
                <a:cs typeface="Arial Black" panose="020B0A04020102020204" charset="0"/>
              </a:rPr>
              <a:t>    cur=con.cursor()</a:t>
            </a:r>
          </a:p>
          <a:p>
            <a:r>
              <a:rPr lang="en-US" sz="1200">
                <a:solidFill>
                  <a:schemeClr val="bg1"/>
                </a:solidFill>
                <a:latin typeface="Arial Black" panose="020B0A04020102020204" charset="0"/>
                <a:cs typeface="Arial Black" panose="020B0A04020102020204" charset="0"/>
              </a:rPr>
              <a:t>    cur.execute("CREATE TABLE IF NOT EXISTS book (id INTEGER PRIMARY KEY, Movie_ID text,Movie_Name text,Release_Date text,Director text,Cast text,Budget text,Duration text,Rating text")</a:t>
            </a:r>
          </a:p>
          <a:p>
            <a:r>
              <a:rPr lang="en-US" sz="1200">
                <a:solidFill>
                  <a:schemeClr val="bg1"/>
                </a:solidFill>
                <a:latin typeface="Arial Black" panose="020B0A04020102020204" charset="0"/>
                <a:cs typeface="Arial Black" panose="020B0A04020102020204" charset="0"/>
              </a:rPr>
              <a:t>    con.commit()</a:t>
            </a:r>
          </a:p>
          <a:p>
            <a:r>
              <a:rPr lang="en-US" sz="1200">
                <a:solidFill>
                  <a:schemeClr val="bg1"/>
                </a:solidFill>
                <a:latin typeface="Arial Black" panose="020B0A04020102020204" charset="0"/>
                <a:cs typeface="Arial Black" panose="020B0A04020102020204" charset="0"/>
              </a:rPr>
              <a:t>    con.close()</a:t>
            </a:r>
          </a:p>
          <a:p>
            <a:r>
              <a:rPr lang="en-US" sz="1200">
                <a:solidFill>
                  <a:schemeClr val="bg1"/>
                </a:solidFill>
                <a:latin typeface="Arial Black" panose="020B0A04020102020204" charset="0"/>
                <a:cs typeface="Arial Black" panose="020B0A04020102020204" charset="0"/>
              </a:rPr>
              <a:t>    </a:t>
            </a:r>
          </a:p>
          <a:p>
            <a:r>
              <a:rPr lang="en-US" sz="1200">
                <a:solidFill>
                  <a:schemeClr val="bg1"/>
                </a:solidFill>
                <a:latin typeface="Arial Black" panose="020B0A04020102020204" charset="0"/>
                <a:cs typeface="Arial Black" panose="020B0A04020102020204" charset="0"/>
              </a:rPr>
              <a:t>def AddMovieRec(Movie_ID,Movie_Name,Release_Date,Director,Cast,Budget,Duration,Rating):</a:t>
            </a:r>
          </a:p>
          <a:p>
            <a:r>
              <a:rPr lang="en-US" sz="1200">
                <a:solidFill>
                  <a:schemeClr val="bg1"/>
                </a:solidFill>
                <a:latin typeface="Arial Black" panose="020B0A04020102020204" charset="0"/>
                <a:cs typeface="Arial Black" panose="020B0A04020102020204" charset="0"/>
              </a:rPr>
              <a:t>    con=sqlite3.connect("movie1.db")    </a:t>
            </a:r>
          </a:p>
          <a:p>
            <a:r>
              <a:rPr lang="en-US" sz="1200">
                <a:solidFill>
                  <a:schemeClr val="bg1"/>
                </a:solidFill>
                <a:latin typeface="Arial Black" panose="020B0A04020102020204" charset="0"/>
                <a:cs typeface="Arial Black" panose="020B0A04020102020204" charset="0"/>
              </a:rPr>
              <a:t>    cur=con.cursor()</a:t>
            </a:r>
          </a:p>
          <a:p>
            <a:r>
              <a:rPr lang="en-US" sz="1200">
                <a:solidFill>
                  <a:schemeClr val="bg1"/>
                </a:solidFill>
                <a:latin typeface="Arial Black" panose="020B0A04020102020204" charset="0"/>
                <a:cs typeface="Arial Black" panose="020B0A04020102020204" charset="0"/>
              </a:rPr>
              <a:t>    cur.execute("INSERT INTO book VALUES (NULL, ?,?,?,?,?,?,?,?)", (Movie_ID,Movie_Name,Release_Date,Director,Cast,Budget,Duration,Rating))</a:t>
            </a:r>
          </a:p>
          <a:p>
            <a:r>
              <a:rPr lang="en-US" sz="1200">
                <a:solidFill>
                  <a:schemeClr val="bg1"/>
                </a:solidFill>
                <a:latin typeface="Arial Black" panose="020B0A04020102020204" charset="0"/>
                <a:cs typeface="Arial Black" panose="020B0A04020102020204" charset="0"/>
              </a:rPr>
              <a:t>    con.commit()</a:t>
            </a:r>
          </a:p>
          <a:p>
            <a:r>
              <a:rPr lang="en-US" sz="1200">
                <a:solidFill>
                  <a:schemeClr val="bg1"/>
                </a:solidFill>
                <a:latin typeface="Arial Black" panose="020B0A04020102020204" charset="0"/>
                <a:cs typeface="Arial Black" panose="020B0A04020102020204" charset="0"/>
              </a:rPr>
              <a:t>    con.close(</a:t>
            </a:r>
            <a:r>
              <a:rPr lang="en-US">
                <a:solidFill>
                  <a:schemeClr val="bg1"/>
                </a:solidFill>
                <a:latin typeface="Arial Black" panose="020B0A04020102020204" charset="0"/>
                <a:cs typeface="Arial Black" panose="020B0A04020102020204" charset="0"/>
              </a:rPr>
              <a:t>)</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def ViewMovieData():</a:t>
            </a:r>
          </a:p>
          <a:p>
            <a:r>
              <a:rPr lang="en-US" sz="1200">
                <a:solidFill>
                  <a:schemeClr val="bg1"/>
                </a:solidFill>
                <a:latin typeface="Arial Black" panose="020B0A04020102020204" charset="0"/>
                <a:cs typeface="Arial Black" panose="020B0A04020102020204" charset="0"/>
              </a:rPr>
              <a:t>    con=sqlite3.connect("movie1.db")    </a:t>
            </a:r>
          </a:p>
          <a:p>
            <a:r>
              <a:rPr lang="en-US" sz="1200">
                <a:solidFill>
                  <a:schemeClr val="bg1"/>
                </a:solidFill>
                <a:latin typeface="Arial Black" panose="020B0A04020102020204" charset="0"/>
                <a:cs typeface="Arial Black" panose="020B0A04020102020204" charset="0"/>
              </a:rPr>
              <a:t>    cur=con.cursor()</a:t>
            </a:r>
          </a:p>
          <a:p>
            <a:r>
              <a:rPr lang="en-US" sz="1200">
                <a:solidFill>
                  <a:schemeClr val="bg1"/>
                </a:solidFill>
                <a:latin typeface="Arial Black" panose="020B0A04020102020204" charset="0"/>
                <a:cs typeface="Arial Black" panose="020B0A04020102020204" charset="0"/>
              </a:rPr>
              <a:t>    cur.execute("SELECT * FROM book")</a:t>
            </a:r>
          </a:p>
          <a:p>
            <a:r>
              <a:rPr lang="en-US" sz="1200">
                <a:solidFill>
                  <a:schemeClr val="bg1"/>
                </a:solidFill>
                <a:latin typeface="Arial Black" panose="020B0A04020102020204" charset="0"/>
                <a:cs typeface="Arial Black" panose="020B0A04020102020204" charset="0"/>
              </a:rPr>
              <a:t>    rows=cur.fetchall()</a:t>
            </a:r>
          </a:p>
          <a:p>
            <a:r>
              <a:rPr lang="en-US" sz="1200">
                <a:solidFill>
                  <a:schemeClr val="bg1"/>
                </a:solidFill>
                <a:latin typeface="Arial Black" panose="020B0A04020102020204" charset="0"/>
                <a:cs typeface="Arial Black" panose="020B0A04020102020204" charset="0"/>
              </a:rPr>
              <a:t>    con.close()    </a:t>
            </a:r>
          </a:p>
          <a:p>
            <a:r>
              <a:rPr lang="en-US" sz="1200">
                <a:solidFill>
                  <a:schemeClr val="bg1"/>
                </a:solidFill>
                <a:latin typeface="Arial Black" panose="020B0A04020102020204" charset="0"/>
                <a:cs typeface="Arial Black" panose="020B0A04020102020204" charset="0"/>
              </a:rPr>
              <a:t>    return rows</a:t>
            </a:r>
          </a:p>
          <a:p>
            <a:endParaRPr lang="en-US" sz="1200">
              <a:solidFill>
                <a:schemeClr val="bg1"/>
              </a:solidFill>
              <a:latin typeface="Arial Black" panose="020B0A04020102020204" charset="0"/>
              <a:cs typeface="Arial Black" panose="020B0A040201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02895" y="328930"/>
            <a:ext cx="11578590" cy="5722620"/>
          </a:xfrm>
          <a:prstGeom prst="rect">
            <a:avLst/>
          </a:prstGeom>
          <a:noFill/>
        </p:spPr>
        <p:txBody>
          <a:bodyPr wrap="square" rtlCol="0">
            <a:noAutofit/>
          </a:bodyPr>
          <a:lstStyle/>
          <a:p>
            <a:r>
              <a:rPr lang="en-US" sz="1200">
                <a:solidFill>
                  <a:schemeClr val="bg1"/>
                </a:solidFill>
                <a:latin typeface="Arial Black" panose="020B0A04020102020204" charset="0"/>
                <a:cs typeface="Arial Black" panose="020B0A04020102020204" charset="0"/>
              </a:rPr>
              <a:t>def DeleteMovieRec(id):    </a:t>
            </a:r>
          </a:p>
          <a:p>
            <a:r>
              <a:rPr lang="en-US" sz="1200">
                <a:solidFill>
                  <a:schemeClr val="bg1"/>
                </a:solidFill>
                <a:latin typeface="Arial Black" panose="020B0A04020102020204" charset="0"/>
                <a:cs typeface="Arial Black" panose="020B0A04020102020204" charset="0"/>
              </a:rPr>
              <a:t>    con=sqlite3.connect("movie1.db")    </a:t>
            </a:r>
          </a:p>
          <a:p>
            <a:r>
              <a:rPr lang="en-US" sz="1200">
                <a:solidFill>
                  <a:schemeClr val="bg1"/>
                </a:solidFill>
                <a:latin typeface="Arial Black" panose="020B0A04020102020204" charset="0"/>
                <a:cs typeface="Arial Black" panose="020B0A04020102020204" charset="0"/>
              </a:rPr>
              <a:t>    cur=con.cursor()</a:t>
            </a:r>
          </a:p>
          <a:p>
            <a:r>
              <a:rPr lang="en-US" sz="1200">
                <a:solidFill>
                  <a:schemeClr val="bg1"/>
                </a:solidFill>
                <a:latin typeface="Arial Black" panose="020B0A04020102020204" charset="0"/>
                <a:cs typeface="Arial Black" panose="020B0A04020102020204" charset="0"/>
              </a:rPr>
              <a:t>    cur.execute("DELETE FROM book WHERE id=?", (id,))</a:t>
            </a:r>
          </a:p>
          <a:p>
            <a:r>
              <a:rPr lang="en-US" sz="1200">
                <a:solidFill>
                  <a:schemeClr val="bg1"/>
                </a:solidFill>
                <a:latin typeface="Arial Black" panose="020B0A04020102020204" charset="0"/>
                <a:cs typeface="Arial Black" panose="020B0A04020102020204" charset="0"/>
              </a:rPr>
              <a:t>    con.commit()</a:t>
            </a:r>
          </a:p>
          <a:p>
            <a:r>
              <a:rPr lang="en-US" sz="1200">
                <a:solidFill>
                  <a:schemeClr val="bg1"/>
                </a:solidFill>
                <a:latin typeface="Arial Black" panose="020B0A04020102020204" charset="0"/>
                <a:cs typeface="Arial Black" panose="020B0A04020102020204" charset="0"/>
              </a:rPr>
              <a:t>    con.close()  </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def SearchMovieData(Movie_ID="",Movie_Name="",Release_Date="",Director="",Cast="",Budget="",Duration="",Rating=""):  </a:t>
            </a:r>
          </a:p>
          <a:p>
            <a:r>
              <a:rPr lang="en-US" sz="1200">
                <a:solidFill>
                  <a:schemeClr val="bg1"/>
                </a:solidFill>
                <a:latin typeface="Arial Black" panose="020B0A04020102020204" charset="0"/>
                <a:cs typeface="Arial Black" panose="020B0A04020102020204" charset="0"/>
              </a:rPr>
              <a:t>    con=sqlite3.connect("movie1.db")    </a:t>
            </a:r>
          </a:p>
          <a:p>
            <a:r>
              <a:rPr lang="en-US" sz="1200">
                <a:solidFill>
                  <a:schemeClr val="bg1"/>
                </a:solidFill>
                <a:latin typeface="Arial Black" panose="020B0A04020102020204" charset="0"/>
                <a:cs typeface="Arial Black" panose="020B0A04020102020204" charset="0"/>
              </a:rPr>
              <a:t>    cur=con.cursor()</a:t>
            </a:r>
          </a:p>
          <a:p>
            <a:r>
              <a:rPr lang="en-US" sz="1200">
                <a:solidFill>
                  <a:schemeClr val="bg1"/>
                </a:solidFill>
                <a:latin typeface="Arial Black" panose="020B0A04020102020204" charset="0"/>
                <a:cs typeface="Arial Black" panose="020B0A04020102020204" charset="0"/>
              </a:rPr>
              <a:t>    cur.execute("SELECT * FROM book WHERE Movie_ID=? OR Movie_Name=? OR Release_Date=? OR Director=? OR Cast=? OR Budget=? OR Duration=? OR Rating=?",(Movie_ID,Movie_Name,Release_Date,Director,Cast,Budget,Duration,Rating))</a:t>
            </a:r>
          </a:p>
          <a:p>
            <a:r>
              <a:rPr lang="en-US" sz="1200">
                <a:solidFill>
                  <a:schemeClr val="bg1"/>
                </a:solidFill>
                <a:latin typeface="Arial Black" panose="020B0A04020102020204" charset="0"/>
                <a:cs typeface="Arial Black" panose="020B0A04020102020204" charset="0"/>
              </a:rPr>
              <a:t>    rows=cur.fetchall()</a:t>
            </a:r>
          </a:p>
          <a:p>
            <a:r>
              <a:rPr lang="en-US" sz="1200">
                <a:solidFill>
                  <a:schemeClr val="bg1"/>
                </a:solidFill>
                <a:latin typeface="Arial Black" panose="020B0A04020102020204" charset="0"/>
                <a:cs typeface="Arial Black" panose="020B0A04020102020204" charset="0"/>
              </a:rPr>
              <a:t>    con.close()    </a:t>
            </a:r>
          </a:p>
          <a:p>
            <a:r>
              <a:rPr lang="en-US" sz="1200">
                <a:solidFill>
                  <a:schemeClr val="bg1"/>
                </a:solidFill>
                <a:latin typeface="Arial Black" panose="020B0A04020102020204" charset="0"/>
                <a:cs typeface="Arial Black" panose="020B0A04020102020204" charset="0"/>
              </a:rPr>
              <a:t>    return rows</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def UpdateMovieData(id,Movie_ID="",Movie_Name="",Release_Date="",Director="",Cast="",Budget="",Duration="",Rating=""):</a:t>
            </a:r>
          </a:p>
          <a:p>
            <a:r>
              <a:rPr lang="en-US" sz="1200">
                <a:solidFill>
                  <a:schemeClr val="bg1"/>
                </a:solidFill>
                <a:latin typeface="Arial Black" panose="020B0A04020102020204" charset="0"/>
                <a:cs typeface="Arial Black" panose="020B0A04020102020204" charset="0"/>
              </a:rPr>
              <a:t>    con=sqlite3.connect("movie1.db")    </a:t>
            </a:r>
          </a:p>
          <a:p>
            <a:r>
              <a:rPr lang="en-US" sz="1200">
                <a:solidFill>
                  <a:schemeClr val="bg1"/>
                </a:solidFill>
                <a:latin typeface="Arial Black" panose="020B0A04020102020204" charset="0"/>
                <a:cs typeface="Arial Black" panose="020B0A04020102020204" charset="0"/>
              </a:rPr>
              <a:t>    cur=con.cursor()</a:t>
            </a:r>
          </a:p>
          <a:p>
            <a:r>
              <a:rPr lang="en-US" sz="1200">
                <a:solidFill>
                  <a:schemeClr val="bg1"/>
                </a:solidFill>
                <a:latin typeface="Arial Black" panose="020B0A04020102020204" charset="0"/>
                <a:cs typeface="Arial Black" panose="020B0A04020102020204" charset="0"/>
              </a:rPr>
              <a:t>    cur.execute("UPDATE book SET Movie_ID=?,Movie_Name=?,Release_Date=?,Director=?,Cast=?,Budget=?,Duration=?,Rating=?, WHERE id=?",(Movie_ID,Movie_Name,Release_Date,Director,Cast,Budget,Duration,Rating))</a:t>
            </a:r>
          </a:p>
          <a:p>
            <a:r>
              <a:rPr lang="en-US" sz="1200">
                <a:solidFill>
                  <a:schemeClr val="bg1"/>
                </a:solidFill>
                <a:latin typeface="Arial Black" panose="020B0A04020102020204" charset="0"/>
                <a:cs typeface="Arial Black" panose="020B0A04020102020204" charset="0"/>
              </a:rPr>
              <a:t>    con.commit()</a:t>
            </a:r>
          </a:p>
          <a:p>
            <a:r>
              <a:rPr lang="en-US" sz="1200">
                <a:solidFill>
                  <a:schemeClr val="bg1"/>
                </a:solidFill>
                <a:latin typeface="Arial Black" panose="020B0A04020102020204" charset="0"/>
                <a:cs typeface="Arial Black" panose="020B0A04020102020204" charset="0"/>
              </a:rPr>
              <a:t>    con.close()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4000" y="375285"/>
            <a:ext cx="10043795" cy="1292225"/>
          </a:xfrm>
          <a:prstGeom prst="rect">
            <a:avLst/>
          </a:prstGeom>
          <a:noFill/>
        </p:spPr>
        <p:txBody>
          <a:bodyPr wrap="square" rtlCol="0">
            <a:noAutofit/>
          </a:bodyPr>
          <a:lstStyle/>
          <a:p>
            <a:r>
              <a:rPr lang="en-GB" altLang="en-US" sz="4400">
                <a:solidFill>
                  <a:schemeClr val="bg1"/>
                </a:solidFill>
                <a:latin typeface="Arial Black" panose="020B0A04020102020204" charset="0"/>
                <a:cs typeface="Arial Black" panose="020B0A04020102020204" charset="0"/>
              </a:rPr>
              <a:t>FRONTEND SOURCE CODE</a:t>
            </a:r>
          </a:p>
        </p:txBody>
      </p:sp>
      <p:sp>
        <p:nvSpPr>
          <p:cNvPr id="7" name="Text Box 6"/>
          <p:cNvSpPr txBox="1"/>
          <p:nvPr/>
        </p:nvSpPr>
        <p:spPr>
          <a:xfrm>
            <a:off x="240030" y="1299210"/>
            <a:ext cx="11719560" cy="4768215"/>
          </a:xfrm>
          <a:prstGeom prst="rect">
            <a:avLst/>
          </a:prstGeom>
          <a:noFill/>
        </p:spPr>
        <p:txBody>
          <a:bodyPr wrap="square" rtlCol="0">
            <a:noAutofit/>
          </a:bodyPr>
          <a:lstStyle/>
          <a:p>
            <a:r>
              <a:rPr lang="en-US" sz="1200">
                <a:solidFill>
                  <a:schemeClr val="bg1"/>
                </a:solidFill>
                <a:latin typeface="Arial Black" panose="020B0A04020102020204" charset="0"/>
                <a:cs typeface="Arial Black" panose="020B0A04020102020204" charset="0"/>
              </a:rPr>
              <a:t>from tkinter import *</a:t>
            </a:r>
          </a:p>
          <a:p>
            <a:r>
              <a:rPr lang="en-US" sz="1200">
                <a:solidFill>
                  <a:schemeClr val="bg1"/>
                </a:solidFill>
                <a:latin typeface="Arial Black" panose="020B0A04020102020204" charset="0"/>
                <a:cs typeface="Arial Black" panose="020B0A04020102020204" charset="0"/>
              </a:rPr>
              <a:t>import tkinter.messagebox</a:t>
            </a:r>
          </a:p>
          <a:p>
            <a:r>
              <a:rPr lang="en-US" sz="1200">
                <a:solidFill>
                  <a:schemeClr val="bg1"/>
                </a:solidFill>
                <a:latin typeface="Arial Black" panose="020B0A04020102020204" charset="0"/>
                <a:cs typeface="Arial Black" panose="020B0A04020102020204" charset="0"/>
              </a:rPr>
              <a:t>import MiniProject_Backend</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class Movie:</a:t>
            </a:r>
          </a:p>
          <a:p>
            <a:r>
              <a:rPr lang="en-US" sz="1200">
                <a:solidFill>
                  <a:schemeClr val="bg1"/>
                </a:solidFill>
                <a:latin typeface="Arial Black" panose="020B0A04020102020204" charset="0"/>
                <a:cs typeface="Arial Black" panose="020B0A04020102020204" charset="0"/>
              </a:rPr>
              <a:t>	def __init__(self, root):</a:t>
            </a:r>
          </a:p>
          <a:p>
            <a:r>
              <a:rPr lang="en-US" sz="1200">
                <a:solidFill>
                  <a:schemeClr val="bg1"/>
                </a:solidFill>
                <a:latin typeface="Arial Black" panose="020B0A04020102020204" charset="0"/>
                <a:cs typeface="Arial Black" panose="020B0A04020102020204" charset="0"/>
              </a:rPr>
              <a:t>		self.root=root</a:t>
            </a:r>
          </a:p>
          <a:p>
            <a:r>
              <a:rPr lang="en-US" sz="1200">
                <a:solidFill>
                  <a:schemeClr val="bg1"/>
                </a:solidFill>
                <a:latin typeface="Arial Black" panose="020B0A04020102020204" charset="0"/>
                <a:cs typeface="Arial Black" panose="020B0A04020102020204" charset="0"/>
              </a:rPr>
              <a:t>		self.root.title("Online Movie Ticket Booking System")</a:t>
            </a:r>
          </a:p>
          <a:p>
            <a:r>
              <a:rPr lang="en-US" sz="1200">
                <a:solidFill>
                  <a:schemeClr val="bg1"/>
                </a:solidFill>
                <a:latin typeface="Arial Black" panose="020B0A04020102020204" charset="0"/>
                <a:cs typeface="Arial Black" panose="020B0A04020102020204" charset="0"/>
              </a:rPr>
              <a:t>		self.root.geometry("1350x750+0+0")</a:t>
            </a:r>
          </a:p>
          <a:p>
            <a:r>
              <a:rPr lang="en-US" sz="1200">
                <a:solidFill>
                  <a:schemeClr val="bg1"/>
                </a:solidFill>
                <a:latin typeface="Arial Black" panose="020B0A04020102020204" charset="0"/>
                <a:cs typeface="Arial Black" panose="020B0A04020102020204" charset="0"/>
              </a:rPr>
              <a:t>		self.root.config(bg="black")</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Movie_Name=StringVar()</a:t>
            </a:r>
          </a:p>
          <a:p>
            <a:r>
              <a:rPr lang="en-US" sz="1200">
                <a:solidFill>
                  <a:schemeClr val="bg1"/>
                </a:solidFill>
                <a:latin typeface="Arial Black" panose="020B0A04020102020204" charset="0"/>
                <a:cs typeface="Arial Black" panose="020B0A04020102020204" charset="0"/>
              </a:rPr>
              <a:t>		Movie_ID=StringVar()</a:t>
            </a:r>
          </a:p>
          <a:p>
            <a:r>
              <a:rPr lang="en-US" sz="1200">
                <a:solidFill>
                  <a:schemeClr val="bg1"/>
                </a:solidFill>
                <a:latin typeface="Arial Black" panose="020B0A04020102020204" charset="0"/>
                <a:cs typeface="Arial Black" panose="020B0A04020102020204" charset="0"/>
              </a:rPr>
              <a:t>		Release_Date=StringVar()</a:t>
            </a:r>
          </a:p>
          <a:p>
            <a:r>
              <a:rPr lang="en-US" sz="1200">
                <a:solidFill>
                  <a:schemeClr val="bg1"/>
                </a:solidFill>
                <a:latin typeface="Arial Black" panose="020B0A04020102020204" charset="0"/>
                <a:cs typeface="Arial Black" panose="020B0A04020102020204" charset="0"/>
              </a:rPr>
              <a:t>		Director=StringVar()</a:t>
            </a:r>
          </a:p>
          <a:p>
            <a:r>
              <a:rPr lang="en-US" sz="1200">
                <a:solidFill>
                  <a:schemeClr val="bg1"/>
                </a:solidFill>
                <a:latin typeface="Arial Black" panose="020B0A04020102020204" charset="0"/>
                <a:cs typeface="Arial Black" panose="020B0A04020102020204" charset="0"/>
              </a:rPr>
              <a:t>		Cast=StringVar()</a:t>
            </a:r>
          </a:p>
          <a:p>
            <a:r>
              <a:rPr lang="en-US" sz="1200">
                <a:solidFill>
                  <a:schemeClr val="bg1"/>
                </a:solidFill>
                <a:latin typeface="Arial Black" panose="020B0A04020102020204" charset="0"/>
                <a:cs typeface="Arial Black" panose="020B0A04020102020204" charset="0"/>
              </a:rPr>
              <a:t>		Budget=StringVar()</a:t>
            </a:r>
          </a:p>
          <a:p>
            <a:r>
              <a:rPr lang="en-US" sz="1200">
                <a:solidFill>
                  <a:schemeClr val="bg1"/>
                </a:solidFill>
                <a:latin typeface="Arial Black" panose="020B0A04020102020204" charset="0"/>
                <a:cs typeface="Arial Black" panose="020B0A04020102020204" charset="0"/>
              </a:rPr>
              <a:t>		Duration=StringVar()</a:t>
            </a:r>
          </a:p>
          <a:p>
            <a:r>
              <a:rPr lang="en-US" sz="1200">
                <a:solidFill>
                  <a:schemeClr val="bg1"/>
                </a:solidFill>
                <a:latin typeface="Arial Black" panose="020B0A04020102020204" charset="0"/>
                <a:cs typeface="Arial Black" panose="020B0A04020102020204" charset="0"/>
              </a:rPr>
              <a:t>		Rating=StringVar()</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def iExit():</a:t>
            </a:r>
          </a:p>
          <a:p>
            <a:r>
              <a:rPr lang="en-US" sz="1200">
                <a:solidFill>
                  <a:schemeClr val="bg1"/>
                </a:solidFill>
                <a:latin typeface="Arial Black" panose="020B0A04020102020204" charset="0"/>
                <a:cs typeface="Arial Black" panose="020B0A04020102020204" charset="0"/>
              </a:rPr>
              <a:t>			iExit=tkinter.messagebox.askyesno("Online Movie Ticket Booking System", "Are you sure???")</a:t>
            </a:r>
          </a:p>
          <a:p>
            <a:r>
              <a:rPr lang="en-US" sz="1200">
                <a:solidFill>
                  <a:schemeClr val="bg1"/>
                </a:solidFill>
                <a:latin typeface="Arial Black" panose="020B0A04020102020204" charset="0"/>
                <a:cs typeface="Arial Black" panose="020B0A04020102020204" charset="0"/>
              </a:rPr>
              <a:t>			if iExit&gt;0:</a:t>
            </a:r>
          </a:p>
          <a:p>
            <a:r>
              <a:rPr lang="en-US" sz="1200">
                <a:solidFill>
                  <a:schemeClr val="bg1"/>
                </a:solidFill>
                <a:latin typeface="Arial Black" panose="020B0A04020102020204" charset="0"/>
                <a:cs typeface="Arial Black" panose="020B0A04020102020204" charset="0"/>
              </a:rPr>
              <a:t>				root.destroy()</a:t>
            </a:r>
          </a:p>
          <a:p>
            <a:r>
              <a:rPr lang="en-US" sz="1200">
                <a:solidFill>
                  <a:schemeClr val="bg1"/>
                </a:solidFill>
                <a:latin typeface="Arial Black" panose="020B0A04020102020204" charset="0"/>
                <a:cs typeface="Arial Black" panose="020B0A04020102020204" charset="0"/>
              </a:rPr>
              <a:t>			return</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3520" y="156210"/>
            <a:ext cx="11782425" cy="5925820"/>
          </a:xfrm>
          <a:prstGeom prst="rect">
            <a:avLst/>
          </a:prstGeom>
          <a:noFill/>
        </p:spPr>
        <p:txBody>
          <a:bodyPr wrap="square" rtlCol="0">
            <a:noAutofit/>
          </a:bodyPr>
          <a:lstStyle/>
          <a:p>
            <a:r>
              <a:rPr lang="en-US" sz="1200">
                <a:solidFill>
                  <a:schemeClr val="bg1"/>
                </a:solidFill>
                <a:latin typeface="Arial Black" panose="020B0A04020102020204" charset="0"/>
                <a:cs typeface="Arial Black" panose="020B0A04020102020204" charset="0"/>
              </a:rPr>
              <a:t>def clcdata():</a:t>
            </a:r>
          </a:p>
          <a:p>
            <a:r>
              <a:rPr lang="en-US" sz="1200">
                <a:solidFill>
                  <a:schemeClr val="bg1"/>
                </a:solidFill>
                <a:latin typeface="Arial Black" panose="020B0A04020102020204" charset="0"/>
                <a:cs typeface="Arial Black" panose="020B0A04020102020204" charset="0"/>
              </a:rPr>
              <a:t>			self.txtMovie_ID.delete(0,END)</a:t>
            </a:r>
          </a:p>
          <a:p>
            <a:r>
              <a:rPr lang="en-US" sz="1200">
                <a:solidFill>
                  <a:schemeClr val="bg1"/>
                </a:solidFill>
                <a:latin typeface="Arial Black" panose="020B0A04020102020204" charset="0"/>
                <a:cs typeface="Arial Black" panose="020B0A04020102020204" charset="0"/>
              </a:rPr>
              <a:t>			self.txtMovie_Name.delete(0,END)</a:t>
            </a:r>
          </a:p>
          <a:p>
            <a:r>
              <a:rPr lang="en-US" sz="1200">
                <a:solidFill>
                  <a:schemeClr val="bg1"/>
                </a:solidFill>
                <a:latin typeface="Arial Black" panose="020B0A04020102020204" charset="0"/>
                <a:cs typeface="Arial Black" panose="020B0A04020102020204" charset="0"/>
              </a:rPr>
              <a:t>			self.txtRelease_Date.delete(0,END)</a:t>
            </a:r>
          </a:p>
          <a:p>
            <a:r>
              <a:rPr lang="en-US" sz="1200">
                <a:solidFill>
                  <a:schemeClr val="bg1"/>
                </a:solidFill>
                <a:latin typeface="Arial Black" panose="020B0A04020102020204" charset="0"/>
                <a:cs typeface="Arial Black" panose="020B0A04020102020204" charset="0"/>
              </a:rPr>
              <a:t>			self.txtDirector.delete(0,END)</a:t>
            </a:r>
          </a:p>
          <a:p>
            <a:r>
              <a:rPr lang="en-US" sz="1200">
                <a:solidFill>
                  <a:schemeClr val="bg1"/>
                </a:solidFill>
                <a:latin typeface="Arial Black" panose="020B0A04020102020204" charset="0"/>
                <a:cs typeface="Arial Black" panose="020B0A04020102020204" charset="0"/>
              </a:rPr>
              <a:t>			self.txtCast.delete(0,END)</a:t>
            </a:r>
          </a:p>
          <a:p>
            <a:r>
              <a:rPr lang="en-US" sz="1200">
                <a:solidFill>
                  <a:schemeClr val="bg1"/>
                </a:solidFill>
                <a:latin typeface="Arial Black" panose="020B0A04020102020204" charset="0"/>
                <a:cs typeface="Arial Black" panose="020B0A04020102020204" charset="0"/>
              </a:rPr>
              <a:t>			self.txtBudget.delete(0,END)</a:t>
            </a:r>
          </a:p>
          <a:p>
            <a:r>
              <a:rPr lang="en-US" sz="1200">
                <a:solidFill>
                  <a:schemeClr val="bg1"/>
                </a:solidFill>
                <a:latin typeface="Arial Black" panose="020B0A04020102020204" charset="0"/>
                <a:cs typeface="Arial Black" panose="020B0A04020102020204" charset="0"/>
              </a:rPr>
              <a:t>			self.txtRating.delete(0,END)</a:t>
            </a:r>
          </a:p>
          <a:p>
            <a:r>
              <a:rPr lang="en-US" sz="1200">
                <a:solidFill>
                  <a:schemeClr val="bg1"/>
                </a:solidFill>
                <a:latin typeface="Arial Black" panose="020B0A04020102020204" charset="0"/>
                <a:cs typeface="Arial Black" panose="020B0A04020102020204" charset="0"/>
              </a:rPr>
              <a:t>			self.txtDuration.delete(0,END)</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def adddata():</a:t>
            </a:r>
          </a:p>
          <a:p>
            <a:r>
              <a:rPr lang="en-US" sz="1200">
                <a:solidFill>
                  <a:schemeClr val="bg1"/>
                </a:solidFill>
                <a:latin typeface="Arial Black" panose="020B0A04020102020204" charset="0"/>
                <a:cs typeface="Arial Black" panose="020B0A04020102020204" charset="0"/>
              </a:rPr>
              <a:t>			if(len(Movie_ID.get())!=0):</a:t>
            </a:r>
          </a:p>
          <a:p>
            <a:r>
              <a:rPr lang="en-US" sz="1200">
                <a:solidFill>
                  <a:schemeClr val="bg1"/>
                </a:solidFill>
                <a:latin typeface="Arial Black" panose="020B0A04020102020204" charset="0"/>
                <a:cs typeface="Arial Black" panose="020B0A04020102020204" charset="0"/>
              </a:rPr>
              <a:t>				MiniProject_Backend.AddMovieRec(Movie_ID.get(),Movie_Name.get(),Release_Date.get(),Director.get(),Cast.get(),Budget.get(),Duration.get(),Rating.get())</a:t>
            </a:r>
          </a:p>
          <a:p>
            <a:r>
              <a:rPr lang="en-US" sz="1200">
                <a:solidFill>
                  <a:schemeClr val="bg1"/>
                </a:solidFill>
                <a:latin typeface="Arial Black" panose="020B0A04020102020204" charset="0"/>
                <a:cs typeface="Arial Black" panose="020B0A04020102020204" charset="0"/>
              </a:rPr>
              <a:t>				MovieList.delete(0,END)</a:t>
            </a:r>
          </a:p>
          <a:p>
            <a:r>
              <a:rPr lang="en-US" sz="1200">
                <a:solidFill>
                  <a:schemeClr val="bg1"/>
                </a:solidFill>
                <a:latin typeface="Arial Black" panose="020B0A04020102020204" charset="0"/>
                <a:cs typeface="Arial Black" panose="020B0A04020102020204" charset="0"/>
              </a:rPr>
              <a:t>				MovieList.insert(END,(Movie_ID.get(),Movie_Name.get(),Release_Date.get(),Director.get(),Cast.get(),Budget.get(),Duration.get(),Rating.get()))</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def disdata():</a:t>
            </a:r>
          </a:p>
          <a:p>
            <a:r>
              <a:rPr lang="en-US" sz="1200">
                <a:solidFill>
                  <a:schemeClr val="bg1"/>
                </a:solidFill>
                <a:latin typeface="Arial Black" panose="020B0A04020102020204" charset="0"/>
                <a:cs typeface="Arial Black" panose="020B0A04020102020204" charset="0"/>
              </a:rPr>
              <a:t>			MovieList.delete(0,END)</a:t>
            </a:r>
          </a:p>
          <a:p>
            <a:r>
              <a:rPr lang="en-US" sz="1200">
                <a:solidFill>
                  <a:schemeClr val="bg1"/>
                </a:solidFill>
                <a:latin typeface="Arial Black" panose="020B0A04020102020204" charset="0"/>
                <a:cs typeface="Arial Black" panose="020B0A04020102020204" charset="0"/>
              </a:rPr>
              <a:t>			for row in MiniProject_Backend.ViewMovieData():</a:t>
            </a:r>
          </a:p>
          <a:p>
            <a:r>
              <a:rPr lang="en-US" sz="1200">
                <a:solidFill>
                  <a:schemeClr val="bg1"/>
                </a:solidFill>
                <a:latin typeface="Arial Black" panose="020B0A04020102020204" charset="0"/>
                <a:cs typeface="Arial Black" panose="020B0A04020102020204" charset="0"/>
              </a:rPr>
              <a:t>				MovieList.insert(END, row, str(""))</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def movierec(event):</a:t>
            </a:r>
          </a:p>
          <a:p>
            <a:r>
              <a:rPr lang="en-US" sz="1200">
                <a:solidFill>
                  <a:schemeClr val="bg1"/>
                </a:solidFill>
                <a:latin typeface="Arial Black" panose="020B0A04020102020204" charset="0"/>
                <a:cs typeface="Arial Black" panose="020B0A04020102020204" charset="0"/>
              </a:rPr>
              <a:t>			global sd</a:t>
            </a:r>
          </a:p>
          <a:p>
            <a:r>
              <a:rPr lang="en-US" sz="1200">
                <a:solidFill>
                  <a:schemeClr val="bg1"/>
                </a:solidFill>
                <a:latin typeface="Arial Black" panose="020B0A04020102020204" charset="0"/>
                <a:cs typeface="Arial Black" panose="020B0A04020102020204" charset="0"/>
              </a:rPr>
              <a:t>			searchmovie=MovieList.curselection()[0]</a:t>
            </a:r>
          </a:p>
          <a:p>
            <a:r>
              <a:rPr lang="en-US" sz="1200">
                <a:solidFill>
                  <a:schemeClr val="bg1"/>
                </a:solidFill>
                <a:latin typeface="Arial Black" panose="020B0A04020102020204" charset="0"/>
                <a:cs typeface="Arial Black" panose="020B0A04020102020204" charset="0"/>
              </a:rPr>
              <a:t>			sd=MovieList.get(searchmovie)</a:t>
            </a:r>
          </a:p>
          <a:p>
            <a:r>
              <a:rPr lang="en-US" sz="1200">
                <a:solidFill>
                  <a:schemeClr val="bg1"/>
                </a:solidFill>
                <a:latin typeface="Arial Black" panose="020B0A04020102020204" charset="0"/>
                <a:cs typeface="Arial Black" panose="020B0A04020102020204" charset="0"/>
              </a:rPr>
              <a:t> </a:t>
            </a:r>
            <a:r>
              <a:rPr lang="en-GB" altLang="en-US" sz="1200">
                <a:solidFill>
                  <a:schemeClr val="bg1"/>
                </a:solidFill>
                <a:latin typeface="Arial Black" panose="020B0A04020102020204" charset="0"/>
                <a:cs typeface="Arial Black" panose="020B0A04020102020204" charset="0"/>
              </a:rPr>
              <a:t>                                                     self.txtMovie_ID.delete(0,END)</a:t>
            </a:r>
          </a:p>
          <a:p>
            <a:r>
              <a:rPr lang="en-US" sz="1200">
                <a:solidFill>
                  <a:schemeClr val="bg1"/>
                </a:solidFill>
                <a:latin typeface="Arial Black" panose="020B0A04020102020204" charset="0"/>
                <a:cs typeface="Arial Black" panose="020B0A04020102020204" charset="0"/>
              </a:rPr>
              <a:t>			self.txtMovie_ID.insert(END,sd[1])</a:t>
            </a:r>
          </a:p>
          <a:p>
            <a:r>
              <a:rPr lang="en-US" sz="1200">
                <a:solidFill>
                  <a:schemeClr val="bg1"/>
                </a:solidFill>
                <a:latin typeface="Arial Black" panose="020B0A04020102020204" charset="0"/>
                <a:cs typeface="Arial Black" panose="020B0A04020102020204" charset="0"/>
              </a:rPr>
              <a:t>			self.txtMovie_Name.delete(0,END)</a:t>
            </a:r>
          </a:p>
          <a:p>
            <a:r>
              <a:rPr lang="en-US" sz="1200">
                <a:solidFill>
                  <a:schemeClr val="bg1"/>
                </a:solidFill>
                <a:latin typeface="Arial Black" panose="020B0A04020102020204" charset="0"/>
                <a:cs typeface="Arial Black" panose="020B0A04020102020204" charset="0"/>
              </a:rPr>
              <a:t>			</a:t>
            </a:r>
          </a:p>
          <a:p>
            <a:endParaRPr lang="en-US" sz="1200">
              <a:solidFill>
                <a:schemeClr val="bg1"/>
              </a:solidFill>
              <a:latin typeface="Arial Black" panose="020B0A04020102020204" charset="0"/>
              <a:cs typeface="Arial Black" panose="020B0A04020102020204" charset="0"/>
            </a:endParaRPr>
          </a:p>
          <a:p>
            <a:r>
              <a:rPr lang="en-US" sz="1200">
                <a:solidFill>
                  <a:schemeClr val="bg1"/>
                </a:solidFill>
                <a:latin typeface="Arial Black" panose="020B0A04020102020204" charset="0"/>
                <a:cs typeface="Arial Black" panose="020B0A04020102020204"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3509</Words>
  <Application>Microsoft Office PowerPoint</Application>
  <PresentationFormat>Widescreen</PresentationFormat>
  <Paragraphs>259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Arial Black</vt:lpstr>
      <vt:lpstr>Bernard MT Condensed</vt:lpstr>
      <vt:lpstr>Calibri</vt:lpstr>
      <vt:lpstr>Calibri Light</vt:lpstr>
      <vt:lpstr>Office Theme</vt:lpstr>
      <vt:lpstr>  ONLINE MOVIE TICKET BOOKING SYSTEM</vt:lpstr>
      <vt:lpstr>ABSTRACT</vt:lpstr>
      <vt:lpstr>KEY FETAURES</vt:lpstr>
      <vt:lpstr>ENTITY RELATIONSHIP DIAGRAM</vt:lpstr>
      <vt:lpstr>SCHEMA DIAGRAM</vt:lpstr>
      <vt:lpstr>BACKEND 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Sanjay M</cp:lastModifiedBy>
  <cp:revision>45</cp:revision>
  <dcterms:created xsi:type="dcterms:W3CDTF">2014-12-20T13:05:45Z</dcterms:created>
  <dcterms:modified xsi:type="dcterms:W3CDTF">2024-06-07T16:27:25Z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1033-12.2.0.16909</vt:lpwstr>
  </property>
  <property fmtid="{D5CDD505-2E9C-101B-9397-08002B2CF9AE}" pid="3" name="ICV">
    <vt:lpwstr>D06969A60DAC43AA99CAEC9D4608BA85_13</vt:lpwstr>
  </property>
</Properties>
</file>