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196" autoAdjust="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2CC109-FCAA-4376-A1F0-6AE012FB6E2B}"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5332F-3A0D-4C6B-8106-B2F82489A9BA}" type="slidenum">
              <a:rPr lang="en-IN" smtClean="0"/>
              <a:t>‹#›</a:t>
            </a:fld>
            <a:endParaRPr lang="en-IN"/>
          </a:p>
        </p:txBody>
      </p:sp>
    </p:spTree>
    <p:extLst>
      <p:ext uri="{BB962C8B-B14F-4D97-AF65-F5344CB8AC3E}">
        <p14:creationId xmlns:p14="http://schemas.microsoft.com/office/powerpoint/2010/main" val="2985809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2CC109-FCAA-4376-A1F0-6AE012FB6E2B}"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5332F-3A0D-4C6B-8106-B2F82489A9BA}" type="slidenum">
              <a:rPr lang="en-IN" smtClean="0"/>
              <a:t>‹#›</a:t>
            </a:fld>
            <a:endParaRPr lang="en-IN"/>
          </a:p>
        </p:txBody>
      </p:sp>
    </p:spTree>
    <p:extLst>
      <p:ext uri="{BB962C8B-B14F-4D97-AF65-F5344CB8AC3E}">
        <p14:creationId xmlns:p14="http://schemas.microsoft.com/office/powerpoint/2010/main" val="3010366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2CC109-FCAA-4376-A1F0-6AE012FB6E2B}"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5332F-3A0D-4C6B-8106-B2F82489A9BA}" type="slidenum">
              <a:rPr lang="en-IN" smtClean="0"/>
              <a:t>‹#›</a:t>
            </a:fld>
            <a:endParaRPr lang="en-IN"/>
          </a:p>
        </p:txBody>
      </p:sp>
    </p:spTree>
    <p:extLst>
      <p:ext uri="{BB962C8B-B14F-4D97-AF65-F5344CB8AC3E}">
        <p14:creationId xmlns:p14="http://schemas.microsoft.com/office/powerpoint/2010/main" val="260995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2CC109-FCAA-4376-A1F0-6AE012FB6E2B}"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5332F-3A0D-4C6B-8106-B2F82489A9BA}"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41000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2CC109-FCAA-4376-A1F0-6AE012FB6E2B}"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5332F-3A0D-4C6B-8106-B2F82489A9BA}" type="slidenum">
              <a:rPr lang="en-IN" smtClean="0"/>
              <a:t>‹#›</a:t>
            </a:fld>
            <a:endParaRPr lang="en-IN"/>
          </a:p>
        </p:txBody>
      </p:sp>
    </p:spTree>
    <p:extLst>
      <p:ext uri="{BB962C8B-B14F-4D97-AF65-F5344CB8AC3E}">
        <p14:creationId xmlns:p14="http://schemas.microsoft.com/office/powerpoint/2010/main" val="2330167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2CC109-FCAA-4376-A1F0-6AE012FB6E2B}" type="datetimeFigureOut">
              <a:rPr lang="en-IN" smtClean="0"/>
              <a:t>30-09-2022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C5332F-3A0D-4C6B-8106-B2F82489A9BA}" type="slidenum">
              <a:rPr lang="en-IN" smtClean="0"/>
              <a:t>‹#›</a:t>
            </a:fld>
            <a:endParaRPr lang="en-IN"/>
          </a:p>
        </p:txBody>
      </p:sp>
    </p:spTree>
    <p:extLst>
      <p:ext uri="{BB962C8B-B14F-4D97-AF65-F5344CB8AC3E}">
        <p14:creationId xmlns:p14="http://schemas.microsoft.com/office/powerpoint/2010/main" val="1675293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2CC109-FCAA-4376-A1F0-6AE012FB6E2B}" type="datetimeFigureOut">
              <a:rPr lang="en-IN" smtClean="0"/>
              <a:t>30-09-2022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C5332F-3A0D-4C6B-8106-B2F82489A9BA}" type="slidenum">
              <a:rPr lang="en-IN" smtClean="0"/>
              <a:t>‹#›</a:t>
            </a:fld>
            <a:endParaRPr lang="en-IN"/>
          </a:p>
        </p:txBody>
      </p:sp>
    </p:spTree>
    <p:extLst>
      <p:ext uri="{BB962C8B-B14F-4D97-AF65-F5344CB8AC3E}">
        <p14:creationId xmlns:p14="http://schemas.microsoft.com/office/powerpoint/2010/main" val="1348616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2CC109-FCAA-4376-A1F0-6AE012FB6E2B}"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5332F-3A0D-4C6B-8106-B2F82489A9BA}" type="slidenum">
              <a:rPr lang="en-IN" smtClean="0"/>
              <a:t>‹#›</a:t>
            </a:fld>
            <a:endParaRPr lang="en-IN"/>
          </a:p>
        </p:txBody>
      </p:sp>
    </p:spTree>
    <p:extLst>
      <p:ext uri="{BB962C8B-B14F-4D97-AF65-F5344CB8AC3E}">
        <p14:creationId xmlns:p14="http://schemas.microsoft.com/office/powerpoint/2010/main" val="3155460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2CC109-FCAA-4376-A1F0-6AE012FB6E2B}"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5332F-3A0D-4C6B-8106-B2F82489A9BA}" type="slidenum">
              <a:rPr lang="en-IN" smtClean="0"/>
              <a:t>‹#›</a:t>
            </a:fld>
            <a:endParaRPr lang="en-IN"/>
          </a:p>
        </p:txBody>
      </p:sp>
    </p:spTree>
    <p:extLst>
      <p:ext uri="{BB962C8B-B14F-4D97-AF65-F5344CB8AC3E}">
        <p14:creationId xmlns:p14="http://schemas.microsoft.com/office/powerpoint/2010/main" val="33171655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2CC109-FCAA-4376-A1F0-6AE012FB6E2B}"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5332F-3A0D-4C6B-8106-B2F82489A9BA}" type="slidenum">
              <a:rPr lang="en-IN" smtClean="0"/>
              <a:t>‹#›</a:t>
            </a:fld>
            <a:endParaRPr lang="en-IN"/>
          </a:p>
        </p:txBody>
      </p:sp>
    </p:spTree>
    <p:extLst>
      <p:ext uri="{BB962C8B-B14F-4D97-AF65-F5344CB8AC3E}">
        <p14:creationId xmlns:p14="http://schemas.microsoft.com/office/powerpoint/2010/main" val="3265349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2CC109-FCAA-4376-A1F0-6AE012FB6E2B}"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5332F-3A0D-4C6B-8106-B2F82489A9BA}" type="slidenum">
              <a:rPr lang="en-IN" smtClean="0"/>
              <a:t>‹#›</a:t>
            </a:fld>
            <a:endParaRPr lang="en-IN"/>
          </a:p>
        </p:txBody>
      </p:sp>
    </p:spTree>
    <p:extLst>
      <p:ext uri="{BB962C8B-B14F-4D97-AF65-F5344CB8AC3E}">
        <p14:creationId xmlns:p14="http://schemas.microsoft.com/office/powerpoint/2010/main" val="176329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C109-FCAA-4376-A1F0-6AE012FB6E2B}"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5332F-3A0D-4C6B-8106-B2F82489A9BA}" type="slidenum">
              <a:rPr lang="en-IN" smtClean="0"/>
              <a:t>‹#›</a:t>
            </a:fld>
            <a:endParaRPr lang="en-IN"/>
          </a:p>
        </p:txBody>
      </p:sp>
    </p:spTree>
    <p:extLst>
      <p:ext uri="{BB962C8B-B14F-4D97-AF65-F5344CB8AC3E}">
        <p14:creationId xmlns:p14="http://schemas.microsoft.com/office/powerpoint/2010/main" val="244724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2CC109-FCAA-4376-A1F0-6AE012FB6E2B}"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5332F-3A0D-4C6B-8106-B2F82489A9BA}" type="slidenum">
              <a:rPr lang="en-IN" smtClean="0"/>
              <a:t>‹#›</a:t>
            </a:fld>
            <a:endParaRPr lang="en-IN"/>
          </a:p>
        </p:txBody>
      </p:sp>
    </p:spTree>
    <p:extLst>
      <p:ext uri="{BB962C8B-B14F-4D97-AF65-F5344CB8AC3E}">
        <p14:creationId xmlns:p14="http://schemas.microsoft.com/office/powerpoint/2010/main" val="2461903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2CC109-FCAA-4376-A1F0-6AE012FB6E2B}" type="datetimeFigureOut">
              <a:rPr lang="en-IN" smtClean="0"/>
              <a:t>30-09-2022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C5332F-3A0D-4C6B-8106-B2F82489A9BA}" type="slidenum">
              <a:rPr lang="en-IN" smtClean="0"/>
              <a:t>‹#›</a:t>
            </a:fld>
            <a:endParaRPr lang="en-IN"/>
          </a:p>
        </p:txBody>
      </p:sp>
    </p:spTree>
    <p:extLst>
      <p:ext uri="{BB962C8B-B14F-4D97-AF65-F5344CB8AC3E}">
        <p14:creationId xmlns:p14="http://schemas.microsoft.com/office/powerpoint/2010/main" val="697551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2CC109-FCAA-4376-A1F0-6AE012FB6E2B}" type="datetimeFigureOut">
              <a:rPr lang="en-IN" smtClean="0"/>
              <a:t>30-09-2022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C5332F-3A0D-4C6B-8106-B2F82489A9BA}" type="slidenum">
              <a:rPr lang="en-IN" smtClean="0"/>
              <a:t>‹#›</a:t>
            </a:fld>
            <a:endParaRPr lang="en-IN"/>
          </a:p>
        </p:txBody>
      </p:sp>
    </p:spTree>
    <p:extLst>
      <p:ext uri="{BB962C8B-B14F-4D97-AF65-F5344CB8AC3E}">
        <p14:creationId xmlns:p14="http://schemas.microsoft.com/office/powerpoint/2010/main" val="352421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92CC109-FCAA-4376-A1F0-6AE012FB6E2B}" type="datetimeFigureOut">
              <a:rPr lang="en-IN" smtClean="0"/>
              <a:t>30-09-2022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C5332F-3A0D-4C6B-8106-B2F82489A9BA}" type="slidenum">
              <a:rPr lang="en-IN" smtClean="0"/>
              <a:t>‹#›</a:t>
            </a:fld>
            <a:endParaRPr lang="en-IN"/>
          </a:p>
        </p:txBody>
      </p:sp>
    </p:spTree>
    <p:extLst>
      <p:ext uri="{BB962C8B-B14F-4D97-AF65-F5344CB8AC3E}">
        <p14:creationId xmlns:p14="http://schemas.microsoft.com/office/powerpoint/2010/main" val="393030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2CC109-FCAA-4376-A1F0-6AE012FB6E2B}"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5332F-3A0D-4C6B-8106-B2F82489A9BA}" type="slidenum">
              <a:rPr lang="en-IN" smtClean="0"/>
              <a:t>‹#›</a:t>
            </a:fld>
            <a:endParaRPr lang="en-IN"/>
          </a:p>
        </p:txBody>
      </p:sp>
    </p:spTree>
    <p:extLst>
      <p:ext uri="{BB962C8B-B14F-4D97-AF65-F5344CB8AC3E}">
        <p14:creationId xmlns:p14="http://schemas.microsoft.com/office/powerpoint/2010/main" val="1244474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2CC109-FCAA-4376-A1F0-6AE012FB6E2B}"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5332F-3A0D-4C6B-8106-B2F82489A9BA}" type="slidenum">
              <a:rPr lang="en-IN" smtClean="0"/>
              <a:t>‹#›</a:t>
            </a:fld>
            <a:endParaRPr lang="en-IN"/>
          </a:p>
        </p:txBody>
      </p:sp>
    </p:spTree>
    <p:extLst>
      <p:ext uri="{BB962C8B-B14F-4D97-AF65-F5344CB8AC3E}">
        <p14:creationId xmlns:p14="http://schemas.microsoft.com/office/powerpoint/2010/main" val="505675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92CC109-FCAA-4376-A1F0-6AE012FB6E2B}" type="datetimeFigureOut">
              <a:rPr lang="en-IN" smtClean="0"/>
              <a:t>30-09-2022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2C5332F-3A0D-4C6B-8106-B2F82489A9BA}" type="slidenum">
              <a:rPr lang="en-IN" smtClean="0"/>
              <a:t>‹#›</a:t>
            </a:fld>
            <a:endParaRPr lang="en-IN"/>
          </a:p>
        </p:txBody>
      </p:sp>
    </p:spTree>
    <p:extLst>
      <p:ext uri="{BB962C8B-B14F-4D97-AF65-F5344CB8AC3E}">
        <p14:creationId xmlns:p14="http://schemas.microsoft.com/office/powerpoint/2010/main" val="1667276703"/>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rbi.org.in/scripts/ATMView.aspx" TargetMode="External"/><Relationship Id="rId2" Type="http://schemas.openxmlformats.org/officeDocument/2006/relationships/hyperlink" Target="http://tableau.com/" TargetMode="External"/><Relationship Id="rId1" Type="http://schemas.openxmlformats.org/officeDocument/2006/relationships/slideLayout" Target="../slideLayouts/slideLayout18.xml"/><Relationship Id="rId4" Type="http://schemas.openxmlformats.org/officeDocument/2006/relationships/hyperlink" Target="https://www.kaggle.com/karvalo/indian-card-payment-data-gathering-and-analysi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public.tableau.com/app/profile/sanjay.kamble/viz/BANK_ATM/DB-ATMsperBank" TargetMode="Externa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public.tableau.com/app/profile/sanjay.kamble/viz/DebitCardTransactionsandValues/DB-DebitCardValueTranNos" TargetMode="Externa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ublic.tableau.com/app/profile/sanjay.kamble/viz/CreditCardTransactionsandValues/DB-CreditCardValueTranNos" TargetMode="Externa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public.tableau.com/app/profile/sanjay.kamble/viz/MonthlyDebitCardBusinessin/DB-MonthlyDebitCard" TargetMode="Externa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public.tableau.com/app/profile/sanjay.kamble/viz/MonthlyCreditCardBusinessin/DB_MonthlyCreditCard" TargetMode="Externa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7BE90-077C-6700-A7A0-5B13D24AC844}"/>
              </a:ext>
            </a:extLst>
          </p:cNvPr>
          <p:cNvSpPr>
            <a:spLocks noGrp="1"/>
          </p:cNvSpPr>
          <p:nvPr>
            <p:ph type="ctrTitle"/>
          </p:nvPr>
        </p:nvSpPr>
        <p:spPr>
          <a:xfrm>
            <a:off x="1622611" y="689067"/>
            <a:ext cx="9144000" cy="3156792"/>
          </a:xfrm>
        </p:spPr>
        <p:txBody>
          <a:bodyPr>
            <a:normAutofit/>
          </a:bodyPr>
          <a:lstStyle/>
          <a:p>
            <a:pPr>
              <a:spcBef>
                <a:spcPts val="600"/>
              </a:spcBef>
              <a:spcAft>
                <a:spcPts val="600"/>
              </a:spcAft>
            </a:pPr>
            <a:r>
              <a:rPr lang="en-IN" sz="4800" b="1" dirty="0"/>
              <a:t>INDIAN Credit &amp; Debit Card Payments</a:t>
            </a:r>
            <a:br>
              <a:rPr lang="en-IN" sz="4800" dirty="0"/>
            </a:br>
            <a:br>
              <a:rPr lang="en-IN" sz="4800" dirty="0"/>
            </a:br>
            <a:r>
              <a:rPr lang="en-IN" sz="4800" b="1" dirty="0"/>
              <a:t>Data Analysis</a:t>
            </a:r>
          </a:p>
        </p:txBody>
      </p:sp>
      <p:sp>
        <p:nvSpPr>
          <p:cNvPr id="3" name="Subtitle 2">
            <a:extLst>
              <a:ext uri="{FF2B5EF4-FFF2-40B4-BE49-F238E27FC236}">
                <a16:creationId xmlns:a16="http://schemas.microsoft.com/office/drawing/2014/main" id="{F26C775F-1FBC-F38F-F3F9-1F2C74EB164D}"/>
              </a:ext>
            </a:extLst>
          </p:cNvPr>
          <p:cNvSpPr>
            <a:spLocks noGrp="1"/>
          </p:cNvSpPr>
          <p:nvPr>
            <p:ph type="subTitle" idx="1"/>
          </p:nvPr>
        </p:nvSpPr>
        <p:spPr>
          <a:xfrm>
            <a:off x="0" y="6372133"/>
            <a:ext cx="2958353" cy="485867"/>
          </a:xfrm>
        </p:spPr>
        <p:txBody>
          <a:bodyPr>
            <a:normAutofit fontScale="92500"/>
          </a:bodyPr>
          <a:lstStyle/>
          <a:p>
            <a:r>
              <a:rPr lang="en-IN" sz="1600" dirty="0">
                <a:solidFill>
                  <a:schemeClr val="bg1">
                    <a:lumMod val="50000"/>
                  </a:schemeClr>
                </a:solidFill>
              </a:rPr>
              <a:t>Created By- </a:t>
            </a:r>
            <a:r>
              <a:rPr lang="en-IN" sz="2000" dirty="0">
                <a:solidFill>
                  <a:schemeClr val="bg1">
                    <a:lumMod val="50000"/>
                  </a:schemeClr>
                </a:solidFill>
              </a:rPr>
              <a:t>Sanjay Kamble</a:t>
            </a:r>
          </a:p>
        </p:txBody>
      </p:sp>
    </p:spTree>
    <p:extLst>
      <p:ext uri="{BB962C8B-B14F-4D97-AF65-F5344CB8AC3E}">
        <p14:creationId xmlns:p14="http://schemas.microsoft.com/office/powerpoint/2010/main" val="3531919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35C494-A269-1831-42C8-BCB303B5F62F}"/>
              </a:ext>
            </a:extLst>
          </p:cNvPr>
          <p:cNvSpPr txBox="1"/>
          <p:nvPr/>
        </p:nvSpPr>
        <p:spPr>
          <a:xfrm>
            <a:off x="89647" y="143435"/>
            <a:ext cx="11573435" cy="6986528"/>
          </a:xfrm>
          <a:prstGeom prst="rect">
            <a:avLst/>
          </a:prstGeom>
          <a:noFill/>
        </p:spPr>
        <p:txBody>
          <a:bodyPr wrap="square" rtlCol="0">
            <a:spAutoFit/>
          </a:bodyPr>
          <a:lstStyle/>
          <a:p>
            <a:r>
              <a:rPr lang="en-IN" sz="1600" b="1" dirty="0">
                <a:latin typeface="+mj-lt"/>
              </a:rPr>
              <a:t>Objective</a:t>
            </a:r>
            <a:r>
              <a:rPr lang="en-IN" sz="1200" dirty="0"/>
              <a:t>:</a:t>
            </a:r>
          </a:p>
          <a:p>
            <a:r>
              <a:rPr lang="en-IN" sz="1200" dirty="0"/>
              <a:t>To get the useful insights to the credit card and debt card payments statistics in INDIA. The data analysis has been performed with Tableau tool.</a:t>
            </a:r>
          </a:p>
          <a:p>
            <a:endParaRPr lang="en-IN" sz="1200" dirty="0"/>
          </a:p>
          <a:p>
            <a:r>
              <a:rPr lang="en-US" sz="1600" b="1" dirty="0">
                <a:latin typeface="+mj-lt"/>
                <a:hlinkClick r:id="rId2">
                  <a:extLst>
                    <a:ext uri="{A12FA001-AC4F-418D-AE19-62706E023703}">
                      <ahyp:hlinkClr xmlns:ahyp="http://schemas.microsoft.com/office/drawing/2018/hyperlinkcolor" val="tx"/>
                    </a:ext>
                  </a:extLst>
                </a:hlinkClick>
              </a:rPr>
              <a:t>Tableau</a:t>
            </a:r>
            <a:r>
              <a:rPr lang="en-US" sz="1200" u="sng" dirty="0">
                <a:latin typeface="Inter"/>
              </a:rPr>
              <a:t>:</a:t>
            </a:r>
          </a:p>
          <a:p>
            <a:endParaRPr lang="en-US" sz="1200" b="0" i="0" dirty="0">
              <a:effectLst/>
              <a:latin typeface="Inter"/>
            </a:endParaRPr>
          </a:p>
          <a:p>
            <a:r>
              <a:rPr lang="en-US" sz="1200" dirty="0"/>
              <a:t>Tableau is one of the powerful and fastest growing data visualization tool used in the Business Intelligence Industry. It helps in creating interactive visualizations in the form of dashboards and worksheets.</a:t>
            </a:r>
            <a:endParaRPr lang="en-IN" sz="1200" dirty="0"/>
          </a:p>
          <a:p>
            <a:endParaRPr lang="en-IN" sz="1200" b="1" i="1" u="sng" dirty="0">
              <a:latin typeface="+mj-lt"/>
            </a:endParaRPr>
          </a:p>
          <a:p>
            <a:r>
              <a:rPr lang="en-IN" sz="1600" b="1" dirty="0">
                <a:latin typeface="+mj-lt"/>
              </a:rPr>
              <a:t>Synopsis</a:t>
            </a:r>
            <a:r>
              <a:rPr lang="en-IN" sz="1200" dirty="0"/>
              <a:t>: </a:t>
            </a:r>
          </a:p>
          <a:p>
            <a:r>
              <a:rPr lang="en-IN" sz="1200" dirty="0"/>
              <a:t>The Reserve Bank of INDIA (RBI), releases bank wise data every monthly. This data contains useful statistics about ATMs, Point of Sales (</a:t>
            </a:r>
            <a:r>
              <a:rPr lang="en-IN" sz="1200" dirty="0" err="1"/>
              <a:t>PoS</a:t>
            </a:r>
            <a:r>
              <a:rPr lang="en-IN" sz="1200" dirty="0"/>
              <a:t>), Credit Card, Debit Card , number of transactions etc. </a:t>
            </a:r>
          </a:p>
          <a:p>
            <a:r>
              <a:rPr lang="en-IN" sz="1200" dirty="0"/>
              <a:t>The dataset is very useful to get insights on debit card and credit card payments trends.</a:t>
            </a:r>
          </a:p>
          <a:p>
            <a:endParaRPr lang="en-IN" sz="1200" dirty="0"/>
          </a:p>
          <a:p>
            <a:r>
              <a:rPr lang="en-IN" sz="1600" b="1" dirty="0">
                <a:latin typeface="+mj-lt"/>
              </a:rPr>
              <a:t>Data</a:t>
            </a:r>
            <a:r>
              <a:rPr lang="en-IN" sz="1200" dirty="0"/>
              <a:t>:</a:t>
            </a:r>
          </a:p>
          <a:p>
            <a:endParaRPr lang="en-IN" sz="1200" dirty="0"/>
          </a:p>
          <a:p>
            <a:r>
              <a:rPr lang="en-IN" sz="1200" dirty="0">
                <a:hlinkClick r:id="rId3"/>
              </a:rPr>
              <a:t>Link to dataset</a:t>
            </a:r>
            <a:endParaRPr lang="en-IN" sz="1200" dirty="0"/>
          </a:p>
          <a:p>
            <a:endParaRPr lang="en-IN" sz="1200" dirty="0"/>
          </a:p>
          <a:p>
            <a:r>
              <a:rPr lang="en-IN" sz="1200" dirty="0"/>
              <a:t>The dataset is available on monthly basis on RBI’s site. Hence the gathering of data and integrate can be a challenging task. However the it has been documented </a:t>
            </a:r>
            <a:r>
              <a:rPr lang="en-IN" sz="1200" dirty="0" err="1"/>
              <a:t>i.e</a:t>
            </a:r>
            <a:r>
              <a:rPr lang="en-IN" sz="1200" dirty="0"/>
              <a:t> web scrapping, data cleaning etc. </a:t>
            </a:r>
            <a:r>
              <a:rPr lang="en-IN" sz="1200" dirty="0">
                <a:hlinkClick r:id="rId4"/>
              </a:rPr>
              <a:t>here</a:t>
            </a:r>
            <a:endParaRPr lang="en-IN" sz="1200" dirty="0"/>
          </a:p>
          <a:p>
            <a:endParaRPr lang="en-IN" sz="1200" dirty="0"/>
          </a:p>
          <a:p>
            <a:r>
              <a:rPr lang="en-IN" sz="1200" i="1" dirty="0"/>
              <a:t>***Columns in dataset ****</a:t>
            </a:r>
          </a:p>
          <a:p>
            <a:pPr algn="l">
              <a:buFont typeface="+mj-lt"/>
              <a:buAutoNum type="arabicPeriod"/>
            </a:pPr>
            <a:r>
              <a:rPr lang="en-US" sz="1100" b="0" i="0" dirty="0">
                <a:effectLst/>
              </a:rPr>
              <a:t>Number of ATM deployed on site by the bank.</a:t>
            </a:r>
          </a:p>
          <a:p>
            <a:pPr algn="l">
              <a:buFont typeface="+mj-lt"/>
              <a:buAutoNum type="arabicPeriod"/>
            </a:pPr>
            <a:r>
              <a:rPr lang="en-US" sz="1100" b="0" i="0" dirty="0">
                <a:effectLst/>
              </a:rPr>
              <a:t>Number of ATM deployed off site by the bank.</a:t>
            </a:r>
          </a:p>
          <a:p>
            <a:pPr algn="l">
              <a:buFont typeface="+mj-lt"/>
              <a:buAutoNum type="arabicPeriod"/>
            </a:pPr>
            <a:r>
              <a:rPr lang="en-US" sz="1100" b="0" i="0" dirty="0">
                <a:effectLst/>
              </a:rPr>
              <a:t>Number of POS deployed online by the bank</a:t>
            </a:r>
          </a:p>
          <a:p>
            <a:pPr algn="l">
              <a:buFont typeface="+mj-lt"/>
              <a:buAutoNum type="arabicPeriod"/>
            </a:pPr>
            <a:r>
              <a:rPr lang="en-US" sz="1100" b="0" i="0" dirty="0">
                <a:effectLst/>
              </a:rPr>
              <a:t>Number of POS deployed offline by the bank</a:t>
            </a:r>
          </a:p>
          <a:p>
            <a:pPr algn="l">
              <a:buFont typeface="+mj-lt"/>
              <a:buAutoNum type="arabicPeriod"/>
            </a:pPr>
            <a:r>
              <a:rPr lang="en-US" sz="1100" b="0" i="0" dirty="0">
                <a:effectLst/>
              </a:rPr>
              <a:t>Total number of credit cards issued outstanding (after adjusting the number of cards </a:t>
            </a:r>
            <a:r>
              <a:rPr lang="en-US" sz="1100" b="0" i="0" dirty="0" err="1">
                <a:effectLst/>
              </a:rPr>
              <a:t>withdrawan</a:t>
            </a:r>
            <a:r>
              <a:rPr lang="en-US" sz="1100" b="0" i="0" dirty="0">
                <a:effectLst/>
              </a:rPr>
              <a:t>/cancelled).</a:t>
            </a:r>
          </a:p>
          <a:p>
            <a:pPr algn="l">
              <a:buFont typeface="+mj-lt"/>
              <a:buAutoNum type="arabicPeriod"/>
            </a:pPr>
            <a:r>
              <a:rPr lang="en-US" sz="1100" b="0" i="0" dirty="0">
                <a:effectLst/>
              </a:rPr>
              <a:t>Total number of financial transactions done by the credit card issued by the bank at ATMs</a:t>
            </a:r>
          </a:p>
          <a:p>
            <a:pPr algn="l">
              <a:buFont typeface="+mj-lt"/>
              <a:buAutoNum type="arabicPeriod"/>
            </a:pPr>
            <a:r>
              <a:rPr lang="en-US" sz="1100" b="0" i="0" dirty="0">
                <a:effectLst/>
              </a:rPr>
              <a:t>Total number of financial transactions done by the credit card issued by the bank at POS terminals</a:t>
            </a:r>
          </a:p>
          <a:p>
            <a:pPr algn="l">
              <a:buFont typeface="+mj-lt"/>
              <a:buAutoNum type="arabicPeriod"/>
            </a:pPr>
            <a:r>
              <a:rPr lang="en-US" sz="1100" b="0" i="0" dirty="0">
                <a:effectLst/>
              </a:rPr>
              <a:t>Total value of financial transactions done by the credit card issued by the bank at ATMs</a:t>
            </a:r>
          </a:p>
          <a:p>
            <a:pPr algn="l">
              <a:buFont typeface="+mj-lt"/>
              <a:buAutoNum type="arabicPeriod"/>
            </a:pPr>
            <a:r>
              <a:rPr lang="en-US" sz="1100" b="0" i="0" dirty="0">
                <a:effectLst/>
              </a:rPr>
              <a:t>Total value of financial transactions done by the credit card issued by the bank at POS terminals.</a:t>
            </a:r>
          </a:p>
          <a:p>
            <a:pPr algn="l">
              <a:buFont typeface="+mj-lt"/>
              <a:buAutoNum type="arabicPeriod"/>
            </a:pPr>
            <a:r>
              <a:rPr lang="en-US" sz="1100" b="0" i="0" dirty="0">
                <a:effectLst/>
              </a:rPr>
              <a:t>Total number of debit cards issued outstanding (after adjusting the number of cards </a:t>
            </a:r>
            <a:r>
              <a:rPr lang="en-US" sz="1100" b="0" i="0" dirty="0" err="1">
                <a:effectLst/>
              </a:rPr>
              <a:t>withdrawan</a:t>
            </a:r>
            <a:r>
              <a:rPr lang="en-US" sz="1100" b="0" i="0" dirty="0">
                <a:effectLst/>
              </a:rPr>
              <a:t>/cancelled).</a:t>
            </a:r>
          </a:p>
          <a:p>
            <a:pPr algn="l">
              <a:buFont typeface="+mj-lt"/>
              <a:buAutoNum type="arabicPeriod"/>
            </a:pPr>
            <a:r>
              <a:rPr lang="en-US" sz="1100" b="0" i="0" dirty="0">
                <a:effectLst/>
              </a:rPr>
              <a:t>Total number of financial transactions done by the debit card issued by the bank at ATMs</a:t>
            </a:r>
          </a:p>
          <a:p>
            <a:pPr algn="l">
              <a:buFont typeface="+mj-lt"/>
              <a:buAutoNum type="arabicPeriod"/>
            </a:pPr>
            <a:r>
              <a:rPr lang="en-US" sz="1100" b="0" i="0" dirty="0">
                <a:effectLst/>
              </a:rPr>
              <a:t>Total number of financial transactions done by the debit card issued by the bank at POS terminals</a:t>
            </a:r>
          </a:p>
          <a:p>
            <a:pPr algn="l">
              <a:buFont typeface="+mj-lt"/>
              <a:buAutoNum type="arabicPeriod"/>
            </a:pPr>
            <a:r>
              <a:rPr lang="en-US" sz="1100" b="0" i="0" dirty="0">
                <a:effectLst/>
              </a:rPr>
              <a:t>Total value of financial transactions done by the debit card issued by the bank at ATMs</a:t>
            </a:r>
          </a:p>
          <a:p>
            <a:pPr algn="l">
              <a:buFont typeface="+mj-lt"/>
              <a:buAutoNum type="arabicPeriod"/>
            </a:pPr>
            <a:r>
              <a:rPr lang="en-US" sz="1100" b="0" i="0" dirty="0">
                <a:effectLst/>
              </a:rPr>
              <a:t>Total value of financial transactions done by the debit card issued by the bank at POS terminals.</a:t>
            </a:r>
          </a:p>
          <a:p>
            <a:endParaRPr lang="en-IN" sz="1200" dirty="0"/>
          </a:p>
          <a:p>
            <a:endParaRPr lang="en-IN" sz="1200" dirty="0"/>
          </a:p>
        </p:txBody>
      </p:sp>
    </p:spTree>
    <p:extLst>
      <p:ext uri="{BB962C8B-B14F-4D97-AF65-F5344CB8AC3E}">
        <p14:creationId xmlns:p14="http://schemas.microsoft.com/office/powerpoint/2010/main" val="3980555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82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ECAE9D5-8D47-F794-36A0-E740D7B378A7}"/>
              </a:ext>
            </a:extLst>
          </p:cNvPr>
          <p:cNvSpPr txBox="1"/>
          <p:nvPr/>
        </p:nvSpPr>
        <p:spPr>
          <a:xfrm>
            <a:off x="8727444" y="434841"/>
            <a:ext cx="3349728" cy="5586145"/>
          </a:xfrm>
          <a:prstGeom prst="rect">
            <a:avLst/>
          </a:prstGeom>
          <a:solidFill>
            <a:schemeClr val="bg2"/>
          </a:solidFill>
          <a:ln>
            <a:noFill/>
          </a:ln>
        </p:spPr>
        <p:txBody>
          <a:bodyPr wrap="square" rtlCol="0">
            <a:spAutoFit/>
          </a:bodyPr>
          <a:lstStyle/>
          <a:p>
            <a:pPr marL="171450" indent="-171450">
              <a:spcBef>
                <a:spcPts val="600"/>
              </a:spcBef>
              <a:spcAft>
                <a:spcPts val="600"/>
              </a:spcAft>
              <a:buFont typeface="Wingdings" panose="05000000000000000000" pitchFamily="2" charset="2"/>
              <a:buChar char="§"/>
            </a:pPr>
            <a:r>
              <a:rPr lang="en-IN" sz="1600" dirty="0"/>
              <a:t>The visualization depicts the ATM numbers for the BANKS between 2011 and 2019.</a:t>
            </a:r>
          </a:p>
          <a:p>
            <a:pPr marL="171450" indent="-171450">
              <a:spcBef>
                <a:spcPts val="600"/>
              </a:spcBef>
              <a:spcAft>
                <a:spcPts val="600"/>
              </a:spcAft>
              <a:buFont typeface="Wingdings" panose="05000000000000000000" pitchFamily="2" charset="2"/>
              <a:buChar char="§"/>
            </a:pPr>
            <a:r>
              <a:rPr lang="en-IN" sz="1600" dirty="0"/>
              <a:t>We can see State bank of India (SBI) is having maximum number of ATM </a:t>
            </a:r>
          </a:p>
          <a:p>
            <a:pPr marL="171450" indent="-171450">
              <a:spcBef>
                <a:spcPts val="600"/>
              </a:spcBef>
              <a:spcAft>
                <a:spcPts val="600"/>
              </a:spcAft>
              <a:buFont typeface="Wingdings" panose="05000000000000000000" pitchFamily="2" charset="2"/>
              <a:buChar char="§"/>
            </a:pPr>
            <a:r>
              <a:rPr lang="en-IN" sz="1600" dirty="0"/>
              <a:t>AXIS Bank. ICICI Banks and HDFC Banks are next with maximum numbers of ATMs.</a:t>
            </a:r>
          </a:p>
          <a:p>
            <a:pPr marL="171450" indent="-171450">
              <a:spcBef>
                <a:spcPts val="600"/>
              </a:spcBef>
              <a:spcAft>
                <a:spcPts val="600"/>
              </a:spcAft>
              <a:buFont typeface="Wingdings" panose="05000000000000000000" pitchFamily="2" charset="2"/>
              <a:buChar char="§"/>
            </a:pPr>
            <a:r>
              <a:rPr lang="en-IN" sz="1600" dirty="0"/>
              <a:t>Out of top 4 banks, only one is government bank, rest are private banks.</a:t>
            </a:r>
          </a:p>
          <a:p>
            <a:pPr marL="171450" indent="-171450">
              <a:spcBef>
                <a:spcPts val="600"/>
              </a:spcBef>
              <a:spcAft>
                <a:spcPts val="600"/>
              </a:spcAft>
              <a:buFont typeface="Wingdings" panose="05000000000000000000" pitchFamily="2" charset="2"/>
              <a:buChar char="§"/>
            </a:pPr>
            <a:r>
              <a:rPr lang="en-IN" sz="1600" dirty="0"/>
              <a:t>Although SBI alone have more ATM than the next few banks from top lists.</a:t>
            </a:r>
          </a:p>
          <a:p>
            <a:r>
              <a:rPr lang="en-IN" sz="1200" dirty="0"/>
              <a:t> </a:t>
            </a:r>
          </a:p>
          <a:p>
            <a:r>
              <a:rPr lang="en-IN" sz="1200" dirty="0">
                <a:solidFill>
                  <a:schemeClr val="tx2">
                    <a:lumMod val="50000"/>
                  </a:schemeClr>
                </a:solidFill>
                <a:hlinkClick r:id="rId2">
                  <a:extLst>
                    <a:ext uri="{A12FA001-AC4F-418D-AE19-62706E023703}">
                      <ahyp:hlinkClr xmlns:ahyp="http://schemas.microsoft.com/office/drawing/2018/hyperlinkcolor" val="tx"/>
                    </a:ext>
                  </a:extLst>
                </a:hlinkClick>
              </a:rPr>
              <a:t>Dashboard Link</a:t>
            </a:r>
            <a:endParaRPr lang="en-IN" sz="1200" dirty="0">
              <a:solidFill>
                <a:schemeClr val="tx2">
                  <a:lumMod val="50000"/>
                </a:schemeClr>
              </a:solidFill>
            </a:endParaRPr>
          </a:p>
          <a:p>
            <a:endParaRPr lang="en-IN" sz="1200" dirty="0"/>
          </a:p>
          <a:p>
            <a:r>
              <a:rPr lang="en-IN" sz="1200" b="1" u="sng" dirty="0"/>
              <a:t>Note</a:t>
            </a:r>
            <a:r>
              <a:rPr lang="en-IN" sz="1200" dirty="0"/>
              <a:t>: you can see the bank name with the number of ATM by just a mouse hover the region.</a:t>
            </a:r>
          </a:p>
        </p:txBody>
      </p:sp>
      <p:pic>
        <p:nvPicPr>
          <p:cNvPr id="10" name="Picture 9">
            <a:extLst>
              <a:ext uri="{FF2B5EF4-FFF2-40B4-BE49-F238E27FC236}">
                <a16:creationId xmlns:a16="http://schemas.microsoft.com/office/drawing/2014/main" id="{F029A69E-60B7-9AC7-AFF2-B8BEA4E6B988}"/>
              </a:ext>
            </a:extLst>
          </p:cNvPr>
          <p:cNvPicPr>
            <a:picLocks noChangeAspect="1"/>
          </p:cNvPicPr>
          <p:nvPr/>
        </p:nvPicPr>
        <p:blipFill>
          <a:blip r:embed="rId3"/>
          <a:stretch>
            <a:fillRect/>
          </a:stretch>
        </p:blipFill>
        <p:spPr>
          <a:xfrm>
            <a:off x="114828" y="0"/>
            <a:ext cx="8519898" cy="6705600"/>
          </a:xfrm>
          <a:prstGeom prst="rect">
            <a:avLst/>
          </a:prstGeom>
        </p:spPr>
      </p:pic>
    </p:spTree>
    <p:extLst>
      <p:ext uri="{BB962C8B-B14F-4D97-AF65-F5344CB8AC3E}">
        <p14:creationId xmlns:p14="http://schemas.microsoft.com/office/powerpoint/2010/main" val="2812446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ECAE9D5-8D47-F794-36A0-E740D7B378A7}"/>
              </a:ext>
            </a:extLst>
          </p:cNvPr>
          <p:cNvSpPr txBox="1"/>
          <p:nvPr/>
        </p:nvSpPr>
        <p:spPr>
          <a:xfrm>
            <a:off x="9350191" y="136487"/>
            <a:ext cx="2796988" cy="6540252"/>
          </a:xfrm>
          <a:prstGeom prst="rect">
            <a:avLst/>
          </a:prstGeom>
          <a:solidFill>
            <a:schemeClr val="bg1">
              <a:lumMod val="95000"/>
            </a:schemeClr>
          </a:solidFill>
        </p:spPr>
        <p:txBody>
          <a:bodyPr wrap="square" rtlCol="0">
            <a:spAutoFit/>
          </a:bodyPr>
          <a:lstStyle/>
          <a:p>
            <a:pPr marL="171450" indent="-171450">
              <a:spcBef>
                <a:spcPts val="600"/>
              </a:spcBef>
              <a:spcAft>
                <a:spcPts val="600"/>
              </a:spcAft>
              <a:buFont typeface="Wingdings" panose="05000000000000000000" pitchFamily="2" charset="2"/>
              <a:buChar char="§"/>
            </a:pPr>
            <a:r>
              <a:rPr lang="en-IN" sz="1400" dirty="0"/>
              <a:t>In the visualization, the left bubbles shows the total value of transactions done for the debit card. The values are in million from 2011 to 2019.</a:t>
            </a:r>
          </a:p>
          <a:p>
            <a:pPr marL="171450" indent="-171450">
              <a:spcBef>
                <a:spcPts val="600"/>
              </a:spcBef>
              <a:spcAft>
                <a:spcPts val="600"/>
              </a:spcAft>
              <a:buFont typeface="Wingdings" panose="05000000000000000000" pitchFamily="2" charset="2"/>
              <a:buChar char="§"/>
            </a:pPr>
            <a:r>
              <a:rPr lang="en-IN" sz="1400" dirty="0"/>
              <a:t>The right bubbles shows the total number of transactions done for the debit card.</a:t>
            </a:r>
          </a:p>
          <a:p>
            <a:pPr marL="171450" indent="-171450">
              <a:spcBef>
                <a:spcPts val="600"/>
              </a:spcBef>
              <a:spcAft>
                <a:spcPts val="600"/>
              </a:spcAft>
              <a:buFont typeface="Wingdings" panose="05000000000000000000" pitchFamily="2" charset="2"/>
              <a:buChar char="§"/>
            </a:pPr>
            <a:r>
              <a:rPr lang="en-IN" sz="1400" dirty="0"/>
              <a:t>We can see State Bank of India dominates the numbers.</a:t>
            </a:r>
          </a:p>
          <a:p>
            <a:pPr marL="171450" indent="-171450">
              <a:spcBef>
                <a:spcPts val="600"/>
              </a:spcBef>
              <a:spcAft>
                <a:spcPts val="600"/>
              </a:spcAft>
              <a:buFont typeface="Wingdings" panose="05000000000000000000" pitchFamily="2" charset="2"/>
              <a:buChar char="§"/>
            </a:pPr>
            <a:r>
              <a:rPr lang="en-IN" sz="1400" dirty="0"/>
              <a:t>SBI if follow by HDFC, ICICI PNB &amp; AXIS banks in terms of value.</a:t>
            </a:r>
          </a:p>
          <a:p>
            <a:pPr marL="171450" indent="-171450">
              <a:spcBef>
                <a:spcPts val="600"/>
              </a:spcBef>
              <a:spcAft>
                <a:spcPts val="600"/>
              </a:spcAft>
              <a:buFont typeface="Wingdings" panose="05000000000000000000" pitchFamily="2" charset="2"/>
              <a:buChar char="§"/>
            </a:pPr>
            <a:r>
              <a:rPr lang="en-IN" sz="1400" dirty="0"/>
              <a:t>In terms of numbers of transactions, we have SBI, HDFC, ICICI, AXIS and PNB banks</a:t>
            </a:r>
          </a:p>
          <a:p>
            <a:pPr marL="171450" indent="-171450">
              <a:spcBef>
                <a:spcPts val="600"/>
              </a:spcBef>
              <a:spcAft>
                <a:spcPts val="600"/>
              </a:spcAft>
              <a:buFont typeface="Wingdings" panose="05000000000000000000" pitchFamily="2" charset="2"/>
              <a:buChar char="§"/>
            </a:pPr>
            <a:r>
              <a:rPr lang="en-IN" sz="1400" dirty="0"/>
              <a:t>Although Axis bank debit card was swiped more than PNB but transactions value is more for PBN.</a:t>
            </a:r>
          </a:p>
          <a:p>
            <a:pPr marL="171450" indent="-171450">
              <a:spcBef>
                <a:spcPts val="600"/>
              </a:spcBef>
              <a:spcAft>
                <a:spcPts val="600"/>
              </a:spcAft>
              <a:buFont typeface="Wingdings" panose="05000000000000000000" pitchFamily="2" charset="2"/>
              <a:buChar char="§"/>
            </a:pPr>
            <a:r>
              <a:rPr lang="en-IN" sz="1400" dirty="0"/>
              <a:t>The swipe data includes usage at ATM as well as </a:t>
            </a:r>
            <a:r>
              <a:rPr lang="en-IN" sz="1400" dirty="0" err="1"/>
              <a:t>PoS.</a:t>
            </a:r>
            <a:endParaRPr lang="en-IN" sz="1400" dirty="0"/>
          </a:p>
          <a:p>
            <a:endParaRPr lang="en-IN" sz="1200" dirty="0"/>
          </a:p>
          <a:p>
            <a:r>
              <a:rPr lang="en-IN" sz="1200" dirty="0">
                <a:hlinkClick r:id="rId2"/>
              </a:rPr>
              <a:t>Dashboard Link</a:t>
            </a:r>
            <a:endParaRPr lang="en-IN" sz="1200" dirty="0"/>
          </a:p>
          <a:p>
            <a:endParaRPr lang="en-IN" sz="1200" dirty="0"/>
          </a:p>
          <a:p>
            <a:r>
              <a:rPr lang="en-IN" sz="1200" b="1" u="sng" dirty="0"/>
              <a:t>Note</a:t>
            </a:r>
            <a:r>
              <a:rPr lang="en-IN" sz="1200" dirty="0"/>
              <a:t>: hover over on the bubble to see the details.</a:t>
            </a:r>
          </a:p>
        </p:txBody>
      </p:sp>
      <p:pic>
        <p:nvPicPr>
          <p:cNvPr id="3" name="Picture 2">
            <a:extLst>
              <a:ext uri="{FF2B5EF4-FFF2-40B4-BE49-F238E27FC236}">
                <a16:creationId xmlns:a16="http://schemas.microsoft.com/office/drawing/2014/main" id="{B01ED5CD-FB18-DC70-4CE3-B0A6D9C0FF07}"/>
              </a:ext>
            </a:extLst>
          </p:cNvPr>
          <p:cNvPicPr>
            <a:picLocks noChangeAspect="1"/>
          </p:cNvPicPr>
          <p:nvPr/>
        </p:nvPicPr>
        <p:blipFill>
          <a:blip r:embed="rId3"/>
          <a:stretch>
            <a:fillRect/>
          </a:stretch>
        </p:blipFill>
        <p:spPr>
          <a:xfrm>
            <a:off x="44821" y="304852"/>
            <a:ext cx="9341226" cy="6203523"/>
          </a:xfrm>
          <a:prstGeom prst="rect">
            <a:avLst/>
          </a:prstGeom>
        </p:spPr>
      </p:pic>
    </p:spTree>
    <p:extLst>
      <p:ext uri="{BB962C8B-B14F-4D97-AF65-F5344CB8AC3E}">
        <p14:creationId xmlns:p14="http://schemas.microsoft.com/office/powerpoint/2010/main" val="10393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ECAE9D5-8D47-F794-36A0-E740D7B378A7}"/>
              </a:ext>
            </a:extLst>
          </p:cNvPr>
          <p:cNvSpPr txBox="1"/>
          <p:nvPr/>
        </p:nvSpPr>
        <p:spPr>
          <a:xfrm>
            <a:off x="9386047" y="56138"/>
            <a:ext cx="2734235" cy="6986528"/>
          </a:xfrm>
          <a:prstGeom prst="rect">
            <a:avLst/>
          </a:prstGeom>
          <a:solidFill>
            <a:schemeClr val="bg1">
              <a:lumMod val="95000"/>
            </a:schemeClr>
          </a:solidFill>
        </p:spPr>
        <p:txBody>
          <a:bodyPr wrap="square" rtlCol="0">
            <a:spAutoFit/>
          </a:bodyPr>
          <a:lstStyle/>
          <a:p>
            <a:pPr marL="171450" indent="-171450">
              <a:spcBef>
                <a:spcPts val="600"/>
              </a:spcBef>
              <a:spcAft>
                <a:spcPts val="600"/>
              </a:spcAft>
              <a:buFont typeface="Wingdings" panose="05000000000000000000" pitchFamily="2" charset="2"/>
              <a:buChar char="§"/>
            </a:pPr>
            <a:r>
              <a:rPr lang="en-IN" sz="1300" dirty="0"/>
              <a:t>In this visualization, the left bubble shows the total value of transactions done for the credit card. The values are in million from 2011 to 2019.</a:t>
            </a:r>
          </a:p>
          <a:p>
            <a:pPr marL="171450" indent="-171450">
              <a:spcBef>
                <a:spcPts val="600"/>
              </a:spcBef>
              <a:spcAft>
                <a:spcPts val="600"/>
              </a:spcAft>
              <a:buFont typeface="Wingdings" panose="05000000000000000000" pitchFamily="2" charset="2"/>
              <a:buChar char="§"/>
            </a:pPr>
            <a:r>
              <a:rPr lang="en-IN" sz="1300" dirty="0"/>
              <a:t>The right bubble shows the total number of transactions done for the credit card.</a:t>
            </a:r>
          </a:p>
          <a:p>
            <a:pPr marL="171450" indent="-171450">
              <a:spcBef>
                <a:spcPts val="600"/>
              </a:spcBef>
              <a:spcAft>
                <a:spcPts val="600"/>
              </a:spcAft>
              <a:buFont typeface="Wingdings" panose="05000000000000000000" pitchFamily="2" charset="2"/>
              <a:buChar char="§"/>
            </a:pPr>
            <a:r>
              <a:rPr lang="en-IN" sz="1300" dirty="0"/>
              <a:t>We can see domination of HDFC.</a:t>
            </a:r>
          </a:p>
          <a:p>
            <a:pPr marL="171450" indent="-171450">
              <a:spcBef>
                <a:spcPts val="600"/>
              </a:spcBef>
              <a:spcAft>
                <a:spcPts val="600"/>
              </a:spcAft>
              <a:buFont typeface="Wingdings" panose="05000000000000000000" pitchFamily="2" charset="2"/>
              <a:buChar char="§"/>
            </a:pPr>
            <a:r>
              <a:rPr lang="en-IN" sz="1300" dirty="0"/>
              <a:t>HDFC is followed by SBI, CITI and ICICI for the value of transactions.</a:t>
            </a:r>
          </a:p>
          <a:p>
            <a:pPr marL="171450" indent="-171450">
              <a:spcBef>
                <a:spcPts val="600"/>
              </a:spcBef>
              <a:spcAft>
                <a:spcPts val="600"/>
              </a:spcAft>
              <a:buFont typeface="Wingdings" panose="05000000000000000000" pitchFamily="2" charset="2"/>
              <a:buChar char="§"/>
            </a:pPr>
            <a:r>
              <a:rPr lang="en-IN" sz="1300" dirty="0"/>
              <a:t>In terms of numbers of transactions, we have HDFC followed by SBI,CITI,ICICI and AXIS banks.</a:t>
            </a:r>
          </a:p>
          <a:p>
            <a:pPr marL="171450" indent="-171450">
              <a:spcBef>
                <a:spcPts val="600"/>
              </a:spcBef>
              <a:spcAft>
                <a:spcPts val="600"/>
              </a:spcAft>
              <a:buFont typeface="Wingdings" panose="05000000000000000000" pitchFamily="2" charset="2"/>
              <a:buChar char="§"/>
            </a:pPr>
            <a:r>
              <a:rPr lang="en-IN" sz="1300" dirty="0"/>
              <a:t>Although SBI manage to hold 2</a:t>
            </a:r>
            <a:r>
              <a:rPr lang="en-IN" sz="1300" baseline="30000" dirty="0"/>
              <a:t>nd</a:t>
            </a:r>
            <a:r>
              <a:rPr lang="en-IN" sz="1300" dirty="0"/>
              <a:t> spot, credit card business is primarily, dominated by private banks compare to Governments.</a:t>
            </a:r>
          </a:p>
          <a:p>
            <a:pPr marL="171450" indent="-171450">
              <a:spcBef>
                <a:spcPts val="600"/>
              </a:spcBef>
              <a:spcAft>
                <a:spcPts val="600"/>
              </a:spcAft>
              <a:buFont typeface="Wingdings" panose="05000000000000000000" pitchFamily="2" charset="2"/>
              <a:buChar char="§"/>
            </a:pPr>
            <a:r>
              <a:rPr lang="en-IN" sz="1300" dirty="0"/>
              <a:t>We see new entrance like American Express and Standard Charters which are totally absent in debit card business.</a:t>
            </a:r>
          </a:p>
          <a:p>
            <a:pPr marL="171450" indent="-171450">
              <a:spcBef>
                <a:spcPts val="600"/>
              </a:spcBef>
              <a:spcAft>
                <a:spcPts val="600"/>
              </a:spcAft>
              <a:buFont typeface="Wingdings" panose="05000000000000000000" pitchFamily="2" charset="2"/>
              <a:buChar char="§"/>
            </a:pPr>
            <a:r>
              <a:rPr lang="en-IN" sz="1300" dirty="0"/>
              <a:t>The swipe data includes usage at ATM as well as </a:t>
            </a:r>
            <a:r>
              <a:rPr lang="en-IN" sz="1300" dirty="0" err="1"/>
              <a:t>PoS.</a:t>
            </a:r>
            <a:endParaRPr lang="en-IN" sz="1300" dirty="0"/>
          </a:p>
          <a:p>
            <a:r>
              <a:rPr lang="en-IN" sz="1200" dirty="0">
                <a:hlinkClick r:id="rId2"/>
              </a:rPr>
              <a:t>Dashboard Link</a:t>
            </a:r>
            <a:endParaRPr lang="en-IN" sz="1200" dirty="0"/>
          </a:p>
          <a:p>
            <a:endParaRPr lang="en-IN" sz="1200" dirty="0"/>
          </a:p>
          <a:p>
            <a:r>
              <a:rPr lang="en-IN" sz="1200" b="1" u="sng" dirty="0"/>
              <a:t>Note</a:t>
            </a:r>
            <a:r>
              <a:rPr lang="en-IN" sz="1200" dirty="0"/>
              <a:t>: hover over on the bubble to see the details.</a:t>
            </a:r>
          </a:p>
        </p:txBody>
      </p:sp>
      <p:pic>
        <p:nvPicPr>
          <p:cNvPr id="4" name="Picture 3">
            <a:extLst>
              <a:ext uri="{FF2B5EF4-FFF2-40B4-BE49-F238E27FC236}">
                <a16:creationId xmlns:a16="http://schemas.microsoft.com/office/drawing/2014/main" id="{9101F892-ED86-3AF6-6D9A-FD0BB2A41A37}"/>
              </a:ext>
            </a:extLst>
          </p:cNvPr>
          <p:cNvPicPr>
            <a:picLocks noChangeAspect="1"/>
          </p:cNvPicPr>
          <p:nvPr/>
        </p:nvPicPr>
        <p:blipFill>
          <a:blip r:embed="rId3"/>
          <a:stretch>
            <a:fillRect/>
          </a:stretch>
        </p:blipFill>
        <p:spPr>
          <a:xfrm>
            <a:off x="0" y="246582"/>
            <a:ext cx="9386047" cy="6266224"/>
          </a:xfrm>
          <a:prstGeom prst="rect">
            <a:avLst/>
          </a:prstGeom>
        </p:spPr>
      </p:pic>
    </p:spTree>
    <p:extLst>
      <p:ext uri="{BB962C8B-B14F-4D97-AF65-F5344CB8AC3E}">
        <p14:creationId xmlns:p14="http://schemas.microsoft.com/office/powerpoint/2010/main" val="3770717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ECAE9D5-8D47-F794-36A0-E740D7B378A7}"/>
              </a:ext>
            </a:extLst>
          </p:cNvPr>
          <p:cNvSpPr txBox="1"/>
          <p:nvPr/>
        </p:nvSpPr>
        <p:spPr>
          <a:xfrm>
            <a:off x="9386047" y="56138"/>
            <a:ext cx="2717969" cy="6955750"/>
          </a:xfrm>
          <a:prstGeom prst="rect">
            <a:avLst/>
          </a:prstGeom>
          <a:solidFill>
            <a:schemeClr val="bg1">
              <a:lumMod val="95000"/>
            </a:schemeClr>
          </a:solidFill>
        </p:spPr>
        <p:txBody>
          <a:bodyPr wrap="square" rtlCol="0">
            <a:spAutoFit/>
          </a:bodyPr>
          <a:lstStyle/>
          <a:p>
            <a:pPr marL="171450" indent="-171450">
              <a:spcBef>
                <a:spcPts val="600"/>
              </a:spcBef>
              <a:spcAft>
                <a:spcPts val="600"/>
              </a:spcAft>
              <a:buFont typeface="Wingdings" panose="05000000000000000000" pitchFamily="2" charset="2"/>
              <a:buChar char="§"/>
            </a:pPr>
            <a:r>
              <a:rPr lang="en-IN" sz="1300" dirty="0"/>
              <a:t>In this visualization, the left pie chart shows the transaction value on monthly basis.</a:t>
            </a:r>
          </a:p>
          <a:p>
            <a:pPr marL="171450" indent="-171450">
              <a:spcBef>
                <a:spcPts val="600"/>
              </a:spcBef>
              <a:spcAft>
                <a:spcPts val="600"/>
              </a:spcAft>
              <a:buFont typeface="Wingdings" panose="05000000000000000000" pitchFamily="2" charset="2"/>
              <a:buChar char="§"/>
            </a:pPr>
            <a:r>
              <a:rPr lang="en-IN" sz="1300" dirty="0"/>
              <a:t>The right pie chart shows the number of transaction done on monthly basis.</a:t>
            </a:r>
          </a:p>
          <a:p>
            <a:pPr marL="171450" indent="-171450">
              <a:spcBef>
                <a:spcPts val="600"/>
              </a:spcBef>
              <a:spcAft>
                <a:spcPts val="600"/>
              </a:spcAft>
              <a:buFont typeface="Wingdings" panose="05000000000000000000" pitchFamily="2" charset="2"/>
              <a:buChar char="§"/>
            </a:pPr>
            <a:r>
              <a:rPr lang="en-IN" sz="1300" dirty="0"/>
              <a:t>We can see that in terms of value, highest amounts were spent in month of April (~46%) and August (~33%). </a:t>
            </a:r>
          </a:p>
          <a:p>
            <a:pPr marL="171450" indent="-171450">
              <a:spcBef>
                <a:spcPts val="600"/>
              </a:spcBef>
              <a:spcAft>
                <a:spcPts val="600"/>
              </a:spcAft>
              <a:buFont typeface="Wingdings" panose="05000000000000000000" pitchFamily="2" charset="2"/>
              <a:buChar char="§"/>
            </a:pPr>
            <a:r>
              <a:rPr lang="en-IN" sz="1300" dirty="0"/>
              <a:t>This makes sense as in India main holiday &amp; wedding season starts in April.</a:t>
            </a:r>
          </a:p>
          <a:p>
            <a:pPr marL="171450" indent="-171450">
              <a:spcBef>
                <a:spcPts val="600"/>
              </a:spcBef>
              <a:spcAft>
                <a:spcPts val="600"/>
              </a:spcAft>
              <a:buFont typeface="Wingdings" panose="05000000000000000000" pitchFamily="2" charset="2"/>
              <a:buChar char="§"/>
            </a:pPr>
            <a:r>
              <a:rPr lang="en-IN" sz="1300" dirty="0"/>
              <a:t>The start of festive season, seems to be reason behind the numbers for August.</a:t>
            </a:r>
          </a:p>
          <a:p>
            <a:pPr marL="171450" indent="-171450">
              <a:spcBef>
                <a:spcPts val="600"/>
              </a:spcBef>
              <a:spcAft>
                <a:spcPts val="600"/>
              </a:spcAft>
              <a:buFont typeface="Wingdings" panose="05000000000000000000" pitchFamily="2" charset="2"/>
              <a:buChar char="§"/>
            </a:pPr>
            <a:r>
              <a:rPr lang="en-IN" sz="1300" dirty="0"/>
              <a:t>Also, if we see at the number of transactions chart, it is almost spread equally throughout the year.</a:t>
            </a:r>
          </a:p>
          <a:p>
            <a:pPr marL="171450" indent="-171450">
              <a:spcBef>
                <a:spcPts val="600"/>
              </a:spcBef>
              <a:spcAft>
                <a:spcPts val="600"/>
              </a:spcAft>
              <a:buFont typeface="Wingdings" panose="05000000000000000000" pitchFamily="2" charset="2"/>
              <a:buChar char="§"/>
            </a:pPr>
            <a:r>
              <a:rPr lang="en-IN" sz="1300" dirty="0"/>
              <a:t>Event the number of transaction were nearby though out the year, the amount spend in April &amp; August are big amounts.</a:t>
            </a:r>
          </a:p>
          <a:p>
            <a:pPr marL="171450" indent="-171450">
              <a:spcBef>
                <a:spcPts val="600"/>
              </a:spcBef>
              <a:spcAft>
                <a:spcPts val="600"/>
              </a:spcAft>
              <a:buFont typeface="Wingdings" panose="05000000000000000000" pitchFamily="2" charset="2"/>
              <a:buChar char="§"/>
            </a:pPr>
            <a:r>
              <a:rPr lang="en-IN" sz="1200" dirty="0"/>
              <a:t>The swipe data includes usage at ATM as well as </a:t>
            </a:r>
            <a:r>
              <a:rPr lang="en-IN" sz="1200" dirty="0" err="1"/>
              <a:t>PoS.</a:t>
            </a:r>
            <a:endParaRPr lang="en-IN" sz="1300" dirty="0"/>
          </a:p>
          <a:p>
            <a:r>
              <a:rPr lang="en-IN" sz="1200" dirty="0">
                <a:hlinkClick r:id="rId2"/>
              </a:rPr>
              <a:t>Dashboard Link</a:t>
            </a:r>
            <a:endParaRPr lang="en-IN" sz="1200" dirty="0"/>
          </a:p>
          <a:p>
            <a:r>
              <a:rPr lang="en-IN" sz="1200" b="1" u="sng" dirty="0"/>
              <a:t>Note</a:t>
            </a:r>
            <a:r>
              <a:rPr lang="en-IN" sz="1200" dirty="0"/>
              <a:t>: hover over on the bubble to see the details.</a:t>
            </a:r>
          </a:p>
        </p:txBody>
      </p:sp>
      <p:pic>
        <p:nvPicPr>
          <p:cNvPr id="6" name="Picture 5">
            <a:extLst>
              <a:ext uri="{FF2B5EF4-FFF2-40B4-BE49-F238E27FC236}">
                <a16:creationId xmlns:a16="http://schemas.microsoft.com/office/drawing/2014/main" id="{467B6328-3DCA-6C58-4649-C3D6A4621DA4}"/>
              </a:ext>
            </a:extLst>
          </p:cNvPr>
          <p:cNvPicPr>
            <a:picLocks noChangeAspect="1"/>
          </p:cNvPicPr>
          <p:nvPr/>
        </p:nvPicPr>
        <p:blipFill>
          <a:blip r:embed="rId3"/>
          <a:stretch>
            <a:fillRect/>
          </a:stretch>
        </p:blipFill>
        <p:spPr>
          <a:xfrm>
            <a:off x="0" y="416502"/>
            <a:ext cx="9377082" cy="6024996"/>
          </a:xfrm>
          <a:prstGeom prst="rect">
            <a:avLst/>
          </a:prstGeom>
        </p:spPr>
      </p:pic>
    </p:spTree>
    <p:extLst>
      <p:ext uri="{BB962C8B-B14F-4D97-AF65-F5344CB8AC3E}">
        <p14:creationId xmlns:p14="http://schemas.microsoft.com/office/powerpoint/2010/main" val="956423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ECAE9D5-8D47-F794-36A0-E740D7B378A7}"/>
              </a:ext>
            </a:extLst>
          </p:cNvPr>
          <p:cNvSpPr txBox="1"/>
          <p:nvPr/>
        </p:nvSpPr>
        <p:spPr>
          <a:xfrm>
            <a:off x="9395012" y="199573"/>
            <a:ext cx="2689848" cy="6463308"/>
          </a:xfrm>
          <a:prstGeom prst="rect">
            <a:avLst/>
          </a:prstGeom>
          <a:solidFill>
            <a:schemeClr val="bg1">
              <a:lumMod val="95000"/>
            </a:schemeClr>
          </a:solidFill>
        </p:spPr>
        <p:txBody>
          <a:bodyPr wrap="square" rtlCol="0">
            <a:spAutoFit/>
          </a:bodyPr>
          <a:lstStyle/>
          <a:p>
            <a:pPr marL="171450" indent="-171450">
              <a:spcBef>
                <a:spcPts val="600"/>
              </a:spcBef>
              <a:spcAft>
                <a:spcPts val="600"/>
              </a:spcAft>
              <a:buFont typeface="Wingdings" panose="05000000000000000000" pitchFamily="2" charset="2"/>
              <a:buChar char="§"/>
            </a:pPr>
            <a:r>
              <a:rPr lang="en-IN" sz="1300" dirty="0"/>
              <a:t>In this visualization, the left pie chart shows the transaction value on monthly basis for Credit Card</a:t>
            </a:r>
          </a:p>
          <a:p>
            <a:pPr marL="171450" indent="-171450">
              <a:spcBef>
                <a:spcPts val="600"/>
              </a:spcBef>
              <a:spcAft>
                <a:spcPts val="600"/>
              </a:spcAft>
              <a:buFont typeface="Wingdings" panose="05000000000000000000" pitchFamily="2" charset="2"/>
              <a:buChar char="§"/>
            </a:pPr>
            <a:r>
              <a:rPr lang="en-IN" sz="1300" dirty="0"/>
              <a:t>The right pie chart shows the number of transaction done on monthly basis for Credit Card.</a:t>
            </a:r>
          </a:p>
          <a:p>
            <a:pPr marL="171450" indent="-171450">
              <a:spcBef>
                <a:spcPts val="600"/>
              </a:spcBef>
              <a:spcAft>
                <a:spcPts val="600"/>
              </a:spcAft>
              <a:buFont typeface="Wingdings" panose="05000000000000000000" pitchFamily="2" charset="2"/>
              <a:buChar char="§"/>
            </a:pPr>
            <a:r>
              <a:rPr lang="en-IN" sz="1300" dirty="0"/>
              <a:t>Again we see top months are </a:t>
            </a:r>
            <a:r>
              <a:rPr lang="en-IN" sz="1300" dirty="0" err="1"/>
              <a:t>Apri</a:t>
            </a:r>
            <a:r>
              <a:rPr lang="en-IN" sz="1300" dirty="0"/>
              <a:t>(17%)l and August(40) in terms of transaction value.</a:t>
            </a:r>
          </a:p>
          <a:p>
            <a:pPr marL="171450" indent="-171450">
              <a:spcBef>
                <a:spcPts val="600"/>
              </a:spcBef>
              <a:spcAft>
                <a:spcPts val="600"/>
              </a:spcAft>
              <a:buFont typeface="Wingdings" panose="05000000000000000000" pitchFamily="2" charset="2"/>
              <a:buChar char="§"/>
            </a:pPr>
            <a:r>
              <a:rPr lang="en-IN" sz="1300" dirty="0"/>
              <a:t>However, compare to debit card it’s other way around, August is top and April is on 2</a:t>
            </a:r>
            <a:r>
              <a:rPr lang="en-IN" sz="1300" baseline="30000" dirty="0"/>
              <a:t>nd</a:t>
            </a:r>
            <a:r>
              <a:rPr lang="en-IN" sz="1300" dirty="0"/>
              <a:t> spot.</a:t>
            </a:r>
          </a:p>
          <a:p>
            <a:pPr marL="171450" indent="-171450">
              <a:spcBef>
                <a:spcPts val="600"/>
              </a:spcBef>
              <a:spcAft>
                <a:spcPts val="600"/>
              </a:spcAft>
              <a:buFont typeface="Wingdings" panose="05000000000000000000" pitchFamily="2" charset="2"/>
              <a:buChar char="§"/>
            </a:pPr>
            <a:r>
              <a:rPr lang="en-IN" sz="1300" dirty="0"/>
              <a:t>The reasoning behind top spend in April and August seems to be same i.e. start of holiday , wedding season in April and Festival season for August.</a:t>
            </a:r>
          </a:p>
          <a:p>
            <a:pPr marL="171450" indent="-171450">
              <a:spcBef>
                <a:spcPts val="600"/>
              </a:spcBef>
              <a:spcAft>
                <a:spcPts val="600"/>
              </a:spcAft>
              <a:buFont typeface="Wingdings" panose="05000000000000000000" pitchFamily="2" charset="2"/>
              <a:buChar char="§"/>
            </a:pPr>
            <a:r>
              <a:rPr lang="en-IN" sz="1300" dirty="0"/>
              <a:t>For number of transactions trend show similar trend throughout the year, matching with Debit card trend.</a:t>
            </a:r>
          </a:p>
          <a:p>
            <a:pPr marL="171450" indent="-171450">
              <a:spcBef>
                <a:spcPts val="600"/>
              </a:spcBef>
              <a:spcAft>
                <a:spcPts val="600"/>
              </a:spcAft>
              <a:buFont typeface="Wingdings" panose="05000000000000000000" pitchFamily="2" charset="2"/>
              <a:buChar char="§"/>
            </a:pPr>
            <a:r>
              <a:rPr lang="en-IN" sz="1400" dirty="0"/>
              <a:t>The swipe data includes usage at ATM as well as </a:t>
            </a:r>
            <a:r>
              <a:rPr lang="en-IN" sz="1400" dirty="0" err="1"/>
              <a:t>PoS.</a:t>
            </a:r>
            <a:endParaRPr lang="en-IN" sz="1400" dirty="0"/>
          </a:p>
          <a:p>
            <a:r>
              <a:rPr lang="en-IN" sz="1200" dirty="0">
                <a:hlinkClick r:id="rId2"/>
              </a:rPr>
              <a:t>Dashboard Link</a:t>
            </a:r>
            <a:endParaRPr lang="en-IN" sz="1200" dirty="0"/>
          </a:p>
          <a:p>
            <a:endParaRPr lang="en-IN" sz="1200" dirty="0"/>
          </a:p>
          <a:p>
            <a:r>
              <a:rPr lang="en-IN" sz="1200" b="1" u="sng" dirty="0"/>
              <a:t>Note</a:t>
            </a:r>
            <a:r>
              <a:rPr lang="en-IN" sz="1200" dirty="0"/>
              <a:t>: hover over on the bubble to see the details.</a:t>
            </a:r>
          </a:p>
        </p:txBody>
      </p:sp>
      <p:pic>
        <p:nvPicPr>
          <p:cNvPr id="3" name="Picture 2">
            <a:extLst>
              <a:ext uri="{FF2B5EF4-FFF2-40B4-BE49-F238E27FC236}">
                <a16:creationId xmlns:a16="http://schemas.microsoft.com/office/drawing/2014/main" id="{53524CCD-D2E7-1A5B-BAEE-708BBC067518}"/>
              </a:ext>
            </a:extLst>
          </p:cNvPr>
          <p:cNvPicPr>
            <a:picLocks noChangeAspect="1"/>
          </p:cNvPicPr>
          <p:nvPr/>
        </p:nvPicPr>
        <p:blipFill>
          <a:blip r:embed="rId3"/>
          <a:stretch>
            <a:fillRect/>
          </a:stretch>
        </p:blipFill>
        <p:spPr>
          <a:xfrm>
            <a:off x="107140" y="350798"/>
            <a:ext cx="9278907" cy="6156403"/>
          </a:xfrm>
          <a:prstGeom prst="rect">
            <a:avLst/>
          </a:prstGeom>
        </p:spPr>
      </p:pic>
    </p:spTree>
    <p:extLst>
      <p:ext uri="{BB962C8B-B14F-4D97-AF65-F5344CB8AC3E}">
        <p14:creationId xmlns:p14="http://schemas.microsoft.com/office/powerpoint/2010/main" val="296118087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296</TotalTime>
  <Words>1093</Words>
  <Application>Microsoft Office PowerPoint</Application>
  <PresentationFormat>Widescreen</PresentationFormat>
  <Paragraphs>85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Inter</vt:lpstr>
      <vt:lpstr>Tw Cen MT</vt:lpstr>
      <vt:lpstr>Wingdings</vt:lpstr>
      <vt:lpstr>Droplet</vt:lpstr>
      <vt:lpstr>INDIAN Credit &amp; Debit Card Payments  Data Analysis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Credit &amp; Debit Card Payments  Data Analysis</dc:title>
  <dc:creator>sanjay kamble</dc:creator>
  <cp:lastModifiedBy>sanjay kamble</cp:lastModifiedBy>
  <cp:revision>25</cp:revision>
  <cp:lastPrinted>2022-09-29T18:53:03Z</cp:lastPrinted>
  <dcterms:created xsi:type="dcterms:W3CDTF">2022-09-29T13:47:09Z</dcterms:created>
  <dcterms:modified xsi:type="dcterms:W3CDTF">2022-09-29T18:55:30Z</dcterms:modified>
</cp:coreProperties>
</file>