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HK Grotesk Bold" charset="1" panose="00000800000000000000"/>
      <p:regular r:id="rId15"/>
    </p:embeddedFont>
    <p:embeddedFont>
      <p:font typeface="HK Grotesk" charset="1" panose="00000500000000000000"/>
      <p:regular r:id="rId16"/>
    </p:embeddedFont>
    <p:embeddedFont>
      <p:font typeface="Glacial Indifference Bold" charset="1" panose="00000800000000000000"/>
      <p:regular r:id="rId17"/>
    </p:embeddedFont>
    <p:embeddedFont>
      <p:font typeface="Varela Round"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jpeg" Type="http://schemas.openxmlformats.org/officeDocument/2006/relationships/image"/><Relationship Id="rId5" Target="https://drive.google.com/file/d/1m9UyRVenLN8-JJc9EDwdH9kEKugaSWqp/view?usp=drive_link" TargetMode="External" Type="http://schemas.openxmlformats.org/officeDocument/2006/relationships/hyperlink"/><Relationship Id="rId6" Target="https://drive.google.com/file/d/1m9UyRVenLN8-JJc9EDwdH9kEKugaSWqp/view?usp=drive_link"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428202" y="5076825"/>
            <a:ext cx="7801192" cy="3984249"/>
          </a:xfrm>
          <a:prstGeom prst="rect">
            <a:avLst/>
          </a:prstGeom>
        </p:spPr>
        <p:txBody>
          <a:bodyPr anchor="t" rtlCol="false" tIns="0" lIns="0" bIns="0" rIns="0">
            <a:spAutoFit/>
          </a:bodyPr>
          <a:lstStyle/>
          <a:p>
            <a:pPr algn="l">
              <a:lnSpc>
                <a:spcPts val="4570"/>
              </a:lnSpc>
            </a:pPr>
            <a:r>
              <a:rPr lang="en-US" sz="3264" b="true">
                <a:solidFill>
                  <a:srgbClr val="FFFFFF"/>
                </a:solidFill>
                <a:latin typeface="HK Grotesk Bold"/>
                <a:ea typeface="HK Grotesk Bold"/>
                <a:cs typeface="HK Grotesk Bold"/>
                <a:sym typeface="HK Grotesk Bold"/>
              </a:rPr>
              <a:t>By</a:t>
            </a:r>
          </a:p>
          <a:p>
            <a:pPr algn="l">
              <a:lnSpc>
                <a:spcPts val="4570"/>
              </a:lnSpc>
            </a:pPr>
            <a:r>
              <a:rPr lang="en-US" sz="3264" b="true">
                <a:solidFill>
                  <a:srgbClr val="FFFFFF"/>
                </a:solidFill>
                <a:latin typeface="HK Grotesk Bold"/>
                <a:ea typeface="HK Grotesk Bold"/>
                <a:cs typeface="HK Grotesk Bold"/>
                <a:sym typeface="HK Grotesk Bold"/>
              </a:rPr>
              <a:t>Sanjay Kumar S - RA2311026010321</a:t>
            </a:r>
          </a:p>
          <a:p>
            <a:pPr algn="l">
              <a:lnSpc>
                <a:spcPts val="4570"/>
              </a:lnSpc>
            </a:pPr>
            <a:r>
              <a:rPr lang="en-US" sz="3264" b="true">
                <a:solidFill>
                  <a:srgbClr val="FFFFFF"/>
                </a:solidFill>
                <a:latin typeface="HK Grotesk Bold"/>
                <a:ea typeface="HK Grotesk Bold"/>
                <a:cs typeface="HK Grotesk Bold"/>
                <a:sym typeface="HK Grotesk Bold"/>
              </a:rPr>
              <a:t>S.Sanjay Siva - RA2311026010336</a:t>
            </a:r>
          </a:p>
          <a:p>
            <a:pPr algn="l">
              <a:lnSpc>
                <a:spcPts val="4570"/>
              </a:lnSpc>
            </a:pPr>
          </a:p>
          <a:p>
            <a:pPr algn="l">
              <a:lnSpc>
                <a:spcPts val="4570"/>
              </a:lnSpc>
            </a:pPr>
            <a:r>
              <a:rPr lang="en-US" sz="3264">
                <a:solidFill>
                  <a:srgbClr val="FFFFFF"/>
                </a:solidFill>
                <a:latin typeface="HK Grotesk"/>
                <a:ea typeface="HK Grotesk"/>
                <a:cs typeface="HK Grotesk"/>
                <a:sym typeface="HK Grotesk"/>
              </a:rPr>
              <a:t>Course Name: </a:t>
            </a:r>
            <a:r>
              <a:rPr lang="en-US" sz="3264" b="true">
                <a:solidFill>
                  <a:srgbClr val="FFFFFF"/>
                </a:solidFill>
                <a:latin typeface="HK Grotesk Bold"/>
                <a:ea typeface="HK Grotesk Bold"/>
                <a:cs typeface="HK Grotesk Bold"/>
                <a:sym typeface="HK Grotesk Bold"/>
              </a:rPr>
              <a:t>DBMS</a:t>
            </a:r>
          </a:p>
          <a:p>
            <a:pPr algn="l">
              <a:lnSpc>
                <a:spcPts val="4570"/>
              </a:lnSpc>
            </a:pPr>
            <a:r>
              <a:rPr lang="en-US" sz="3264">
                <a:solidFill>
                  <a:srgbClr val="FFFFFF"/>
                </a:solidFill>
                <a:latin typeface="HK Grotesk"/>
                <a:ea typeface="HK Grotesk"/>
                <a:cs typeface="HK Grotesk"/>
                <a:sym typeface="HK Grotesk"/>
              </a:rPr>
              <a:t>Course code: </a:t>
            </a:r>
            <a:r>
              <a:rPr lang="en-US" sz="3264" b="true">
                <a:solidFill>
                  <a:srgbClr val="FFFFFF"/>
                </a:solidFill>
                <a:latin typeface="HK Grotesk Bold"/>
                <a:ea typeface="HK Grotesk Bold"/>
                <a:cs typeface="HK Grotesk Bold"/>
                <a:sym typeface="HK Grotesk Bold"/>
              </a:rPr>
              <a:t>21CSC205P</a:t>
            </a:r>
          </a:p>
          <a:p>
            <a:pPr algn="l">
              <a:lnSpc>
                <a:spcPts val="4570"/>
              </a:lnSpc>
            </a:pPr>
            <a:r>
              <a:rPr lang="en-US" sz="3264">
                <a:solidFill>
                  <a:srgbClr val="FFFFFF"/>
                </a:solidFill>
                <a:latin typeface="HK Grotesk"/>
                <a:ea typeface="HK Grotesk"/>
                <a:cs typeface="HK Grotesk"/>
                <a:sym typeface="HK Grotesk"/>
              </a:rPr>
              <a:t>Faculty Name:</a:t>
            </a:r>
            <a:r>
              <a:rPr lang="en-US" sz="3264" b="true">
                <a:solidFill>
                  <a:srgbClr val="FFFFFF"/>
                </a:solidFill>
                <a:latin typeface="HK Grotesk Bold"/>
                <a:ea typeface="HK Grotesk Bold"/>
                <a:cs typeface="HK Grotesk Bold"/>
                <a:sym typeface="HK Grotesk Bold"/>
              </a:rPr>
              <a:t> Dr M. Manikandan</a:t>
            </a:r>
          </a:p>
        </p:txBody>
      </p:sp>
      <p:sp>
        <p:nvSpPr>
          <p:cNvPr name="TextBox 5" id="5"/>
          <p:cNvSpPr txBox="true"/>
          <p:nvPr/>
        </p:nvSpPr>
        <p:spPr>
          <a:xfrm rot="0">
            <a:off x="4651632" y="2396723"/>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MEDISPHERE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11873566" y="2103345"/>
            <a:ext cx="6080310" cy="608031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712" t="0" r="-24712" b="0"/>
              </a:stretch>
            </a:blipFill>
          </p:spPr>
        </p:sp>
      </p:grpSp>
      <p:sp>
        <p:nvSpPr>
          <p:cNvPr name="TextBox 8" id="8"/>
          <p:cNvSpPr txBox="true"/>
          <p:nvPr/>
        </p:nvSpPr>
        <p:spPr>
          <a:xfrm rot="0">
            <a:off x="471891" y="896819"/>
            <a:ext cx="6142093"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ABSTRACT</a:t>
            </a:r>
          </a:p>
        </p:txBody>
      </p:sp>
      <p:sp>
        <p:nvSpPr>
          <p:cNvPr name="TextBox 9" id="9"/>
          <p:cNvSpPr txBox="true"/>
          <p:nvPr/>
        </p:nvSpPr>
        <p:spPr>
          <a:xfrm rot="0">
            <a:off x="471891" y="2320040"/>
            <a:ext cx="10740708" cy="7530170"/>
          </a:xfrm>
          <a:prstGeom prst="rect">
            <a:avLst/>
          </a:prstGeom>
        </p:spPr>
        <p:txBody>
          <a:bodyPr anchor="t" rtlCol="false" tIns="0" lIns="0" bIns="0" rIns="0">
            <a:spAutoFit/>
          </a:bodyPr>
          <a:lstStyle/>
          <a:p>
            <a:pPr algn="l">
              <a:lnSpc>
                <a:spcPts val="3471"/>
              </a:lnSpc>
            </a:pPr>
            <a:r>
              <a:rPr lang="en-US" sz="2479">
                <a:solidFill>
                  <a:srgbClr val="FFFFFF"/>
                </a:solidFill>
                <a:latin typeface="HK Grotesk"/>
                <a:ea typeface="HK Grotesk"/>
                <a:cs typeface="HK Grotesk"/>
                <a:sym typeface="HK Grotesk"/>
              </a:rPr>
              <a:t>MediSphere is an advanced medical-based project leveraging the power of Large Language Models (LLMs) to revolutionize the healthcare domain. The system combines the capabilities of a Database Management System (DBMS) with LLMs to manage, analyze, and retrieve medical data efficiently. MediSphere provides a robust platform for healthcare professionals to store patient records, medical histories, diagnostic reports, and treatment plans in a secure and scalable database.</a:t>
            </a:r>
          </a:p>
          <a:p>
            <a:pPr algn="l">
              <a:lnSpc>
                <a:spcPts val="3471"/>
              </a:lnSpc>
            </a:pPr>
          </a:p>
          <a:p>
            <a:pPr algn="l">
              <a:lnSpc>
                <a:spcPts val="3471"/>
              </a:lnSpc>
            </a:pPr>
            <a:r>
              <a:rPr lang="en-US" sz="2479">
                <a:solidFill>
                  <a:srgbClr val="FFFFFF"/>
                </a:solidFill>
                <a:latin typeface="HK Grotesk"/>
                <a:ea typeface="HK Grotesk"/>
                <a:cs typeface="HK Grotesk"/>
                <a:sym typeface="HK Grotesk"/>
              </a:rPr>
              <a:t>The project is designed to assist medical practitioners with features like symptom analysis, drug recommendations, medical report summarization, and trend analysis of diseases. With advanced capabilities, MediSphere enhances decision-making processes, reduces workload, and improves patient care outcomes. It ensures data privacy and compliance with healthcare standards, making it a reliable tool for modern healthcare systems. MediSphere represents a significant step toward integrating AI and DBMS for smarter, more efficient medical data management.</a:t>
            </a:r>
          </a:p>
          <a:p>
            <a:pPr algn="l">
              <a:lnSpc>
                <a:spcPts val="433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Freeform 4" id="4"/>
          <p:cNvSpPr/>
          <p:nvPr/>
        </p:nvSpPr>
        <p:spPr>
          <a:xfrm flipH="true" flipV="false" rot="0">
            <a:off x="1295613" y="1028700"/>
            <a:ext cx="4956202" cy="8229600"/>
          </a:xfrm>
          <a:custGeom>
            <a:avLst/>
            <a:gdLst/>
            <a:ahLst/>
            <a:cxnLst/>
            <a:rect r="r" b="b" t="t" l="l"/>
            <a:pathLst>
              <a:path h="8229600" w="4956202">
                <a:moveTo>
                  <a:pt x="4956202" y="0"/>
                </a:moveTo>
                <a:lnTo>
                  <a:pt x="0" y="0"/>
                </a:lnTo>
                <a:lnTo>
                  <a:pt x="0" y="8229600"/>
                </a:lnTo>
                <a:lnTo>
                  <a:pt x="4956202" y="8229600"/>
                </a:lnTo>
                <a:lnTo>
                  <a:pt x="4956202" y="0"/>
                </a:lnTo>
                <a:close/>
              </a:path>
            </a:pathLst>
          </a:custGeom>
          <a:blipFill>
            <a:blip r:embed="rId4"/>
            <a:stretch>
              <a:fillRect l="0" t="0" r="0" b="0"/>
            </a:stretch>
          </a:blipFill>
        </p:spPr>
      </p:sp>
      <p:sp>
        <p:nvSpPr>
          <p:cNvPr name="TextBox 5" id="5"/>
          <p:cNvSpPr txBox="true"/>
          <p:nvPr/>
        </p:nvSpPr>
        <p:spPr>
          <a:xfrm rot="0">
            <a:off x="7924792" y="1066800"/>
            <a:ext cx="9334508"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PROBLEM STATEMENT</a:t>
            </a:r>
          </a:p>
        </p:txBody>
      </p:sp>
      <p:sp>
        <p:nvSpPr>
          <p:cNvPr name="TextBox 6" id="6"/>
          <p:cNvSpPr txBox="true"/>
          <p:nvPr/>
        </p:nvSpPr>
        <p:spPr>
          <a:xfrm rot="0">
            <a:off x="8363321" y="2501535"/>
            <a:ext cx="8457451" cy="6879964"/>
          </a:xfrm>
          <a:prstGeom prst="rect">
            <a:avLst/>
          </a:prstGeom>
        </p:spPr>
        <p:txBody>
          <a:bodyPr anchor="t" rtlCol="false" tIns="0" lIns="0" bIns="0" rIns="0">
            <a:spAutoFit/>
          </a:bodyPr>
          <a:lstStyle/>
          <a:p>
            <a:pPr algn="l">
              <a:lnSpc>
                <a:spcPts val="4981"/>
              </a:lnSpc>
            </a:pPr>
            <a:r>
              <a:rPr lang="en-US" sz="2983">
                <a:solidFill>
                  <a:srgbClr val="FFFFFF"/>
                </a:solidFill>
                <a:latin typeface="HK Grotesk"/>
                <a:ea typeface="HK Grotesk"/>
                <a:cs typeface="HK Grotesk"/>
                <a:sym typeface="HK Grotesk"/>
              </a:rPr>
              <a:t>Healthcare facilities often rely on multiple, disconnected software systems for patient management, medical records, billing, and administrative tasks. This leads to inefficiencies, data silos, and high operational complexity. Additionally, manual data entry is time-consuming, prone to errors, and inaccessible to individuals with low digital literacy. The challenge becomes even greater when migrating from legacy systems, as data transfer is often complicated and error-prone.</a:t>
            </a:r>
          </a:p>
          <a:p>
            <a:pPr algn="r">
              <a:lnSpc>
                <a:spcPts val="498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15759616" y="265984"/>
            <a:ext cx="2104683" cy="2072089"/>
          </a:xfrm>
          <a:custGeom>
            <a:avLst/>
            <a:gdLst/>
            <a:ahLst/>
            <a:cxnLst/>
            <a:rect r="r" b="b" t="t" l="l"/>
            <a:pathLst>
              <a:path h="2072089" w="2104683">
                <a:moveTo>
                  <a:pt x="0" y="0"/>
                </a:moveTo>
                <a:lnTo>
                  <a:pt x="2104684" y="0"/>
                </a:lnTo>
                <a:lnTo>
                  <a:pt x="2104684" y="2072089"/>
                </a:lnTo>
                <a:lnTo>
                  <a:pt x="0" y="2072089"/>
                </a:lnTo>
                <a:lnTo>
                  <a:pt x="0" y="0"/>
                </a:lnTo>
                <a:close/>
              </a:path>
            </a:pathLst>
          </a:custGeom>
          <a:blipFill>
            <a:blip r:embed="rId4"/>
            <a:stretch>
              <a:fillRect l="0" t="0" r="0" b="0"/>
            </a:stretch>
          </a:blipFill>
        </p:spPr>
      </p:sp>
      <p:sp>
        <p:nvSpPr>
          <p:cNvPr name="TextBox 5" id="5"/>
          <p:cNvSpPr txBox="true"/>
          <p:nvPr/>
        </p:nvSpPr>
        <p:spPr>
          <a:xfrm rot="0">
            <a:off x="385592" y="274578"/>
            <a:ext cx="10517667"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TECHNICAL STACK USED</a:t>
            </a:r>
          </a:p>
        </p:txBody>
      </p:sp>
      <p:sp>
        <p:nvSpPr>
          <p:cNvPr name="TextBox 6" id="6"/>
          <p:cNvSpPr txBox="true"/>
          <p:nvPr/>
        </p:nvSpPr>
        <p:spPr>
          <a:xfrm rot="0">
            <a:off x="532178" y="1555004"/>
            <a:ext cx="16924238" cy="8245582"/>
          </a:xfrm>
          <a:prstGeom prst="rect">
            <a:avLst/>
          </a:prstGeom>
        </p:spPr>
        <p:txBody>
          <a:bodyPr anchor="t" rtlCol="false" tIns="0" lIns="0" bIns="0" rIns="0">
            <a:spAutoFit/>
          </a:bodyPr>
          <a:lstStyle/>
          <a:p>
            <a:pPr algn="l">
              <a:lnSpc>
                <a:spcPts val="3844"/>
              </a:lnSpc>
            </a:pPr>
            <a:r>
              <a:rPr lang="en-US" sz="2745">
                <a:solidFill>
                  <a:srgbClr val="FFFFFF"/>
                </a:solidFill>
                <a:latin typeface="HK Grotesk"/>
                <a:ea typeface="HK Grotesk"/>
                <a:cs typeface="HK Grotesk"/>
                <a:sym typeface="HK Grotesk"/>
              </a:rPr>
              <a:t>1️⃣</a:t>
            </a:r>
            <a:r>
              <a:rPr lang="en-US" sz="2745" b="true">
                <a:solidFill>
                  <a:srgbClr val="FFFFFF"/>
                </a:solidFill>
                <a:latin typeface="HK Grotesk Bold"/>
                <a:ea typeface="HK Grotesk Bold"/>
                <a:cs typeface="HK Grotesk Bold"/>
                <a:sym typeface="HK Grotesk Bold"/>
              </a:rPr>
              <a:t> Backend (Server &amp; Database Management)</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Python (Flask) – Web framework for handling API requests, authentication, and business logic.</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MySQL – Relational database for storing patient records, appointments, and hospital data.</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SQLAlchemy – ORM for interacting with MySQL using Python objects, making database management easier and safer.</a:t>
            </a:r>
          </a:p>
          <a:p>
            <a:pPr algn="l">
              <a:lnSpc>
                <a:spcPts val="3844"/>
              </a:lnSpc>
            </a:pPr>
          </a:p>
          <a:p>
            <a:pPr algn="l">
              <a:lnSpc>
                <a:spcPts val="3844"/>
              </a:lnSpc>
            </a:pPr>
            <a:r>
              <a:rPr lang="en-US" sz="2745" b="true">
                <a:solidFill>
                  <a:srgbClr val="FFFFFF"/>
                </a:solidFill>
                <a:latin typeface="HK Grotesk Bold"/>
                <a:ea typeface="HK Grotesk Bold"/>
                <a:cs typeface="HK Grotesk Bold"/>
                <a:sym typeface="HK Grotesk Bold"/>
              </a:rPr>
              <a:t>2️⃣ AI &amp; Machine Learning (Automation &amp; Assistance)</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DeepSeek R1 – AI model for reasoning, automation, and smart hospital management.</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OpenAI Whisper – Speech-to-text model for voice-based patient registration and data entry.</a:t>
            </a:r>
          </a:p>
          <a:p>
            <a:pPr algn="l">
              <a:lnSpc>
                <a:spcPts val="3844"/>
              </a:lnSpc>
            </a:pPr>
          </a:p>
          <a:p>
            <a:pPr algn="l">
              <a:lnSpc>
                <a:spcPts val="3844"/>
              </a:lnSpc>
            </a:pPr>
            <a:r>
              <a:rPr lang="en-US" sz="2745">
                <a:solidFill>
                  <a:srgbClr val="FFFFFF"/>
                </a:solidFill>
                <a:latin typeface="HK Grotesk"/>
                <a:ea typeface="HK Grotesk"/>
                <a:cs typeface="HK Grotesk"/>
                <a:sym typeface="HK Grotesk"/>
              </a:rPr>
              <a:t>3️⃣ </a:t>
            </a:r>
            <a:r>
              <a:rPr lang="en-US" sz="2745" b="true">
                <a:solidFill>
                  <a:srgbClr val="FFFFFF"/>
                </a:solidFill>
                <a:latin typeface="HK Grotesk Bold"/>
                <a:ea typeface="HK Grotesk Bold"/>
                <a:cs typeface="HK Grotesk Bold"/>
                <a:sym typeface="HK Grotesk Bold"/>
              </a:rPr>
              <a:t>No-Code / Low-Code UI (User Interface for Easy Access)</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Streamlit – Interactive web UI for hospital dashboards and management panels.</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Gradio – AI-powered UI for speech-based patient registration and voice input.</a:t>
            </a:r>
          </a:p>
          <a:p>
            <a:pPr algn="l">
              <a:lnSpc>
                <a:spcPts val="3844"/>
              </a:lnSpc>
            </a:pPr>
          </a:p>
          <a:p>
            <a:pPr algn="l">
              <a:lnSpc>
                <a:spcPts val="3844"/>
              </a:lnSpc>
            </a:pPr>
            <a:r>
              <a:rPr lang="en-US" sz="2745">
                <a:solidFill>
                  <a:srgbClr val="FFFFFF"/>
                </a:solidFill>
                <a:latin typeface="HK Grotesk"/>
                <a:ea typeface="HK Grotesk"/>
                <a:cs typeface="HK Grotesk"/>
                <a:sym typeface="HK Grotesk"/>
              </a:rPr>
              <a:t>4️⃣</a:t>
            </a:r>
            <a:r>
              <a:rPr lang="en-US" sz="2745" b="true">
                <a:solidFill>
                  <a:srgbClr val="FFFFFF"/>
                </a:solidFill>
                <a:latin typeface="HK Grotesk Bold"/>
                <a:ea typeface="HK Grotesk Bold"/>
                <a:cs typeface="HK Grotesk Bold"/>
                <a:sym typeface="HK Grotesk Bold"/>
              </a:rPr>
              <a:t> Data Handling &amp; Migration (Effortless Data Transfer &amp; Processing)</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Pandas &amp; NumPy – Used for cleaning, processing, and migrating hospital data.</a:t>
            </a:r>
          </a:p>
          <a:p>
            <a:pPr algn="l">
              <a:lnSpc>
                <a:spcPts val="3844"/>
              </a:lnSpc>
            </a:pPr>
            <a:r>
              <a:rPr lang="en-US" sz="2745">
                <a:solidFill>
                  <a:srgbClr val="FFFFFF"/>
                </a:solidFill>
                <a:latin typeface="HK Grotesk"/>
                <a:ea typeface="HK Grotesk"/>
                <a:cs typeface="HK Grotesk"/>
                <a:sym typeface="HK Grotesk"/>
              </a:rPr>
              <a:t>     </a:t>
            </a:r>
            <a:r>
              <a:rPr lang="en-US" sz="2745">
                <a:solidFill>
                  <a:srgbClr val="FFFFFF"/>
                </a:solidFill>
                <a:latin typeface="HK Grotesk"/>
                <a:ea typeface="HK Grotesk"/>
                <a:cs typeface="HK Grotesk"/>
                <a:sym typeface="HK Grotesk"/>
              </a:rPr>
              <a:t>🔹 Flask-Migrate – Handles database schema changes smoothly without data loss.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4000500"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Freeform 4" id="4">
            <a:hlinkClick r:id="rId5" tooltip="https://drive.google.com/file/d/1m9UyRVenLN8-JJc9EDwdH9kEKugaSWqp/view?usp=drive_link"/>
          </p:cNvPr>
          <p:cNvSpPr/>
          <p:nvPr/>
        </p:nvSpPr>
        <p:spPr>
          <a:xfrm flipH="false" flipV="false" rot="0">
            <a:off x="7199439" y="2390691"/>
            <a:ext cx="3889121" cy="5505619"/>
          </a:xfrm>
          <a:custGeom>
            <a:avLst/>
            <a:gdLst/>
            <a:ahLst/>
            <a:cxnLst/>
            <a:rect r="r" b="b" t="t" l="l"/>
            <a:pathLst>
              <a:path h="5505619" w="3889121">
                <a:moveTo>
                  <a:pt x="0" y="0"/>
                </a:moveTo>
                <a:lnTo>
                  <a:pt x="3889122" y="0"/>
                </a:lnTo>
                <a:lnTo>
                  <a:pt x="3889122" y="5505618"/>
                </a:lnTo>
                <a:lnTo>
                  <a:pt x="0" y="5505618"/>
                </a:lnTo>
                <a:lnTo>
                  <a:pt x="0" y="0"/>
                </a:lnTo>
                <a:close/>
              </a:path>
            </a:pathLst>
          </a:custGeom>
          <a:blipFill>
            <a:blip r:embed="rId4"/>
            <a:stretch>
              <a:fillRect l="-16" t="-387" r="-469" b="0"/>
            </a:stretch>
          </a:blipFill>
        </p:spPr>
      </p:sp>
      <p:sp>
        <p:nvSpPr>
          <p:cNvPr name="TextBox 5" id="5"/>
          <p:cNvSpPr txBox="true"/>
          <p:nvPr/>
        </p:nvSpPr>
        <p:spPr>
          <a:xfrm rot="0">
            <a:off x="2361454" y="692461"/>
            <a:ext cx="13565091" cy="1045121"/>
          </a:xfrm>
          <a:prstGeom prst="rect">
            <a:avLst/>
          </a:prstGeom>
        </p:spPr>
        <p:txBody>
          <a:bodyPr anchor="t" rtlCol="false" tIns="0" lIns="0" bIns="0" rIns="0">
            <a:spAutoFit/>
          </a:bodyPr>
          <a:lstStyle/>
          <a:p>
            <a:pPr algn="r">
              <a:lnSpc>
                <a:spcPts val="8140"/>
              </a:lnSpc>
            </a:pPr>
            <a:r>
              <a:rPr lang="en-US" b="true" sz="7204">
                <a:solidFill>
                  <a:srgbClr val="FFFFFF"/>
                </a:solidFill>
                <a:latin typeface="Glacial Indifference Bold"/>
                <a:ea typeface="Glacial Indifference Bold"/>
                <a:cs typeface="Glacial Indifference Bold"/>
                <a:sym typeface="Glacial Indifference Bold"/>
              </a:rPr>
              <a:t>OBJECT ORIENTED E-R DIAGRAM</a:t>
            </a:r>
          </a:p>
        </p:txBody>
      </p:sp>
      <p:sp>
        <p:nvSpPr>
          <p:cNvPr name="TextBox 6" id="6"/>
          <p:cNvSpPr txBox="true"/>
          <p:nvPr/>
        </p:nvSpPr>
        <p:spPr>
          <a:xfrm rot="0">
            <a:off x="6346363" y="7846762"/>
            <a:ext cx="5595275" cy="1411538"/>
          </a:xfrm>
          <a:prstGeom prst="rect">
            <a:avLst/>
          </a:prstGeom>
        </p:spPr>
        <p:txBody>
          <a:bodyPr anchor="t" rtlCol="false" tIns="0" lIns="0" bIns="0" rIns="0">
            <a:spAutoFit/>
          </a:bodyPr>
          <a:lstStyle/>
          <a:p>
            <a:pPr algn="r">
              <a:lnSpc>
                <a:spcPts val="12106"/>
              </a:lnSpc>
            </a:pPr>
            <a:r>
              <a:rPr lang="en-US" sz="6725" u="sng">
                <a:solidFill>
                  <a:srgbClr val="FFFFFF"/>
                </a:solidFill>
                <a:latin typeface="HK Grotesk"/>
                <a:ea typeface="HK Grotesk"/>
                <a:cs typeface="HK Grotesk"/>
                <a:sym typeface="HK Grotesk"/>
                <a:hlinkClick r:id="rId6" tooltip="https://drive.google.com/file/d/1m9UyRVenLN8-JJc9EDwdH9kEKugaSWqp/view?usp=drive_link"/>
              </a:rPr>
              <a:t>E-R DIAGRAM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50A3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48932" y="2096863"/>
            <a:ext cx="18192432" cy="6097237"/>
            <a:chOff x="0" y="0"/>
            <a:chExt cx="23397286" cy="7841653"/>
          </a:xfrm>
        </p:grpSpPr>
        <p:sp>
          <p:nvSpPr>
            <p:cNvPr name="Freeform 3" id="3"/>
            <p:cNvSpPr/>
            <p:nvPr/>
          </p:nvSpPr>
          <p:spPr>
            <a:xfrm flipH="false" flipV="false" rot="0">
              <a:off x="6554978" y="65913"/>
              <a:ext cx="2592197" cy="518541"/>
            </a:xfrm>
            <a:custGeom>
              <a:avLst/>
              <a:gdLst/>
              <a:ahLst/>
              <a:cxnLst/>
              <a:rect r="r" b="b" t="t" l="l"/>
              <a:pathLst>
                <a:path h="518541" w="2592197">
                  <a:moveTo>
                    <a:pt x="2541524" y="127"/>
                  </a:moveTo>
                  <a:lnTo>
                    <a:pt x="50673" y="127"/>
                  </a:lnTo>
                  <a:cubicBezTo>
                    <a:pt x="22733" y="127"/>
                    <a:pt x="0" y="22733"/>
                    <a:pt x="0" y="50800"/>
                  </a:cubicBezTo>
                  <a:lnTo>
                    <a:pt x="0" y="467868"/>
                  </a:lnTo>
                  <a:cubicBezTo>
                    <a:pt x="0" y="495808"/>
                    <a:pt x="22607" y="518541"/>
                    <a:pt x="50673" y="518541"/>
                  </a:cubicBezTo>
                  <a:lnTo>
                    <a:pt x="2541524" y="518541"/>
                  </a:lnTo>
                  <a:cubicBezTo>
                    <a:pt x="2569464" y="518541"/>
                    <a:pt x="2592197" y="495935"/>
                    <a:pt x="2592197" y="467868"/>
                  </a:cubicBezTo>
                  <a:lnTo>
                    <a:pt x="2592197" y="50673"/>
                  </a:lnTo>
                  <a:cubicBezTo>
                    <a:pt x="2592197" y="22733"/>
                    <a:pt x="2569591" y="0"/>
                    <a:pt x="2541524" y="0"/>
                  </a:cubicBezTo>
                  <a:close/>
                </a:path>
              </a:pathLst>
            </a:custGeom>
            <a:solidFill>
              <a:srgbClr val="233DFF"/>
            </a:solidFill>
          </p:spPr>
        </p:sp>
        <p:sp>
          <p:nvSpPr>
            <p:cNvPr name="Freeform 4" id="4"/>
            <p:cNvSpPr/>
            <p:nvPr/>
          </p:nvSpPr>
          <p:spPr>
            <a:xfrm flipH="false" flipV="false" rot="0">
              <a:off x="6552565" y="63500"/>
              <a:ext cx="2597023" cy="523367"/>
            </a:xfrm>
            <a:custGeom>
              <a:avLst/>
              <a:gdLst/>
              <a:ahLst/>
              <a:cxnLst/>
              <a:rect r="r" b="b" t="t" l="l"/>
              <a:pathLst>
                <a:path h="523367" w="2597023">
                  <a:moveTo>
                    <a:pt x="2543937" y="5080"/>
                  </a:moveTo>
                  <a:lnTo>
                    <a:pt x="53086" y="5080"/>
                  </a:lnTo>
                  <a:lnTo>
                    <a:pt x="53086" y="2540"/>
                  </a:lnTo>
                  <a:lnTo>
                    <a:pt x="53086" y="5080"/>
                  </a:lnTo>
                  <a:cubicBezTo>
                    <a:pt x="26543" y="5080"/>
                    <a:pt x="4953" y="26543"/>
                    <a:pt x="4953" y="53213"/>
                  </a:cubicBezTo>
                  <a:lnTo>
                    <a:pt x="2413" y="53213"/>
                  </a:lnTo>
                  <a:lnTo>
                    <a:pt x="4953" y="53213"/>
                  </a:lnTo>
                  <a:lnTo>
                    <a:pt x="4953" y="470281"/>
                  </a:lnTo>
                  <a:lnTo>
                    <a:pt x="2413" y="470281"/>
                  </a:lnTo>
                  <a:lnTo>
                    <a:pt x="4953" y="470281"/>
                  </a:lnTo>
                  <a:cubicBezTo>
                    <a:pt x="4953" y="496824"/>
                    <a:pt x="26416" y="518414"/>
                    <a:pt x="53086" y="518414"/>
                  </a:cubicBezTo>
                  <a:lnTo>
                    <a:pt x="53086" y="520954"/>
                  </a:lnTo>
                  <a:lnTo>
                    <a:pt x="53086" y="518414"/>
                  </a:lnTo>
                  <a:lnTo>
                    <a:pt x="2543937" y="518414"/>
                  </a:lnTo>
                  <a:lnTo>
                    <a:pt x="2543937" y="520954"/>
                  </a:lnTo>
                  <a:lnTo>
                    <a:pt x="2543937" y="518414"/>
                  </a:lnTo>
                  <a:cubicBezTo>
                    <a:pt x="2570480" y="518414"/>
                    <a:pt x="2592070" y="496951"/>
                    <a:pt x="2592070" y="470281"/>
                  </a:cubicBezTo>
                  <a:lnTo>
                    <a:pt x="2594610" y="470281"/>
                  </a:lnTo>
                  <a:lnTo>
                    <a:pt x="2592070" y="470281"/>
                  </a:lnTo>
                  <a:lnTo>
                    <a:pt x="2592070" y="53086"/>
                  </a:lnTo>
                  <a:lnTo>
                    <a:pt x="2594610" y="53086"/>
                  </a:lnTo>
                  <a:lnTo>
                    <a:pt x="2592070" y="53086"/>
                  </a:lnTo>
                  <a:cubicBezTo>
                    <a:pt x="2592070" y="26543"/>
                    <a:pt x="2570607" y="4953"/>
                    <a:pt x="2543937" y="4953"/>
                  </a:cubicBezTo>
                  <a:lnTo>
                    <a:pt x="2543937" y="2540"/>
                  </a:lnTo>
                  <a:lnTo>
                    <a:pt x="2543937" y="5080"/>
                  </a:lnTo>
                  <a:moveTo>
                    <a:pt x="2543937" y="0"/>
                  </a:moveTo>
                  <a:cubicBezTo>
                    <a:pt x="2573274" y="0"/>
                    <a:pt x="2597023" y="23749"/>
                    <a:pt x="2597023" y="53086"/>
                  </a:cubicBezTo>
                  <a:lnTo>
                    <a:pt x="2597023" y="470281"/>
                  </a:lnTo>
                  <a:cubicBezTo>
                    <a:pt x="2597023" y="499618"/>
                    <a:pt x="2573274" y="523367"/>
                    <a:pt x="2543937" y="523367"/>
                  </a:cubicBezTo>
                  <a:lnTo>
                    <a:pt x="53086" y="523367"/>
                  </a:lnTo>
                  <a:cubicBezTo>
                    <a:pt x="23749" y="523367"/>
                    <a:pt x="0" y="499618"/>
                    <a:pt x="0" y="470281"/>
                  </a:cubicBezTo>
                  <a:lnTo>
                    <a:pt x="0" y="53086"/>
                  </a:lnTo>
                  <a:cubicBezTo>
                    <a:pt x="0" y="23749"/>
                    <a:pt x="23749" y="0"/>
                    <a:pt x="53086" y="0"/>
                  </a:cubicBezTo>
                  <a:lnTo>
                    <a:pt x="2543937" y="0"/>
                  </a:lnTo>
                  <a:close/>
                </a:path>
              </a:pathLst>
            </a:custGeom>
            <a:solidFill>
              <a:srgbClr val="F4F6FC"/>
            </a:solidFill>
          </p:spPr>
        </p:sp>
        <p:sp>
          <p:nvSpPr>
            <p:cNvPr name="Freeform 5" id="5"/>
            <p:cNvSpPr/>
            <p:nvPr/>
          </p:nvSpPr>
          <p:spPr>
            <a:xfrm flipH="false" flipV="false" rot="0">
              <a:off x="6555105" y="1800225"/>
              <a:ext cx="2592070" cy="518414"/>
            </a:xfrm>
            <a:custGeom>
              <a:avLst/>
              <a:gdLst/>
              <a:ahLst/>
              <a:cxnLst/>
              <a:rect r="r" b="b" t="t" l="l"/>
              <a:pathLst>
                <a:path h="518414" w="2592070">
                  <a:moveTo>
                    <a:pt x="2591943" y="0"/>
                  </a:moveTo>
                  <a:lnTo>
                    <a:pt x="0" y="0"/>
                  </a:lnTo>
                  <a:lnTo>
                    <a:pt x="0" y="518414"/>
                  </a:lnTo>
                  <a:lnTo>
                    <a:pt x="2592070" y="518414"/>
                  </a:lnTo>
                  <a:close/>
                </a:path>
              </a:pathLst>
            </a:custGeom>
            <a:solidFill>
              <a:srgbClr val="12229D"/>
            </a:solidFill>
          </p:spPr>
        </p:sp>
        <p:sp>
          <p:nvSpPr>
            <p:cNvPr name="Freeform 6" id="6"/>
            <p:cNvSpPr/>
            <p:nvPr/>
          </p:nvSpPr>
          <p:spPr>
            <a:xfrm flipH="false" flipV="false" rot="0">
              <a:off x="6552565" y="1797685"/>
              <a:ext cx="2597150" cy="523494"/>
            </a:xfrm>
            <a:custGeom>
              <a:avLst/>
              <a:gdLst/>
              <a:ahLst/>
              <a:cxnLst/>
              <a:rect r="r" b="b" t="t" l="l"/>
              <a:pathLst>
                <a:path h="523494" w="2597150">
                  <a:moveTo>
                    <a:pt x="2594483" y="5080"/>
                  </a:moveTo>
                  <a:lnTo>
                    <a:pt x="2540" y="5080"/>
                  </a:lnTo>
                  <a:lnTo>
                    <a:pt x="2540" y="2540"/>
                  </a:lnTo>
                  <a:lnTo>
                    <a:pt x="5080" y="2540"/>
                  </a:lnTo>
                  <a:lnTo>
                    <a:pt x="5080" y="520954"/>
                  </a:lnTo>
                  <a:lnTo>
                    <a:pt x="2540" y="520954"/>
                  </a:lnTo>
                  <a:lnTo>
                    <a:pt x="2540" y="518414"/>
                  </a:lnTo>
                  <a:lnTo>
                    <a:pt x="2594610" y="518414"/>
                  </a:lnTo>
                  <a:lnTo>
                    <a:pt x="2594610" y="520954"/>
                  </a:lnTo>
                  <a:lnTo>
                    <a:pt x="2592070" y="520954"/>
                  </a:lnTo>
                  <a:lnTo>
                    <a:pt x="2592070" y="2540"/>
                  </a:lnTo>
                  <a:lnTo>
                    <a:pt x="2594610" y="2540"/>
                  </a:lnTo>
                  <a:lnTo>
                    <a:pt x="2594610" y="5080"/>
                  </a:lnTo>
                  <a:moveTo>
                    <a:pt x="2594610" y="0"/>
                  </a:moveTo>
                  <a:lnTo>
                    <a:pt x="2597150" y="0"/>
                  </a:lnTo>
                  <a:lnTo>
                    <a:pt x="2597150" y="2540"/>
                  </a:lnTo>
                  <a:lnTo>
                    <a:pt x="2597150" y="520954"/>
                  </a:lnTo>
                  <a:lnTo>
                    <a:pt x="2597150" y="523494"/>
                  </a:lnTo>
                  <a:lnTo>
                    <a:pt x="2594610" y="523494"/>
                  </a:lnTo>
                  <a:lnTo>
                    <a:pt x="2540" y="523494"/>
                  </a:lnTo>
                  <a:lnTo>
                    <a:pt x="0" y="523494"/>
                  </a:lnTo>
                  <a:lnTo>
                    <a:pt x="0" y="520954"/>
                  </a:lnTo>
                  <a:lnTo>
                    <a:pt x="0" y="2540"/>
                  </a:lnTo>
                  <a:lnTo>
                    <a:pt x="0" y="0"/>
                  </a:lnTo>
                  <a:lnTo>
                    <a:pt x="2540" y="0"/>
                  </a:lnTo>
                  <a:lnTo>
                    <a:pt x="2594610" y="0"/>
                  </a:lnTo>
                  <a:close/>
                </a:path>
              </a:pathLst>
            </a:custGeom>
            <a:solidFill>
              <a:srgbClr val="F4F6FC"/>
            </a:solidFill>
          </p:spPr>
        </p:sp>
        <p:sp>
          <p:nvSpPr>
            <p:cNvPr name="Freeform 7" id="7"/>
            <p:cNvSpPr/>
            <p:nvPr/>
          </p:nvSpPr>
          <p:spPr>
            <a:xfrm flipH="false" flipV="false" rot="0">
              <a:off x="6066790" y="3534664"/>
              <a:ext cx="3568573" cy="518414"/>
            </a:xfrm>
            <a:custGeom>
              <a:avLst/>
              <a:gdLst/>
              <a:ahLst/>
              <a:cxnLst/>
              <a:rect r="r" b="b" t="t" l="l"/>
              <a:pathLst>
                <a:path h="518414" w="3568573">
                  <a:moveTo>
                    <a:pt x="3568573" y="0"/>
                  </a:moveTo>
                  <a:lnTo>
                    <a:pt x="0" y="0"/>
                  </a:lnTo>
                  <a:lnTo>
                    <a:pt x="0" y="518414"/>
                  </a:lnTo>
                  <a:lnTo>
                    <a:pt x="3568573" y="518414"/>
                  </a:lnTo>
                  <a:close/>
                </a:path>
              </a:pathLst>
            </a:custGeom>
            <a:solidFill>
              <a:srgbClr val="12229D"/>
            </a:solidFill>
          </p:spPr>
        </p:sp>
        <p:sp>
          <p:nvSpPr>
            <p:cNvPr name="Freeform 8" id="8"/>
            <p:cNvSpPr/>
            <p:nvPr/>
          </p:nvSpPr>
          <p:spPr>
            <a:xfrm flipH="false" flipV="false" rot="0">
              <a:off x="6064250" y="3532124"/>
              <a:ext cx="3573653" cy="523494"/>
            </a:xfrm>
            <a:custGeom>
              <a:avLst/>
              <a:gdLst/>
              <a:ahLst/>
              <a:cxnLst/>
              <a:rect r="r" b="b" t="t" l="l"/>
              <a:pathLst>
                <a:path h="523494" w="3573653">
                  <a:moveTo>
                    <a:pt x="3571113" y="5080"/>
                  </a:moveTo>
                  <a:lnTo>
                    <a:pt x="2540" y="5080"/>
                  </a:lnTo>
                  <a:lnTo>
                    <a:pt x="2540" y="2540"/>
                  </a:lnTo>
                  <a:lnTo>
                    <a:pt x="5080" y="2540"/>
                  </a:lnTo>
                  <a:lnTo>
                    <a:pt x="5080" y="520954"/>
                  </a:lnTo>
                  <a:lnTo>
                    <a:pt x="2540" y="520954"/>
                  </a:lnTo>
                  <a:lnTo>
                    <a:pt x="2540" y="518414"/>
                  </a:lnTo>
                  <a:lnTo>
                    <a:pt x="3571113" y="518414"/>
                  </a:lnTo>
                  <a:lnTo>
                    <a:pt x="3571113" y="520954"/>
                  </a:lnTo>
                  <a:lnTo>
                    <a:pt x="3568573" y="520954"/>
                  </a:lnTo>
                  <a:lnTo>
                    <a:pt x="3568573" y="2540"/>
                  </a:lnTo>
                  <a:lnTo>
                    <a:pt x="3571113" y="2540"/>
                  </a:lnTo>
                  <a:lnTo>
                    <a:pt x="3571113" y="5080"/>
                  </a:lnTo>
                  <a:moveTo>
                    <a:pt x="3571113" y="0"/>
                  </a:moveTo>
                  <a:lnTo>
                    <a:pt x="3573653" y="0"/>
                  </a:lnTo>
                  <a:lnTo>
                    <a:pt x="3573653" y="2540"/>
                  </a:lnTo>
                  <a:lnTo>
                    <a:pt x="3573653" y="520955"/>
                  </a:lnTo>
                  <a:lnTo>
                    <a:pt x="3573653" y="523495"/>
                  </a:lnTo>
                  <a:lnTo>
                    <a:pt x="3571113" y="523495"/>
                  </a:lnTo>
                  <a:lnTo>
                    <a:pt x="2540" y="523495"/>
                  </a:lnTo>
                  <a:lnTo>
                    <a:pt x="0" y="523495"/>
                  </a:lnTo>
                  <a:lnTo>
                    <a:pt x="0" y="520955"/>
                  </a:lnTo>
                  <a:lnTo>
                    <a:pt x="0" y="2540"/>
                  </a:lnTo>
                  <a:lnTo>
                    <a:pt x="0" y="0"/>
                  </a:lnTo>
                  <a:lnTo>
                    <a:pt x="2540" y="0"/>
                  </a:lnTo>
                  <a:lnTo>
                    <a:pt x="3571113" y="0"/>
                  </a:lnTo>
                  <a:close/>
                </a:path>
              </a:pathLst>
            </a:custGeom>
            <a:solidFill>
              <a:srgbClr val="F4F6FC"/>
            </a:solidFill>
          </p:spPr>
        </p:sp>
        <p:sp>
          <p:nvSpPr>
            <p:cNvPr name="Freeform 9" id="9"/>
            <p:cNvSpPr/>
            <p:nvPr/>
          </p:nvSpPr>
          <p:spPr>
            <a:xfrm flipH="false" flipV="false" rot="0">
              <a:off x="13443331" y="3535299"/>
              <a:ext cx="3259328" cy="518414"/>
            </a:xfrm>
            <a:custGeom>
              <a:avLst/>
              <a:gdLst/>
              <a:ahLst/>
              <a:cxnLst/>
              <a:rect r="r" b="b" t="t" l="l"/>
              <a:pathLst>
                <a:path h="518414" w="3259328">
                  <a:moveTo>
                    <a:pt x="3259329" y="0"/>
                  </a:moveTo>
                  <a:lnTo>
                    <a:pt x="0" y="0"/>
                  </a:lnTo>
                  <a:lnTo>
                    <a:pt x="0" y="518414"/>
                  </a:lnTo>
                  <a:lnTo>
                    <a:pt x="3259329" y="518414"/>
                  </a:lnTo>
                  <a:close/>
                </a:path>
              </a:pathLst>
            </a:custGeom>
            <a:solidFill>
              <a:srgbClr val="233DFF"/>
            </a:solidFill>
          </p:spPr>
        </p:sp>
        <p:sp>
          <p:nvSpPr>
            <p:cNvPr name="Freeform 10" id="10"/>
            <p:cNvSpPr/>
            <p:nvPr/>
          </p:nvSpPr>
          <p:spPr>
            <a:xfrm flipH="false" flipV="false" rot="0">
              <a:off x="13440792" y="3532759"/>
              <a:ext cx="3264407" cy="523494"/>
            </a:xfrm>
            <a:custGeom>
              <a:avLst/>
              <a:gdLst/>
              <a:ahLst/>
              <a:cxnLst/>
              <a:rect r="r" b="b" t="t" l="l"/>
              <a:pathLst>
                <a:path h="523494" w="3264407">
                  <a:moveTo>
                    <a:pt x="3261868" y="5080"/>
                  </a:moveTo>
                  <a:lnTo>
                    <a:pt x="2539" y="5080"/>
                  </a:lnTo>
                  <a:lnTo>
                    <a:pt x="2539" y="2540"/>
                  </a:lnTo>
                  <a:lnTo>
                    <a:pt x="5079" y="2540"/>
                  </a:lnTo>
                  <a:lnTo>
                    <a:pt x="5079" y="520954"/>
                  </a:lnTo>
                  <a:lnTo>
                    <a:pt x="2539" y="520954"/>
                  </a:lnTo>
                  <a:lnTo>
                    <a:pt x="2539" y="518414"/>
                  </a:lnTo>
                  <a:lnTo>
                    <a:pt x="3261868" y="518414"/>
                  </a:lnTo>
                  <a:lnTo>
                    <a:pt x="3261868" y="520954"/>
                  </a:lnTo>
                  <a:lnTo>
                    <a:pt x="3259328" y="520954"/>
                  </a:lnTo>
                  <a:lnTo>
                    <a:pt x="3259328" y="2540"/>
                  </a:lnTo>
                  <a:lnTo>
                    <a:pt x="3261868" y="2540"/>
                  </a:lnTo>
                  <a:lnTo>
                    <a:pt x="3261868" y="5080"/>
                  </a:lnTo>
                  <a:moveTo>
                    <a:pt x="3261868" y="0"/>
                  </a:moveTo>
                  <a:lnTo>
                    <a:pt x="3264407" y="0"/>
                  </a:lnTo>
                  <a:lnTo>
                    <a:pt x="3264407" y="2540"/>
                  </a:lnTo>
                  <a:lnTo>
                    <a:pt x="3264407" y="520954"/>
                  </a:lnTo>
                  <a:lnTo>
                    <a:pt x="3264407" y="523495"/>
                  </a:lnTo>
                  <a:lnTo>
                    <a:pt x="3261868" y="523495"/>
                  </a:lnTo>
                  <a:lnTo>
                    <a:pt x="2539" y="523495"/>
                  </a:lnTo>
                  <a:lnTo>
                    <a:pt x="0" y="523495"/>
                  </a:lnTo>
                  <a:lnTo>
                    <a:pt x="0" y="520954"/>
                  </a:lnTo>
                  <a:lnTo>
                    <a:pt x="0" y="2540"/>
                  </a:lnTo>
                  <a:lnTo>
                    <a:pt x="0" y="0"/>
                  </a:lnTo>
                  <a:lnTo>
                    <a:pt x="2539" y="0"/>
                  </a:lnTo>
                  <a:lnTo>
                    <a:pt x="3261868" y="0"/>
                  </a:lnTo>
                  <a:close/>
                </a:path>
              </a:pathLst>
            </a:custGeom>
            <a:solidFill>
              <a:srgbClr val="F4F6FC"/>
            </a:solidFill>
          </p:spPr>
        </p:sp>
        <p:sp>
          <p:nvSpPr>
            <p:cNvPr name="Freeform 11" id="11"/>
            <p:cNvSpPr/>
            <p:nvPr/>
          </p:nvSpPr>
          <p:spPr>
            <a:xfrm flipH="false" flipV="false" rot="0">
              <a:off x="976249" y="2390394"/>
              <a:ext cx="1295908" cy="1915160"/>
            </a:xfrm>
            <a:custGeom>
              <a:avLst/>
              <a:gdLst/>
              <a:ahLst/>
              <a:cxnLst/>
              <a:rect r="r" b="b" t="t" l="l"/>
              <a:pathLst>
                <a:path h="1915160" w="1295908">
                  <a:moveTo>
                    <a:pt x="0" y="1273683"/>
                  </a:moveTo>
                  <a:cubicBezTo>
                    <a:pt x="0" y="1628013"/>
                    <a:pt x="290068" y="1915160"/>
                    <a:pt x="647954" y="1915160"/>
                  </a:cubicBezTo>
                  <a:cubicBezTo>
                    <a:pt x="1005840" y="1915160"/>
                    <a:pt x="1295908" y="1628013"/>
                    <a:pt x="1295908" y="1273683"/>
                  </a:cubicBezTo>
                  <a:lnTo>
                    <a:pt x="1295908" y="641477"/>
                  </a:lnTo>
                  <a:cubicBezTo>
                    <a:pt x="1295908" y="287147"/>
                    <a:pt x="1005840" y="0"/>
                    <a:pt x="647954" y="0"/>
                  </a:cubicBezTo>
                  <a:cubicBezTo>
                    <a:pt x="290068" y="0"/>
                    <a:pt x="0" y="287147"/>
                    <a:pt x="0" y="641477"/>
                  </a:cubicBezTo>
                  <a:close/>
                  <a:moveTo>
                    <a:pt x="0" y="641477"/>
                  </a:moveTo>
                  <a:cubicBezTo>
                    <a:pt x="0" y="995807"/>
                    <a:pt x="290068" y="1282954"/>
                    <a:pt x="647954" y="1282954"/>
                  </a:cubicBezTo>
                  <a:cubicBezTo>
                    <a:pt x="1005840" y="1282954"/>
                    <a:pt x="1295908" y="995807"/>
                    <a:pt x="1295908" y="641477"/>
                  </a:cubicBezTo>
                </a:path>
              </a:pathLst>
            </a:custGeom>
            <a:solidFill>
              <a:srgbClr val="050A30"/>
            </a:solidFill>
          </p:spPr>
        </p:sp>
        <p:sp>
          <p:nvSpPr>
            <p:cNvPr name="Freeform 12" id="12"/>
            <p:cNvSpPr/>
            <p:nvPr/>
          </p:nvSpPr>
          <p:spPr>
            <a:xfrm flipH="false" flipV="false" rot="0">
              <a:off x="973709" y="2387854"/>
              <a:ext cx="1300988" cy="1920240"/>
            </a:xfrm>
            <a:custGeom>
              <a:avLst/>
              <a:gdLst/>
              <a:ahLst/>
              <a:cxnLst/>
              <a:rect r="r" b="b" t="t" l="l"/>
              <a:pathLst>
                <a:path h="1920240" w="1300988">
                  <a:moveTo>
                    <a:pt x="5080" y="1276223"/>
                  </a:moveTo>
                  <a:cubicBezTo>
                    <a:pt x="5080" y="1629029"/>
                    <a:pt x="294005" y="1915160"/>
                    <a:pt x="650494" y="1915160"/>
                  </a:cubicBezTo>
                  <a:lnTo>
                    <a:pt x="650494" y="1917700"/>
                  </a:lnTo>
                  <a:lnTo>
                    <a:pt x="650494" y="1915160"/>
                  </a:lnTo>
                  <a:cubicBezTo>
                    <a:pt x="1006983" y="1915160"/>
                    <a:pt x="1295908" y="1629029"/>
                    <a:pt x="1295908" y="1276223"/>
                  </a:cubicBezTo>
                  <a:lnTo>
                    <a:pt x="1298448" y="1276223"/>
                  </a:lnTo>
                  <a:lnTo>
                    <a:pt x="1295908" y="1276223"/>
                  </a:lnTo>
                  <a:lnTo>
                    <a:pt x="1295908" y="644017"/>
                  </a:lnTo>
                  <a:lnTo>
                    <a:pt x="1298448" y="644017"/>
                  </a:lnTo>
                  <a:lnTo>
                    <a:pt x="1295908" y="644017"/>
                  </a:lnTo>
                  <a:cubicBezTo>
                    <a:pt x="1295908" y="291211"/>
                    <a:pt x="1006983" y="5080"/>
                    <a:pt x="650494" y="5080"/>
                  </a:cubicBezTo>
                  <a:lnTo>
                    <a:pt x="650494" y="2540"/>
                  </a:lnTo>
                  <a:lnTo>
                    <a:pt x="650494" y="5080"/>
                  </a:lnTo>
                  <a:cubicBezTo>
                    <a:pt x="294005" y="5080"/>
                    <a:pt x="5080" y="291211"/>
                    <a:pt x="5080" y="644017"/>
                  </a:cubicBezTo>
                  <a:lnTo>
                    <a:pt x="2540" y="644017"/>
                  </a:lnTo>
                  <a:lnTo>
                    <a:pt x="5080" y="644017"/>
                  </a:lnTo>
                  <a:lnTo>
                    <a:pt x="5080" y="1276223"/>
                  </a:lnTo>
                  <a:lnTo>
                    <a:pt x="2540" y="1276223"/>
                  </a:lnTo>
                  <a:lnTo>
                    <a:pt x="5080" y="1276223"/>
                  </a:lnTo>
                  <a:moveTo>
                    <a:pt x="0" y="1276223"/>
                  </a:moveTo>
                  <a:lnTo>
                    <a:pt x="0" y="644017"/>
                  </a:lnTo>
                  <a:cubicBezTo>
                    <a:pt x="0" y="288290"/>
                    <a:pt x="291338" y="0"/>
                    <a:pt x="650494" y="0"/>
                  </a:cubicBezTo>
                  <a:cubicBezTo>
                    <a:pt x="1009650" y="0"/>
                    <a:pt x="1300988" y="288290"/>
                    <a:pt x="1300988" y="644017"/>
                  </a:cubicBezTo>
                  <a:lnTo>
                    <a:pt x="1300988" y="1276223"/>
                  </a:lnTo>
                  <a:cubicBezTo>
                    <a:pt x="1300988" y="1631950"/>
                    <a:pt x="1009650" y="1920240"/>
                    <a:pt x="650494" y="1920240"/>
                  </a:cubicBezTo>
                  <a:cubicBezTo>
                    <a:pt x="291338" y="1920240"/>
                    <a:pt x="0" y="1631949"/>
                    <a:pt x="0" y="1276223"/>
                  </a:cubicBezTo>
                  <a:close/>
                  <a:moveTo>
                    <a:pt x="5080" y="644017"/>
                  </a:moveTo>
                  <a:cubicBezTo>
                    <a:pt x="5080" y="996823"/>
                    <a:pt x="294005" y="1282954"/>
                    <a:pt x="650494" y="1282954"/>
                  </a:cubicBezTo>
                  <a:lnTo>
                    <a:pt x="650494" y="1285494"/>
                  </a:lnTo>
                  <a:lnTo>
                    <a:pt x="650494" y="1282954"/>
                  </a:lnTo>
                  <a:cubicBezTo>
                    <a:pt x="1006983" y="1282954"/>
                    <a:pt x="1295908" y="996823"/>
                    <a:pt x="1295908" y="644017"/>
                  </a:cubicBezTo>
                  <a:lnTo>
                    <a:pt x="1300988" y="644017"/>
                  </a:lnTo>
                  <a:cubicBezTo>
                    <a:pt x="1300988" y="999744"/>
                    <a:pt x="1009650" y="1288034"/>
                    <a:pt x="650494" y="1288034"/>
                  </a:cubicBezTo>
                  <a:cubicBezTo>
                    <a:pt x="291338" y="1288034"/>
                    <a:pt x="0" y="999744"/>
                    <a:pt x="0" y="644017"/>
                  </a:cubicBezTo>
                  <a:close/>
                </a:path>
              </a:pathLst>
            </a:custGeom>
            <a:solidFill>
              <a:srgbClr val="F4F6FC"/>
            </a:solidFill>
          </p:spPr>
        </p:sp>
        <p:sp>
          <p:nvSpPr>
            <p:cNvPr name="Freeform 13" id="13"/>
            <p:cNvSpPr/>
            <p:nvPr/>
          </p:nvSpPr>
          <p:spPr>
            <a:xfrm flipH="false" flipV="false" rot="0">
              <a:off x="327025" y="5522087"/>
              <a:ext cx="2592070" cy="518414"/>
            </a:xfrm>
            <a:custGeom>
              <a:avLst/>
              <a:gdLst/>
              <a:ahLst/>
              <a:cxnLst/>
              <a:rect r="r" b="b" t="t" l="l"/>
              <a:pathLst>
                <a:path h="518414" w="2592070">
                  <a:moveTo>
                    <a:pt x="2592070" y="0"/>
                  </a:moveTo>
                  <a:lnTo>
                    <a:pt x="0" y="0"/>
                  </a:lnTo>
                  <a:lnTo>
                    <a:pt x="0" y="518414"/>
                  </a:lnTo>
                  <a:lnTo>
                    <a:pt x="2592070" y="518414"/>
                  </a:lnTo>
                  <a:close/>
                </a:path>
              </a:pathLst>
            </a:custGeom>
            <a:solidFill>
              <a:srgbClr val="12229D"/>
            </a:solidFill>
          </p:spPr>
        </p:sp>
        <p:sp>
          <p:nvSpPr>
            <p:cNvPr name="Freeform 14" id="14"/>
            <p:cNvSpPr/>
            <p:nvPr/>
          </p:nvSpPr>
          <p:spPr>
            <a:xfrm flipH="false" flipV="false" rot="0">
              <a:off x="324485" y="5519547"/>
              <a:ext cx="2597150" cy="523494"/>
            </a:xfrm>
            <a:custGeom>
              <a:avLst/>
              <a:gdLst/>
              <a:ahLst/>
              <a:cxnLst/>
              <a:rect r="r" b="b" t="t" l="l"/>
              <a:pathLst>
                <a:path h="523494" w="2597150">
                  <a:moveTo>
                    <a:pt x="2594610" y="4953"/>
                  </a:moveTo>
                  <a:lnTo>
                    <a:pt x="2540" y="4953"/>
                  </a:lnTo>
                  <a:lnTo>
                    <a:pt x="2540" y="2413"/>
                  </a:lnTo>
                  <a:lnTo>
                    <a:pt x="5080" y="2413"/>
                  </a:lnTo>
                  <a:lnTo>
                    <a:pt x="5080" y="520827"/>
                  </a:lnTo>
                  <a:lnTo>
                    <a:pt x="2540" y="520827"/>
                  </a:lnTo>
                  <a:lnTo>
                    <a:pt x="2540" y="518287"/>
                  </a:lnTo>
                  <a:lnTo>
                    <a:pt x="2594610" y="518287"/>
                  </a:lnTo>
                  <a:lnTo>
                    <a:pt x="2594610" y="520827"/>
                  </a:lnTo>
                  <a:lnTo>
                    <a:pt x="2592070" y="520827"/>
                  </a:lnTo>
                  <a:lnTo>
                    <a:pt x="2592070" y="2540"/>
                  </a:lnTo>
                  <a:lnTo>
                    <a:pt x="2594610" y="2540"/>
                  </a:lnTo>
                  <a:lnTo>
                    <a:pt x="2594610" y="5080"/>
                  </a:lnTo>
                  <a:moveTo>
                    <a:pt x="2594610" y="0"/>
                  </a:moveTo>
                  <a:lnTo>
                    <a:pt x="2597150" y="0"/>
                  </a:lnTo>
                  <a:lnTo>
                    <a:pt x="2597150" y="2540"/>
                  </a:lnTo>
                  <a:lnTo>
                    <a:pt x="2597150" y="520954"/>
                  </a:lnTo>
                  <a:lnTo>
                    <a:pt x="2597150" y="523495"/>
                  </a:lnTo>
                  <a:lnTo>
                    <a:pt x="2594610" y="523495"/>
                  </a:lnTo>
                  <a:lnTo>
                    <a:pt x="2540" y="523495"/>
                  </a:lnTo>
                  <a:lnTo>
                    <a:pt x="0" y="523495"/>
                  </a:lnTo>
                  <a:lnTo>
                    <a:pt x="0" y="520954"/>
                  </a:lnTo>
                  <a:lnTo>
                    <a:pt x="0" y="2540"/>
                  </a:lnTo>
                  <a:lnTo>
                    <a:pt x="0" y="0"/>
                  </a:lnTo>
                  <a:lnTo>
                    <a:pt x="2540" y="0"/>
                  </a:lnTo>
                  <a:lnTo>
                    <a:pt x="2594610" y="0"/>
                  </a:lnTo>
                  <a:close/>
                </a:path>
              </a:pathLst>
            </a:custGeom>
            <a:solidFill>
              <a:srgbClr val="F4F6FC"/>
            </a:solidFill>
          </p:spPr>
        </p:sp>
        <p:sp>
          <p:nvSpPr>
            <p:cNvPr name="Freeform 15" id="15"/>
            <p:cNvSpPr/>
            <p:nvPr/>
          </p:nvSpPr>
          <p:spPr>
            <a:xfrm flipH="false" flipV="false" rot="0">
              <a:off x="66040" y="7257161"/>
              <a:ext cx="3111754" cy="518414"/>
            </a:xfrm>
            <a:custGeom>
              <a:avLst/>
              <a:gdLst/>
              <a:ahLst/>
              <a:cxnLst/>
              <a:rect r="r" b="b" t="t" l="l"/>
              <a:pathLst>
                <a:path h="518414" w="3111754">
                  <a:moveTo>
                    <a:pt x="3111754" y="0"/>
                  </a:moveTo>
                  <a:lnTo>
                    <a:pt x="0" y="0"/>
                  </a:lnTo>
                  <a:lnTo>
                    <a:pt x="0" y="518414"/>
                  </a:lnTo>
                  <a:lnTo>
                    <a:pt x="3111754" y="518414"/>
                  </a:lnTo>
                  <a:close/>
                </a:path>
              </a:pathLst>
            </a:custGeom>
            <a:solidFill>
              <a:srgbClr val="12229D"/>
            </a:solidFill>
          </p:spPr>
        </p:sp>
        <p:sp>
          <p:nvSpPr>
            <p:cNvPr name="Freeform 16" id="16"/>
            <p:cNvSpPr/>
            <p:nvPr/>
          </p:nvSpPr>
          <p:spPr>
            <a:xfrm flipH="false" flipV="false" rot="0">
              <a:off x="63500" y="7254621"/>
              <a:ext cx="3116834" cy="523494"/>
            </a:xfrm>
            <a:custGeom>
              <a:avLst/>
              <a:gdLst/>
              <a:ahLst/>
              <a:cxnLst/>
              <a:rect r="r" b="b" t="t" l="l"/>
              <a:pathLst>
                <a:path h="523494" w="3116834">
                  <a:moveTo>
                    <a:pt x="3114294" y="5080"/>
                  </a:moveTo>
                  <a:lnTo>
                    <a:pt x="2540" y="5080"/>
                  </a:lnTo>
                  <a:lnTo>
                    <a:pt x="2540" y="2540"/>
                  </a:lnTo>
                  <a:lnTo>
                    <a:pt x="5080" y="2540"/>
                  </a:lnTo>
                  <a:lnTo>
                    <a:pt x="5080" y="520954"/>
                  </a:lnTo>
                  <a:lnTo>
                    <a:pt x="2540" y="520954"/>
                  </a:lnTo>
                  <a:lnTo>
                    <a:pt x="2540" y="518414"/>
                  </a:lnTo>
                  <a:lnTo>
                    <a:pt x="3114294" y="518414"/>
                  </a:lnTo>
                  <a:lnTo>
                    <a:pt x="3114294" y="520954"/>
                  </a:lnTo>
                  <a:lnTo>
                    <a:pt x="3111754" y="520954"/>
                  </a:lnTo>
                  <a:lnTo>
                    <a:pt x="3111754" y="2540"/>
                  </a:lnTo>
                  <a:lnTo>
                    <a:pt x="3114294" y="2540"/>
                  </a:lnTo>
                  <a:lnTo>
                    <a:pt x="3114294" y="5080"/>
                  </a:lnTo>
                  <a:moveTo>
                    <a:pt x="3114294" y="0"/>
                  </a:moveTo>
                  <a:lnTo>
                    <a:pt x="3116834" y="0"/>
                  </a:lnTo>
                  <a:lnTo>
                    <a:pt x="3116834" y="2540"/>
                  </a:lnTo>
                  <a:lnTo>
                    <a:pt x="3116834" y="520954"/>
                  </a:lnTo>
                  <a:lnTo>
                    <a:pt x="3116834" y="523494"/>
                  </a:lnTo>
                  <a:lnTo>
                    <a:pt x="3114294" y="523494"/>
                  </a:lnTo>
                  <a:lnTo>
                    <a:pt x="2540" y="523494"/>
                  </a:lnTo>
                  <a:lnTo>
                    <a:pt x="0" y="523494"/>
                  </a:lnTo>
                  <a:lnTo>
                    <a:pt x="0" y="520954"/>
                  </a:lnTo>
                  <a:lnTo>
                    <a:pt x="0" y="2540"/>
                  </a:lnTo>
                  <a:lnTo>
                    <a:pt x="0" y="0"/>
                  </a:lnTo>
                  <a:lnTo>
                    <a:pt x="2540" y="0"/>
                  </a:lnTo>
                  <a:lnTo>
                    <a:pt x="3114294" y="0"/>
                  </a:lnTo>
                  <a:close/>
                </a:path>
              </a:pathLst>
            </a:custGeom>
            <a:solidFill>
              <a:srgbClr val="F4F6FC"/>
            </a:solidFill>
          </p:spPr>
        </p:sp>
        <p:sp>
          <p:nvSpPr>
            <p:cNvPr name="Freeform 17" id="17"/>
            <p:cNvSpPr/>
            <p:nvPr/>
          </p:nvSpPr>
          <p:spPr>
            <a:xfrm flipH="false" flipV="false" rot="0">
              <a:off x="20512024" y="3535934"/>
              <a:ext cx="2592070" cy="518414"/>
            </a:xfrm>
            <a:custGeom>
              <a:avLst/>
              <a:gdLst/>
              <a:ahLst/>
              <a:cxnLst/>
              <a:rect r="r" b="b" t="t" l="l"/>
              <a:pathLst>
                <a:path h="518414" w="2592070">
                  <a:moveTo>
                    <a:pt x="2592070" y="0"/>
                  </a:moveTo>
                  <a:lnTo>
                    <a:pt x="0" y="0"/>
                  </a:lnTo>
                  <a:lnTo>
                    <a:pt x="0" y="518414"/>
                  </a:lnTo>
                  <a:lnTo>
                    <a:pt x="2592070" y="518414"/>
                  </a:lnTo>
                  <a:close/>
                </a:path>
              </a:pathLst>
            </a:custGeom>
            <a:solidFill>
              <a:srgbClr val="12229D"/>
            </a:solidFill>
          </p:spPr>
        </p:sp>
        <p:sp>
          <p:nvSpPr>
            <p:cNvPr name="Freeform 18" id="18"/>
            <p:cNvSpPr/>
            <p:nvPr/>
          </p:nvSpPr>
          <p:spPr>
            <a:xfrm flipH="false" flipV="false" rot="0">
              <a:off x="20509485" y="3533394"/>
              <a:ext cx="2597148" cy="523494"/>
            </a:xfrm>
            <a:custGeom>
              <a:avLst/>
              <a:gdLst/>
              <a:ahLst/>
              <a:cxnLst/>
              <a:rect r="r" b="b" t="t" l="l"/>
              <a:pathLst>
                <a:path h="523494" w="2597148">
                  <a:moveTo>
                    <a:pt x="2594609" y="5080"/>
                  </a:moveTo>
                  <a:lnTo>
                    <a:pt x="2539" y="5080"/>
                  </a:lnTo>
                  <a:lnTo>
                    <a:pt x="2539" y="2540"/>
                  </a:lnTo>
                  <a:lnTo>
                    <a:pt x="5078" y="2540"/>
                  </a:lnTo>
                  <a:lnTo>
                    <a:pt x="5078" y="520954"/>
                  </a:lnTo>
                  <a:lnTo>
                    <a:pt x="2539" y="520954"/>
                  </a:lnTo>
                  <a:lnTo>
                    <a:pt x="2539" y="518414"/>
                  </a:lnTo>
                  <a:lnTo>
                    <a:pt x="2594609" y="518414"/>
                  </a:lnTo>
                  <a:lnTo>
                    <a:pt x="2594609" y="520954"/>
                  </a:lnTo>
                  <a:lnTo>
                    <a:pt x="2592069" y="520954"/>
                  </a:lnTo>
                  <a:lnTo>
                    <a:pt x="2592069" y="2540"/>
                  </a:lnTo>
                  <a:lnTo>
                    <a:pt x="2594609" y="2540"/>
                  </a:lnTo>
                  <a:lnTo>
                    <a:pt x="2594609" y="5080"/>
                  </a:lnTo>
                  <a:moveTo>
                    <a:pt x="2594609" y="0"/>
                  </a:moveTo>
                  <a:lnTo>
                    <a:pt x="2597148" y="0"/>
                  </a:lnTo>
                  <a:lnTo>
                    <a:pt x="2597148" y="2541"/>
                  </a:lnTo>
                  <a:lnTo>
                    <a:pt x="2597148" y="520955"/>
                  </a:lnTo>
                  <a:lnTo>
                    <a:pt x="2597148" y="523495"/>
                  </a:lnTo>
                  <a:lnTo>
                    <a:pt x="2594609" y="523495"/>
                  </a:lnTo>
                  <a:lnTo>
                    <a:pt x="2539" y="523495"/>
                  </a:lnTo>
                  <a:lnTo>
                    <a:pt x="0" y="523495"/>
                  </a:lnTo>
                  <a:lnTo>
                    <a:pt x="0" y="520955"/>
                  </a:lnTo>
                  <a:lnTo>
                    <a:pt x="0" y="2541"/>
                  </a:lnTo>
                  <a:lnTo>
                    <a:pt x="0" y="0"/>
                  </a:lnTo>
                  <a:lnTo>
                    <a:pt x="2539" y="0"/>
                  </a:lnTo>
                  <a:lnTo>
                    <a:pt x="2594609" y="0"/>
                  </a:lnTo>
                  <a:close/>
                </a:path>
              </a:pathLst>
            </a:custGeom>
            <a:solidFill>
              <a:srgbClr val="F4F6FC"/>
            </a:solidFill>
          </p:spPr>
        </p:sp>
        <p:sp>
          <p:nvSpPr>
            <p:cNvPr name="Freeform 19" id="19"/>
            <p:cNvSpPr/>
            <p:nvPr/>
          </p:nvSpPr>
          <p:spPr>
            <a:xfrm flipH="false" flipV="false" rot="0">
              <a:off x="20290410" y="5270754"/>
              <a:ext cx="3040889" cy="518414"/>
            </a:xfrm>
            <a:custGeom>
              <a:avLst/>
              <a:gdLst/>
              <a:ahLst/>
              <a:cxnLst/>
              <a:rect r="r" b="b" t="t" l="l"/>
              <a:pathLst>
                <a:path h="518414" w="3040889">
                  <a:moveTo>
                    <a:pt x="3040887" y="0"/>
                  </a:moveTo>
                  <a:lnTo>
                    <a:pt x="0" y="0"/>
                  </a:lnTo>
                  <a:lnTo>
                    <a:pt x="0" y="518414"/>
                  </a:lnTo>
                  <a:lnTo>
                    <a:pt x="3040888" y="518414"/>
                  </a:lnTo>
                  <a:close/>
                </a:path>
              </a:pathLst>
            </a:custGeom>
            <a:solidFill>
              <a:srgbClr val="12229D"/>
            </a:solidFill>
          </p:spPr>
        </p:sp>
        <p:sp>
          <p:nvSpPr>
            <p:cNvPr name="Freeform 20" id="20"/>
            <p:cNvSpPr/>
            <p:nvPr/>
          </p:nvSpPr>
          <p:spPr>
            <a:xfrm flipH="false" flipV="false" rot="0">
              <a:off x="20287872" y="5268214"/>
              <a:ext cx="3045966" cy="523494"/>
            </a:xfrm>
            <a:custGeom>
              <a:avLst/>
              <a:gdLst/>
              <a:ahLst/>
              <a:cxnLst/>
              <a:rect r="r" b="b" t="t" l="l"/>
              <a:pathLst>
                <a:path h="523494" w="3045966">
                  <a:moveTo>
                    <a:pt x="3043425" y="5080"/>
                  </a:moveTo>
                  <a:lnTo>
                    <a:pt x="2538" y="5080"/>
                  </a:lnTo>
                  <a:lnTo>
                    <a:pt x="2538" y="2540"/>
                  </a:lnTo>
                  <a:lnTo>
                    <a:pt x="5077" y="2540"/>
                  </a:lnTo>
                  <a:lnTo>
                    <a:pt x="5077" y="520954"/>
                  </a:lnTo>
                  <a:lnTo>
                    <a:pt x="2538" y="520954"/>
                  </a:lnTo>
                  <a:lnTo>
                    <a:pt x="2538" y="518414"/>
                  </a:lnTo>
                  <a:lnTo>
                    <a:pt x="3043426" y="518414"/>
                  </a:lnTo>
                  <a:lnTo>
                    <a:pt x="3043426" y="520954"/>
                  </a:lnTo>
                  <a:lnTo>
                    <a:pt x="3040887" y="520954"/>
                  </a:lnTo>
                  <a:lnTo>
                    <a:pt x="3040887" y="2540"/>
                  </a:lnTo>
                  <a:lnTo>
                    <a:pt x="3043426" y="2540"/>
                  </a:lnTo>
                  <a:lnTo>
                    <a:pt x="3043426" y="5080"/>
                  </a:lnTo>
                  <a:moveTo>
                    <a:pt x="3043426" y="0"/>
                  </a:moveTo>
                  <a:lnTo>
                    <a:pt x="3045966" y="0"/>
                  </a:lnTo>
                  <a:lnTo>
                    <a:pt x="3045966" y="2540"/>
                  </a:lnTo>
                  <a:lnTo>
                    <a:pt x="3045966" y="520954"/>
                  </a:lnTo>
                  <a:lnTo>
                    <a:pt x="3045966" y="523494"/>
                  </a:lnTo>
                  <a:lnTo>
                    <a:pt x="3043426" y="523494"/>
                  </a:lnTo>
                  <a:lnTo>
                    <a:pt x="2539" y="523494"/>
                  </a:lnTo>
                  <a:lnTo>
                    <a:pt x="0" y="523494"/>
                  </a:lnTo>
                  <a:lnTo>
                    <a:pt x="0" y="520954"/>
                  </a:lnTo>
                  <a:lnTo>
                    <a:pt x="0" y="2540"/>
                  </a:lnTo>
                  <a:lnTo>
                    <a:pt x="0" y="0"/>
                  </a:lnTo>
                  <a:lnTo>
                    <a:pt x="2539" y="0"/>
                  </a:lnTo>
                  <a:lnTo>
                    <a:pt x="3043426" y="0"/>
                  </a:lnTo>
                  <a:close/>
                </a:path>
              </a:pathLst>
            </a:custGeom>
            <a:solidFill>
              <a:srgbClr val="F4F6FC"/>
            </a:solidFill>
          </p:spPr>
        </p:sp>
        <p:sp>
          <p:nvSpPr>
            <p:cNvPr name="Freeform 21" id="21"/>
            <p:cNvSpPr/>
            <p:nvPr/>
          </p:nvSpPr>
          <p:spPr>
            <a:xfrm flipH="false" flipV="false" rot="0">
              <a:off x="20517486" y="7005955"/>
              <a:ext cx="2592070" cy="518414"/>
            </a:xfrm>
            <a:custGeom>
              <a:avLst/>
              <a:gdLst/>
              <a:ahLst/>
              <a:cxnLst/>
              <a:rect r="r" b="b" t="t" l="l"/>
              <a:pathLst>
                <a:path h="518414" w="2592070">
                  <a:moveTo>
                    <a:pt x="2592069" y="0"/>
                  </a:moveTo>
                  <a:lnTo>
                    <a:pt x="0" y="0"/>
                  </a:lnTo>
                  <a:lnTo>
                    <a:pt x="0" y="518414"/>
                  </a:lnTo>
                  <a:lnTo>
                    <a:pt x="2592069" y="518414"/>
                  </a:lnTo>
                  <a:close/>
                </a:path>
              </a:pathLst>
            </a:custGeom>
            <a:solidFill>
              <a:srgbClr val="12229D"/>
            </a:solidFill>
          </p:spPr>
        </p:sp>
        <p:sp>
          <p:nvSpPr>
            <p:cNvPr name="Freeform 22" id="22"/>
            <p:cNvSpPr/>
            <p:nvPr/>
          </p:nvSpPr>
          <p:spPr>
            <a:xfrm flipH="false" flipV="false" rot="0">
              <a:off x="20514946" y="7003415"/>
              <a:ext cx="2597148" cy="523494"/>
            </a:xfrm>
            <a:custGeom>
              <a:avLst/>
              <a:gdLst/>
              <a:ahLst/>
              <a:cxnLst/>
              <a:rect r="r" b="b" t="t" l="l"/>
              <a:pathLst>
                <a:path h="523494" w="2597148">
                  <a:moveTo>
                    <a:pt x="2594609" y="5080"/>
                  </a:moveTo>
                  <a:lnTo>
                    <a:pt x="2540" y="5080"/>
                  </a:lnTo>
                  <a:lnTo>
                    <a:pt x="2540" y="2540"/>
                  </a:lnTo>
                  <a:lnTo>
                    <a:pt x="5079" y="2540"/>
                  </a:lnTo>
                  <a:lnTo>
                    <a:pt x="5079" y="520954"/>
                  </a:lnTo>
                  <a:lnTo>
                    <a:pt x="2540" y="520954"/>
                  </a:lnTo>
                  <a:lnTo>
                    <a:pt x="2540" y="518413"/>
                  </a:lnTo>
                  <a:lnTo>
                    <a:pt x="2594609" y="518413"/>
                  </a:lnTo>
                  <a:lnTo>
                    <a:pt x="2594609" y="520954"/>
                  </a:lnTo>
                  <a:lnTo>
                    <a:pt x="2592070" y="520954"/>
                  </a:lnTo>
                  <a:lnTo>
                    <a:pt x="2592070" y="2540"/>
                  </a:lnTo>
                  <a:lnTo>
                    <a:pt x="2594609" y="2540"/>
                  </a:lnTo>
                  <a:lnTo>
                    <a:pt x="2594609" y="5080"/>
                  </a:lnTo>
                  <a:moveTo>
                    <a:pt x="2594609" y="0"/>
                  </a:moveTo>
                  <a:lnTo>
                    <a:pt x="2597149" y="0"/>
                  </a:lnTo>
                  <a:lnTo>
                    <a:pt x="2597149" y="2540"/>
                  </a:lnTo>
                  <a:lnTo>
                    <a:pt x="2597149" y="520954"/>
                  </a:lnTo>
                  <a:lnTo>
                    <a:pt x="2597149" y="523495"/>
                  </a:lnTo>
                  <a:lnTo>
                    <a:pt x="2594609" y="523495"/>
                  </a:lnTo>
                  <a:lnTo>
                    <a:pt x="2540" y="523495"/>
                  </a:lnTo>
                  <a:lnTo>
                    <a:pt x="0" y="523495"/>
                  </a:lnTo>
                  <a:lnTo>
                    <a:pt x="0" y="520954"/>
                  </a:lnTo>
                  <a:lnTo>
                    <a:pt x="0" y="2540"/>
                  </a:lnTo>
                  <a:lnTo>
                    <a:pt x="0" y="0"/>
                  </a:lnTo>
                  <a:lnTo>
                    <a:pt x="2540" y="0"/>
                  </a:lnTo>
                  <a:lnTo>
                    <a:pt x="2594609" y="0"/>
                  </a:lnTo>
                  <a:close/>
                </a:path>
              </a:pathLst>
            </a:custGeom>
            <a:solidFill>
              <a:srgbClr val="F4F6FC"/>
            </a:solidFill>
          </p:spPr>
        </p:sp>
        <p:sp>
          <p:nvSpPr>
            <p:cNvPr name="Freeform 23" id="23"/>
            <p:cNvSpPr/>
            <p:nvPr/>
          </p:nvSpPr>
          <p:spPr>
            <a:xfrm flipH="false" flipV="false" rot="0">
              <a:off x="5987669" y="5269484"/>
              <a:ext cx="3726815" cy="518414"/>
            </a:xfrm>
            <a:custGeom>
              <a:avLst/>
              <a:gdLst/>
              <a:ahLst/>
              <a:cxnLst/>
              <a:rect r="r" b="b" t="t" l="l"/>
              <a:pathLst>
                <a:path h="518414" w="3726815">
                  <a:moveTo>
                    <a:pt x="3726815" y="0"/>
                  </a:moveTo>
                  <a:lnTo>
                    <a:pt x="0" y="0"/>
                  </a:lnTo>
                  <a:lnTo>
                    <a:pt x="0" y="518414"/>
                  </a:lnTo>
                  <a:lnTo>
                    <a:pt x="3726815" y="518414"/>
                  </a:lnTo>
                  <a:close/>
                </a:path>
              </a:pathLst>
            </a:custGeom>
            <a:solidFill>
              <a:srgbClr val="12229D"/>
            </a:solidFill>
          </p:spPr>
        </p:sp>
        <p:sp>
          <p:nvSpPr>
            <p:cNvPr name="Freeform 24" id="24"/>
            <p:cNvSpPr/>
            <p:nvPr/>
          </p:nvSpPr>
          <p:spPr>
            <a:xfrm flipH="false" flipV="false" rot="0">
              <a:off x="5985129" y="5266944"/>
              <a:ext cx="3731895" cy="523494"/>
            </a:xfrm>
            <a:custGeom>
              <a:avLst/>
              <a:gdLst/>
              <a:ahLst/>
              <a:cxnLst/>
              <a:rect r="r" b="b" t="t" l="l"/>
              <a:pathLst>
                <a:path h="523494" w="3731895">
                  <a:moveTo>
                    <a:pt x="3729355" y="5080"/>
                  </a:moveTo>
                  <a:lnTo>
                    <a:pt x="2540" y="5080"/>
                  </a:lnTo>
                  <a:lnTo>
                    <a:pt x="2540" y="2540"/>
                  </a:lnTo>
                  <a:lnTo>
                    <a:pt x="5080" y="2540"/>
                  </a:lnTo>
                  <a:lnTo>
                    <a:pt x="5080" y="520954"/>
                  </a:lnTo>
                  <a:lnTo>
                    <a:pt x="2540" y="520954"/>
                  </a:lnTo>
                  <a:lnTo>
                    <a:pt x="2540" y="518414"/>
                  </a:lnTo>
                  <a:lnTo>
                    <a:pt x="3729355" y="518414"/>
                  </a:lnTo>
                  <a:lnTo>
                    <a:pt x="3729355" y="520954"/>
                  </a:lnTo>
                  <a:lnTo>
                    <a:pt x="3726815" y="520954"/>
                  </a:lnTo>
                  <a:lnTo>
                    <a:pt x="3726815" y="2540"/>
                  </a:lnTo>
                  <a:lnTo>
                    <a:pt x="3729355" y="2540"/>
                  </a:lnTo>
                  <a:lnTo>
                    <a:pt x="3729355" y="5080"/>
                  </a:lnTo>
                  <a:moveTo>
                    <a:pt x="3729355" y="0"/>
                  </a:moveTo>
                  <a:lnTo>
                    <a:pt x="3731895" y="0"/>
                  </a:lnTo>
                  <a:lnTo>
                    <a:pt x="3731895" y="2541"/>
                  </a:lnTo>
                  <a:lnTo>
                    <a:pt x="3731895" y="520955"/>
                  </a:lnTo>
                  <a:lnTo>
                    <a:pt x="3731895" y="523495"/>
                  </a:lnTo>
                  <a:lnTo>
                    <a:pt x="3729355" y="523495"/>
                  </a:lnTo>
                  <a:lnTo>
                    <a:pt x="2540" y="523495"/>
                  </a:lnTo>
                  <a:lnTo>
                    <a:pt x="0" y="523495"/>
                  </a:lnTo>
                  <a:lnTo>
                    <a:pt x="0" y="520955"/>
                  </a:lnTo>
                  <a:lnTo>
                    <a:pt x="0" y="2541"/>
                  </a:lnTo>
                  <a:lnTo>
                    <a:pt x="0" y="0"/>
                  </a:lnTo>
                  <a:lnTo>
                    <a:pt x="2540" y="0"/>
                  </a:lnTo>
                  <a:lnTo>
                    <a:pt x="3729355" y="0"/>
                  </a:lnTo>
                  <a:close/>
                </a:path>
              </a:pathLst>
            </a:custGeom>
            <a:solidFill>
              <a:srgbClr val="F4F6FC"/>
            </a:solidFill>
          </p:spPr>
        </p:sp>
        <p:sp>
          <p:nvSpPr>
            <p:cNvPr name="Freeform 25" id="25"/>
            <p:cNvSpPr/>
            <p:nvPr/>
          </p:nvSpPr>
          <p:spPr>
            <a:xfrm flipH="false" flipV="false" rot="0">
              <a:off x="7846060" y="587502"/>
              <a:ext cx="10160" cy="1177036"/>
            </a:xfrm>
            <a:custGeom>
              <a:avLst/>
              <a:gdLst/>
              <a:ahLst/>
              <a:cxnLst/>
              <a:rect r="r" b="b" t="t" l="l"/>
              <a:pathLst>
                <a:path h="1177036" w="10160">
                  <a:moveTo>
                    <a:pt x="10160" y="0"/>
                  </a:moveTo>
                  <a:lnTo>
                    <a:pt x="10160" y="1177036"/>
                  </a:lnTo>
                  <a:lnTo>
                    <a:pt x="0" y="1177036"/>
                  </a:lnTo>
                  <a:lnTo>
                    <a:pt x="0" y="0"/>
                  </a:lnTo>
                  <a:close/>
                </a:path>
              </a:pathLst>
            </a:custGeom>
            <a:solidFill>
              <a:srgbClr val="F4F6FC"/>
            </a:solidFill>
          </p:spPr>
        </p:sp>
        <p:sp>
          <p:nvSpPr>
            <p:cNvPr name="Freeform 26" id="26"/>
            <p:cNvSpPr/>
            <p:nvPr/>
          </p:nvSpPr>
          <p:spPr>
            <a:xfrm flipH="false" flipV="false" rot="0">
              <a:off x="7824851" y="1744853"/>
              <a:ext cx="52578" cy="52578"/>
            </a:xfrm>
            <a:custGeom>
              <a:avLst/>
              <a:gdLst/>
              <a:ahLst/>
              <a:cxnLst/>
              <a:rect r="r" b="b" t="t" l="l"/>
              <a:pathLst>
                <a:path h="52578" w="52578">
                  <a:moveTo>
                    <a:pt x="26289" y="52578"/>
                  </a:moveTo>
                  <a:lnTo>
                    <a:pt x="52578" y="0"/>
                  </a:lnTo>
                  <a:lnTo>
                    <a:pt x="26289" y="19685"/>
                  </a:lnTo>
                  <a:lnTo>
                    <a:pt x="0" y="0"/>
                  </a:lnTo>
                </a:path>
              </a:pathLst>
            </a:custGeom>
            <a:solidFill>
              <a:srgbClr val="F4F6FC"/>
            </a:solidFill>
          </p:spPr>
        </p:sp>
        <p:sp>
          <p:nvSpPr>
            <p:cNvPr name="Freeform 27" id="27"/>
            <p:cNvSpPr/>
            <p:nvPr/>
          </p:nvSpPr>
          <p:spPr>
            <a:xfrm flipH="false" flipV="false" rot="0">
              <a:off x="7846060" y="2321941"/>
              <a:ext cx="10160" cy="1177290"/>
            </a:xfrm>
            <a:custGeom>
              <a:avLst/>
              <a:gdLst/>
              <a:ahLst/>
              <a:cxnLst/>
              <a:rect r="r" b="b" t="t" l="l"/>
              <a:pathLst>
                <a:path h="1177290" w="10160">
                  <a:moveTo>
                    <a:pt x="10160" y="0"/>
                  </a:moveTo>
                  <a:lnTo>
                    <a:pt x="10160" y="1177290"/>
                  </a:lnTo>
                  <a:lnTo>
                    <a:pt x="0" y="1177290"/>
                  </a:lnTo>
                  <a:lnTo>
                    <a:pt x="0" y="0"/>
                  </a:lnTo>
                  <a:close/>
                </a:path>
              </a:pathLst>
            </a:custGeom>
            <a:solidFill>
              <a:srgbClr val="F4F6FC"/>
            </a:solidFill>
          </p:spPr>
        </p:sp>
        <p:sp>
          <p:nvSpPr>
            <p:cNvPr name="Freeform 28" id="28"/>
            <p:cNvSpPr/>
            <p:nvPr/>
          </p:nvSpPr>
          <p:spPr>
            <a:xfrm flipH="false" flipV="false" rot="0">
              <a:off x="7824851" y="3479673"/>
              <a:ext cx="52578" cy="52578"/>
            </a:xfrm>
            <a:custGeom>
              <a:avLst/>
              <a:gdLst/>
              <a:ahLst/>
              <a:cxnLst/>
              <a:rect r="r" b="b" t="t" l="l"/>
              <a:pathLst>
                <a:path h="52578" w="52578">
                  <a:moveTo>
                    <a:pt x="26289" y="52578"/>
                  </a:moveTo>
                  <a:lnTo>
                    <a:pt x="52578" y="0"/>
                  </a:lnTo>
                  <a:lnTo>
                    <a:pt x="26289" y="19685"/>
                  </a:lnTo>
                  <a:lnTo>
                    <a:pt x="0" y="0"/>
                  </a:lnTo>
                </a:path>
              </a:pathLst>
            </a:custGeom>
            <a:solidFill>
              <a:srgbClr val="F4F6FC"/>
            </a:solidFill>
          </p:spPr>
        </p:sp>
        <p:sp>
          <p:nvSpPr>
            <p:cNvPr name="Freeform 29" id="29"/>
            <p:cNvSpPr/>
            <p:nvPr/>
          </p:nvSpPr>
          <p:spPr>
            <a:xfrm flipH="false" flipV="false" rot="0">
              <a:off x="2293620" y="3789807"/>
              <a:ext cx="3769868" cy="10414"/>
            </a:xfrm>
            <a:custGeom>
              <a:avLst/>
              <a:gdLst/>
              <a:ahLst/>
              <a:cxnLst/>
              <a:rect r="r" b="b" t="t" l="l"/>
              <a:pathLst>
                <a:path h="10414" w="3769868">
                  <a:moveTo>
                    <a:pt x="3769868" y="10160"/>
                  </a:moveTo>
                  <a:lnTo>
                    <a:pt x="0" y="10414"/>
                  </a:lnTo>
                  <a:lnTo>
                    <a:pt x="0" y="254"/>
                  </a:lnTo>
                  <a:lnTo>
                    <a:pt x="3769868" y="0"/>
                  </a:lnTo>
                  <a:close/>
                </a:path>
              </a:pathLst>
            </a:custGeom>
            <a:solidFill>
              <a:srgbClr val="F4F6FC"/>
            </a:solidFill>
          </p:spPr>
        </p:sp>
        <p:sp>
          <p:nvSpPr>
            <p:cNvPr name="Freeform 30" id="30"/>
            <p:cNvSpPr/>
            <p:nvPr/>
          </p:nvSpPr>
          <p:spPr>
            <a:xfrm flipH="false" flipV="false" rot="0">
              <a:off x="2260727" y="3768852"/>
              <a:ext cx="52578" cy="52578"/>
            </a:xfrm>
            <a:custGeom>
              <a:avLst/>
              <a:gdLst/>
              <a:ahLst/>
              <a:cxnLst/>
              <a:rect r="r" b="b" t="t" l="l"/>
              <a:pathLst>
                <a:path h="52578" w="52578">
                  <a:moveTo>
                    <a:pt x="0" y="26289"/>
                  </a:moveTo>
                  <a:lnTo>
                    <a:pt x="52578" y="52578"/>
                  </a:lnTo>
                  <a:lnTo>
                    <a:pt x="32893" y="26289"/>
                  </a:lnTo>
                  <a:lnTo>
                    <a:pt x="52578" y="0"/>
                  </a:lnTo>
                </a:path>
              </a:pathLst>
            </a:custGeom>
            <a:solidFill>
              <a:srgbClr val="F4F6FC"/>
            </a:solidFill>
          </p:spPr>
        </p:sp>
        <p:sp>
          <p:nvSpPr>
            <p:cNvPr name="Freeform 31" id="31"/>
            <p:cNvSpPr/>
            <p:nvPr/>
          </p:nvSpPr>
          <p:spPr>
            <a:xfrm flipH="false" flipV="false" rot="0">
              <a:off x="9638665" y="3789680"/>
              <a:ext cx="10839958" cy="11176"/>
            </a:xfrm>
            <a:custGeom>
              <a:avLst/>
              <a:gdLst/>
              <a:ahLst/>
              <a:cxnLst/>
              <a:rect r="r" b="b" t="t" l="l"/>
              <a:pathLst>
                <a:path h="11176" w="10839958">
                  <a:moveTo>
                    <a:pt x="0" y="0"/>
                  </a:moveTo>
                  <a:lnTo>
                    <a:pt x="10839958" y="1016"/>
                  </a:lnTo>
                  <a:lnTo>
                    <a:pt x="10839958" y="11176"/>
                  </a:lnTo>
                  <a:lnTo>
                    <a:pt x="0" y="10160"/>
                  </a:lnTo>
                  <a:close/>
                </a:path>
              </a:pathLst>
            </a:custGeom>
            <a:solidFill>
              <a:srgbClr val="F4F6FC"/>
            </a:solidFill>
          </p:spPr>
        </p:sp>
        <p:sp>
          <p:nvSpPr>
            <p:cNvPr name="Freeform 32" id="32"/>
            <p:cNvSpPr/>
            <p:nvPr/>
          </p:nvSpPr>
          <p:spPr>
            <a:xfrm flipH="false" flipV="false" rot="0">
              <a:off x="20458937" y="3769487"/>
              <a:ext cx="52578" cy="52578"/>
            </a:xfrm>
            <a:custGeom>
              <a:avLst/>
              <a:gdLst/>
              <a:ahLst/>
              <a:cxnLst/>
              <a:rect r="r" b="b" t="t" l="l"/>
              <a:pathLst>
                <a:path h="52578" w="52578">
                  <a:moveTo>
                    <a:pt x="52578" y="26289"/>
                  </a:moveTo>
                  <a:lnTo>
                    <a:pt x="0" y="0"/>
                  </a:lnTo>
                  <a:lnTo>
                    <a:pt x="19686" y="26289"/>
                  </a:lnTo>
                  <a:lnTo>
                    <a:pt x="0" y="52578"/>
                  </a:lnTo>
                </a:path>
              </a:pathLst>
            </a:custGeom>
            <a:solidFill>
              <a:srgbClr val="F4F6FC"/>
            </a:solidFill>
          </p:spPr>
        </p:sp>
        <p:sp>
          <p:nvSpPr>
            <p:cNvPr name="Freeform 33" id="33"/>
            <p:cNvSpPr/>
            <p:nvPr/>
          </p:nvSpPr>
          <p:spPr>
            <a:xfrm flipH="false" flipV="false" rot="0">
              <a:off x="1616837" y="4309364"/>
              <a:ext cx="10668" cy="1177671"/>
            </a:xfrm>
            <a:custGeom>
              <a:avLst/>
              <a:gdLst/>
              <a:ahLst/>
              <a:cxnLst/>
              <a:rect r="r" b="b" t="t" l="l"/>
              <a:pathLst>
                <a:path h="1177671" w="10668">
                  <a:moveTo>
                    <a:pt x="10668" y="0"/>
                  </a:moveTo>
                  <a:lnTo>
                    <a:pt x="10160" y="1177671"/>
                  </a:lnTo>
                  <a:lnTo>
                    <a:pt x="0" y="1177671"/>
                  </a:lnTo>
                  <a:lnTo>
                    <a:pt x="508" y="0"/>
                  </a:lnTo>
                  <a:close/>
                </a:path>
              </a:pathLst>
            </a:custGeom>
            <a:solidFill>
              <a:srgbClr val="F4F6FC"/>
            </a:solidFill>
          </p:spPr>
        </p:sp>
        <p:sp>
          <p:nvSpPr>
            <p:cNvPr name="Freeform 34" id="34"/>
            <p:cNvSpPr/>
            <p:nvPr/>
          </p:nvSpPr>
          <p:spPr>
            <a:xfrm flipH="false" flipV="false" rot="0">
              <a:off x="1595628" y="5467350"/>
              <a:ext cx="52578" cy="52705"/>
            </a:xfrm>
            <a:custGeom>
              <a:avLst/>
              <a:gdLst/>
              <a:ahLst/>
              <a:cxnLst/>
              <a:rect r="r" b="b" t="t" l="l"/>
              <a:pathLst>
                <a:path h="52705" w="52578">
                  <a:moveTo>
                    <a:pt x="26289" y="52705"/>
                  </a:moveTo>
                  <a:lnTo>
                    <a:pt x="52578" y="127"/>
                  </a:lnTo>
                  <a:lnTo>
                    <a:pt x="26289" y="19812"/>
                  </a:lnTo>
                  <a:lnTo>
                    <a:pt x="0" y="0"/>
                  </a:lnTo>
                </a:path>
              </a:pathLst>
            </a:custGeom>
            <a:solidFill>
              <a:srgbClr val="F4F6FC"/>
            </a:solidFill>
          </p:spPr>
        </p:sp>
        <p:sp>
          <p:nvSpPr>
            <p:cNvPr name="Freeform 35" id="35"/>
            <p:cNvSpPr/>
            <p:nvPr/>
          </p:nvSpPr>
          <p:spPr>
            <a:xfrm flipH="false" flipV="false" rot="0">
              <a:off x="1615567" y="6044565"/>
              <a:ext cx="10922" cy="1178052"/>
            </a:xfrm>
            <a:custGeom>
              <a:avLst/>
              <a:gdLst/>
              <a:ahLst/>
              <a:cxnLst/>
              <a:rect r="r" b="b" t="t" l="l"/>
              <a:pathLst>
                <a:path h="1178052" w="10922">
                  <a:moveTo>
                    <a:pt x="10922" y="0"/>
                  </a:moveTo>
                  <a:lnTo>
                    <a:pt x="10160" y="1178052"/>
                  </a:lnTo>
                  <a:lnTo>
                    <a:pt x="0" y="1178052"/>
                  </a:lnTo>
                  <a:lnTo>
                    <a:pt x="762" y="0"/>
                  </a:lnTo>
                  <a:close/>
                </a:path>
              </a:pathLst>
            </a:custGeom>
            <a:solidFill>
              <a:srgbClr val="F4F6FC"/>
            </a:solidFill>
          </p:spPr>
        </p:sp>
        <p:sp>
          <p:nvSpPr>
            <p:cNvPr name="Freeform 36" id="36"/>
            <p:cNvSpPr/>
            <p:nvPr/>
          </p:nvSpPr>
          <p:spPr>
            <a:xfrm flipH="false" flipV="false" rot="0">
              <a:off x="1594485" y="7202805"/>
              <a:ext cx="52578" cy="52705"/>
            </a:xfrm>
            <a:custGeom>
              <a:avLst/>
              <a:gdLst/>
              <a:ahLst/>
              <a:cxnLst/>
              <a:rect r="r" b="b" t="t" l="l"/>
              <a:pathLst>
                <a:path h="52705" w="52578">
                  <a:moveTo>
                    <a:pt x="26289" y="52705"/>
                  </a:moveTo>
                  <a:lnTo>
                    <a:pt x="52578" y="127"/>
                  </a:lnTo>
                  <a:lnTo>
                    <a:pt x="26289" y="19812"/>
                  </a:lnTo>
                  <a:lnTo>
                    <a:pt x="0" y="0"/>
                  </a:lnTo>
                </a:path>
              </a:pathLst>
            </a:custGeom>
            <a:solidFill>
              <a:srgbClr val="F4F6FC"/>
            </a:solidFill>
          </p:spPr>
        </p:sp>
        <p:sp>
          <p:nvSpPr>
            <p:cNvPr name="Freeform 37" id="37"/>
            <p:cNvSpPr/>
            <p:nvPr/>
          </p:nvSpPr>
          <p:spPr>
            <a:xfrm flipH="false" flipV="false" rot="0">
              <a:off x="21806661" y="4058158"/>
              <a:ext cx="11812" cy="1177671"/>
            </a:xfrm>
            <a:custGeom>
              <a:avLst/>
              <a:gdLst/>
              <a:ahLst/>
              <a:cxnLst/>
              <a:rect r="r" b="b" t="t" l="l"/>
              <a:pathLst>
                <a:path h="1177671" w="11812">
                  <a:moveTo>
                    <a:pt x="10161" y="0"/>
                  </a:moveTo>
                  <a:lnTo>
                    <a:pt x="11812" y="1177671"/>
                  </a:lnTo>
                  <a:lnTo>
                    <a:pt x="1651" y="1177671"/>
                  </a:lnTo>
                  <a:lnTo>
                    <a:pt x="0" y="0"/>
                  </a:lnTo>
                  <a:close/>
                </a:path>
              </a:pathLst>
            </a:custGeom>
            <a:solidFill>
              <a:srgbClr val="F4F6FC"/>
            </a:solidFill>
          </p:spPr>
        </p:sp>
        <p:sp>
          <p:nvSpPr>
            <p:cNvPr name="Freeform 38" id="38"/>
            <p:cNvSpPr/>
            <p:nvPr/>
          </p:nvSpPr>
          <p:spPr>
            <a:xfrm flipH="false" flipV="false" rot="0">
              <a:off x="21787231" y="5216017"/>
              <a:ext cx="52577" cy="52705"/>
            </a:xfrm>
            <a:custGeom>
              <a:avLst/>
              <a:gdLst/>
              <a:ahLst/>
              <a:cxnLst/>
              <a:rect r="r" b="b" t="t" l="l"/>
              <a:pathLst>
                <a:path h="52705" w="52577">
                  <a:moveTo>
                    <a:pt x="26289" y="52705"/>
                  </a:moveTo>
                  <a:lnTo>
                    <a:pt x="52577" y="0"/>
                  </a:lnTo>
                  <a:lnTo>
                    <a:pt x="26289" y="19812"/>
                  </a:lnTo>
                  <a:lnTo>
                    <a:pt x="0" y="127"/>
                  </a:lnTo>
                </a:path>
              </a:pathLst>
            </a:custGeom>
            <a:solidFill>
              <a:srgbClr val="F4F6FC"/>
            </a:solidFill>
          </p:spPr>
        </p:sp>
        <p:sp>
          <p:nvSpPr>
            <p:cNvPr name="Freeform 39" id="39"/>
            <p:cNvSpPr/>
            <p:nvPr/>
          </p:nvSpPr>
          <p:spPr>
            <a:xfrm flipH="false" flipV="false" rot="0">
              <a:off x="21809455" y="5793232"/>
              <a:ext cx="11812" cy="1178052"/>
            </a:xfrm>
            <a:custGeom>
              <a:avLst/>
              <a:gdLst/>
              <a:ahLst/>
              <a:cxnLst/>
              <a:rect r="r" b="b" t="t" l="l"/>
              <a:pathLst>
                <a:path h="1178052" w="11812">
                  <a:moveTo>
                    <a:pt x="10160" y="0"/>
                  </a:moveTo>
                  <a:lnTo>
                    <a:pt x="11812" y="1178052"/>
                  </a:lnTo>
                  <a:lnTo>
                    <a:pt x="1651" y="1178052"/>
                  </a:lnTo>
                  <a:lnTo>
                    <a:pt x="0" y="0"/>
                  </a:lnTo>
                  <a:close/>
                </a:path>
              </a:pathLst>
            </a:custGeom>
            <a:solidFill>
              <a:srgbClr val="F4F6FC"/>
            </a:solidFill>
          </p:spPr>
        </p:sp>
        <p:sp>
          <p:nvSpPr>
            <p:cNvPr name="Freeform 40" id="40"/>
            <p:cNvSpPr/>
            <p:nvPr/>
          </p:nvSpPr>
          <p:spPr>
            <a:xfrm flipH="false" flipV="false" rot="0">
              <a:off x="21789899" y="6951472"/>
              <a:ext cx="52577" cy="52705"/>
            </a:xfrm>
            <a:custGeom>
              <a:avLst/>
              <a:gdLst/>
              <a:ahLst/>
              <a:cxnLst/>
              <a:rect r="r" b="b" t="t" l="l"/>
              <a:pathLst>
                <a:path h="52705" w="52577">
                  <a:moveTo>
                    <a:pt x="26289" y="52705"/>
                  </a:moveTo>
                  <a:lnTo>
                    <a:pt x="52577" y="0"/>
                  </a:lnTo>
                  <a:lnTo>
                    <a:pt x="26289" y="19812"/>
                  </a:lnTo>
                  <a:lnTo>
                    <a:pt x="0" y="127"/>
                  </a:lnTo>
                </a:path>
              </a:pathLst>
            </a:custGeom>
            <a:solidFill>
              <a:srgbClr val="F4F6FC"/>
            </a:solidFill>
          </p:spPr>
        </p:sp>
        <p:sp>
          <p:nvSpPr>
            <p:cNvPr name="Freeform 41" id="41"/>
            <p:cNvSpPr/>
            <p:nvPr/>
          </p:nvSpPr>
          <p:spPr>
            <a:xfrm flipH="false" flipV="false" rot="0">
              <a:off x="7846060" y="4056761"/>
              <a:ext cx="10160" cy="1177671"/>
            </a:xfrm>
            <a:custGeom>
              <a:avLst/>
              <a:gdLst/>
              <a:ahLst/>
              <a:cxnLst/>
              <a:rect r="r" b="b" t="t" l="l"/>
              <a:pathLst>
                <a:path h="1177671" w="10160">
                  <a:moveTo>
                    <a:pt x="10160" y="0"/>
                  </a:moveTo>
                  <a:lnTo>
                    <a:pt x="10160" y="1177671"/>
                  </a:lnTo>
                  <a:lnTo>
                    <a:pt x="0" y="1177671"/>
                  </a:lnTo>
                  <a:lnTo>
                    <a:pt x="0" y="0"/>
                  </a:lnTo>
                  <a:close/>
                </a:path>
              </a:pathLst>
            </a:custGeom>
            <a:solidFill>
              <a:srgbClr val="F4F6FC"/>
            </a:solidFill>
          </p:spPr>
        </p:sp>
        <p:sp>
          <p:nvSpPr>
            <p:cNvPr name="Freeform 42" id="42"/>
            <p:cNvSpPr/>
            <p:nvPr/>
          </p:nvSpPr>
          <p:spPr>
            <a:xfrm flipH="false" flipV="false" rot="0">
              <a:off x="7824851" y="5214747"/>
              <a:ext cx="52578" cy="52578"/>
            </a:xfrm>
            <a:custGeom>
              <a:avLst/>
              <a:gdLst/>
              <a:ahLst/>
              <a:cxnLst/>
              <a:rect r="r" b="b" t="t" l="l"/>
              <a:pathLst>
                <a:path h="52578" w="52578">
                  <a:moveTo>
                    <a:pt x="26289" y="52578"/>
                  </a:moveTo>
                  <a:lnTo>
                    <a:pt x="52578" y="0"/>
                  </a:lnTo>
                  <a:lnTo>
                    <a:pt x="26289" y="19685"/>
                  </a:lnTo>
                  <a:lnTo>
                    <a:pt x="0" y="0"/>
                  </a:lnTo>
                </a:path>
              </a:pathLst>
            </a:custGeom>
            <a:solidFill>
              <a:srgbClr val="F4F6FC"/>
            </a:solidFill>
          </p:spPr>
        </p:sp>
        <p:sp>
          <p:nvSpPr>
            <p:cNvPr name="Freeform 43" id="43"/>
            <p:cNvSpPr/>
            <p:nvPr/>
          </p:nvSpPr>
          <p:spPr>
            <a:xfrm flipH="false" flipV="false" rot="0">
              <a:off x="9638665" y="3789426"/>
              <a:ext cx="3769741" cy="10922"/>
            </a:xfrm>
            <a:custGeom>
              <a:avLst/>
              <a:gdLst/>
              <a:ahLst/>
              <a:cxnLst/>
              <a:rect r="r" b="b" t="t" l="l"/>
              <a:pathLst>
                <a:path h="10922" w="3769741">
                  <a:moveTo>
                    <a:pt x="0" y="0"/>
                  </a:moveTo>
                  <a:cubicBezTo>
                    <a:pt x="745617" y="0"/>
                    <a:pt x="1327912" y="127"/>
                    <a:pt x="1906905" y="381"/>
                  </a:cubicBezTo>
                  <a:cubicBezTo>
                    <a:pt x="2479421" y="508"/>
                    <a:pt x="3048888" y="762"/>
                    <a:pt x="3769741" y="762"/>
                  </a:cubicBezTo>
                  <a:lnTo>
                    <a:pt x="3769741" y="10922"/>
                  </a:lnTo>
                  <a:cubicBezTo>
                    <a:pt x="3048762" y="10922"/>
                    <a:pt x="2479422" y="10795"/>
                    <a:pt x="1906905" y="10541"/>
                  </a:cubicBezTo>
                  <a:cubicBezTo>
                    <a:pt x="1327912" y="10414"/>
                    <a:pt x="745617" y="10160"/>
                    <a:pt x="1" y="10160"/>
                  </a:cubicBezTo>
                  <a:close/>
                </a:path>
              </a:pathLst>
            </a:custGeom>
            <a:solidFill>
              <a:srgbClr val="F4F6FC"/>
            </a:solidFill>
          </p:spPr>
        </p:sp>
        <p:sp>
          <p:nvSpPr>
            <p:cNvPr name="Freeform 44" id="44"/>
            <p:cNvSpPr/>
            <p:nvPr/>
          </p:nvSpPr>
          <p:spPr>
            <a:xfrm flipH="false" flipV="false" rot="0">
              <a:off x="13388848" y="3768852"/>
              <a:ext cx="52578" cy="52578"/>
            </a:xfrm>
            <a:custGeom>
              <a:avLst/>
              <a:gdLst/>
              <a:ahLst/>
              <a:cxnLst/>
              <a:rect r="r" b="b" t="t" l="l"/>
              <a:pathLst>
                <a:path h="52578" w="52578">
                  <a:moveTo>
                    <a:pt x="52578" y="26289"/>
                  </a:moveTo>
                  <a:lnTo>
                    <a:pt x="0" y="0"/>
                  </a:lnTo>
                  <a:lnTo>
                    <a:pt x="19685" y="26289"/>
                  </a:lnTo>
                  <a:lnTo>
                    <a:pt x="0" y="52578"/>
                  </a:lnTo>
                </a:path>
              </a:pathLst>
            </a:custGeom>
            <a:solidFill>
              <a:srgbClr val="F4F6FC"/>
            </a:solidFill>
          </p:spPr>
        </p:sp>
      </p:grpSp>
      <p:sp>
        <p:nvSpPr>
          <p:cNvPr name="TextBox 45" id="45"/>
          <p:cNvSpPr txBox="true"/>
          <p:nvPr/>
        </p:nvSpPr>
        <p:spPr>
          <a:xfrm rot="0">
            <a:off x="852510" y="4941258"/>
            <a:ext cx="937206" cy="479072"/>
          </a:xfrm>
          <a:prstGeom prst="rect">
            <a:avLst/>
          </a:prstGeom>
        </p:spPr>
        <p:txBody>
          <a:bodyPr anchor="t" rtlCol="false" tIns="0" lIns="0" bIns="0" rIns="0">
            <a:spAutoFit/>
          </a:bodyPr>
          <a:lstStyle/>
          <a:p>
            <a:pPr algn="l">
              <a:lnSpc>
                <a:spcPts val="1944"/>
              </a:lnSpc>
            </a:pPr>
            <a:r>
              <a:rPr lang="en-US" sz="1388">
                <a:solidFill>
                  <a:srgbClr val="F4F6FC"/>
                </a:solidFill>
                <a:latin typeface="Varela Round"/>
                <a:ea typeface="Varela Round"/>
                <a:cs typeface="Varela Round"/>
                <a:sym typeface="Varela Round"/>
              </a:rPr>
              <a:t>MySQL Database</a:t>
            </a:r>
          </a:p>
        </p:txBody>
      </p:sp>
      <p:sp>
        <p:nvSpPr>
          <p:cNvPr name="TextBox 46" id="46"/>
          <p:cNvSpPr txBox="true"/>
          <p:nvPr/>
        </p:nvSpPr>
        <p:spPr>
          <a:xfrm rot="0">
            <a:off x="469815" y="6420474"/>
            <a:ext cx="1727319" cy="233815"/>
          </a:xfrm>
          <a:prstGeom prst="rect">
            <a:avLst/>
          </a:prstGeom>
        </p:spPr>
        <p:txBody>
          <a:bodyPr anchor="t" rtlCol="false" tIns="0" lIns="0" bIns="0" rIns="0">
            <a:spAutoFit/>
          </a:bodyPr>
          <a:lstStyle/>
          <a:p>
            <a:pPr algn="l">
              <a:lnSpc>
                <a:spcPts val="1812"/>
              </a:lnSpc>
            </a:pPr>
            <a:r>
              <a:rPr lang="en-US" sz="1294">
                <a:solidFill>
                  <a:srgbClr val="F4F6FC"/>
                </a:solidFill>
                <a:latin typeface="Varela Round"/>
                <a:ea typeface="Varela Round"/>
                <a:cs typeface="Varela Round"/>
                <a:sym typeface="Varela Round"/>
              </a:rPr>
              <a:t>SQLAlchemy ORM</a:t>
            </a:r>
          </a:p>
        </p:txBody>
      </p:sp>
      <p:sp>
        <p:nvSpPr>
          <p:cNvPr name="TextBox 47" id="47"/>
          <p:cNvSpPr txBox="true"/>
          <p:nvPr/>
        </p:nvSpPr>
        <p:spPr>
          <a:xfrm rot="0">
            <a:off x="310308" y="7700756"/>
            <a:ext cx="2387545" cy="462562"/>
          </a:xfrm>
          <a:prstGeom prst="rect">
            <a:avLst/>
          </a:prstGeom>
        </p:spPr>
        <p:txBody>
          <a:bodyPr anchor="t" rtlCol="false" tIns="0" lIns="0" bIns="0" rIns="0">
            <a:spAutoFit/>
          </a:bodyPr>
          <a:lstStyle/>
          <a:p>
            <a:pPr algn="l">
              <a:lnSpc>
                <a:spcPts val="1804"/>
              </a:lnSpc>
            </a:pPr>
            <a:r>
              <a:rPr lang="en-US" sz="1288">
                <a:solidFill>
                  <a:srgbClr val="F4F6FC"/>
                </a:solidFill>
                <a:latin typeface="Varela Round"/>
                <a:ea typeface="Varela Round"/>
                <a:cs typeface="Varela Round"/>
                <a:sym typeface="Varela Round"/>
              </a:rPr>
              <a:t>Data Processing(Pandas, NumPy, Migration)</a:t>
            </a:r>
          </a:p>
        </p:txBody>
      </p:sp>
      <p:sp>
        <p:nvSpPr>
          <p:cNvPr name="TextBox 48" id="48"/>
          <p:cNvSpPr txBox="true"/>
          <p:nvPr/>
        </p:nvSpPr>
        <p:spPr>
          <a:xfrm rot="0">
            <a:off x="5250227" y="2068288"/>
            <a:ext cx="1967079" cy="417330"/>
          </a:xfrm>
          <a:prstGeom prst="rect">
            <a:avLst/>
          </a:prstGeom>
        </p:spPr>
        <p:txBody>
          <a:bodyPr anchor="t" rtlCol="false" tIns="0" lIns="0" bIns="0" rIns="0">
            <a:spAutoFit/>
          </a:bodyPr>
          <a:lstStyle/>
          <a:p>
            <a:pPr algn="l">
              <a:lnSpc>
                <a:spcPts val="1672"/>
              </a:lnSpc>
            </a:pPr>
            <a:r>
              <a:rPr lang="en-US" sz="1194">
                <a:solidFill>
                  <a:srgbClr val="F4F6FC"/>
                </a:solidFill>
                <a:latin typeface="Varela Round"/>
                <a:ea typeface="Varela Round"/>
                <a:cs typeface="Varela Round"/>
                <a:sym typeface="Varela Round"/>
              </a:rPr>
              <a:t>User (Doctor/Nurse/Admin)</a:t>
            </a:r>
          </a:p>
        </p:txBody>
      </p:sp>
      <p:sp>
        <p:nvSpPr>
          <p:cNvPr name="TextBox 49" id="49"/>
          <p:cNvSpPr txBox="true"/>
          <p:nvPr/>
        </p:nvSpPr>
        <p:spPr>
          <a:xfrm rot="0">
            <a:off x="5155039" y="3467673"/>
            <a:ext cx="1772964" cy="371802"/>
          </a:xfrm>
          <a:prstGeom prst="rect">
            <a:avLst/>
          </a:prstGeom>
        </p:spPr>
        <p:txBody>
          <a:bodyPr anchor="t" rtlCol="false" tIns="0" lIns="0" bIns="0" rIns="0">
            <a:spAutoFit/>
          </a:bodyPr>
          <a:lstStyle/>
          <a:p>
            <a:pPr algn="l">
              <a:lnSpc>
                <a:spcPts val="1556"/>
              </a:lnSpc>
            </a:pPr>
            <a:r>
              <a:rPr lang="en-US" sz="1112">
                <a:solidFill>
                  <a:srgbClr val="F4F6FC"/>
                </a:solidFill>
                <a:latin typeface="Varela Round"/>
                <a:ea typeface="Varela Round"/>
                <a:cs typeface="Varela Round"/>
                <a:sym typeface="Varela Round"/>
              </a:rPr>
              <a:t>Frontend UI (Streamlit / Gradio)</a:t>
            </a:r>
          </a:p>
        </p:txBody>
      </p:sp>
      <p:sp>
        <p:nvSpPr>
          <p:cNvPr name="TextBox 50" id="50"/>
          <p:cNvSpPr txBox="true"/>
          <p:nvPr/>
        </p:nvSpPr>
        <p:spPr>
          <a:xfrm rot="0">
            <a:off x="4795968" y="4886081"/>
            <a:ext cx="2749830" cy="417330"/>
          </a:xfrm>
          <a:prstGeom prst="rect">
            <a:avLst/>
          </a:prstGeom>
        </p:spPr>
        <p:txBody>
          <a:bodyPr anchor="t" rtlCol="false" tIns="0" lIns="0" bIns="0" rIns="0">
            <a:spAutoFit/>
          </a:bodyPr>
          <a:lstStyle/>
          <a:p>
            <a:pPr algn="l">
              <a:lnSpc>
                <a:spcPts val="1672"/>
              </a:lnSpc>
            </a:pPr>
            <a:r>
              <a:rPr lang="en-US" sz="1194">
                <a:solidFill>
                  <a:srgbClr val="F4F6FC"/>
                </a:solidFill>
                <a:latin typeface="Varela Round"/>
                <a:ea typeface="Varela Round"/>
                <a:cs typeface="Varela Round"/>
                <a:sym typeface="Varela Round"/>
              </a:rPr>
              <a:t>Flask API Layer(Request Handling, Business Logic)</a:t>
            </a:r>
          </a:p>
        </p:txBody>
      </p:sp>
      <p:sp>
        <p:nvSpPr>
          <p:cNvPr name="TextBox 51" id="51"/>
          <p:cNvSpPr txBox="true"/>
          <p:nvPr/>
        </p:nvSpPr>
        <p:spPr>
          <a:xfrm rot="0">
            <a:off x="4742711" y="6138954"/>
            <a:ext cx="2982111" cy="417477"/>
          </a:xfrm>
          <a:prstGeom prst="rect">
            <a:avLst/>
          </a:prstGeom>
        </p:spPr>
        <p:txBody>
          <a:bodyPr anchor="t" rtlCol="false" tIns="0" lIns="0" bIns="0" rIns="0">
            <a:spAutoFit/>
          </a:bodyPr>
          <a:lstStyle/>
          <a:p>
            <a:pPr algn="l">
              <a:lnSpc>
                <a:spcPts val="1664"/>
              </a:lnSpc>
            </a:pPr>
            <a:r>
              <a:rPr lang="en-US" sz="1188">
                <a:solidFill>
                  <a:srgbClr val="F4F6FC"/>
                </a:solidFill>
                <a:latin typeface="Varela Round"/>
                <a:ea typeface="Varela Round"/>
                <a:cs typeface="Varela Round"/>
                <a:sym typeface="Varela Round"/>
              </a:rPr>
              <a:t>Deployment(Docker, Gunicorn, Nginx, Cloud Hosting)</a:t>
            </a:r>
          </a:p>
        </p:txBody>
      </p:sp>
      <p:sp>
        <p:nvSpPr>
          <p:cNvPr name="TextBox 52" id="52"/>
          <p:cNvSpPr txBox="true"/>
          <p:nvPr/>
        </p:nvSpPr>
        <p:spPr>
          <a:xfrm rot="0">
            <a:off x="10555698" y="4827600"/>
            <a:ext cx="2504621" cy="372245"/>
          </a:xfrm>
          <a:prstGeom prst="rect">
            <a:avLst/>
          </a:prstGeom>
        </p:spPr>
        <p:txBody>
          <a:bodyPr anchor="t" rtlCol="false" tIns="0" lIns="0" bIns="0" rIns="0">
            <a:spAutoFit/>
          </a:bodyPr>
          <a:lstStyle/>
          <a:p>
            <a:pPr algn="l">
              <a:lnSpc>
                <a:spcPts val="1532"/>
              </a:lnSpc>
            </a:pPr>
            <a:r>
              <a:rPr lang="en-US" sz="1094">
                <a:solidFill>
                  <a:srgbClr val="F4F6FC"/>
                </a:solidFill>
                <a:latin typeface="Varela Round"/>
                <a:ea typeface="Varela Round"/>
                <a:cs typeface="Varela Round"/>
                <a:sym typeface="Varela Round"/>
              </a:rPr>
              <a:t>Security(JWT, Role-Based Access, Encryption)</a:t>
            </a:r>
          </a:p>
        </p:txBody>
      </p:sp>
      <p:sp>
        <p:nvSpPr>
          <p:cNvPr name="TextBox 53" id="53"/>
          <p:cNvSpPr txBox="true"/>
          <p:nvPr/>
        </p:nvSpPr>
        <p:spPr>
          <a:xfrm rot="0">
            <a:off x="16437539" y="4876556"/>
            <a:ext cx="1247967" cy="250325"/>
          </a:xfrm>
          <a:prstGeom prst="rect">
            <a:avLst/>
          </a:prstGeom>
        </p:spPr>
        <p:txBody>
          <a:bodyPr anchor="t" rtlCol="false" tIns="0" lIns="0" bIns="0" rIns="0">
            <a:spAutoFit/>
          </a:bodyPr>
          <a:lstStyle/>
          <a:p>
            <a:pPr algn="l">
              <a:lnSpc>
                <a:spcPts val="1952"/>
              </a:lnSpc>
            </a:pPr>
            <a:r>
              <a:rPr lang="en-US" sz="1394">
                <a:solidFill>
                  <a:srgbClr val="F4F6FC"/>
                </a:solidFill>
                <a:latin typeface="Varela Round"/>
                <a:ea typeface="Varela Round"/>
                <a:cs typeface="Varela Round"/>
                <a:sym typeface="Varela Round"/>
              </a:rPr>
              <a:t>AI Services</a:t>
            </a:r>
          </a:p>
        </p:txBody>
      </p:sp>
      <p:sp>
        <p:nvSpPr>
          <p:cNvPr name="TextBox 54" id="54"/>
          <p:cNvSpPr txBox="true"/>
          <p:nvPr/>
        </p:nvSpPr>
        <p:spPr>
          <a:xfrm rot="0">
            <a:off x="16125708" y="7543576"/>
            <a:ext cx="1325524" cy="371509"/>
          </a:xfrm>
          <a:prstGeom prst="rect">
            <a:avLst/>
          </a:prstGeom>
        </p:spPr>
        <p:txBody>
          <a:bodyPr anchor="t" rtlCol="false" tIns="0" lIns="0" bIns="0" rIns="0">
            <a:spAutoFit/>
          </a:bodyPr>
          <a:lstStyle/>
          <a:p>
            <a:pPr algn="l">
              <a:lnSpc>
                <a:spcPts val="1573"/>
              </a:lnSpc>
            </a:pPr>
            <a:r>
              <a:rPr lang="en-US" sz="1123">
                <a:solidFill>
                  <a:srgbClr val="F4F6FC"/>
                </a:solidFill>
                <a:latin typeface="Varela Round"/>
                <a:ea typeface="Varela Round"/>
                <a:cs typeface="Varela Round"/>
                <a:sym typeface="Varela Round"/>
              </a:rPr>
              <a:t>Whisper(Sp eech-to-Text)</a:t>
            </a:r>
          </a:p>
        </p:txBody>
      </p:sp>
      <p:sp>
        <p:nvSpPr>
          <p:cNvPr name="TextBox 55" id="55"/>
          <p:cNvSpPr txBox="true"/>
          <p:nvPr/>
        </p:nvSpPr>
        <p:spPr>
          <a:xfrm rot="0">
            <a:off x="15857044" y="6197134"/>
            <a:ext cx="2331399" cy="381917"/>
          </a:xfrm>
          <a:prstGeom prst="rect">
            <a:avLst/>
          </a:prstGeom>
        </p:spPr>
        <p:txBody>
          <a:bodyPr anchor="t" rtlCol="false" tIns="0" lIns="0" bIns="0" rIns="0">
            <a:spAutoFit/>
          </a:bodyPr>
          <a:lstStyle/>
          <a:p>
            <a:pPr algn="l">
              <a:lnSpc>
                <a:spcPts val="1524"/>
              </a:lnSpc>
            </a:pPr>
            <a:r>
              <a:rPr lang="en-US" sz="1088">
                <a:solidFill>
                  <a:srgbClr val="F4F6FC"/>
                </a:solidFill>
                <a:latin typeface="Varela Round"/>
                <a:ea typeface="Varela Round"/>
                <a:cs typeface="Varela Round"/>
                <a:sym typeface="Varela Round"/>
              </a:rPr>
              <a:t>DeepSeek R1(AI Diagnosis, Summarization)</a:t>
            </a:r>
          </a:p>
        </p:txBody>
      </p:sp>
      <p:sp>
        <p:nvSpPr>
          <p:cNvPr name="TextBox 56" id="56"/>
          <p:cNvSpPr txBox="true"/>
          <p:nvPr/>
        </p:nvSpPr>
        <p:spPr>
          <a:xfrm rot="0">
            <a:off x="217476" y="391888"/>
            <a:ext cx="5769620" cy="530860"/>
          </a:xfrm>
          <a:prstGeom prst="rect">
            <a:avLst/>
          </a:prstGeom>
        </p:spPr>
        <p:txBody>
          <a:bodyPr anchor="t" rtlCol="false" tIns="0" lIns="0" bIns="0" rIns="0">
            <a:spAutoFit/>
          </a:bodyPr>
          <a:lstStyle/>
          <a:p>
            <a:pPr algn="ctr">
              <a:lnSpc>
                <a:spcPts val="4340"/>
              </a:lnSpc>
              <a:spcBef>
                <a:spcPct val="0"/>
              </a:spcBef>
            </a:pPr>
            <a:r>
              <a:rPr lang="en-US" sz="3100">
                <a:solidFill>
                  <a:srgbClr val="F4F6FC"/>
                </a:solidFill>
                <a:latin typeface="Varela Round"/>
                <a:ea typeface="Varela Round"/>
                <a:cs typeface="Varela Round"/>
                <a:sym typeface="Varela Round"/>
              </a:rPr>
              <a:t>Backend Architecture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16569072" y="236478"/>
            <a:ext cx="1380456" cy="1359077"/>
          </a:xfrm>
          <a:custGeom>
            <a:avLst/>
            <a:gdLst/>
            <a:ahLst/>
            <a:cxnLst/>
            <a:rect r="r" b="b" t="t" l="l"/>
            <a:pathLst>
              <a:path h="1359077" w="1380456">
                <a:moveTo>
                  <a:pt x="0" y="0"/>
                </a:moveTo>
                <a:lnTo>
                  <a:pt x="1380456" y="0"/>
                </a:lnTo>
                <a:lnTo>
                  <a:pt x="1380456" y="1359077"/>
                </a:lnTo>
                <a:lnTo>
                  <a:pt x="0" y="1359077"/>
                </a:lnTo>
                <a:lnTo>
                  <a:pt x="0" y="0"/>
                </a:lnTo>
                <a:close/>
              </a:path>
            </a:pathLst>
          </a:custGeom>
          <a:blipFill>
            <a:blip r:embed="rId4"/>
            <a:stretch>
              <a:fillRect l="0" t="0" r="0" b="0"/>
            </a:stretch>
          </a:blipFill>
        </p:spPr>
      </p:sp>
      <p:sp>
        <p:nvSpPr>
          <p:cNvPr name="TextBox 5" id="5"/>
          <p:cNvSpPr txBox="true"/>
          <p:nvPr/>
        </p:nvSpPr>
        <p:spPr>
          <a:xfrm rot="0">
            <a:off x="385592" y="274578"/>
            <a:ext cx="10517667"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MODULES</a:t>
            </a:r>
          </a:p>
        </p:txBody>
      </p:sp>
      <p:sp>
        <p:nvSpPr>
          <p:cNvPr name="TextBox 6" id="6"/>
          <p:cNvSpPr txBox="true"/>
          <p:nvPr/>
        </p:nvSpPr>
        <p:spPr>
          <a:xfrm rot="0">
            <a:off x="477939" y="1838784"/>
            <a:ext cx="17332122" cy="8245582"/>
          </a:xfrm>
          <a:prstGeom prst="rect">
            <a:avLst/>
          </a:prstGeom>
        </p:spPr>
        <p:txBody>
          <a:bodyPr anchor="t" rtlCol="false" tIns="0" lIns="0" bIns="0" rIns="0">
            <a:spAutoFit/>
          </a:bodyPr>
          <a:lstStyle/>
          <a:p>
            <a:pPr algn="l">
              <a:lnSpc>
                <a:spcPts val="3844"/>
              </a:lnSpc>
            </a:pPr>
            <a:r>
              <a:rPr lang="en-US" sz="2745">
                <a:solidFill>
                  <a:srgbClr val="FFFFFF"/>
                </a:solidFill>
                <a:latin typeface="HK Grotesk"/>
                <a:ea typeface="HK Grotesk"/>
                <a:cs typeface="HK Grotesk"/>
                <a:sym typeface="HK Grotesk"/>
              </a:rPr>
              <a:t>✅ User Management Module – Manages authentication, role-based access for doctors, patients, and administrators.</a:t>
            </a:r>
          </a:p>
          <a:p>
            <a:pPr algn="l">
              <a:lnSpc>
                <a:spcPts val="3844"/>
              </a:lnSpc>
            </a:pPr>
            <a:r>
              <a:rPr lang="en-US" sz="2745">
                <a:solidFill>
                  <a:srgbClr val="FFFFFF"/>
                </a:solidFill>
                <a:latin typeface="HK Grotesk"/>
                <a:ea typeface="HK Grotesk"/>
                <a:cs typeface="HK Grotesk"/>
                <a:sym typeface="HK Grotesk"/>
              </a:rPr>
              <a:t>✅ Patient Management Module – Handles patient registration, medical history, and profile management.</a:t>
            </a:r>
          </a:p>
          <a:p>
            <a:pPr algn="l">
              <a:lnSpc>
                <a:spcPts val="3844"/>
              </a:lnSpc>
            </a:pPr>
            <a:r>
              <a:rPr lang="en-US" sz="2745">
                <a:solidFill>
                  <a:srgbClr val="FFFFFF"/>
                </a:solidFill>
                <a:latin typeface="HK Grotesk"/>
                <a:ea typeface="HK Grotesk"/>
                <a:cs typeface="HK Grotesk"/>
                <a:sym typeface="HK Grotesk"/>
              </a:rPr>
              <a:t>✅ Doctor Management Module – Manages doctor profiles, schedules, prescriptions, and treatment plans.</a:t>
            </a:r>
          </a:p>
          <a:p>
            <a:pPr algn="l">
              <a:lnSpc>
                <a:spcPts val="3844"/>
              </a:lnSpc>
            </a:pPr>
            <a:r>
              <a:rPr lang="en-US" sz="2745">
                <a:solidFill>
                  <a:srgbClr val="FFFFFF"/>
                </a:solidFill>
                <a:latin typeface="HK Grotesk"/>
                <a:ea typeface="HK Grotesk"/>
                <a:cs typeface="HK Grotesk"/>
                <a:sym typeface="HK Grotesk"/>
              </a:rPr>
              <a:t>✅ Appointment Scheduling Module – Enables patients to book, reschedule, and cancel appointments based on doctor availability.</a:t>
            </a:r>
          </a:p>
          <a:p>
            <a:pPr algn="l">
              <a:lnSpc>
                <a:spcPts val="3844"/>
              </a:lnSpc>
            </a:pPr>
            <a:r>
              <a:rPr lang="en-US" sz="2745">
                <a:solidFill>
                  <a:srgbClr val="FFFFFF"/>
                </a:solidFill>
                <a:latin typeface="HK Grotesk"/>
                <a:ea typeface="HK Grotesk"/>
                <a:cs typeface="HK Grotesk"/>
                <a:sym typeface="HK Grotesk"/>
              </a:rPr>
              <a:t>✅ Billing &amp; Payment Module – Automates bill generation, payment processing, and insurance claim handling.</a:t>
            </a:r>
          </a:p>
          <a:p>
            <a:pPr algn="l">
              <a:lnSpc>
                <a:spcPts val="3844"/>
              </a:lnSpc>
            </a:pPr>
            <a:r>
              <a:rPr lang="en-US" sz="2745">
                <a:solidFill>
                  <a:srgbClr val="FFFFFF"/>
                </a:solidFill>
                <a:latin typeface="HK Grotesk"/>
                <a:ea typeface="HK Grotesk"/>
                <a:cs typeface="HK Grotesk"/>
                <a:sym typeface="HK Grotesk"/>
              </a:rPr>
              <a:t>✅ Inventory &amp; Pharmacy Management Module – Tracks medicine stock, orders, and supplier management.</a:t>
            </a:r>
          </a:p>
          <a:p>
            <a:pPr algn="l">
              <a:lnSpc>
                <a:spcPts val="3844"/>
              </a:lnSpc>
            </a:pPr>
            <a:r>
              <a:rPr lang="en-US" sz="2745">
                <a:solidFill>
                  <a:srgbClr val="FFFFFF"/>
                </a:solidFill>
                <a:latin typeface="HK Grotesk"/>
                <a:ea typeface="HK Grotesk"/>
                <a:cs typeface="HK Grotesk"/>
                <a:sym typeface="HK Grotesk"/>
              </a:rPr>
              <a:t>✅ AI-Based Medical Assistance Module (Optional) – Provides AI-driven symptom analysis and diagnosis suggestions.</a:t>
            </a:r>
          </a:p>
          <a:p>
            <a:pPr algn="l">
              <a:lnSpc>
                <a:spcPts val="3844"/>
              </a:lnSpc>
            </a:pPr>
            <a:r>
              <a:rPr lang="en-US" sz="2745">
                <a:solidFill>
                  <a:srgbClr val="FFFFFF"/>
                </a:solidFill>
                <a:latin typeface="HK Grotesk"/>
                <a:ea typeface="HK Grotesk"/>
                <a:cs typeface="HK Grotesk"/>
                <a:sym typeface="HK Grotesk"/>
              </a:rPr>
              <a:t>✅ Reports &amp; Analytics Module – Generates insights, hospital performance reports, and patient statistics.</a:t>
            </a:r>
          </a:p>
          <a:p>
            <a:pPr algn="l">
              <a:lnSpc>
                <a:spcPts val="3844"/>
              </a:lnSpc>
            </a:pPr>
            <a:r>
              <a:rPr lang="en-US" sz="2745">
                <a:solidFill>
                  <a:srgbClr val="FFFFFF"/>
                </a:solidFill>
                <a:latin typeface="HK Grotesk"/>
                <a:ea typeface="HK Grotesk"/>
                <a:cs typeface="HK Grotesk"/>
                <a:sym typeface="HK Grotesk"/>
              </a:rPr>
              <a:t>✅ Security &amp; Compliance Module – Ensures data security, encryption, and compliance with regulations (HIPAA, GDPR).</a:t>
            </a:r>
          </a:p>
          <a:p>
            <a:pPr algn="l">
              <a:lnSpc>
                <a:spcPts val="3844"/>
              </a:lnSpc>
            </a:pPr>
            <a:r>
              <a:rPr lang="en-US" sz="2745">
                <a:solidFill>
                  <a:srgbClr val="FFFFFF"/>
                </a:solidFill>
                <a:latin typeface="HK Grotesk"/>
                <a:ea typeface="HK Grotesk"/>
                <a:cs typeface="HK Grotesk"/>
                <a:sym typeface="HK Grotesk"/>
              </a:rPr>
              <a:t>These modules work together to create an efficient, AI-integrated hospital management system, improving healthcare services and administrative operations.</a:t>
            </a:r>
          </a:p>
          <a:p>
            <a:pPr algn="l">
              <a:lnSpc>
                <a:spcPts val="3844"/>
              </a:lnSpc>
            </a:pPr>
          </a:p>
          <a:p>
            <a:pPr algn="l">
              <a:lnSpc>
                <a:spcPts val="3844"/>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631637" y="-450964"/>
            <a:ext cx="17024727" cy="10737964"/>
          </a:xfrm>
          <a:custGeom>
            <a:avLst/>
            <a:gdLst/>
            <a:ahLst/>
            <a:cxnLst/>
            <a:rect r="r" b="b" t="t" l="l"/>
            <a:pathLst>
              <a:path h="10737964" w="17024727">
                <a:moveTo>
                  <a:pt x="0" y="0"/>
                </a:moveTo>
                <a:lnTo>
                  <a:pt x="17024726" y="0"/>
                </a:lnTo>
                <a:lnTo>
                  <a:pt x="17024726" y="10737964"/>
                </a:lnTo>
                <a:lnTo>
                  <a:pt x="0" y="10737964"/>
                </a:lnTo>
                <a:lnTo>
                  <a:pt x="0" y="0"/>
                </a:lnTo>
                <a:close/>
              </a:path>
            </a:pathLst>
          </a:custGeom>
          <a:blipFill>
            <a:blip r:embed="rId3"/>
            <a:stretch>
              <a:fillRect l="0" t="-123699" r="0" b="0"/>
            </a:stretch>
          </a:blipFill>
        </p:spPr>
      </p:sp>
      <p:sp>
        <p:nvSpPr>
          <p:cNvPr name="TextBox 4" id="4"/>
          <p:cNvSpPr txBox="true"/>
          <p:nvPr/>
        </p:nvSpPr>
        <p:spPr>
          <a:xfrm rot="0">
            <a:off x="324950" y="2239674"/>
            <a:ext cx="17638100" cy="7544532"/>
          </a:xfrm>
          <a:prstGeom prst="rect">
            <a:avLst/>
          </a:prstGeom>
        </p:spPr>
        <p:txBody>
          <a:bodyPr anchor="t" rtlCol="false" tIns="0" lIns="0" bIns="0" rIns="0">
            <a:spAutoFit/>
          </a:bodyPr>
          <a:lstStyle/>
          <a:p>
            <a:pPr algn="l">
              <a:lnSpc>
                <a:spcPts val="3774"/>
              </a:lnSpc>
            </a:pPr>
            <a:r>
              <a:rPr lang="en-US" sz="2696">
                <a:solidFill>
                  <a:srgbClr val="FFFFFF"/>
                </a:solidFill>
                <a:latin typeface="HK Grotesk"/>
                <a:ea typeface="HK Grotesk"/>
                <a:cs typeface="HK Grotesk"/>
                <a:sym typeface="HK Grotesk"/>
              </a:rPr>
              <a:t>The Unified Hospital Management System is a comprehensive and AI-powered solution designed to streamline hospital operations, from patient registration to medical record management, AI-driven diagnosis, and seamless data migration. By integrating modern technologies like Flask, MySQL, SQLAlchemy ORM, and AI models such as DeepSeek R1 and Whisper, the system enhances efficiency, security, and accessibility for healthcare professionals and patients alike.</a:t>
            </a:r>
          </a:p>
          <a:p>
            <a:pPr algn="l">
              <a:lnSpc>
                <a:spcPts val="3774"/>
              </a:lnSpc>
            </a:pPr>
          </a:p>
          <a:p>
            <a:pPr algn="l">
              <a:lnSpc>
                <a:spcPts val="3774"/>
              </a:lnSpc>
            </a:pPr>
            <a:r>
              <a:rPr lang="en-US" sz="2696">
                <a:solidFill>
                  <a:srgbClr val="FFFFFF"/>
                </a:solidFill>
                <a:latin typeface="HK Grotesk"/>
                <a:ea typeface="HK Grotesk"/>
                <a:cs typeface="HK Grotesk"/>
                <a:sym typeface="HK Grotesk"/>
              </a:rPr>
              <a:t>The incorporation of no-code/low-code UI frameworks ensures ease of use, making the system inclusive even for non-technical users. The AI-powered speech-to-text integration further simplifies data entry, enabling hospitals to serve a broader demographic, including illiterate or differently-abled individuals.</a:t>
            </a:r>
          </a:p>
          <a:p>
            <a:pPr algn="l">
              <a:lnSpc>
                <a:spcPts val="3774"/>
              </a:lnSpc>
            </a:pPr>
            <a:r>
              <a:rPr lang="en-US" sz="2696">
                <a:solidFill>
                  <a:srgbClr val="FFFFFF"/>
                </a:solidFill>
                <a:latin typeface="HK Grotesk"/>
                <a:ea typeface="HK Grotesk"/>
                <a:cs typeface="HK Grotesk"/>
                <a:sym typeface="HK Grotesk"/>
              </a:rPr>
              <a:t>Additionally, with Docker, Gunicorn, and Nginx-based deployment, the system ensures scalability, high availability, and security, making it a robust, future-ready hospital management platform. The use of structured database management and AI-driven automation significantly reduces manual workload, improves accuracy, and enhances patient care quality.</a:t>
            </a:r>
          </a:p>
          <a:p>
            <a:pPr algn="l">
              <a:lnSpc>
                <a:spcPts val="3634"/>
              </a:lnSpc>
            </a:pPr>
          </a:p>
          <a:p>
            <a:pPr algn="l">
              <a:lnSpc>
                <a:spcPts val="3774"/>
              </a:lnSpc>
            </a:pPr>
            <a:r>
              <a:rPr lang="en-US" sz="2696">
                <a:solidFill>
                  <a:srgbClr val="FFFFFF"/>
                </a:solidFill>
                <a:latin typeface="HK Grotesk"/>
                <a:ea typeface="HK Grotesk"/>
                <a:cs typeface="HK Grotesk"/>
                <a:sym typeface="HK Grotesk"/>
              </a:rPr>
              <a:t>Overall, this project represents a technological leap in healthcare management, making hospital administration more efficient, cost-effective, and patient-friendly while setting a foundation for future AI innovations in the medical field. 🚀</a:t>
            </a:r>
          </a:p>
          <a:p>
            <a:pPr algn="l">
              <a:lnSpc>
                <a:spcPts val="3494"/>
              </a:lnSpc>
            </a:pPr>
          </a:p>
        </p:txBody>
      </p:sp>
      <p:sp>
        <p:nvSpPr>
          <p:cNvPr name="TextBox 5" id="5"/>
          <p:cNvSpPr txBox="true"/>
          <p:nvPr/>
        </p:nvSpPr>
        <p:spPr>
          <a:xfrm rot="0">
            <a:off x="4795568" y="296791"/>
            <a:ext cx="8696864" cy="1520968"/>
          </a:xfrm>
          <a:prstGeom prst="rect">
            <a:avLst/>
          </a:prstGeom>
        </p:spPr>
        <p:txBody>
          <a:bodyPr anchor="t" rtlCol="false" tIns="0" lIns="0" bIns="0" rIns="0">
            <a:spAutoFit/>
          </a:bodyPr>
          <a:lstStyle/>
          <a:p>
            <a:pPr algn="ctr">
              <a:lnSpc>
                <a:spcPts val="11721"/>
              </a:lnSpc>
            </a:pPr>
            <a:r>
              <a:rPr lang="en-US" b="true" sz="10373">
                <a:solidFill>
                  <a:srgbClr val="FFFFFF"/>
                </a:solidFill>
                <a:latin typeface="Glacial Indifference Bold"/>
                <a:ea typeface="Glacial Indifference Bold"/>
                <a:cs typeface="Glacial Indifference Bold"/>
                <a:sym typeface="Glacial Indifference Bold"/>
              </a:rPr>
              <a:t>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2840166" y="4173902"/>
            <a:ext cx="12607668" cy="2034447"/>
          </a:xfrm>
          <a:prstGeom prst="rect">
            <a:avLst/>
          </a:prstGeom>
        </p:spPr>
        <p:txBody>
          <a:bodyPr anchor="t" rtlCol="false" tIns="0" lIns="0" bIns="0" rIns="0">
            <a:spAutoFit/>
          </a:bodyPr>
          <a:lstStyle/>
          <a:p>
            <a:pPr algn="ctr">
              <a:lnSpc>
                <a:spcPts val="15866"/>
              </a:lnSpc>
            </a:pPr>
            <a:r>
              <a:rPr lang="en-US" b="true" sz="14041">
                <a:solidFill>
                  <a:srgbClr val="FFFFFF"/>
                </a:solidFill>
                <a:latin typeface="Glacial Indifference Bold"/>
                <a:ea typeface="Glacial Indifference Bold"/>
                <a:cs typeface="Glacial Indifference Bold"/>
                <a:sym typeface="Glacial Indifference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DAGerAEyFho</dc:identifier>
  <dcterms:modified xsi:type="dcterms:W3CDTF">2011-08-01T06:04:30Z</dcterms:modified>
  <cp:revision>1</cp:revision>
  <dc:title>MEDISPHERE</dc:title>
</cp:coreProperties>
</file>