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g" ContentType="image/jp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2.xml" ContentType="application/vnd.openxmlformats-officedocument.presentationml.slide+xml"/>
  <Override PartName="/ppt/charts/chart1.xml" ContentType="application/vnd.openxmlformats-officedocument.drawingml.chart+xml"/>
  <Override PartName="/ppt/notesSlides/notesSlide13.xml" ContentType="application/vnd.openxmlformats-officedocument.presentationml.notesSlide+xml"/>
  <Override PartName="/ppt/slides/slide13.xml" ContentType="application/vnd.openxmlformats-officedocument.presentationml.slide+xml"/>
  <Override PartName="/ppt/charts/chart2.xml" ContentType="application/vnd.openxmlformats-officedocument.drawingml.chart+xml"/>
  <Override PartName="/ppt/notesSlides/notesSlide14.xml" ContentType="application/vnd.openxmlformats-officedocument.presentationml.notesSlide+xml"/>
  <Override PartName="/ppt/slides/slide14.xml" ContentType="application/vnd.openxmlformats-officedocument.presentationml.slide+xml"/>
  <Override PartName="/ppt/notesSlides/notesSlide15.xml" ContentType="application/vnd.openxmlformats-officedocument.presentationml.notesSlide+xml"/>
  <Override PartName="/ppt/slides/slide15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2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12192000" cy="6858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 varScale="1">
        <p:scale>
          <a:sx n="56" d="100"/>
          <a:sy n="56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presProps" Target="presProps.xml"/><Relationship Id="rId20" Type="http://schemas.openxmlformats.org/officeDocument/2006/relationships/viewProps" Target="viewProps.xml"/><Relationship Id="rId21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&#24037;&#20316;&#31807;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&#24037;&#20316;&#31807;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F79646"/>
            </a:solidFill>
            <a:ln>
              <a:noFill/>
            </a:ln>
          </c:spPr>
          <c:invertIfNegative val="0"/>
          <c:dLbls>
            <c:spPr>
              <a:noFill/>
              <a:ln>
                <a:noFill/>
              </a:ln>
            </c:spPr>
            <c:txPr>
              <a:bodyPr rot="-5400000" vert="horz"/>
              <a:lstStyle/>
              <a:p>
                <a:pPr>
                  <a:defRPr sz="800" b="0" i="0" u="none" strike="noStrike" baseline="0">
                    <a:solidFill>
                      <a:srgbClr val="808080"/>
                    </a:solidFill>
                    <a:latin typeface="Droid Sans"/>
                    <a:ea typeface="Droid Sans"/>
                    <a:cs typeface="Lucida Sans"/>
                  </a:defRPr>
                </a:pPr>
                <a:endParaRPr lang="zh-CN"/>
              </a:p>
            </c:txPr>
            <c:numFmt formatCode="General" sourceLinked="0"/>
            <c:showLegendKey val="0"/>
            <c:showVal val="1"/>
            <c:showCatName val="0"/>
            <c:showSerName val="0"/>
            <c:showPercent val="0"/>
            <c:showBubbleSize val="0"/>
            <c:separator> </c:separator>
            <c:showLeaderLines val="0"/>
          </c:dLbls>
          <c:val>
            <c:numRef>
              <c:f/>
              <c:numCache>
                <c:formatCode>General</c:formatCode>
                <c:ptCount val="13"/>
                <c:pt idx="0">
                  <c:v>4.0</c:v>
                </c:pt>
                <c:pt idx="1">
                  <c:v>4.0</c:v>
                </c:pt>
                <c:pt idx="2">
                  <c:v>3.0</c:v>
                </c:pt>
                <c:pt idx="3">
                  <c:v>4.0</c:v>
                </c:pt>
                <c:pt idx="4">
                  <c:v>2.0</c:v>
                </c:pt>
                <c:pt idx="5">
                  <c:v>1.0</c:v>
                </c:pt>
                <c:pt idx="6">
                  <c:v>1.0</c:v>
                </c:pt>
                <c:pt idx="7">
                  <c:v>3.0</c:v>
                </c:pt>
                <c:pt idx="8">
                  <c:v>1.0</c:v>
                </c:pt>
                <c:pt idx="9">
                  <c:v>1.0</c:v>
                </c:pt>
                <c:pt idx="10">
                  <c:v>3.0</c:v>
                </c:pt>
                <c:pt idx="11">
                  <c:v>3.0</c:v>
                </c:pt>
                <c:pt idx="12">
                  <c:v>5.0</c:v>
                </c:pt>
              </c:numCache>
            </c:numRef>
          </c:val>
        </c:ser>
        <c:ser>
          <c:idx val="1"/>
          <c:order val="1"/>
          <c:spPr>
            <a:solidFill>
              <a:srgbClr val="4BACC6"/>
            </a:solidFill>
            <a:ln>
              <a:noFill/>
            </a:ln>
          </c:spPr>
          <c:invertIfNegative val="0"/>
          <c:dLbls>
            <c:spPr>
              <a:noFill/>
              <a:ln>
                <a:noFill/>
              </a:ln>
            </c:spPr>
            <c:txPr>
              <a:bodyPr rot="-5400000" vert="horz"/>
              <a:lstStyle/>
              <a:p>
                <a:pPr>
                  <a:defRPr sz="800" b="0" i="0" u="none" strike="noStrike" baseline="0">
                    <a:solidFill>
                      <a:srgbClr val="808080"/>
                    </a:solidFill>
                    <a:latin typeface="Droid Sans"/>
                    <a:ea typeface="Droid Sans"/>
                    <a:cs typeface="Lucida Sans"/>
                  </a:defRPr>
                </a:pPr>
                <a:endParaRPr lang="zh-CN"/>
              </a:p>
            </c:txPr>
            <c:numFmt formatCode="General" sourceLinked="0"/>
            <c:showLegendKey val="0"/>
            <c:showVal val="1"/>
            <c:showCatName val="0"/>
            <c:showSerName val="0"/>
            <c:showPercent val="0"/>
            <c:showBubbleSize val="0"/>
            <c:separator> </c:separator>
            <c:showLeaderLines val="0"/>
          </c:dLbls>
          <c:val>
            <c:numRef>
              <c:f/>
              <c:numCache>
                <c:formatCode>General</c:formatCode>
                <c:ptCount val="13"/>
                <c:pt idx="0">
                  <c:v>13.0</c:v>
                </c:pt>
                <c:pt idx="1">
                  <c:v>15.0</c:v>
                </c:pt>
                <c:pt idx="2">
                  <c:v>6.0</c:v>
                </c:pt>
                <c:pt idx="3">
                  <c:v>6.0</c:v>
                </c:pt>
                <c:pt idx="4">
                  <c:v>12.0</c:v>
                </c:pt>
                <c:pt idx="5">
                  <c:v>8.0</c:v>
                </c:pt>
                <c:pt idx="6">
                  <c:v>7.0</c:v>
                </c:pt>
                <c:pt idx="7">
                  <c:v>12.0</c:v>
                </c:pt>
                <c:pt idx="8">
                  <c:v>11.0</c:v>
                </c:pt>
                <c:pt idx="9">
                  <c:v>7.0</c:v>
                </c:pt>
                <c:pt idx="10">
                  <c:v>11.0</c:v>
                </c:pt>
                <c:pt idx="11">
                  <c:v>11.0</c:v>
                </c:pt>
                <c:pt idx="12">
                  <c:v>8.0</c:v>
                </c:pt>
              </c:numCache>
            </c:numRef>
          </c:val>
        </c:ser>
        <c:ser>
          <c:idx val="2"/>
          <c:order val="2"/>
          <c:spPr>
            <a:solidFill>
              <a:srgbClr val="8064A2"/>
            </a:solidFill>
            <a:ln>
              <a:noFill/>
            </a:ln>
          </c:spPr>
          <c:invertIfNegative val="0"/>
          <c:dLbls>
            <c:spPr>
              <a:noFill/>
              <a:ln>
                <a:noFill/>
              </a:ln>
            </c:spPr>
            <c:txPr>
              <a:bodyPr rot="-5400000" vert="horz"/>
              <a:lstStyle/>
              <a:p>
                <a:pPr>
                  <a:defRPr sz="800" b="0" i="0" u="none" strike="noStrike" baseline="0">
                    <a:solidFill>
                      <a:srgbClr val="808080"/>
                    </a:solidFill>
                    <a:latin typeface="Droid Sans"/>
                    <a:ea typeface="Droid Sans"/>
                    <a:cs typeface="Lucida Sans"/>
                  </a:defRPr>
                </a:pPr>
                <a:endParaRPr lang="zh-CN"/>
              </a:p>
            </c:txPr>
            <c:numFmt formatCode="General" sourceLinked="0"/>
            <c:showLegendKey val="0"/>
            <c:showVal val="1"/>
            <c:showCatName val="0"/>
            <c:showSerName val="0"/>
            <c:showPercent val="0"/>
            <c:showBubbleSize val="0"/>
            <c:separator> </c:separator>
            <c:showLeaderLines val="0"/>
          </c:dLbls>
          <c:val>
            <c:numRef>
              <c:f/>
              <c:numCache>
                <c:formatCode>General</c:formatCode>
                <c:ptCount val="13"/>
                <c:pt idx="0">
                  <c:v>3.0</c:v>
                </c:pt>
                <c:pt idx="1">
                  <c:v>2.0</c:v>
                </c:pt>
                <c:pt idx="2">
                  <c:v>4.0</c:v>
                </c:pt>
                <c:pt idx="3">
                  <c:v>2.0</c:v>
                </c:pt>
                <c:pt idx="4">
                  <c:v>4.0</c:v>
                </c:pt>
                <c:pt idx="5">
                  <c:v>1.0</c:v>
                </c:pt>
                <c:pt idx="6">
                  <c:v>0.0</c:v>
                </c:pt>
                <c:pt idx="7">
                  <c:v>3.0</c:v>
                </c:pt>
                <c:pt idx="8">
                  <c:v>3.0</c:v>
                </c:pt>
                <c:pt idx="9">
                  <c:v>1.0</c:v>
                </c:pt>
                <c:pt idx="10">
                  <c:v>2.0</c:v>
                </c:pt>
                <c:pt idx="11">
                  <c:v>3.0</c:v>
                </c:pt>
                <c:pt idx="12">
                  <c:v>6.0</c:v>
                </c:pt>
              </c:numCache>
            </c:numRef>
          </c:val>
        </c:ser>
        <c:overlap val="-90"/>
        <c:gapWidth val="444"/>
        <c:axId val="0"/>
        <c:axId val="1"/>
      </c:barChart>
      <c:catAx>
        <c:axId val="0"/>
        <c:scaling>
          <c:orientation val="minMax"/>
        </c:scaling>
        <c:delete val="0"/>
        <c:axPos val="b"/>
        <c:numFmt formatCode="General" sourceLinked="0"/>
        <c:majorGridlines>
          <c:spPr>
            <a:ln w="12700">
              <a:solidFill>
                <a:srgbClr val="D9D9D9"/>
              </a:solidFill>
              <a:prstDash val="solid"/>
            </a:ln>
          </c:spPr>
        </c:majorGridlines>
        <c:majorTickMark val="none"/>
        <c:minorTickMark val="none"/>
        <c:tickLblPos val="nextTo"/>
        <c:spPr>
          <a:ln w="12700">
            <a:solidFill>
              <a:srgbClr val="D9D9D9"/>
            </a:solidFill>
            <a:prstDash val="solid"/>
          </a:ln>
        </c:spPr>
        <c:txPr>
          <a:bodyPr rot="0" vert="horz" anchor="t" anchorCtr="0"/>
          <a:lstStyle/>
          <a:p>
            <a:pPr>
              <a:defRPr sz="800" b="0" i="0" u="none" strike="noStrike" cap="all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es val="autoZero"/>
        <c:auto val="1"/>
        <c:lblOffset val="100"/>
        <c:lblAlgn val="ctr"/>
        <c:noMultiLvlLbl val="0"/>
        <c:crossAx val="1"/>
      </c:catAx>
      <c:valAx>
        <c:axId val="1"/>
        <c:scaling>
          <c:orientation val="minMax"/>
        </c:scaling>
        <c:delete val="1"/>
        <c:axPos val="l"/>
        <c:numFmt formatCode="General" sourceLinked="0"/>
        <c:majorTickMark val="none"/>
        <c:minorTickMark val="none"/>
        <c:tickLblPos val="nextTo"/>
        <c:txPr>
          <a:bodyPr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es val="autoZero"/>
        <c:crossBetween val="between"/>
        <c:crossAx val="0"/>
      </c:valAx>
      <c:spPr>
        <a:noFill/>
        <a:ln>
          <a:noFill/>
        </a:ln>
      </c:spPr>
    </c:plotArea>
    <c:legend>
      <c:legendPos val="t"/>
      <c:layout/>
      <c:overlay val="0"/>
      <c:spPr>
        <a:noFill/>
        <a:ln>
          <a:noFill/>
        </a:ln>
      </c:spPr>
      <c:txPr>
        <a:bodyPr/>
        <a:lstStyle/>
        <a:p>
          <a:pPr>
            <a:defRPr sz="900" b="0" i="0" u="none" strike="noStrike" baseline="0">
              <a:solidFill>
                <a:srgbClr val="595959"/>
              </a:solidFill>
              <a:latin typeface="Droid Sans"/>
              <a:ea typeface="Droid Sans"/>
              <a:cs typeface="Lucida San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Droid Sans"/>
          <a:ea typeface="Droid Sans"/>
          <a:cs typeface="Lucida Sans"/>
        </a:defRPr>
      </a:pPr>
      <a:endParaRPr lang="zh-CN"/>
    </a:p>
  </c:txPr>
  <c:printSettings>
    <c:headerFooter/>
    <c:pageMargins b="0.75" l="0.7" r="0.7" t="0.75" header="0.3" footer="0.3"/>
    <c:pageSetup/>
  </c:printSettings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F79646"/>
              </a:solidFill>
              <a:ln>
                <a:noFill/>
              </a:ln>
            </c:spPr>
          </c:dPt>
          <c:dPt>
            <c:idx val="1"/>
            <c:bubble3D val="0"/>
            <c:spPr>
              <a:solidFill>
                <a:srgbClr val="4BACC6"/>
              </a:solidFill>
              <a:ln>
                <a:noFill/>
              </a:ln>
            </c:spPr>
          </c:dPt>
          <c:dPt>
            <c:idx val="2"/>
            <c:bubble3D val="0"/>
            <c:spPr>
              <a:solidFill>
                <a:srgbClr val="8064A2"/>
              </a:solidFill>
              <a:ln>
                <a:noFill/>
              </a:ln>
            </c:spPr>
          </c:dPt>
          <c:dPt>
            <c:idx val="3"/>
            <c:bubble3D val="0"/>
            <c:spPr>
              <a:solidFill>
                <a:srgbClr val="B65708"/>
              </a:solidFill>
              <a:ln>
                <a:noFill/>
              </a:ln>
            </c:spPr>
          </c:dPt>
          <c:dPt>
            <c:idx val="4"/>
            <c:bubble3D val="0"/>
            <c:spPr>
              <a:solidFill>
                <a:srgbClr val="286A7C"/>
              </a:solidFill>
              <a:ln>
                <a:noFill/>
              </a:ln>
            </c:spPr>
          </c:dPt>
          <c:dPt>
            <c:idx val="5"/>
            <c:bubble3D val="0"/>
            <c:spPr>
              <a:solidFill>
                <a:srgbClr val="4C3A62"/>
              </a:solidFill>
              <a:ln>
                <a:noFill/>
              </a:ln>
            </c:spPr>
          </c:dPt>
          <c:dPt>
            <c:idx val="6"/>
            <c:bubble3D val="0"/>
            <c:spPr>
              <a:solidFill>
                <a:srgbClr val="F9AB6B"/>
              </a:solidFill>
              <a:ln>
                <a:noFill/>
              </a:ln>
            </c:spPr>
          </c:dPt>
          <c:dPt>
            <c:idx val="7"/>
            <c:bubble3D val="0"/>
            <c:spPr>
              <a:solidFill>
                <a:srgbClr val="6FBCD1"/>
              </a:solidFill>
              <a:ln>
                <a:noFill/>
              </a:ln>
            </c:spPr>
          </c:dPt>
          <c:dPt>
            <c:idx val="8"/>
            <c:bubble3D val="0"/>
            <c:spPr>
              <a:solidFill>
                <a:srgbClr val="9982B4"/>
              </a:solidFill>
              <a:ln>
                <a:noFill/>
              </a:ln>
            </c:spPr>
          </c:dPt>
          <c:dPt>
            <c:idx val="9"/>
            <c:bubble3D val="0"/>
            <c:spPr>
              <a:solidFill>
                <a:srgbClr val="F4740A"/>
              </a:solidFill>
              <a:ln>
                <a:noFill/>
              </a:ln>
            </c:spPr>
          </c:dPt>
          <c:dPt>
            <c:idx val="10"/>
            <c:bubble3D val="0"/>
            <c:spPr>
              <a:solidFill>
                <a:srgbClr val="358DA5"/>
              </a:solidFill>
              <a:ln>
                <a:noFill/>
              </a:ln>
            </c:spPr>
          </c:dPt>
          <c:dPt>
            <c:idx val="11"/>
            <c:bubble3D val="0"/>
            <c:spPr>
              <a:solidFill>
                <a:srgbClr val="664E82"/>
              </a:solidFill>
              <a:ln>
                <a:noFill/>
              </a:ln>
            </c:spPr>
          </c:dPt>
          <c:dPt>
            <c:idx val="12"/>
            <c:bubble3D val="0"/>
            <c:spPr>
              <a:solidFill>
                <a:srgbClr val="FAC090"/>
              </a:solidFill>
              <a:ln>
                <a:noFill/>
              </a:ln>
            </c:spPr>
          </c:dPt>
          <c:dLbls>
            <c:showLegendKey val="0"/>
            <c:showVal val="0"/>
            <c:showCatName val="0"/>
            <c:showSerName val="0"/>
            <c:showPercent val="0"/>
            <c:showBubbleSize val="0"/>
            <c:separator> </c:separator>
            <c:showLeaderLines val="1"/>
          </c:dLbls>
          <c:val>
            <c:numRef>
              <c:f/>
              <c:numCache>
                <c:formatCode>General</c:formatCode>
                <c:ptCount val="13"/>
                <c:pt idx="0">
                  <c:v>4.0</c:v>
                </c:pt>
                <c:pt idx="1">
                  <c:v>4.0</c:v>
                </c:pt>
                <c:pt idx="2">
                  <c:v>3.0</c:v>
                </c:pt>
                <c:pt idx="3">
                  <c:v>4.0</c:v>
                </c:pt>
                <c:pt idx="4">
                  <c:v>2.0</c:v>
                </c:pt>
                <c:pt idx="5">
                  <c:v>1.0</c:v>
                </c:pt>
                <c:pt idx="6">
                  <c:v>1.0</c:v>
                </c:pt>
                <c:pt idx="7">
                  <c:v>3.0</c:v>
                </c:pt>
                <c:pt idx="8">
                  <c:v>1.0</c:v>
                </c:pt>
                <c:pt idx="9">
                  <c:v>1.0</c:v>
                </c:pt>
                <c:pt idx="10">
                  <c:v>3.0</c:v>
                </c:pt>
                <c:pt idx="11">
                  <c:v>3.0</c:v>
                </c:pt>
                <c:pt idx="12">
                  <c:v>5.0</c:v>
                </c:pt>
              </c:numCache>
            </c:numRef>
          </c:val>
        </c:ser>
        <c:ser>
          <c:idx val="1"/>
          <c:order val="1"/>
          <c:dPt>
            <c:idx val="0"/>
            <c:marker>
              <c:symbol val="dot"/>
              <c:size val="5"/>
              <c:spPr>
                <a:ln>
                  <a:solidFill>
                    <a:srgbClr val="4f81bd"/>
                  </a:solidFill>
                  <a:prstDash val="solid"/>
                </a:ln>
              </c:spPr>
            </c:marker>
            <c:invertIfNegative val="0"/>
            <c:bubble3D val="0"/>
            <c:spPr>
              <a:solidFill>
                <a:srgbClr val="F79646"/>
              </a:solidFill>
              <a:ln>
                <a:noFill/>
              </a:ln>
            </c:spPr>
          </c:dPt>
          <c:dPt>
            <c:idx val="1"/>
            <c:marker>
              <c:symbol val="dash"/>
              <c:size val="5"/>
              <c:spPr>
                <a:ln>
                  <a:solidFill>
                    <a:srgbClr val="c0504d"/>
                  </a:solidFill>
                  <a:prstDash val="solid"/>
                </a:ln>
              </c:spPr>
            </c:marker>
            <c:invertIfNegative val="0"/>
            <c:bubble3D val="0"/>
            <c:spPr>
              <a:solidFill>
                <a:srgbClr val="4BACC6"/>
              </a:solidFill>
              <a:ln>
                <a:noFill/>
              </a:ln>
            </c:spPr>
          </c:dPt>
          <c:dPt>
            <c:idx val="2"/>
            <c:marker>
              <c:symbol val="diamond"/>
              <c:size val="5"/>
              <c:spPr>
                <a:solidFill>
                  <a:srgbClr val="9bbb59"/>
                </a:solidFill>
                <a:ln>
                  <a:solidFill>
                    <a:srgbClr val="9bbb59"/>
                  </a:solidFill>
                  <a:prstDash val="solid"/>
                </a:ln>
              </c:spPr>
            </c:marker>
            <c:invertIfNegative val="0"/>
            <c:bubble3D val="0"/>
            <c:spPr>
              <a:solidFill>
                <a:srgbClr val="8064A2"/>
              </a:solidFill>
              <a:ln>
                <a:noFill/>
              </a:ln>
            </c:spPr>
          </c:dPt>
          <c:dPt>
            <c:idx val="3"/>
            <c:marker>
              <c:symbol val="square"/>
              <c:size val="5"/>
              <c:spPr>
                <a:solidFill>
                  <a:srgbClr val="9bbb59"/>
                </a:solidFill>
                <a:ln>
                  <a:solidFill>
                    <a:srgbClr val="9bbb59"/>
                  </a:solidFill>
                  <a:prstDash val="solid"/>
                </a:ln>
              </c:spPr>
            </c:marker>
            <c:invertIfNegative val="0"/>
            <c:bubble3D val="0"/>
            <c:spPr>
              <a:solidFill>
                <a:srgbClr val="B65708"/>
              </a:solidFill>
              <a:ln>
                <a:noFill/>
              </a:ln>
            </c:spPr>
          </c:dPt>
          <c:dPt>
            <c:idx val="4"/>
            <c:marker>
              <c:symbol val="triangle"/>
              <c:size val="5"/>
              <c:spPr>
                <a:solidFill>
                  <a:srgbClr val="9bbb59"/>
                </a:solidFill>
                <a:ln>
                  <a:solidFill>
                    <a:srgbClr val="9bbb59"/>
                  </a:solidFill>
                  <a:prstDash val="solid"/>
                </a:ln>
              </c:spPr>
            </c:marker>
            <c:invertIfNegative val="0"/>
            <c:bubble3D val="0"/>
            <c:spPr>
              <a:solidFill>
                <a:srgbClr val="286A7C"/>
              </a:solidFill>
              <a:ln>
                <a:noFill/>
              </a:ln>
            </c:spPr>
          </c:dPt>
          <c:dPt>
            <c:idx val="5"/>
            <c:marker>
              <c:symbol val="x"/>
              <c:size val="5"/>
              <c:spPr>
                <a:ln>
                  <a:solidFill>
                    <a:srgbClr val="9bbb59"/>
                  </a:solidFill>
                  <a:prstDash val="solid"/>
                </a:ln>
              </c:spPr>
            </c:marker>
            <c:invertIfNegative val="0"/>
            <c:bubble3D val="0"/>
            <c:spPr>
              <a:solidFill>
                <a:srgbClr val="4C3A62"/>
              </a:solidFill>
              <a:ln>
                <a:noFill/>
              </a:ln>
            </c:spPr>
          </c:dPt>
          <c:dPt>
            <c:idx val="6"/>
            <c:marker>
              <c:symbol val="star"/>
              <c:size val="5"/>
              <c:spPr>
                <a:ln>
                  <a:solidFill>
                    <a:srgbClr val="9bbb59"/>
                  </a:solidFill>
                  <a:prstDash val="solid"/>
                </a:ln>
              </c:spPr>
            </c:marker>
            <c:invertIfNegative val="0"/>
            <c:bubble3D val="0"/>
            <c:spPr>
              <a:solidFill>
                <a:srgbClr val="F9AB6B"/>
              </a:solidFill>
              <a:ln>
                <a:noFill/>
              </a:ln>
            </c:spPr>
          </c:dPt>
          <c:dPt>
            <c:idx val="7"/>
            <c:marker>
              <c:symbol val="circle"/>
              <c:size val="5"/>
              <c:spPr>
                <a:solidFill>
                  <a:srgbClr val="9bbb59"/>
                </a:solidFill>
                <a:ln>
                  <a:solidFill>
                    <a:srgbClr val="9bbb59"/>
                  </a:solidFill>
                  <a:prstDash val="solid"/>
                </a:ln>
              </c:spPr>
            </c:marker>
            <c:invertIfNegative val="0"/>
            <c:bubble3D val="0"/>
            <c:spPr>
              <a:solidFill>
                <a:srgbClr val="6FBCD1"/>
              </a:solidFill>
              <a:ln>
                <a:noFill/>
              </a:ln>
            </c:spPr>
          </c:dPt>
          <c:dPt>
            <c:idx val="8"/>
            <c:marker>
              <c:symbol val="plus"/>
              <c:size val="5"/>
              <c:spPr>
                <a:ln>
                  <a:solidFill>
                    <a:srgbClr val="9bbb59"/>
                  </a:solidFill>
                  <a:prstDash val="solid"/>
                </a:ln>
              </c:spPr>
            </c:marker>
            <c:invertIfNegative val="0"/>
            <c:bubble3D val="0"/>
            <c:spPr>
              <a:solidFill>
                <a:srgbClr val="9982B4"/>
              </a:solidFill>
              <a:ln>
                <a:noFill/>
              </a:ln>
            </c:spPr>
          </c:dPt>
          <c:dPt>
            <c:idx val="9"/>
            <c:marker>
              <c:symbol val="dot"/>
              <c:size val="5"/>
              <c:spPr>
                <a:ln>
                  <a:solidFill>
                    <a:srgbClr val="9bbb59"/>
                  </a:solidFill>
                  <a:prstDash val="solid"/>
                </a:ln>
              </c:spPr>
            </c:marker>
            <c:invertIfNegative val="0"/>
            <c:bubble3D val="0"/>
            <c:spPr>
              <a:solidFill>
                <a:srgbClr val="F4740A"/>
              </a:solidFill>
              <a:ln>
                <a:noFill/>
              </a:ln>
            </c:spPr>
          </c:dPt>
          <c:dPt>
            <c:idx val="10"/>
            <c:marker>
              <c:symbol val="dash"/>
              <c:size val="5"/>
              <c:spPr>
                <a:ln>
                  <a:solidFill>
                    <a:srgbClr val="9bbb59"/>
                  </a:solidFill>
                  <a:prstDash val="solid"/>
                </a:ln>
              </c:spPr>
            </c:marker>
            <c:invertIfNegative val="0"/>
            <c:bubble3D val="0"/>
            <c:spPr>
              <a:solidFill>
                <a:srgbClr val="358DA5"/>
              </a:solidFill>
              <a:ln>
                <a:noFill/>
              </a:ln>
            </c:spPr>
          </c:dPt>
          <c:dPt>
            <c:idx val="11"/>
            <c:marker>
              <c:symbol val="diamond"/>
              <c:size val="5"/>
              <c:spPr>
                <a:solidFill>
                  <a:srgbClr val="9bbb59"/>
                </a:solidFill>
                <a:ln>
                  <a:solidFill>
                    <a:srgbClr val="9bbb59"/>
                  </a:solidFill>
                  <a:prstDash val="solid"/>
                </a:ln>
              </c:spPr>
            </c:marker>
            <c:invertIfNegative val="0"/>
            <c:bubble3D val="0"/>
            <c:spPr>
              <a:solidFill>
                <a:srgbClr val="664E82"/>
              </a:solidFill>
              <a:ln>
                <a:noFill/>
              </a:ln>
            </c:spPr>
          </c:dPt>
          <c:dPt>
            <c:idx val="12"/>
            <c:marker>
              <c:symbol val="square"/>
              <c:size val="5"/>
              <c:spPr>
                <a:solidFill>
                  <a:srgbClr val="9bbb59"/>
                </a:solidFill>
                <a:ln>
                  <a:solidFill>
                    <a:srgbClr val="9bbb59"/>
                  </a:solidFill>
                  <a:prstDash val="solid"/>
                </a:ln>
              </c:spPr>
            </c:marker>
            <c:invertIfNegative val="0"/>
            <c:bubble3D val="0"/>
            <c:spPr>
              <a:solidFill>
                <a:srgbClr val="FAC090"/>
              </a:solidFill>
              <a:ln>
                <a:noFill/>
              </a:ln>
            </c:spPr>
          </c:dPt>
          <c:dLbls>
            <c:showLegendKey val="0"/>
            <c:showVal val="0"/>
            <c:showCatName val="0"/>
            <c:showSerName val="0"/>
            <c:showPercent val="0"/>
            <c:showBubbleSize val="0"/>
            <c:separator> </c:separator>
            <c:showLeaderLines val="1"/>
          </c:dLbls>
          <c:val>
            <c:numRef>
              <c:f/>
              <c:numCache>
                <c:formatCode>General</c:formatCode>
                <c:ptCount val="13"/>
                <c:pt idx="0">
                  <c:v>13.0</c:v>
                </c:pt>
                <c:pt idx="1">
                  <c:v>15.0</c:v>
                </c:pt>
                <c:pt idx="2">
                  <c:v>6.0</c:v>
                </c:pt>
                <c:pt idx="3">
                  <c:v>6.0</c:v>
                </c:pt>
                <c:pt idx="4">
                  <c:v>12.0</c:v>
                </c:pt>
                <c:pt idx="5">
                  <c:v>8.0</c:v>
                </c:pt>
                <c:pt idx="6">
                  <c:v>7.0</c:v>
                </c:pt>
                <c:pt idx="7">
                  <c:v>12.0</c:v>
                </c:pt>
                <c:pt idx="8">
                  <c:v>11.0</c:v>
                </c:pt>
                <c:pt idx="9">
                  <c:v>7.0</c:v>
                </c:pt>
                <c:pt idx="10">
                  <c:v>11.0</c:v>
                </c:pt>
                <c:pt idx="11">
                  <c:v>11.0</c:v>
                </c:pt>
                <c:pt idx="12">
                  <c:v>8.0</c:v>
                </c:pt>
              </c:numCache>
            </c:numRef>
          </c:val>
        </c:ser>
        <c:ser>
          <c:idx val="2"/>
          <c:order val="2"/>
          <c:dPt>
            <c:idx val="0"/>
            <c:marker>
              <c:symbol val="circle"/>
              <c:size val="5"/>
              <c:spPr>
                <a:solidFill>
                  <a:srgbClr val="4f81bd"/>
                </a:solidFill>
                <a:ln>
                  <a:solidFill>
                    <a:srgbClr val="4f81bd"/>
                  </a:solidFill>
                  <a:prstDash val="solid"/>
                </a:ln>
              </c:spPr>
            </c:marker>
            <c:invertIfNegative val="0"/>
            <c:bubble3D val="0"/>
            <c:spPr>
              <a:solidFill>
                <a:srgbClr val="F79646"/>
              </a:solidFill>
              <a:ln>
                <a:noFill/>
              </a:ln>
            </c:spPr>
          </c:dPt>
          <c:dPt>
            <c:idx val="1"/>
            <c:marker>
              <c:symbol val="plus"/>
              <c:size val="5"/>
              <c:spPr>
                <a:ln>
                  <a:solidFill>
                    <a:srgbClr val="c0504d"/>
                  </a:solidFill>
                  <a:prstDash val="solid"/>
                </a:ln>
              </c:spPr>
            </c:marker>
            <c:invertIfNegative val="0"/>
            <c:bubble3D val="0"/>
            <c:spPr>
              <a:solidFill>
                <a:srgbClr val="4BACC6"/>
              </a:solidFill>
              <a:ln>
                <a:noFill/>
              </a:ln>
            </c:spPr>
          </c:dPt>
          <c:dPt>
            <c:idx val="2"/>
            <c:marker>
              <c:symbol val="dot"/>
              <c:size val="5"/>
              <c:spPr>
                <a:ln>
                  <a:solidFill>
                    <a:srgbClr val="9bbb59"/>
                  </a:solidFill>
                  <a:prstDash val="solid"/>
                </a:ln>
              </c:spPr>
            </c:marker>
            <c:invertIfNegative val="0"/>
            <c:bubble3D val="0"/>
            <c:spPr>
              <a:solidFill>
                <a:srgbClr val="8064A2"/>
              </a:solidFill>
              <a:ln>
                <a:noFill/>
              </a:ln>
            </c:spPr>
          </c:dPt>
          <c:dPt>
            <c:idx val="3"/>
            <c:marker>
              <c:symbol val="dash"/>
              <c:size val="5"/>
              <c:spPr>
                <a:ln>
                  <a:solidFill>
                    <a:srgbClr val="9bbb59"/>
                  </a:solidFill>
                  <a:prstDash val="solid"/>
                </a:ln>
              </c:spPr>
            </c:marker>
            <c:invertIfNegative val="0"/>
            <c:bubble3D val="0"/>
            <c:spPr>
              <a:solidFill>
                <a:srgbClr val="B65708"/>
              </a:solidFill>
              <a:ln>
                <a:noFill/>
              </a:ln>
            </c:spPr>
          </c:dPt>
          <c:dPt>
            <c:idx val="4"/>
            <c:marker>
              <c:symbol val="diamond"/>
              <c:size val="5"/>
              <c:spPr>
                <a:solidFill>
                  <a:srgbClr val="9bbb59"/>
                </a:solidFill>
                <a:ln>
                  <a:solidFill>
                    <a:srgbClr val="9bbb59"/>
                  </a:solidFill>
                  <a:prstDash val="solid"/>
                </a:ln>
              </c:spPr>
            </c:marker>
            <c:invertIfNegative val="0"/>
            <c:bubble3D val="0"/>
            <c:spPr>
              <a:solidFill>
                <a:srgbClr val="286A7C"/>
              </a:solidFill>
              <a:ln>
                <a:noFill/>
              </a:ln>
            </c:spPr>
          </c:dPt>
          <c:dPt>
            <c:idx val="5"/>
            <c:marker>
              <c:symbol val="square"/>
              <c:size val="5"/>
              <c:spPr>
                <a:solidFill>
                  <a:srgbClr val="9bbb59"/>
                </a:solidFill>
                <a:ln>
                  <a:solidFill>
                    <a:srgbClr val="9bbb59"/>
                  </a:solidFill>
                  <a:prstDash val="solid"/>
                </a:ln>
              </c:spPr>
            </c:marker>
            <c:invertIfNegative val="0"/>
            <c:bubble3D val="0"/>
            <c:spPr>
              <a:solidFill>
                <a:srgbClr val="4C3A62"/>
              </a:solidFill>
              <a:ln>
                <a:noFill/>
              </a:ln>
            </c:spPr>
          </c:dPt>
          <c:dPt>
            <c:idx val="6"/>
            <c:marker>
              <c:symbol val="triangle"/>
              <c:size val="5"/>
              <c:spPr>
                <a:solidFill>
                  <a:srgbClr val="9bbb59"/>
                </a:solidFill>
                <a:ln>
                  <a:solidFill>
                    <a:srgbClr val="9bbb59"/>
                  </a:solidFill>
                  <a:prstDash val="solid"/>
                </a:ln>
              </c:spPr>
            </c:marker>
            <c:invertIfNegative val="0"/>
            <c:bubble3D val="0"/>
            <c:spPr>
              <a:solidFill>
                <a:srgbClr val="F9AB6B"/>
              </a:solidFill>
              <a:ln>
                <a:noFill/>
              </a:ln>
            </c:spPr>
          </c:dPt>
          <c:dPt>
            <c:idx val="7"/>
            <c:marker>
              <c:symbol val="x"/>
              <c:size val="5"/>
              <c:spPr>
                <a:ln>
                  <a:solidFill>
                    <a:srgbClr val="9bbb59"/>
                  </a:solidFill>
                  <a:prstDash val="solid"/>
                </a:ln>
              </c:spPr>
            </c:marker>
            <c:invertIfNegative val="0"/>
            <c:bubble3D val="0"/>
            <c:spPr>
              <a:solidFill>
                <a:srgbClr val="6FBCD1"/>
              </a:solidFill>
              <a:ln>
                <a:noFill/>
              </a:ln>
            </c:spPr>
          </c:dPt>
          <c:dPt>
            <c:idx val="8"/>
            <c:marker>
              <c:symbol val="star"/>
              <c:size val="5"/>
              <c:spPr>
                <a:ln>
                  <a:solidFill>
                    <a:srgbClr val="9bbb59"/>
                  </a:solidFill>
                  <a:prstDash val="solid"/>
                </a:ln>
              </c:spPr>
            </c:marker>
            <c:invertIfNegative val="0"/>
            <c:bubble3D val="0"/>
            <c:spPr>
              <a:solidFill>
                <a:srgbClr val="9982B4"/>
              </a:solidFill>
              <a:ln>
                <a:noFill/>
              </a:ln>
            </c:spPr>
          </c:dPt>
          <c:dPt>
            <c:idx val="9"/>
            <c:marker>
              <c:symbol val="circle"/>
              <c:size val="5"/>
              <c:spPr>
                <a:solidFill>
                  <a:srgbClr val="9bbb59"/>
                </a:solidFill>
                <a:ln>
                  <a:solidFill>
                    <a:srgbClr val="9bbb59"/>
                  </a:solidFill>
                  <a:prstDash val="solid"/>
                </a:ln>
              </c:spPr>
            </c:marker>
            <c:invertIfNegative val="0"/>
            <c:bubble3D val="0"/>
            <c:spPr>
              <a:solidFill>
                <a:srgbClr val="F4740A"/>
              </a:solidFill>
              <a:ln>
                <a:noFill/>
              </a:ln>
            </c:spPr>
          </c:dPt>
          <c:dPt>
            <c:idx val="10"/>
            <c:marker>
              <c:symbol val="plus"/>
              <c:size val="5"/>
              <c:spPr>
                <a:ln>
                  <a:solidFill>
                    <a:srgbClr val="9bbb59"/>
                  </a:solidFill>
                  <a:prstDash val="solid"/>
                </a:ln>
              </c:spPr>
            </c:marker>
            <c:invertIfNegative val="0"/>
            <c:bubble3D val="0"/>
            <c:spPr>
              <a:solidFill>
                <a:srgbClr val="358DA5"/>
              </a:solidFill>
              <a:ln>
                <a:noFill/>
              </a:ln>
            </c:spPr>
          </c:dPt>
          <c:dPt>
            <c:idx val="11"/>
            <c:marker>
              <c:symbol val="dot"/>
              <c:size val="5"/>
              <c:spPr>
                <a:ln>
                  <a:solidFill>
                    <a:srgbClr val="9bbb59"/>
                  </a:solidFill>
                  <a:prstDash val="solid"/>
                </a:ln>
              </c:spPr>
            </c:marker>
            <c:invertIfNegative val="0"/>
            <c:bubble3D val="0"/>
            <c:spPr>
              <a:solidFill>
                <a:srgbClr val="664E82"/>
              </a:solidFill>
              <a:ln>
                <a:noFill/>
              </a:ln>
            </c:spPr>
          </c:dPt>
          <c:dPt>
            <c:idx val="12"/>
            <c:marker>
              <c:symbol val="dash"/>
              <c:size val="5"/>
              <c:spPr>
                <a:ln>
                  <a:solidFill>
                    <a:srgbClr val="9bbb59"/>
                  </a:solidFill>
                  <a:prstDash val="solid"/>
                </a:ln>
              </c:spPr>
            </c:marker>
            <c:invertIfNegative val="0"/>
            <c:bubble3D val="0"/>
            <c:spPr>
              <a:solidFill>
                <a:srgbClr val="FAC090"/>
              </a:solidFill>
              <a:ln>
                <a:noFill/>
              </a:ln>
            </c:spPr>
          </c:dPt>
          <c:dLbls>
            <c:showLegendKey val="0"/>
            <c:showVal val="0"/>
            <c:showCatName val="0"/>
            <c:showSerName val="0"/>
            <c:showPercent val="0"/>
            <c:showBubbleSize val="0"/>
            <c:separator> </c:separator>
            <c:showLeaderLines val="1"/>
          </c:dLbls>
          <c:val>
            <c:numRef>
              <c:f/>
              <c:numCache>
                <c:formatCode>General</c:formatCode>
                <c:ptCount val="13"/>
                <c:pt idx="0">
                  <c:v>3.0</c:v>
                </c:pt>
                <c:pt idx="1">
                  <c:v>2.0</c:v>
                </c:pt>
                <c:pt idx="2">
                  <c:v>4.0</c:v>
                </c:pt>
                <c:pt idx="3">
                  <c:v>2.0</c:v>
                </c:pt>
                <c:pt idx="4">
                  <c:v>4.0</c:v>
                </c:pt>
                <c:pt idx="5">
                  <c:v>1.0</c:v>
                </c:pt>
                <c:pt idx="6">
                  <c:v>0.0</c:v>
                </c:pt>
                <c:pt idx="7">
                  <c:v>3.0</c:v>
                </c:pt>
                <c:pt idx="8">
                  <c:v>3.0</c:v>
                </c:pt>
                <c:pt idx="9">
                  <c:v>1.0</c:v>
                </c:pt>
                <c:pt idx="10">
                  <c:v>2.0</c:v>
                </c:pt>
                <c:pt idx="11">
                  <c:v>3.0</c:v>
                </c:pt>
                <c:pt idx="12">
                  <c:v>6.0</c:v>
                </c:pt>
              </c:numCache>
            </c:numRef>
          </c:val>
        </c:ser>
        <c:firstSliceAng val="0"/>
      </c:pieChart>
      <c:spPr>
        <a:noFill/>
        <a:ln>
          <a:noFill/>
        </a:ln>
      </c:spPr>
    </c:plotArea>
    <c:legend>
      <c:legendPos val="r"/>
      <c:layout/>
      <c:overlay val="0"/>
      <c:spPr>
        <a:noFill/>
        <a:ln>
          <a:noFill/>
        </a:ln>
      </c:spPr>
      <c:txPr>
        <a:bodyPr/>
        <a:lstStyle/>
        <a:p>
          <a:pPr>
            <a:defRPr sz="1000" b="0" i="0" u="none" strike="noStrike" baseline="0">
              <a:solidFill>
                <a:srgbClr val="000000"/>
              </a:solidFill>
              <a:latin typeface="Arial"/>
              <a:ea typeface="Droid Sans"/>
              <a:cs typeface="Lucida Sans"/>
            </a:defRPr>
          </a:pPr>
          <a:endParaRPr lang="zh-CN"/>
        </a:p>
      </c:txPr>
    </c:legend>
    <c:plotVisOnly val="1"/>
    <c:dispBlanksAs val="zero"/>
    <c:showDLblsOverMax val="0"/>
  </c:chart>
  <c:spPr>
    <a:solidFill>
      <a:srgbClr val="FFFFFF"/>
    </a:solidFill>
    <a:ln>
      <a:noFill/>
    </a:ln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Droid Sans"/>
          <a:ea typeface="Droid Sans"/>
          <a:cs typeface="Lucida Sans"/>
        </a:defRPr>
      </a:pPr>
      <a:endParaRPr lang="zh-CN"/>
    </a:p>
  </c:txPr>
  <c:printSettings>
    <c:headerFooter/>
    <c:pageMargins b="0.75" l="0.7" r="0.7" t="0.75" header="0.3" footer="0.3"/>
    <c:pageSetup/>
  </c:printSettings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7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" name="文本框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pitchFamily="0" charset="0"/>
                <a:ea typeface="等线" pitchFamily="0" charset="0"/>
                <a:cs typeface="Calibri" pitchFamily="0" charset="0"/>
              </a:rPr>
              <a:t>9/26/2024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20" name="文本框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1" name="文本框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5718532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47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4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6548686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5258790"/>
      </p:ext>
    </p:extLst>
  </p:cSld>
  <p:clrMapOvr>
    <a:masterClrMapping/>
  </p:clrMapOvr>
</p:notes>
</file>

<file path=ppt/notesSlides/notesSlide1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456307"/>
      </p:ext>
    </p:extLst>
  </p:cSld>
  <p:clrMapOvr>
    <a:masterClrMapping/>
  </p:clrMapOvr>
</p:notes>
</file>

<file path=ppt/notesSlides/notesSlide1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039704"/>
      </p:ext>
    </p:extLst>
  </p:cSld>
  <p:clrMapOvr>
    <a:masterClrMapping/>
  </p:clrMapOvr>
</p:notes>
</file>

<file path=ppt/notesSlides/notesSlide1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6383358"/>
      </p:ext>
    </p:extLst>
  </p:cSld>
  <p:clrMapOvr>
    <a:masterClrMapping/>
  </p:clrMapOvr>
</p:notes>
</file>

<file path=ppt/notesSlides/notesSlide1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4295500"/>
      </p:ext>
    </p:extLst>
  </p:cSld>
  <p:clrMapOvr>
    <a:masterClrMapping/>
  </p:clrMapOvr>
</p:notes>
</file>

<file path=ppt/notesSlides/notesSlide1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7909792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658416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2887468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640516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2011180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431779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772959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9060881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94306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ctrTitle"/>
          </p:nvPr>
        </p:nvSpPr>
        <p:spPr>
          <a:xfrm xmlns:a="http://schemas.openxmlformats.org/drawingml/2006/main">
            <a:off x="914400" y="2130425"/>
            <a:ext cx="10363200" cy="1470025"/>
          </a:xfrm>
        </p:spPr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subTitle" idx="1"/>
          </p:nvPr>
        </p:nvSpPr>
        <p:spPr>
          <a:xfrm xmlns:a="http://schemas.openxmlformats.org/drawingml/2006/main">
            <a:off x="1828800" y="3886199"/>
            <a:ext cx="8534400" cy="1752600"/>
          </a:xfrm>
        </p:spPr>
        <p:txBody>
          <a:bodyPr xmlns:a="http://schemas.openxmlformats.org/drawingml/2006/main"/>
          <a:lstStyle xmlns:a="http://schemas.openxmlformats.org/drawingml/2006/main"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 xmlns:a="http://schemas.openxmlformats.org/drawingml/2006/main"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1278335"/>
      </p:ext>
    </p:extLst>
  </p:cSld>
  <p:clrMapOvr>
    <a:masterClrMapping xmlns:a="http://schemas.openxmlformats.org/drawingml/2006/main"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4792258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8451085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3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3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3195573" y="2067305"/>
            <a:ext cx="5800851" cy="51815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3200" b="0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24" name="文本框"/>
          <p:cNvSpPr>
            <a:spLocks xmlns:a="http://schemas.openxmlformats.org/drawingml/2006/main" noGrp="1"/>
          </p:cNvSpPr>
          <p:nvPr>
            <p:ph type="body" idx="4"/>
          </p:nvPr>
        </p:nvSpPr>
        <p:spPr>
          <a:xfrm xmlns:a="http://schemas.openxmlformats.org/drawingml/2006/main" rot="0">
            <a:off x="1828800" y="3840480"/>
            <a:ext cx="8534401" cy="17144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25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26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27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494127"/>
      </p:ext>
    </p:extLst>
  </p:cSld>
  <p:clrMapOvr>
    <a:masterClrMapping xmlns:a="http://schemas.openxmlformats.org/drawingml/2006/main"/>
  </p:clrMapOvr>
</p:sldLayout>
</file>

<file path=ppt/slideLayouts/slideLayout13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6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6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6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49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755332" y="385444"/>
            <a:ext cx="10681335" cy="75819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50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1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2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1247750"/>
      </p:ext>
    </p:extLst>
  </p:cSld>
  <p:clrMapOvr>
    <a:masterClrMapping xmlns:a="http://schemas.openxmlformats.org/drawingml/2006/main"/>
  </p:clrMapOvr>
</p:sldLayout>
</file>

<file path=ppt/slideLayouts/slideLayout14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12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12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12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2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2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2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2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2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2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1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16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17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18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4290502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6758677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1212682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8105151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2512737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3432317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1710135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556787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788554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 rot="0">
            <a:off x="9377426" y="4825"/>
            <a:ext cx="1218564" cy="685355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" name="曲线"/>
          <p:cNvSpPr>
            <a:spLocks/>
          </p:cNvSpPr>
          <p:nvPr/>
        </p:nvSpPr>
        <p:spPr>
          <a:xfrm rot="0">
            <a:off x="7448612" y="3694896"/>
            <a:ext cx="4743450" cy="31635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4" name="曲线"/>
          <p:cNvSpPr>
            <a:spLocks/>
          </p:cNvSpPr>
          <p:nvPr/>
        </p:nvSpPr>
        <p:spPr>
          <a:xfrm rot="0">
            <a:off x="9182100" y="0"/>
            <a:ext cx="300989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" name="曲线"/>
          <p:cNvSpPr>
            <a:spLocks/>
          </p:cNvSpPr>
          <p:nvPr/>
        </p:nvSpPr>
        <p:spPr>
          <a:xfrm rot="0">
            <a:off x="9602878" y="0"/>
            <a:ext cx="25895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6" name="曲线"/>
          <p:cNvSpPr>
            <a:spLocks/>
          </p:cNvSpPr>
          <p:nvPr/>
        </p:nvSpPr>
        <p:spPr>
          <a:xfrm rot="0">
            <a:off x="8934450" y="3048000"/>
            <a:ext cx="3257550" cy="3810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" name="曲线"/>
          <p:cNvSpPr>
            <a:spLocks/>
          </p:cNvSpPr>
          <p:nvPr/>
        </p:nvSpPr>
        <p:spPr>
          <a:xfrm rot="0">
            <a:off x="9337930" y="0"/>
            <a:ext cx="2854324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8" name="曲线"/>
          <p:cNvSpPr>
            <a:spLocks/>
          </p:cNvSpPr>
          <p:nvPr/>
        </p:nvSpPr>
        <p:spPr>
          <a:xfrm rot="0">
            <a:off x="10896601" y="0"/>
            <a:ext cx="12954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" name="曲线"/>
          <p:cNvSpPr>
            <a:spLocks/>
          </p:cNvSpPr>
          <p:nvPr/>
        </p:nvSpPr>
        <p:spPr>
          <a:xfrm rot="0">
            <a:off x="10936247" y="0"/>
            <a:ext cx="12560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0" name="曲线"/>
          <p:cNvSpPr>
            <a:spLocks/>
          </p:cNvSpPr>
          <p:nvPr/>
        </p:nvSpPr>
        <p:spPr>
          <a:xfrm rot="0">
            <a:off x="10372725" y="3590925"/>
            <a:ext cx="1819275" cy="32670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1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10972800" cy="452627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4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5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fld id="{CAD2D6BD-DE1B-4B5F-8B41-2702339687B9}" type="datetime1">
              <a:rPr lang="en-US" altLang="zh-CN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9/26/2024</a:t>
            </a:fld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5276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sldNum="0" hdr="0" ftr="0" dt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marL="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marL="457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marL="914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marL="13716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marL="18288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marL="22860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marL="2743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9.jp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10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10.png"/><Relationship Id="rId2" Type="http://schemas.openxmlformats.org/officeDocument/2006/relationships/chart" Target="../charts/chart1.xml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chart" Target="../charts/chart2.xml"/><Relationship Id="rId2" Type="http://schemas.openxmlformats.org/officeDocument/2006/relationships/slideLayout" Target="../slideLayouts/slideLayout14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image" Target="../media/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3.png"/><Relationship Id="rId2" Type="http://schemas.openxmlformats.org/officeDocument/2006/relationships/image" Target="../media/2.png"/><Relationship Id="rId3" Type="http://schemas.openxmlformats.org/officeDocument/2006/relationships/image" Target="../media/4.jp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5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6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8.jp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"/>
          <p:cNvGrpSpPr>
            <a:grpSpLocks/>
          </p:cNvGrpSpPr>
          <p:nvPr/>
        </p:nvGrpSpPr>
        <p:grpSpPr>
          <a:xfrm>
            <a:off x="876298" y="990599"/>
            <a:ext cx="1743075" cy="1333500"/>
            <a:chOff x="876298" y="990599"/>
            <a:chExt cx="1743075" cy="1333500"/>
          </a:xfrm>
        </p:grpSpPr>
        <p:sp>
          <p:nvSpPr>
            <p:cNvPr id="38" name="曲线"/>
            <p:cNvSpPr>
              <a:spLocks/>
            </p:cNvSpPr>
            <p:nvPr/>
          </p:nvSpPr>
          <p:spPr>
            <a:xfrm rot="0">
              <a:off x="876298" y="1266824"/>
              <a:ext cx="1228725" cy="10572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39" name="曲线"/>
            <p:cNvSpPr>
              <a:spLocks/>
            </p:cNvSpPr>
            <p:nvPr/>
          </p:nvSpPr>
          <p:spPr>
            <a:xfrm rot="0">
              <a:off x="1971673" y="990599"/>
              <a:ext cx="647700" cy="56197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41" name="曲线"/>
          <p:cNvSpPr>
            <a:spLocks/>
          </p:cNvSpPr>
          <p:nvPr/>
        </p:nvSpPr>
        <p:spPr>
          <a:xfrm rot="0">
            <a:off x="3752849" y="1190625"/>
            <a:ext cx="1666875" cy="14382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40" y="0"/>
                </a:moveTo>
                <a:lnTo>
                  <a:pt x="4659" y="0"/>
                </a:lnTo>
                <a:lnTo>
                  <a:pt x="0" y="10799"/>
                </a:lnTo>
                <a:lnTo>
                  <a:pt x="4659" y="21600"/>
                </a:lnTo>
                <a:lnTo>
                  <a:pt x="16940" y="21600"/>
                </a:lnTo>
                <a:lnTo>
                  <a:pt x="21600" y="10799"/>
                </a:lnTo>
                <a:lnTo>
                  <a:pt x="16940" y="0"/>
                </a:lnTo>
                <a:close/>
              </a:path>
            </a:pathLst>
          </a:custGeom>
          <a:solidFill>
            <a:srgbClr val="42D0A1"/>
          </a:solidFill>
          <a:ln cmpd="sng" cap="flat">
            <a:noFill/>
            <a:prstDash val="solid"/>
            <a:miter/>
          </a:ln>
        </p:spPr>
      </p:sp>
      <p:sp>
        <p:nvSpPr>
          <p:cNvPr id="42" name="曲线"/>
          <p:cNvSpPr>
            <a:spLocks/>
          </p:cNvSpPr>
          <p:nvPr/>
        </p:nvSpPr>
        <p:spPr>
          <a:xfrm rot="0">
            <a:off x="3800474" y="5229225"/>
            <a:ext cx="723900" cy="61912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2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2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43" name="文本框"/>
          <p:cNvSpPr>
            <a:spLocks noGrp="1"/>
          </p:cNvSpPr>
          <p:nvPr>
            <p:ph type="ctrTitle"/>
          </p:nvPr>
        </p:nvSpPr>
        <p:spPr>
          <a:xfrm rot="0">
            <a:off x="-828675" y="19665"/>
            <a:ext cx="9982200" cy="9880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3213735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Data Analysis using Excel</a:t>
            </a: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br>
              <a:rPr lang="zh-CN" altLang="en-US" sz="3200" b="1" i="0" u="none" strike="noStrike" kern="0" cap="none" spc="0" baseline="0">
                <a:solidFill>
                  <a:srgbClr val="0F0F0F"/>
                </a:solidFill>
                <a:latin typeface="Roboto" pitchFamily="2" charset="0"/>
                <a:ea typeface="宋体" pitchFamily="0" charset="0"/>
                <a:cs typeface="Trebuchet MS" pitchFamily="0" charset="0"/>
              </a:rPr>
            </a:br>
            <a:endParaRPr lang="zh-CN" altLang="en-US" sz="3200" b="0" i="0" u="none" strike="noStrike" kern="0" cap="none" spc="1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4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4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46" name="矩形"/>
          <p:cNvSpPr>
            <a:spLocks/>
          </p:cNvSpPr>
          <p:nvPr/>
        </p:nvSpPr>
        <p:spPr>
          <a:xfrm rot="14205">
            <a:off x="982940" y="3209376"/>
            <a:ext cx="8610599" cy="19011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STUDENT NAME: 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SANJAY A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REGISTER NO: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312113856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DEPARTMENT: B.COM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(ACCOUNTING  AND FINANCE )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COLLEGE: 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ST THOMAS COLLEGE OF ARTS AND SCIENCE 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407324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矩形"/>
          <p:cNvSpPr>
            <a:spLocks/>
          </p:cNvSpPr>
          <p:nvPr/>
        </p:nvSpPr>
        <p:spPr>
          <a:xfrm rot="0">
            <a:off x="752474" y="6486037"/>
            <a:ext cx="1773555" cy="1663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7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58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59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60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6675" y="3381373"/>
            <a:ext cx="2466975" cy="341947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61" name="文本框"/>
          <p:cNvSpPr>
            <a:spLocks noGrp="1"/>
          </p:cNvSpPr>
          <p:nvPr>
            <p:ph type="title"/>
          </p:nvPr>
        </p:nvSpPr>
        <p:spPr>
          <a:xfrm rot="0">
            <a:off x="739774" y="654938"/>
            <a:ext cx="8480425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THE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WOW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IN</a:t>
            </a:r>
            <a:r>
              <a:rPr lang="en-US" altLang="zh-CN" sz="425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OUR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SOLUTION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2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10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3" name="矩形"/>
          <p:cNvSpPr>
            <a:spLocks/>
          </p:cNvSpPr>
          <p:nvPr/>
        </p:nvSpPr>
        <p:spPr>
          <a:xfrm rot="0">
            <a:off x="2452619" y="1060192"/>
            <a:ext cx="8534019" cy="49301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Potential Situations in the Data</a:t>
            </a: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Uneven Resource Distribution: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Departments with high or low "Count - Name" compared to "Count - Department."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Project-Oriented Departments: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High "Count - Name" relative to "Count - Department."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Administrative or Support Functions: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Low "Count - Name" relative to "Count - Department."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Inefficient Resource Utilization: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High "Count - Name" with low productivity.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Overburdened Departments: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Consistently high "Count - Name" over time.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7065882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65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66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11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7" name="矩形"/>
          <p:cNvSpPr>
            <a:spLocks/>
          </p:cNvSpPr>
          <p:nvPr/>
        </p:nvSpPr>
        <p:spPr>
          <a:xfrm rot="0">
            <a:off x="739774" y="291147"/>
            <a:ext cx="3303904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120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800" b="1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4800" b="1" i="0" u="none" strike="noStrike" kern="120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4800" b="1" i="0" u="none" strike="noStrike" kern="120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120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LL</a:t>
            </a:r>
            <a:r>
              <a:rPr lang="en-US" altLang="zh-CN" sz="4800" b="1" i="0" u="none" strike="noStrike" kern="120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4800" b="1" i="0" u="none" strike="noStrike" kern="120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endParaRPr lang="zh-CN" altLang="en-US" sz="4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8" name="曲线"/>
          <p:cNvSpPr>
            <a:spLocks/>
          </p:cNvSpPr>
          <p:nvPr/>
        </p:nvSpPr>
        <p:spPr>
          <a:xfrm rot="0">
            <a:off x="10058401" y="525141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69" name="矩形"/>
          <p:cNvSpPr>
            <a:spLocks/>
          </p:cNvSpPr>
          <p:nvPr/>
        </p:nvSpPr>
        <p:spPr>
          <a:xfrm rot="0">
            <a:off x="533400" y="1371600"/>
            <a:ext cx="10287000" cy="40919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Data Cleaning and Preparation: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Handling Missing Values: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Addressing any missing data points for "Count - Department" or "Count - Name."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Data Normalization: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Ensuring consistency in data formats and units of measurement.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Outlier Detection and Correction: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Identifying and addressing any extreme or unusual values that might skew the analysis.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Feature Engineering: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Creating Derived Metrics: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Consider creating additional metrics such as "Resource Allocation Ratio" (Count - Name / Count - Department) to provide a more comprehensive understanding of resource utilization.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Categorical Encoding: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If the "Department" field is categorical, converting it into a numerical format suitable for modeling.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Exploratory Data Analysis (EDA):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Visualization: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Creating visualizations (e.g., histograms, scatter plots, box plots) to explore the distribution of variables, identify relationships, and detect patterns.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Correlation Analysis: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Assessing the correlation between "Count - Department" and "Count - Name" to understand the relationship between departmental size and resource allocation.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8964698"/>
      </p:ext>
    </p:extLst>
  </p:cSld>
  <p:clrMapOvr>
    <a:masterClrMapping/>
  </p:clrMapOvr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矩形"/>
          <p:cNvSpPr>
            <a:spLocks/>
          </p:cNvSpPr>
          <p:nvPr/>
        </p:nvSpPr>
        <p:spPr>
          <a:xfrm rot="0">
            <a:off x="1143000" y="914400"/>
            <a:ext cx="8229600" cy="54254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Model Selection and Training: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Regression Analysis: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Using regression models (e.g., linear regression, multiple regression) to predict the "Count - Name" based on the "Count - Department" and other relevant features.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Classification Models: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If the goal is to classify departments into categories based on their resource allocation patterns, consider using classification models (e.g., decision trees, random forests, logistic regression).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Model Evaluation: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Performance Metrics: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Assessing the model's performance using appropriate metrics (e.g., R-squared, mean squared error, accuracy, precision, recall, F1-score).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Cross-Validation: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Evaluating the model's generalization ability using techniques like k-fold cross-validation.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Interpretation and Insights: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Understanding Model Coefficients: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Interpreting the coefficients of the regression model to understand the impact of "Count - Department" and other features on "Count - Name."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Identifying Significant Predictors: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Determining which features are most influential in predicting "Count - Name."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3279712"/>
      </p:ext>
    </p:extLst>
  </p:cSld>
  <p:clrMapOvr>
    <a:masterClrMapping/>
  </p:clrMapOvr>
</p:sld>
</file>

<file path=ppt/slides/slide1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72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73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7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75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2437130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4800" b="1" i="0" u="none" strike="noStrike" kern="0" cap="none" spc="-4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8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4800" b="1" i="0" u="none" strike="noStrike" kern="0" cap="none" spc="-40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TS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76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13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77" name="矩形"/>
          <p:cNvSpPr>
            <a:spLocks/>
          </p:cNvSpPr>
          <p:nvPr/>
        </p:nvSpPr>
        <p:spPr>
          <a:xfrm rot="0">
            <a:off x="4324218" y="1216666"/>
            <a:ext cx="2602992" cy="3581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DEPARTMENT ANALYSIS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graphicFrame>
        <p:nvGraphicFramePr>
          <p:cNvPr id="178" name="图表"/>
          <p:cNvGraphicFramePr/>
          <p:nvPr/>
        </p:nvGraphicFramePr>
        <p:xfrm>
          <a:off x="2514600" y="1560089"/>
          <a:ext cx="6414129" cy="4081245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  <p:extLst>
      <p:ext uri="{BB962C8B-B14F-4D97-AF65-F5344CB8AC3E}">
        <p14:creationId xmlns:p14="http://schemas.microsoft.com/office/powerpoint/2010/main" val="1936036907"/>
      </p:ext>
    </p:extLst>
  </p:cSld>
  <p:clrMapOvr>
    <a:masterClrMapping/>
  </p:clrMapOvr>
</p:sld>
</file>

<file path=ppt/slides/slide1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矩形"/>
          <p:cNvSpPr>
            <a:spLocks/>
          </p:cNvSpPr>
          <p:nvPr/>
        </p:nvSpPr>
        <p:spPr>
          <a:xfrm rot="0">
            <a:off x="3352800" y="609600"/>
            <a:ext cx="2602991" cy="3581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DEPARTMENT ANALYSIS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graphicFrame>
        <p:nvGraphicFramePr>
          <p:cNvPr id="180" name="图表"/>
          <p:cNvGraphicFramePr/>
          <p:nvPr/>
        </p:nvGraphicFramePr>
        <p:xfrm>
          <a:off x="2514601" y="1559909"/>
          <a:ext cx="5181599" cy="3738181"/>
        </p:xfrm>
        <a:graphic>
          <a:graphicData uri="http://schemas.openxmlformats.org/drawingml/2006/chart">
            <c:chart xmlns:c="http://schemas.openxmlformats.org/drawingml/2006/chart" r:id="rId1"/>
          </a:graphicData>
        </a:graphic>
      </p:graphicFrame>
    </p:spTree>
    <p:extLst>
      <p:ext uri="{BB962C8B-B14F-4D97-AF65-F5344CB8AC3E}">
        <p14:creationId xmlns:p14="http://schemas.microsoft.com/office/powerpoint/2010/main" val="947946156"/>
      </p:ext>
    </p:extLst>
  </p:cSld>
  <p:clrMapOvr>
    <a:masterClrMapping/>
  </p:clrMapOvr>
</p:sld>
</file>

<file path=ppt/slides/slide1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82" name="矩形"/>
          <p:cNvSpPr>
            <a:spLocks/>
          </p:cNvSpPr>
          <p:nvPr/>
        </p:nvSpPr>
        <p:spPr>
          <a:xfrm rot="0">
            <a:off x="762000" y="1447800"/>
            <a:ext cx="9372599" cy="32918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Uneven resource distribution.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Project-oriented focus.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Administrative and support functions.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Inefficient resource utilization.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Overburdened departments.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Recommendations: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Re-evaluate resource allocation strategies.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Implement balanced resource distribution.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Promote strategic planning.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Enhance efficiency and productivity.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Address overburdened departments.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0044225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曲线"/>
          <p:cNvSpPr>
            <a:spLocks/>
          </p:cNvSpPr>
          <p:nvPr/>
        </p:nvSpPr>
        <p:spPr>
          <a:xfrm rot="0">
            <a:off x="0" y="0"/>
            <a:ext cx="121920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73" name="组合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64" name="曲线"/>
            <p:cNvSpPr>
              <a:spLocks/>
            </p:cNvSpPr>
            <p:nvPr/>
          </p:nvSpPr>
          <p:spPr>
            <a:xfrm rot="0">
              <a:off x="9377426" y="4825"/>
              <a:ext cx="1218564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5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6" name="曲线"/>
            <p:cNvSpPr>
              <a:spLocks/>
            </p:cNvSpPr>
            <p:nvPr/>
          </p:nvSpPr>
          <p:spPr>
            <a:xfrm rot="0">
              <a:off x="9182100" y="0"/>
              <a:ext cx="300989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7" name="曲线"/>
            <p:cNvSpPr>
              <a:spLocks/>
            </p:cNvSpPr>
            <p:nvPr/>
          </p:nvSpPr>
          <p:spPr>
            <a:xfrm rot="0">
              <a:off x="9602878" y="0"/>
              <a:ext cx="25895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8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9" name="曲线"/>
            <p:cNvSpPr>
              <a:spLocks/>
            </p:cNvSpPr>
            <p:nvPr/>
          </p:nvSpPr>
          <p:spPr>
            <a:xfrm rot="0">
              <a:off x="9337930" y="0"/>
              <a:ext cx="2854324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0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1" name="曲线"/>
            <p:cNvSpPr>
              <a:spLocks/>
            </p:cNvSpPr>
            <p:nvPr/>
          </p:nvSpPr>
          <p:spPr>
            <a:xfrm rot="0">
              <a:off x="10936247" y="0"/>
              <a:ext cx="12560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2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74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5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76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77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78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3909695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</a:t>
            </a:r>
            <a:r>
              <a:rPr lang="en-US" altLang="zh-CN" sz="4250" b="1" i="0" u="none" strike="noStrike" kern="0" cap="none" spc="-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TITLE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pSp>
        <p:nvGrpSpPr>
          <p:cNvPr id="81" name="组合"/>
          <p:cNvGrpSpPr>
            <a:grpSpLocks/>
          </p:cNvGrpSpPr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79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676275" y="6467475"/>
              <a:ext cx="2143125" cy="200024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80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82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2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83" name="矩形"/>
          <p:cNvSpPr>
            <a:spLocks/>
          </p:cNvSpPr>
          <p:nvPr/>
        </p:nvSpPr>
        <p:spPr>
          <a:xfrm rot="0">
            <a:off x="1217522" y="2123271"/>
            <a:ext cx="8593228" cy="14249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1" i="0" u="none" strike="noStrike" kern="120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Performance Analysis using Excel</a:t>
            </a:r>
            <a:endParaRPr lang="zh-CN" altLang="en-US" sz="2800" b="0" i="0" u="none" strike="noStrike" kern="1200" cap="none" spc="0" baseline="0">
              <a:solidFill>
                <a:srgbClr val="7030A0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7453847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曲线"/>
          <p:cNvSpPr>
            <a:spLocks/>
          </p:cNvSpPr>
          <p:nvPr/>
        </p:nvSpPr>
        <p:spPr>
          <a:xfrm rot="0">
            <a:off x="-76200" y="28579"/>
            <a:ext cx="1248171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94" name="组合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85" name="曲线"/>
            <p:cNvSpPr>
              <a:spLocks/>
            </p:cNvSpPr>
            <p:nvPr/>
          </p:nvSpPr>
          <p:spPr>
            <a:xfrm rot="0">
              <a:off x="9377426" y="4825"/>
              <a:ext cx="1218564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6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7" name="曲线"/>
            <p:cNvSpPr>
              <a:spLocks/>
            </p:cNvSpPr>
            <p:nvPr/>
          </p:nvSpPr>
          <p:spPr>
            <a:xfrm rot="0">
              <a:off x="9182100" y="0"/>
              <a:ext cx="300989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8" name="曲线"/>
            <p:cNvSpPr>
              <a:spLocks/>
            </p:cNvSpPr>
            <p:nvPr/>
          </p:nvSpPr>
          <p:spPr>
            <a:xfrm rot="0">
              <a:off x="9602878" y="0"/>
              <a:ext cx="25895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9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0" name="曲线"/>
            <p:cNvSpPr>
              <a:spLocks/>
            </p:cNvSpPr>
            <p:nvPr/>
          </p:nvSpPr>
          <p:spPr>
            <a:xfrm rot="0">
              <a:off x="9337930" y="0"/>
              <a:ext cx="2854324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1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2" name="曲线"/>
            <p:cNvSpPr>
              <a:spLocks/>
            </p:cNvSpPr>
            <p:nvPr/>
          </p:nvSpPr>
          <p:spPr>
            <a:xfrm rot="0">
              <a:off x="10936247" y="0"/>
              <a:ext cx="12560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3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95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6" name="矩形"/>
          <p:cNvSpPr>
            <a:spLocks/>
          </p:cNvSpPr>
          <p:nvPr/>
        </p:nvSpPr>
        <p:spPr>
          <a:xfrm rot="0">
            <a:off x="752474" y="6486037"/>
            <a:ext cx="1773555" cy="1663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97" name="曲线"/>
          <p:cNvSpPr>
            <a:spLocks/>
          </p:cNvSpPr>
          <p:nvPr/>
        </p:nvSpPr>
        <p:spPr>
          <a:xfrm rot="0">
            <a:off x="7362825" y="447674"/>
            <a:ext cx="361950" cy="3619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63" y="3163"/>
                </a:lnTo>
                <a:lnTo>
                  <a:pt x="1474" y="5349"/>
                </a:lnTo>
                <a:lnTo>
                  <a:pt x="385" y="7928"/>
                </a:lnTo>
                <a:lnTo>
                  <a:pt x="0" y="10800"/>
                </a:lnTo>
                <a:lnTo>
                  <a:pt x="385" y="13671"/>
                </a:lnTo>
                <a:lnTo>
                  <a:pt x="1474" y="16250"/>
                </a:lnTo>
                <a:lnTo>
                  <a:pt x="3163" y="18436"/>
                </a:lnTo>
                <a:lnTo>
                  <a:pt x="5349" y="20125"/>
                </a:lnTo>
                <a:lnTo>
                  <a:pt x="7928" y="21214"/>
                </a:lnTo>
                <a:lnTo>
                  <a:pt x="10800" y="21600"/>
                </a:lnTo>
                <a:lnTo>
                  <a:pt x="13671" y="21214"/>
                </a:lnTo>
                <a:lnTo>
                  <a:pt x="16250" y="20125"/>
                </a:lnTo>
                <a:lnTo>
                  <a:pt x="18436" y="18436"/>
                </a:lnTo>
                <a:lnTo>
                  <a:pt x="20125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5" y="5349"/>
                </a:lnTo>
                <a:lnTo>
                  <a:pt x="18436" y="3163"/>
                </a:lnTo>
                <a:lnTo>
                  <a:pt x="16250" y="1474"/>
                </a:lnTo>
                <a:lnTo>
                  <a:pt x="13671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mpd="sng" cap="flat">
            <a:noFill/>
            <a:prstDash val="solid"/>
            <a:miter/>
          </a:ln>
        </p:spPr>
      </p:sp>
      <p:sp>
        <p:nvSpPr>
          <p:cNvPr id="98" name="曲线"/>
          <p:cNvSpPr>
            <a:spLocks/>
          </p:cNvSpPr>
          <p:nvPr/>
        </p:nvSpPr>
        <p:spPr>
          <a:xfrm rot="0">
            <a:off x="11010900" y="5610225"/>
            <a:ext cx="647699" cy="6477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9204" y="117"/>
                </a:lnTo>
                <a:lnTo>
                  <a:pt x="7681" y="457"/>
                </a:lnTo>
                <a:lnTo>
                  <a:pt x="6247" y="1003"/>
                </a:lnTo>
                <a:lnTo>
                  <a:pt x="4919" y="1739"/>
                </a:lnTo>
                <a:lnTo>
                  <a:pt x="3714" y="2649"/>
                </a:lnTo>
                <a:lnTo>
                  <a:pt x="2649" y="3714"/>
                </a:lnTo>
                <a:lnTo>
                  <a:pt x="1740" y="4919"/>
                </a:lnTo>
                <a:lnTo>
                  <a:pt x="1003" y="6247"/>
                </a:lnTo>
                <a:lnTo>
                  <a:pt x="457" y="7680"/>
                </a:lnTo>
                <a:lnTo>
                  <a:pt x="117" y="9204"/>
                </a:lnTo>
                <a:lnTo>
                  <a:pt x="0" y="10800"/>
                </a:lnTo>
                <a:lnTo>
                  <a:pt x="117" y="12395"/>
                </a:lnTo>
                <a:lnTo>
                  <a:pt x="457" y="13919"/>
                </a:lnTo>
                <a:lnTo>
                  <a:pt x="1003" y="15352"/>
                </a:lnTo>
                <a:lnTo>
                  <a:pt x="1740" y="16680"/>
                </a:lnTo>
                <a:lnTo>
                  <a:pt x="2649" y="17885"/>
                </a:lnTo>
                <a:lnTo>
                  <a:pt x="3714" y="18950"/>
                </a:lnTo>
                <a:lnTo>
                  <a:pt x="4919" y="19859"/>
                </a:lnTo>
                <a:lnTo>
                  <a:pt x="6247" y="20596"/>
                </a:lnTo>
                <a:lnTo>
                  <a:pt x="7681" y="21142"/>
                </a:lnTo>
                <a:lnTo>
                  <a:pt x="9204" y="21482"/>
                </a:lnTo>
                <a:lnTo>
                  <a:pt x="10800" y="21600"/>
                </a:lnTo>
                <a:lnTo>
                  <a:pt x="12395" y="21482"/>
                </a:lnTo>
                <a:lnTo>
                  <a:pt x="13918" y="21142"/>
                </a:lnTo>
                <a:lnTo>
                  <a:pt x="15352" y="20596"/>
                </a:lnTo>
                <a:lnTo>
                  <a:pt x="16680" y="19859"/>
                </a:lnTo>
                <a:lnTo>
                  <a:pt x="17885" y="18950"/>
                </a:lnTo>
                <a:lnTo>
                  <a:pt x="18950" y="17885"/>
                </a:lnTo>
                <a:lnTo>
                  <a:pt x="19859" y="16680"/>
                </a:lnTo>
                <a:lnTo>
                  <a:pt x="20595" y="15352"/>
                </a:lnTo>
                <a:lnTo>
                  <a:pt x="21142" y="13919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4"/>
                </a:lnTo>
                <a:lnTo>
                  <a:pt x="21142" y="7680"/>
                </a:lnTo>
                <a:lnTo>
                  <a:pt x="20595" y="6247"/>
                </a:lnTo>
                <a:lnTo>
                  <a:pt x="19859" y="4919"/>
                </a:lnTo>
                <a:lnTo>
                  <a:pt x="18950" y="3714"/>
                </a:lnTo>
                <a:lnTo>
                  <a:pt x="17885" y="2649"/>
                </a:lnTo>
                <a:lnTo>
                  <a:pt x="16680" y="1739"/>
                </a:lnTo>
                <a:lnTo>
                  <a:pt x="15352" y="1003"/>
                </a:lnTo>
                <a:lnTo>
                  <a:pt x="13918" y="457"/>
                </a:lnTo>
                <a:lnTo>
                  <a:pt x="12395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pic>
        <p:nvPicPr>
          <p:cNvPr id="99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0687050" y="6134100"/>
            <a:ext cx="247649" cy="247650"/>
          </a:xfrm>
          <a:prstGeom prst="rect"/>
          <a:noFill/>
          <a:ln w="12700" cmpd="sng" cap="flat">
            <a:noFill/>
            <a:prstDash val="solid"/>
            <a:miter/>
          </a:ln>
        </p:spPr>
      </p:pic>
      <p:grpSp>
        <p:nvGrpSpPr>
          <p:cNvPr id="102" name="组合"/>
          <p:cNvGrpSpPr>
            <a:grpSpLocks/>
          </p:cNvGrpSpPr>
          <p:nvPr/>
        </p:nvGrpSpPr>
        <p:grpSpPr>
          <a:xfrm>
            <a:off x="47625" y="3819523"/>
            <a:ext cx="4124324" cy="3009897"/>
            <a:chOff x="47625" y="3819523"/>
            <a:chExt cx="4124324" cy="3009897"/>
          </a:xfrm>
        </p:grpSpPr>
        <p:pic>
          <p:nvPicPr>
            <p:cNvPr id="100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01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0">
              <a:off x="47625" y="3819523"/>
              <a:ext cx="1733550" cy="3009897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03" name="文本框"/>
          <p:cNvSpPr>
            <a:spLocks noGrp="1"/>
          </p:cNvSpPr>
          <p:nvPr>
            <p:ph type="title"/>
          </p:nvPr>
        </p:nvSpPr>
        <p:spPr>
          <a:xfrm rot="0">
            <a:off x="739774" y="445387"/>
            <a:ext cx="2357120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8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r>
              <a:rPr lang="en-US" altLang="zh-CN" sz="48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5" name="矩形"/>
          <p:cNvSpPr>
            <a:spLocks/>
          </p:cNvSpPr>
          <p:nvPr/>
        </p:nvSpPr>
        <p:spPr>
          <a:xfrm rot="0">
            <a:off x="2509806" y="1041533"/>
            <a:ext cx="5029200" cy="43776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Problem Statement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Project Overview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End Users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Our Solution and Proposition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Dataset Description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Modelling Approach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Results and </a:t>
            </a: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Discussion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9610623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组合"/>
          <p:cNvGrpSpPr>
            <a:grpSpLocks/>
          </p:cNvGrpSpPr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106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07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08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7991475" y="2933700"/>
              <a:ext cx="2762249" cy="325755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10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11" name="文本框"/>
          <p:cNvSpPr>
            <a:spLocks noGrp="1"/>
          </p:cNvSpPr>
          <p:nvPr>
            <p:ph type="title"/>
          </p:nvPr>
        </p:nvSpPr>
        <p:spPr>
          <a:xfrm rot="0">
            <a:off x="834071" y="575055"/>
            <a:ext cx="5636895" cy="664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ROB</a:t>
            </a:r>
            <a:r>
              <a:rPr lang="en-US" altLang="zh-CN" sz="4250" b="1" i="0" u="none" strike="noStrike" kern="0" cap="none" spc="5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250" b="1" i="0" u="none" strike="noStrike" kern="0" cap="none" spc="-37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37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ME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NT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12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13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14" name="矩形"/>
          <p:cNvSpPr>
            <a:spLocks/>
          </p:cNvSpPr>
          <p:nvPr/>
        </p:nvSpPr>
        <p:spPr>
          <a:xfrm rot="0">
            <a:off x="838200" y="1437426"/>
            <a:ext cx="8389534" cy="4533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15" name="矩形"/>
          <p:cNvSpPr>
            <a:spLocks/>
          </p:cNvSpPr>
          <p:nvPr/>
        </p:nvSpPr>
        <p:spPr>
          <a:xfrm rot="0">
            <a:off x="765767" y="1537858"/>
            <a:ext cx="8534400" cy="452056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Analyzing Employee Type Distribution</a:t>
            </a:r>
            <a:endParaRPr lang="en-US" altLang="zh-CN" sz="20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Objective: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To analyze the distribution of employee types (fixed term, permanent, temporary) across different departments and identify potential imbalances or disparities.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Scope: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Data Analysis: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Examination of the provided dataset, which includes departmental names, employee type counts, and total results.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Departmental Comparison: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Comparison of employee type distributions across various departments to identify any patterns or trends.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Efficiency Assessment: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Evaluation of the balance between fixed-term, permanent, and temporary employees in each department, considering factors such as workload, project requirements, and organizational goals.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Recommendations: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Formulation of recommendations for optimizing employee type distribution and improving departmental efficiency.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8773773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矩形"/>
          <p:cNvSpPr>
            <a:spLocks/>
          </p:cNvSpPr>
          <p:nvPr/>
        </p:nvSpPr>
        <p:spPr>
          <a:xfrm rot="0">
            <a:off x="838201" y="1031731"/>
            <a:ext cx="9829800" cy="3930015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/>
            <a:spAutoFit/>
          </a:bodyPr>
          <a:lstStyle/>
          <a:p>
            <a:pPr marL="0" indent="0" algn="l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Arial" pitchFamily="0" charset="0"/>
                <a:ea typeface="宋体" pitchFamily="0" charset="0"/>
                <a:cs typeface="Arial" pitchFamily="0" charset="0"/>
              </a:rPr>
              <a:t>Expected Outcomes: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Arial" pitchFamily="0" charset="0"/>
              <a:ea typeface="宋体" pitchFamily="0" charset="0"/>
              <a:cs typeface="Arial" pitchFamily="0" charset="0"/>
            </a:endParaRPr>
          </a:p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Arial" pitchFamily="0" charset="0"/>
                <a:ea typeface="宋体" pitchFamily="0" charset="0"/>
                <a:cs typeface="Arial" pitchFamily="0" charset="0"/>
              </a:rPr>
              <a:t>A comprehensive understanding of the employee type distribution within the organization.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Arial" pitchFamily="0" charset="0"/>
              <a:ea typeface="宋体" pitchFamily="0" charset="0"/>
              <a:cs typeface="Arial" pitchFamily="0" charset="0"/>
            </a:endParaRPr>
          </a:p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Arial" pitchFamily="0" charset="0"/>
                <a:ea typeface="宋体" pitchFamily="0" charset="0"/>
                <a:cs typeface="Arial" pitchFamily="0" charset="0"/>
              </a:rPr>
              <a:t>Identification of potential imbalances or disparities in employee type allocation.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Arial" pitchFamily="0" charset="0"/>
              <a:ea typeface="宋体" pitchFamily="0" charset="0"/>
              <a:cs typeface="Arial" pitchFamily="0" charset="0"/>
            </a:endParaRPr>
          </a:p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Arial" pitchFamily="0" charset="0"/>
                <a:ea typeface="宋体" pitchFamily="0" charset="0"/>
                <a:cs typeface="Arial" pitchFamily="0" charset="0"/>
              </a:rPr>
              <a:t>Recommendations for improving employee type distribution and departmental efficiency.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Arial" pitchFamily="0" charset="0"/>
              <a:ea typeface="宋体" pitchFamily="0" charset="0"/>
              <a:cs typeface="Arial" pitchFamily="0" charset="0"/>
            </a:endParaRPr>
          </a:p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Arial" pitchFamily="0" charset="0"/>
                <a:ea typeface="宋体" pitchFamily="0" charset="0"/>
                <a:cs typeface="Arial" pitchFamily="0" charset="0"/>
              </a:rPr>
              <a:t>Project Deliverables: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Arial" pitchFamily="0" charset="0"/>
              <a:ea typeface="宋体" pitchFamily="0" charset="0"/>
              <a:cs typeface="Arial" pitchFamily="0" charset="0"/>
            </a:endParaRPr>
          </a:p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Arial" pitchFamily="0" charset="0"/>
                <a:ea typeface="宋体" pitchFamily="0" charset="0"/>
                <a:cs typeface="Arial" pitchFamily="0" charset="0"/>
              </a:rPr>
              <a:t>Data analysis report, including key metrics and findings.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Arial" pitchFamily="0" charset="0"/>
              <a:ea typeface="宋体" pitchFamily="0" charset="0"/>
              <a:cs typeface="Arial" pitchFamily="0" charset="0"/>
            </a:endParaRPr>
          </a:p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Arial" pitchFamily="0" charset="0"/>
                <a:ea typeface="宋体" pitchFamily="0" charset="0"/>
                <a:cs typeface="Arial" pitchFamily="0" charset="0"/>
              </a:rPr>
              <a:t>Comparative analysis of employee type distributions across departments.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Arial" pitchFamily="0" charset="0"/>
              <a:ea typeface="宋体" pitchFamily="0" charset="0"/>
              <a:cs typeface="Arial" pitchFamily="0" charset="0"/>
            </a:endParaRPr>
          </a:p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Arial" pitchFamily="0" charset="0"/>
                <a:ea typeface="宋体" pitchFamily="0" charset="0"/>
                <a:cs typeface="Arial" pitchFamily="0" charset="0"/>
              </a:rPr>
              <a:t>Assessment of employee type balance and identification of areas for improvement.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Arial" pitchFamily="0" charset="0"/>
              <a:ea typeface="宋体" pitchFamily="0" charset="0"/>
              <a:cs typeface="Arial" pitchFamily="0" charset="0"/>
            </a:endParaRPr>
          </a:p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Arial" pitchFamily="0" charset="0"/>
                <a:ea typeface="宋体" pitchFamily="0" charset="0"/>
                <a:cs typeface="Arial" pitchFamily="0" charset="0"/>
              </a:rPr>
              <a:t>Recommendations for optimizing employee type allocation and improving departmental efficiency.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Arial" pitchFamily="0" charset="0"/>
              <a:ea typeface="宋体" pitchFamily="0" charset="0"/>
              <a:cs typeface="Arial" pitchFamily="0" charset="0"/>
            </a:endParaRPr>
          </a:p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Arial" pitchFamily="0" charset="0"/>
              <a:ea typeface="宋体" pitchFamily="0" charset="0"/>
              <a:cs typeface="Arial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6562096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组合"/>
          <p:cNvGrpSpPr>
            <a:grpSpLocks/>
          </p:cNvGrpSpPr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30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31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32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34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35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5263514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	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OVERVIEW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36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7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6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8" name="矩形"/>
          <p:cNvSpPr>
            <a:spLocks/>
          </p:cNvSpPr>
          <p:nvPr/>
        </p:nvSpPr>
        <p:spPr>
          <a:xfrm rot="0">
            <a:off x="457200" y="1524805"/>
            <a:ext cx="9967912" cy="511111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Purpose: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To analyze the distribution of employee types (fixed term, permanent, temporary) across departments and identify areas for improvement.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Goals: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Identify imbalances in employee type distribution.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Assess the balance of employee types within departments.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Develop recommendations for optimizing employee type allocation.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Scope: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Data analysis of departmental information, employee type counts, and total results.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Comparative analysis across departments.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Assessment of employee type balance.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Recommendations for optimization.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Methodology: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Data collection and analysis.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Departmental comparison.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Balance assessment.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Recommendation development.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1009840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40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41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42" name="文本框"/>
          <p:cNvSpPr>
            <a:spLocks noGrp="1"/>
          </p:cNvSpPr>
          <p:nvPr>
            <p:ph type="title"/>
          </p:nvPr>
        </p:nvSpPr>
        <p:spPr>
          <a:xfrm rot="0">
            <a:off x="699452" y="891793"/>
            <a:ext cx="5014595" cy="50228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200" b="1" i="0" u="none" strike="noStrike" kern="0" cap="none" spc="-2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AR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2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200" b="1" i="0" u="none" strike="noStrike" kern="0" cap="none" spc="-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200" b="1" i="0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S?</a:t>
            </a:r>
            <a:endParaRPr lang="zh-CN" altLang="en-US" sz="32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43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4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7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5" name="矩形"/>
          <p:cNvSpPr>
            <a:spLocks/>
          </p:cNvSpPr>
          <p:nvPr/>
        </p:nvSpPr>
        <p:spPr>
          <a:xfrm rot="0">
            <a:off x="838200" y="1713708"/>
            <a:ext cx="6624637" cy="2263139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/>
            <a:spAutoFit/>
          </a:bodyPr>
          <a:lstStyle/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Arial" pitchFamily="0" charset="0"/>
                <a:ea typeface="宋体" pitchFamily="0" charset="0"/>
                <a:cs typeface="Arial" pitchFamily="0" charset="0"/>
              </a:rPr>
              <a:t>Directly affected by resource allocation decisions.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Arial" pitchFamily="0" charset="0"/>
              <a:ea typeface="宋体" pitchFamily="0" charset="0"/>
              <a:cs typeface="Arial" pitchFamily="0" charset="0"/>
            </a:endParaRPr>
          </a:p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Arial" pitchFamily="0" charset="0"/>
                <a:ea typeface="宋体" pitchFamily="0" charset="0"/>
                <a:cs typeface="Arial" pitchFamily="0" charset="0"/>
              </a:rPr>
              <a:t>May be impacted by changes resulting from the project 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Arial" pitchFamily="0" charset="0"/>
              <a:ea typeface="宋体" pitchFamily="0" charset="0"/>
              <a:cs typeface="Arial" pitchFamily="0" charset="0"/>
            </a:endParaRPr>
          </a:p>
          <a:p>
            <a:pPr marL="0" indent="0" algn="l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Arial" pitchFamily="0" charset="0"/>
                <a:ea typeface="宋体" pitchFamily="0" charset="0"/>
                <a:cs typeface="Arial" pitchFamily="0" charset="0"/>
              </a:rPr>
              <a:t>Employees working within the various departments of the organization.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Arial" pitchFamily="0" charset="0"/>
              <a:ea typeface="宋体" pitchFamily="0" charset="0"/>
              <a:cs typeface="Arial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6994212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1476375"/>
            <a:ext cx="2695574" cy="324802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7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48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49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50" name="文本框"/>
          <p:cNvSpPr>
            <a:spLocks noGrp="1"/>
          </p:cNvSpPr>
          <p:nvPr>
            <p:ph type="title"/>
          </p:nvPr>
        </p:nvSpPr>
        <p:spPr>
          <a:xfrm rot="0">
            <a:off x="558165" y="857885"/>
            <a:ext cx="9763125" cy="5562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-3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600" b="1" i="0" u="none" strike="noStrike" kern="0" cap="none" spc="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6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29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600" b="1" i="0" u="none" strike="noStrike" kern="0" cap="none" spc="-6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endParaRPr lang="zh-CN" altLang="en-US" sz="36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51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52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8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3" name="矩形"/>
          <p:cNvSpPr>
            <a:spLocks/>
          </p:cNvSpPr>
          <p:nvPr/>
        </p:nvSpPr>
        <p:spPr>
          <a:xfrm rot="0">
            <a:off x="3053541" y="1712586"/>
            <a:ext cx="6762750" cy="37109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Solution and Value Proposition:</a:t>
            </a: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Solution: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Departmental Resource Allocation Optimization Framework.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Components: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Data collection, analysis, comparison, assessment, and recommendations.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Value Proposition: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Improved efficiency, departmental performance, productivity, reduced costs, employee satisfaction, and informed decision-making.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790484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Dataset Description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5" name="矩形"/>
          <p:cNvSpPr>
            <a:spLocks/>
          </p:cNvSpPr>
          <p:nvPr/>
        </p:nvSpPr>
        <p:spPr>
          <a:xfrm rot="0">
            <a:off x="914400" y="1447800"/>
            <a:ext cx="7696200" cy="3044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Dataset: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Contains information about departmental resource allocation.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Fields: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Department, Count - Department, Count - Name.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Assumptions: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"Count - Name" likely represents individuals assigned to projects.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Potential Analysis: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Departmental size comparison, resource allocation analysis, efficiency assessment, bottleneck identification, comparison to departmental goals.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Considerations: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Data quality, privacy, and visualization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.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47079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262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root</cp:lastModifiedBy>
  <cp:revision>27</cp:revision>
  <dcterms:created xsi:type="dcterms:W3CDTF">2024-03-29T15:07:22Z</dcterms:created>
  <dcterms:modified xsi:type="dcterms:W3CDTF">2024-09-26T03:50:36Z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</Properties>
</file>