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0" r:id="rId1"/>
  </p:sldMasterIdLst>
  <p:sldIdLst>
    <p:sldId id="284" r:id="rId2"/>
    <p:sldId id="256" r:id="rId3"/>
    <p:sldId id="257" r:id="rId4"/>
    <p:sldId id="258" r:id="rId5"/>
    <p:sldId id="259" r:id="rId6"/>
    <p:sldId id="268" r:id="rId7"/>
    <p:sldId id="260" r:id="rId8"/>
    <p:sldId id="269" r:id="rId9"/>
    <p:sldId id="261" r:id="rId10"/>
    <p:sldId id="270" r:id="rId11"/>
    <p:sldId id="262" r:id="rId12"/>
    <p:sldId id="271" r:id="rId13"/>
    <p:sldId id="263" r:id="rId14"/>
    <p:sldId id="272" r:id="rId15"/>
    <p:sldId id="265" r:id="rId16"/>
    <p:sldId id="273" r:id="rId17"/>
    <p:sldId id="264" r:id="rId18"/>
    <p:sldId id="266" r:id="rId19"/>
    <p:sldId id="267" r:id="rId20"/>
    <p:sldId id="274" r:id="rId21"/>
    <p:sldId id="275" r:id="rId22"/>
    <p:sldId id="276" r:id="rId23"/>
    <p:sldId id="277" r:id="rId24"/>
    <p:sldId id="278" r:id="rId25"/>
    <p:sldId id="279" r:id="rId26"/>
    <p:sldId id="280" r:id="rId27"/>
    <p:sldId id="281" r:id="rId28"/>
    <p:sldId id="282" r:id="rId29"/>
    <p:sldId id="283" r:id="rId3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840" autoAdjust="0"/>
  </p:normalViewPr>
  <p:slideViewPr>
    <p:cSldViewPr>
      <p:cViewPr>
        <p:scale>
          <a:sx n="100" d="100"/>
          <a:sy n="100" d="100"/>
        </p:scale>
        <p:origin x="-432" y="16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12" name="Freeform 11"/>
          <p:cNvSpPr/>
          <p:nvPr/>
        </p:nvSpPr>
        <p:spPr>
          <a:xfrm>
            <a:off x="-11907" y="0"/>
            <a:ext cx="8762858" cy="4941094"/>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1" y="3211694"/>
            <a:ext cx="8496943" cy="1521634"/>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6539684" cy="342658"/>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21349" y="219988"/>
            <a:ext cx="8525337" cy="4313853"/>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668401" y="496992"/>
            <a:ext cx="7316390" cy="2074896"/>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737297" y="2628908"/>
            <a:ext cx="7316390" cy="412750"/>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3711406" y="3433847"/>
            <a:ext cx="4607740" cy="872334"/>
          </a:xfrm>
        </p:spPr>
        <p:txBody>
          <a:bodyPr/>
          <a:lstStyle>
            <a:lvl1pPr algn="ctr">
              <a:defRPr sz="5400">
                <a:solidFill>
                  <a:schemeClr val="accent1">
                    <a:lumMod val="50000"/>
                  </a:schemeClr>
                </a:solidFill>
              </a:defRPr>
            </a:lvl1pPr>
          </a:lstStyle>
          <a:p>
            <a:fld id="{B3D4D0F1-EB99-4E93-9F56-3B553D7564A8}" type="datetimeFigureOut">
              <a:rPr lang="en-IN" smtClean="0"/>
              <a:t>08-12-2022</a:t>
            </a:fld>
            <a:endParaRPr lang="en-IN"/>
          </a:p>
        </p:txBody>
      </p:sp>
      <p:sp>
        <p:nvSpPr>
          <p:cNvPr id="5" name="Footer Placeholder 4"/>
          <p:cNvSpPr>
            <a:spLocks noGrp="1"/>
          </p:cNvSpPr>
          <p:nvPr>
            <p:ph type="ftr" sz="quarter" idx="11"/>
          </p:nvPr>
        </p:nvSpPr>
        <p:spPr>
          <a:xfrm rot="21420000">
            <a:off x="-4168" y="3662268"/>
            <a:ext cx="3035429" cy="896654"/>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7388818" y="2874486"/>
            <a:ext cx="680390" cy="373853"/>
          </a:xfrm>
        </p:spPr>
        <p:txBody>
          <a:bodyPr/>
          <a:lstStyle>
            <a:lvl1pPr>
              <a:defRPr sz="2400">
                <a:solidFill>
                  <a:schemeClr val="tx1">
                    <a:lumMod val="75000"/>
                    <a:lumOff val="25000"/>
                  </a:schemeClr>
                </a:solidFill>
              </a:defRPr>
            </a:lvl1pPr>
          </a:lstStyle>
          <a:p>
            <a:fld id="{3F010600-F3EB-41A2-8234-EFBFE0593E58}" type="slidenum">
              <a:rPr lang="en-IN" smtClean="0"/>
              <a:t>‹#›</a:t>
            </a:fld>
            <a:endParaRPr lang="en-IN"/>
          </a:p>
        </p:txBody>
      </p:sp>
      <p:sp>
        <p:nvSpPr>
          <p:cNvPr id="25" name="5-Point Star 24"/>
          <p:cNvSpPr/>
          <p:nvPr/>
        </p:nvSpPr>
        <p:spPr>
          <a:xfrm rot="21420000">
            <a:off x="3166039" y="3833517"/>
            <a:ext cx="386540" cy="386540"/>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3079749"/>
            <a:ext cx="7796031" cy="44163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4352" y="514351"/>
            <a:ext cx="7794385" cy="2396177"/>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4335" y="3527192"/>
            <a:ext cx="7796046" cy="511854"/>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D4D0F1-EB99-4E93-9F56-3B553D7564A8}"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010600-F3EB-41A2-8234-EFBFE0593E58}"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2" y="514351"/>
            <a:ext cx="7797677" cy="2396177"/>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4336" y="3079750"/>
            <a:ext cx="7796047" cy="955205"/>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D4D0F1-EB99-4E93-9F56-3B553D7564A8}"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010600-F3EB-41A2-8234-EFBFE0593E58}"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300" y="514350"/>
            <a:ext cx="7143765" cy="2187528"/>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162699" y="2707524"/>
            <a:ext cx="6500967" cy="283326"/>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514351" y="3079751"/>
            <a:ext cx="7797662" cy="951189"/>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D4D0F1-EB99-4E93-9F56-3B553D7564A8}"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010600-F3EB-41A2-8234-EFBFE0593E58}" type="slidenum">
              <a:rPr lang="en-IN" smtClean="0"/>
              <a:t>‹#›</a:t>
            </a:fld>
            <a:endParaRPr lang="en-IN"/>
          </a:p>
        </p:txBody>
      </p:sp>
      <p:sp>
        <p:nvSpPr>
          <p:cNvPr id="13" name="TextBox 12"/>
          <p:cNvSpPr txBox="1"/>
          <p:nvPr/>
        </p:nvSpPr>
        <p:spPr>
          <a:xfrm>
            <a:off x="514351" y="669471"/>
            <a:ext cx="457200" cy="438582"/>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4812" y="2192120"/>
            <a:ext cx="457200" cy="438582"/>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14351" y="1292892"/>
            <a:ext cx="7796030" cy="1883876"/>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4351" y="3185601"/>
            <a:ext cx="7796030" cy="855483"/>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D4D0F1-EB99-4E93-9F56-3B553D7564A8}"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010600-F3EB-41A2-8234-EFBFE0593E58}"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514351" y="514351"/>
            <a:ext cx="7796030" cy="863974"/>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514351" y="1547546"/>
            <a:ext cx="2482596" cy="432197"/>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14351" y="1979744"/>
            <a:ext cx="2482596" cy="205119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175967" y="1547546"/>
            <a:ext cx="2482596" cy="432197"/>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175966" y="1979744"/>
            <a:ext cx="2482596" cy="205119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827785" y="1547546"/>
            <a:ext cx="2482596" cy="432197"/>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827785" y="1979744"/>
            <a:ext cx="2482596" cy="205119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3D4D0F1-EB99-4E93-9F56-3B553D7564A8}" type="datetimeFigureOut">
              <a:rPr lang="en-IN" smtClean="0"/>
              <a:t>08-12-2022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010600-F3EB-41A2-8234-EFBFE0593E58}"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514351" y="514351"/>
            <a:ext cx="7797662" cy="863974"/>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518880" y="2859769"/>
            <a:ext cx="2482596" cy="432197"/>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14335" y="1547547"/>
            <a:ext cx="2482596" cy="1152544"/>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18880" y="3291967"/>
            <a:ext cx="2482596" cy="738974"/>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178058" y="2859769"/>
            <a:ext cx="2482596" cy="432197"/>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176999" y="1547547"/>
            <a:ext cx="2482596" cy="1151428"/>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176999" y="3291965"/>
            <a:ext cx="2482596" cy="73897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826708" y="2859769"/>
            <a:ext cx="2482596" cy="432197"/>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826614" y="1547546"/>
            <a:ext cx="2482596" cy="115289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826614" y="3291963"/>
            <a:ext cx="2482596" cy="73897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3D4D0F1-EB99-4E93-9F56-3B553D7564A8}" type="datetimeFigureOut">
              <a:rPr lang="en-IN" smtClean="0"/>
              <a:t>08-12-2022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010600-F3EB-41A2-8234-EFBFE0593E58}"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514351" y="1547547"/>
            <a:ext cx="7796030" cy="248339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D4D0F1-EB99-4E93-9F56-3B553D7564A8}"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010600-F3EB-41A2-8234-EFBFE0593E58}"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1897" y="514351"/>
            <a:ext cx="1698485" cy="351658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514351" y="514351"/>
            <a:ext cx="5928323" cy="351658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D4D0F1-EB99-4E93-9F56-3B553D7564A8}"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010600-F3EB-41A2-8234-EFBFE0593E58}"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514351" y="1547547"/>
            <a:ext cx="7796030" cy="24833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D4D0F1-EB99-4E93-9F56-3B553D7564A8}"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010600-F3EB-41A2-8234-EFBFE0593E58}"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4351" y="514351"/>
            <a:ext cx="7796030" cy="2395115"/>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4351" y="2806700"/>
            <a:ext cx="7796030" cy="1229711"/>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D4D0F1-EB99-4E93-9F56-3B553D7564A8}"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010600-F3EB-41A2-8234-EFBFE0593E58}"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514351" y="514350"/>
            <a:ext cx="7797662" cy="868605"/>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514350" y="1547547"/>
            <a:ext cx="3816536" cy="248339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4495478" y="1547547"/>
            <a:ext cx="3814904" cy="248339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D4D0F1-EB99-4E93-9F56-3B553D7564A8}"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010600-F3EB-41A2-8234-EFBFE0593E58}"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514351" y="514350"/>
            <a:ext cx="7796030" cy="86860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88768" y="1547547"/>
            <a:ext cx="3642119" cy="509996"/>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514352" y="2146300"/>
            <a:ext cx="3816534" cy="188463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644" y="1547547"/>
            <a:ext cx="3648368" cy="509996"/>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4495478" y="2146300"/>
            <a:ext cx="3816535" cy="188463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D4D0F1-EB99-4E93-9F56-3B553D7564A8}" type="datetimeFigureOut">
              <a:rPr lang="en-IN" smtClean="0"/>
              <a:t>08-12-2022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010600-F3EB-41A2-8234-EFBFE0593E58}"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3D4D0F1-EB99-4E93-9F56-3B553D7564A8}" type="datetimeFigureOut">
              <a:rPr lang="en-IN" smtClean="0"/>
              <a:t>08-12-2022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010600-F3EB-41A2-8234-EFBFE0593E58}"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D4D0F1-EB99-4E93-9F56-3B553D7564A8}" type="datetimeFigureOut">
              <a:rPr lang="en-IN" smtClean="0"/>
              <a:t>08-12-2022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010600-F3EB-41A2-8234-EFBFE0593E58}"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232" y="514350"/>
            <a:ext cx="3095145" cy="1517439"/>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3784600" y="514351"/>
            <a:ext cx="4525781" cy="3516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20232" y="2031790"/>
            <a:ext cx="3095146" cy="1999150"/>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D4D0F1-EB99-4E93-9F56-3B553D7564A8}"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010600-F3EB-41A2-8234-EFBFE0593E58}"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1" y="514350"/>
            <a:ext cx="4758977" cy="1517439"/>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611771" y="1"/>
            <a:ext cx="2698610" cy="3803650"/>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4351" y="2031790"/>
            <a:ext cx="4758976" cy="177186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D4D0F1-EB99-4E93-9F56-3B553D7564A8}"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010600-F3EB-41A2-8234-EFBFE0593E58}"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grpSp>
        <p:nvGrpSpPr>
          <p:cNvPr id="10" name="Group 9"/>
          <p:cNvGrpSpPr/>
          <p:nvPr/>
        </p:nvGrpSpPr>
        <p:grpSpPr>
          <a:xfrm>
            <a:off x="-19047" y="0"/>
            <a:ext cx="9004013" cy="498306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14351" y="514351"/>
            <a:ext cx="7797662" cy="86397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4351" y="1547547"/>
            <a:ext cx="7797662" cy="2483392"/>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73562" y="4318000"/>
            <a:ext cx="2838450" cy="373853"/>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B3D4D0F1-EB99-4E93-9F56-3B553D7564A8}" type="datetimeFigureOut">
              <a:rPr lang="en-IN" smtClean="0"/>
              <a:t>08-12-2022</a:t>
            </a:fld>
            <a:endParaRPr lang="en-IN"/>
          </a:p>
        </p:txBody>
      </p:sp>
      <p:sp>
        <p:nvSpPr>
          <p:cNvPr id="5" name="Footer Placeholder 4"/>
          <p:cNvSpPr>
            <a:spLocks noGrp="1"/>
          </p:cNvSpPr>
          <p:nvPr>
            <p:ph type="ftr" sz="quarter" idx="3"/>
          </p:nvPr>
        </p:nvSpPr>
        <p:spPr>
          <a:xfrm>
            <a:off x="514352" y="4318000"/>
            <a:ext cx="4124789" cy="373853"/>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4715341" y="4318000"/>
            <a:ext cx="680390" cy="373853"/>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3F010600-F3EB-41A2-8234-EFBFE0593E5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4091" r:id="rId1"/>
    <p:sldLayoutId id="2147484092" r:id="rId2"/>
    <p:sldLayoutId id="2147484093" r:id="rId3"/>
    <p:sldLayoutId id="2147484094" r:id="rId4"/>
    <p:sldLayoutId id="2147484095" r:id="rId5"/>
    <p:sldLayoutId id="2147484096" r:id="rId6"/>
    <p:sldLayoutId id="2147484097" r:id="rId7"/>
    <p:sldLayoutId id="2147484098" r:id="rId8"/>
    <p:sldLayoutId id="2147484099" r:id="rId9"/>
    <p:sldLayoutId id="2147484100" r:id="rId10"/>
    <p:sldLayoutId id="2147484101" r:id="rId11"/>
    <p:sldLayoutId id="2147484102" r:id="rId12"/>
    <p:sldLayoutId id="2147484103" r:id="rId13"/>
    <p:sldLayoutId id="2147484104" r:id="rId14"/>
    <p:sldLayoutId id="2147484105" r:id="rId15"/>
    <p:sldLayoutId id="2147484106" r:id="rId16"/>
    <p:sldLayoutId id="214748410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orkat.tech/core-cs/tutorial/disk-scheduling-algorithms-in-operating-system-os-ope5ahnn6mhh" TargetMode="External"/><Relationship Id="rId2" Type="http://schemas.openxmlformats.org/officeDocument/2006/relationships/hyperlink" Target="https://github.com/gjhuerte/disk-scheduling.git" TargetMode="External"/><Relationship Id="rId1" Type="http://schemas.openxmlformats.org/officeDocument/2006/relationships/slideLayout" Target="../slideLayouts/slideLayout2.xml"/><Relationship Id="rId4" Type="http://schemas.openxmlformats.org/officeDocument/2006/relationships/hyperlink" Target="https://www.javatpoint.com/os-disk-schedul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91880" y="558960"/>
            <a:ext cx="1609377" cy="432049"/>
          </a:xfrm>
        </p:spPr>
        <p:txBody>
          <a:bodyPr>
            <a:normAutofit fontScale="90000"/>
          </a:bodyPr>
          <a:lstStyle/>
          <a:p>
            <a:r>
              <a:rPr lang="en-IN" sz="2000" dirty="0"/>
              <a:t>Project 1</a:t>
            </a:r>
            <a:r>
              <a:rPr lang="en-IN" dirty="0"/>
              <a:t/>
            </a:r>
            <a:br>
              <a:rPr lang="en-IN" dirty="0"/>
            </a:br>
            <a:endParaRPr lang="en-IN" dirty="0"/>
          </a:p>
        </p:txBody>
      </p:sp>
      <p:sp>
        <p:nvSpPr>
          <p:cNvPr id="8" name="Content Placeholder 7"/>
          <p:cNvSpPr>
            <a:spLocks noGrp="1"/>
          </p:cNvSpPr>
          <p:nvPr>
            <p:ph sz="quarter" idx="13"/>
          </p:nvPr>
        </p:nvSpPr>
        <p:spPr>
          <a:xfrm>
            <a:off x="179512" y="2931790"/>
            <a:ext cx="4320480" cy="1440160"/>
          </a:xfrm>
        </p:spPr>
        <p:txBody>
          <a:bodyPr>
            <a:noAutofit/>
          </a:bodyPr>
          <a:lstStyle/>
          <a:p>
            <a:pPr marL="0" indent="0">
              <a:buNone/>
            </a:pPr>
            <a:r>
              <a:rPr lang="en-US" sz="1100" dirty="0" smtClean="0">
                <a:latin typeface="Times New Roman" pitchFamily="18" charset="0"/>
                <a:cs typeface="Times New Roman" pitchFamily="18" charset="0"/>
              </a:rPr>
              <a:t>Guided </a:t>
            </a:r>
            <a:r>
              <a:rPr lang="en-US" sz="1100" dirty="0">
                <a:latin typeface="Times New Roman" pitchFamily="18" charset="0"/>
                <a:cs typeface="Times New Roman" pitchFamily="18" charset="0"/>
              </a:rPr>
              <a:t>by,</a:t>
            </a:r>
          </a:p>
          <a:p>
            <a:pPr marL="0" indent="0">
              <a:buNone/>
            </a:pPr>
            <a:r>
              <a:rPr lang="en-US" sz="1100" dirty="0">
                <a:latin typeface="Times New Roman" pitchFamily="18" charset="0"/>
                <a:cs typeface="Times New Roman" pitchFamily="18" charset="0"/>
              </a:rPr>
              <a:t>Dr. S. SELVI M.E., Ph.D.,</a:t>
            </a:r>
          </a:p>
          <a:p>
            <a:pPr marL="0" indent="0">
              <a:buNone/>
            </a:pPr>
            <a:r>
              <a:rPr lang="en-US" sz="1100" dirty="0">
                <a:latin typeface="Times New Roman" pitchFamily="18" charset="0"/>
                <a:cs typeface="Times New Roman" pitchFamily="18" charset="0"/>
              </a:rPr>
              <a:t>Assistant professor (Sr. Gr)</a:t>
            </a:r>
          </a:p>
          <a:p>
            <a:pPr marL="0" indent="0">
              <a:buNone/>
            </a:pPr>
            <a:r>
              <a:rPr lang="en-US" sz="1100" dirty="0">
                <a:latin typeface="Times New Roman" pitchFamily="18" charset="0"/>
                <a:cs typeface="Times New Roman" pitchFamily="18" charset="0"/>
              </a:rPr>
              <a:t>Department of Computer Science and Engineering</a:t>
            </a:r>
          </a:p>
          <a:p>
            <a:endParaRPr lang="en-IN" sz="1100" dirty="0">
              <a:latin typeface="Times New Roman" pitchFamily="18" charset="0"/>
              <a:cs typeface="Times New Roman" pitchFamily="18" charset="0"/>
            </a:endParaRPr>
          </a:p>
        </p:txBody>
      </p:sp>
      <p:sp>
        <p:nvSpPr>
          <p:cNvPr id="9" name="Content Placeholder 8"/>
          <p:cNvSpPr>
            <a:spLocks noGrp="1"/>
          </p:cNvSpPr>
          <p:nvPr>
            <p:ph sz="quarter" idx="14"/>
          </p:nvPr>
        </p:nvSpPr>
        <p:spPr>
          <a:xfrm>
            <a:off x="5378152" y="3075806"/>
            <a:ext cx="2947925" cy="1152128"/>
          </a:xfrm>
        </p:spPr>
        <p:txBody>
          <a:bodyPr>
            <a:normAutofit/>
          </a:bodyPr>
          <a:lstStyle/>
          <a:p>
            <a:pPr marL="0" indent="0">
              <a:buNone/>
            </a:pPr>
            <a:r>
              <a:rPr lang="en-US" sz="1100" dirty="0">
                <a:latin typeface="Times New Roman" pitchFamily="18" charset="0"/>
                <a:cs typeface="Times New Roman" pitchFamily="18" charset="0"/>
              </a:rPr>
              <a:t>Submitted by,</a:t>
            </a:r>
          </a:p>
          <a:p>
            <a:pPr marL="0" indent="0">
              <a:buNone/>
            </a:pPr>
            <a:r>
              <a:rPr lang="en-US" sz="1100" dirty="0" err="1" smtClean="0">
                <a:latin typeface="Times New Roman" pitchFamily="18" charset="0"/>
                <a:cs typeface="Times New Roman" pitchFamily="18" charset="0"/>
              </a:rPr>
              <a:t>Sivakumar</a:t>
            </a:r>
            <a:r>
              <a:rPr lang="en-US" sz="1100" dirty="0" smtClean="0">
                <a:latin typeface="Times New Roman" pitchFamily="18" charset="0"/>
                <a:cs typeface="Times New Roman" pitchFamily="18" charset="0"/>
              </a:rPr>
              <a:t> a(61072011143), </a:t>
            </a:r>
            <a:endParaRPr lang="en-US" sz="1100" dirty="0">
              <a:latin typeface="Times New Roman" pitchFamily="18" charset="0"/>
              <a:cs typeface="Times New Roman" pitchFamily="18" charset="0"/>
            </a:endParaRPr>
          </a:p>
          <a:p>
            <a:pPr marL="0" indent="0">
              <a:buNone/>
            </a:pPr>
            <a:r>
              <a:rPr lang="en-US" sz="1100" dirty="0" err="1" smtClean="0">
                <a:latin typeface="Times New Roman" pitchFamily="18" charset="0"/>
                <a:cs typeface="Times New Roman" pitchFamily="18" charset="0"/>
              </a:rPr>
              <a:t>SAnjay</a:t>
            </a:r>
            <a:r>
              <a:rPr lang="en-US" sz="1100" dirty="0" smtClean="0">
                <a:latin typeface="Times New Roman" pitchFamily="18" charset="0"/>
                <a:cs typeface="Times New Roman" pitchFamily="18" charset="0"/>
              </a:rPr>
              <a:t> m </a:t>
            </a:r>
            <a:r>
              <a:rPr lang="en-US" sz="1100" dirty="0">
                <a:latin typeface="Times New Roman" pitchFamily="18" charset="0"/>
                <a:cs typeface="Times New Roman" pitchFamily="18" charset="0"/>
              </a:rPr>
              <a:t>(</a:t>
            </a:r>
            <a:r>
              <a:rPr lang="en-US" sz="1100" dirty="0" smtClean="0">
                <a:latin typeface="Times New Roman" pitchFamily="18" charset="0"/>
                <a:cs typeface="Times New Roman" pitchFamily="18" charset="0"/>
              </a:rPr>
              <a:t>61072111911) </a:t>
            </a:r>
            <a:endParaRPr lang="en-US" sz="1100" dirty="0">
              <a:latin typeface="Times New Roman" pitchFamily="18" charset="0"/>
              <a:cs typeface="Times New Roman" pitchFamily="18" charset="0"/>
            </a:endParaRPr>
          </a:p>
          <a:p>
            <a:endParaRPr lang="en-IN" sz="1100" dirty="0">
              <a:latin typeface="Times New Roman" pitchFamily="18" charset="0"/>
              <a:cs typeface="Times New Roman" pitchFamily="18" charset="0"/>
            </a:endParaRPr>
          </a:p>
        </p:txBody>
      </p:sp>
      <p:pic>
        <p:nvPicPr>
          <p:cNvPr id="10" name="Picture 9">
            <a:extLst>
              <a:ext uri="{FF2B5EF4-FFF2-40B4-BE49-F238E27FC236}">
                <a16:creationId xmlns="" xmlns:a16="http://schemas.microsoft.com/office/drawing/2014/main" xmlns:lc="http://schemas.openxmlformats.org/drawingml/2006/lockedCanvas" id="{EB65BC22-A60A-0085-86CA-B61FC6A634A7}"/>
              </a:ext>
            </a:extLst>
          </p:cNvPr>
          <p:cNvPicPr>
            <a:picLocks noChangeAspect="1"/>
          </p:cNvPicPr>
          <p:nvPr/>
        </p:nvPicPr>
        <p:blipFill>
          <a:blip r:embed="rId2"/>
          <a:stretch>
            <a:fillRect/>
          </a:stretch>
        </p:blipFill>
        <p:spPr>
          <a:xfrm>
            <a:off x="2843808" y="699542"/>
            <a:ext cx="2520280" cy="2078738"/>
          </a:xfrm>
          <a:prstGeom prst="rect">
            <a:avLst/>
          </a:prstGeom>
        </p:spPr>
      </p:pic>
    </p:spTree>
    <p:extLst>
      <p:ext uri="{BB962C8B-B14F-4D97-AF65-F5344CB8AC3E}">
        <p14:creationId xmlns:p14="http://schemas.microsoft.com/office/powerpoint/2010/main" val="142456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1" y="514351"/>
            <a:ext cx="7797662" cy="761255"/>
          </a:xfrm>
        </p:spPr>
        <p:txBody>
          <a:bodyPr>
            <a:normAutofit fontScale="90000"/>
          </a:bodyPr>
          <a:lstStyle/>
          <a:p>
            <a:r>
              <a:rPr lang="en-IN" dirty="0"/>
              <a:t>Graph representation</a:t>
            </a:r>
          </a:p>
        </p:txBody>
      </p:sp>
      <p:sp>
        <p:nvSpPr>
          <p:cNvPr id="3" name="Content Placeholder 2"/>
          <p:cNvSpPr>
            <a:spLocks noGrp="1"/>
          </p:cNvSpPr>
          <p:nvPr>
            <p:ph sz="quarter" idx="13"/>
          </p:nvPr>
        </p:nvSpPr>
        <p:spPr>
          <a:xfrm>
            <a:off x="467544" y="1547547"/>
            <a:ext cx="7796030" cy="592155"/>
          </a:xfrm>
        </p:spPr>
        <p:txBody>
          <a:bodyPr>
            <a:normAutofit fontScale="77500" lnSpcReduction="20000"/>
          </a:bodyPr>
          <a:lstStyle/>
          <a:p>
            <a:r>
              <a:rPr lang="en-US" dirty="0" smtClean="0">
                <a:latin typeface="Century Gothic" pitchFamily="34" charset="0"/>
              </a:rPr>
              <a:t>Track Requests: 25, 90, 135, 50, 190  and 60. the read/write head initial location is 100</a:t>
            </a:r>
          </a:p>
          <a:p>
            <a:endParaRPr lang="en-IN"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9832" y="1779662"/>
            <a:ext cx="6084168" cy="240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546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C-scan scheduling </a:t>
            </a:r>
            <a:endParaRPr lang="en-IN" dirty="0"/>
          </a:p>
        </p:txBody>
      </p:sp>
      <p:sp>
        <p:nvSpPr>
          <p:cNvPr id="3" name="Content Placeholder 2"/>
          <p:cNvSpPr>
            <a:spLocks noGrp="1"/>
          </p:cNvSpPr>
          <p:nvPr>
            <p:ph sz="quarter" idx="13"/>
          </p:nvPr>
        </p:nvSpPr>
        <p:spPr/>
        <p:txBody>
          <a:bodyPr/>
          <a:lstStyle/>
          <a:p>
            <a:r>
              <a:rPr lang="en-US" dirty="0"/>
              <a:t>Circular SCAN (C-SCAN) is a variant of SCAN algorithm. It begins its scan towards the nearest end and works its way all the way to the end of the system. Once it hits the bottom or top it jumps to the other end and moves in the same direction. The huge jump doesn’t count as a head movement.</a:t>
            </a:r>
            <a:endParaRPr lang="en-IN" dirty="0"/>
          </a:p>
          <a:p>
            <a:endParaRPr lang="en-IN" dirty="0"/>
          </a:p>
        </p:txBody>
      </p:sp>
    </p:spTree>
    <p:extLst>
      <p:ext uri="{BB962C8B-B14F-4D97-AF65-F5344CB8AC3E}">
        <p14:creationId xmlns:p14="http://schemas.microsoft.com/office/powerpoint/2010/main" val="421622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83518"/>
            <a:ext cx="7797662" cy="720080"/>
          </a:xfrm>
        </p:spPr>
        <p:txBody>
          <a:bodyPr>
            <a:normAutofit fontScale="90000"/>
          </a:bodyPr>
          <a:lstStyle/>
          <a:p>
            <a:r>
              <a:rPr lang="en-IN" dirty="0"/>
              <a:t>Graph representation</a:t>
            </a:r>
          </a:p>
        </p:txBody>
      </p:sp>
      <p:sp>
        <p:nvSpPr>
          <p:cNvPr id="3" name="Content Placeholder 2"/>
          <p:cNvSpPr>
            <a:spLocks noGrp="1"/>
          </p:cNvSpPr>
          <p:nvPr>
            <p:ph sz="quarter" idx="13"/>
          </p:nvPr>
        </p:nvSpPr>
        <p:spPr>
          <a:xfrm>
            <a:off x="251520" y="1347614"/>
            <a:ext cx="8424936" cy="720080"/>
          </a:xfrm>
        </p:spPr>
        <p:txBody>
          <a:bodyPr>
            <a:normAutofit fontScale="92500" lnSpcReduction="20000"/>
          </a:bodyPr>
          <a:lstStyle/>
          <a:p>
            <a:r>
              <a:rPr lang="en-US" dirty="0" smtClean="0">
                <a:latin typeface="Century Gothic" pitchFamily="34" charset="0"/>
              </a:rPr>
              <a:t>Track Requests: 25, 90, 135, 50, 190  and 60. the read/write head initial location is 100</a:t>
            </a:r>
          </a:p>
          <a:p>
            <a:endParaRPr lang="en-IN"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3888" y="1635646"/>
            <a:ext cx="6192688" cy="2549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5462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 scheduling</a:t>
            </a:r>
            <a:endParaRPr lang="en-IN" dirty="0"/>
          </a:p>
        </p:txBody>
      </p:sp>
      <p:sp>
        <p:nvSpPr>
          <p:cNvPr id="3" name="Content Placeholder 2"/>
          <p:cNvSpPr>
            <a:spLocks noGrp="1"/>
          </p:cNvSpPr>
          <p:nvPr>
            <p:ph sz="quarter" idx="13"/>
          </p:nvPr>
        </p:nvSpPr>
        <p:spPr/>
        <p:txBody>
          <a:bodyPr/>
          <a:lstStyle/>
          <a:p>
            <a:r>
              <a:rPr lang="en-US" dirty="0">
                <a:latin typeface="Times New Roman" pitchFamily="18" charset="0"/>
                <a:cs typeface="Times New Roman" pitchFamily="18" charset="0"/>
              </a:rPr>
              <a:t>This approach is equivalent to SCAN algorithm, except that the arm goes only as far as the last request in each direction without going all the way to end. It can be considered as directional algorithm as it reverses the direction as soon as it served the last request in a particular direction.</a:t>
            </a: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882447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1" y="514351"/>
            <a:ext cx="7797662" cy="761255"/>
          </a:xfrm>
        </p:spPr>
        <p:txBody>
          <a:bodyPr>
            <a:normAutofit fontScale="90000"/>
          </a:bodyPr>
          <a:lstStyle/>
          <a:p>
            <a:r>
              <a:rPr lang="en-US" dirty="0"/>
              <a:t>Graph representation</a:t>
            </a:r>
            <a:endParaRPr lang="en-IN" dirty="0"/>
          </a:p>
        </p:txBody>
      </p:sp>
      <p:sp>
        <p:nvSpPr>
          <p:cNvPr id="3" name="Content Placeholder 2"/>
          <p:cNvSpPr>
            <a:spLocks noGrp="1"/>
          </p:cNvSpPr>
          <p:nvPr>
            <p:ph sz="quarter" idx="13"/>
          </p:nvPr>
        </p:nvSpPr>
        <p:spPr>
          <a:xfrm>
            <a:off x="514351" y="1547547"/>
            <a:ext cx="7796030" cy="592155"/>
          </a:xfrm>
        </p:spPr>
        <p:txBody>
          <a:bodyPr>
            <a:normAutofit fontScale="77500" lnSpcReduction="20000"/>
          </a:bodyPr>
          <a:lstStyle/>
          <a:p>
            <a:r>
              <a:rPr lang="en-US" dirty="0" smtClean="0">
                <a:latin typeface="Century Gothic" pitchFamily="34" charset="0"/>
              </a:rPr>
              <a:t>Track Requests: 25, 90, 135, 50, 190  and 60. the read/write head initial location is 100</a:t>
            </a:r>
          </a:p>
          <a:p>
            <a:endParaRPr lang="en-IN"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19872" y="1707654"/>
            <a:ext cx="6336704" cy="2440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4309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C-look scheduling</a:t>
            </a:r>
            <a:endParaRPr lang="en-IN" dirty="0"/>
          </a:p>
        </p:txBody>
      </p:sp>
      <p:sp>
        <p:nvSpPr>
          <p:cNvPr id="3" name="Content Placeholder 2"/>
          <p:cNvSpPr>
            <a:spLocks noGrp="1"/>
          </p:cNvSpPr>
          <p:nvPr>
            <p:ph sz="quarter" idx="13"/>
          </p:nvPr>
        </p:nvSpPr>
        <p:spPr/>
        <p:txBody>
          <a:bodyPr/>
          <a:lstStyle/>
          <a:p>
            <a:r>
              <a:rPr lang="en-US" dirty="0">
                <a:latin typeface="Times New Roman" pitchFamily="18" charset="0"/>
                <a:cs typeface="Times New Roman" pitchFamily="18" charset="0"/>
              </a:rPr>
              <a:t>This is just an enhanced version of C-SCAN. In this, the scanning doesn’t go past the last request in the direction that it is moving. It too jumps to the other end but not all the way to the end.</a:t>
            </a:r>
            <a:endParaRPr lang="en-IN" dirty="0">
              <a:latin typeface="Times New Roman" pitchFamily="18" charset="0"/>
              <a:cs typeface="Times New Roman" pitchFamily="18" charset="0"/>
            </a:endParaRPr>
          </a:p>
          <a:p>
            <a:pPr marL="0" indent="0">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818499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1" y="514351"/>
            <a:ext cx="7797662" cy="689247"/>
          </a:xfrm>
        </p:spPr>
        <p:txBody>
          <a:bodyPr>
            <a:normAutofit fontScale="90000"/>
          </a:bodyPr>
          <a:lstStyle/>
          <a:p>
            <a:r>
              <a:rPr lang="en-IN" dirty="0"/>
              <a:t>Graph representation</a:t>
            </a:r>
          </a:p>
        </p:txBody>
      </p:sp>
      <p:sp>
        <p:nvSpPr>
          <p:cNvPr id="3" name="Content Placeholder 2"/>
          <p:cNvSpPr>
            <a:spLocks noGrp="1"/>
          </p:cNvSpPr>
          <p:nvPr>
            <p:ph sz="quarter" idx="13"/>
          </p:nvPr>
        </p:nvSpPr>
        <p:spPr>
          <a:xfrm>
            <a:off x="514351" y="1547547"/>
            <a:ext cx="7796030" cy="592155"/>
          </a:xfrm>
        </p:spPr>
        <p:txBody>
          <a:bodyPr>
            <a:normAutofit fontScale="77500" lnSpcReduction="20000"/>
          </a:bodyPr>
          <a:lstStyle/>
          <a:p>
            <a:r>
              <a:rPr lang="en-US" dirty="0">
                <a:latin typeface="Century Gothic" pitchFamily="34" charset="0"/>
              </a:rPr>
              <a:t>Track Requests: 25, 90, 135, 50, 190  and 60. the read/write head initial location is 100</a:t>
            </a:r>
          </a:p>
          <a:p>
            <a:endParaRPr lang="en-IN"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5856" y="1779661"/>
            <a:ext cx="6408712" cy="2334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0262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of the project</a:t>
            </a:r>
            <a:endParaRPr lang="en-IN" dirty="0"/>
          </a:p>
        </p:txBody>
      </p:sp>
      <p:sp>
        <p:nvSpPr>
          <p:cNvPr id="3" name="Content Placeholder 2"/>
          <p:cNvSpPr>
            <a:spLocks noGrp="1"/>
          </p:cNvSpPr>
          <p:nvPr>
            <p:ph sz="quarter" idx="13"/>
          </p:nvPr>
        </p:nvSpPr>
        <p:spPr/>
        <p:txBody>
          <a:bodyPr>
            <a:normAutofit fontScale="77500" lnSpcReduction="20000"/>
          </a:bodyPr>
          <a:lstStyle/>
          <a:p>
            <a:endParaRPr lang="en-US" dirty="0" smtClean="0"/>
          </a:p>
          <a:p>
            <a:pPr marL="0" indent="0">
              <a:buNone/>
            </a:pPr>
            <a:r>
              <a:rPr lang="en-US" dirty="0" smtClean="0"/>
              <a:t>This project can be used to Study </a:t>
            </a:r>
            <a:r>
              <a:rPr lang="en-US" dirty="0"/>
              <a:t>and analyze different disk scheduling </a:t>
            </a:r>
            <a:r>
              <a:rPr lang="en-US" dirty="0" smtClean="0"/>
              <a:t>algorithms.</a:t>
            </a:r>
          </a:p>
          <a:p>
            <a:pPr marL="0" indent="0">
              <a:buNone/>
            </a:pPr>
            <a:r>
              <a:rPr lang="en-US" dirty="0" smtClean="0"/>
              <a:t>To calculate total disk head movement and average seek time of different queue in different scheduling algorithms.</a:t>
            </a:r>
          </a:p>
          <a:p>
            <a:pPr marL="0" indent="0">
              <a:buNone/>
            </a:pPr>
            <a:r>
              <a:rPr lang="en-US" dirty="0" smtClean="0"/>
              <a:t>To prepare simulator and implement the different algorithms using simulator.</a:t>
            </a:r>
          </a:p>
          <a:p>
            <a:pPr marL="0" indent="0">
              <a:buNone/>
            </a:pPr>
            <a:r>
              <a:rPr lang="en-US" dirty="0" smtClean="0"/>
              <a:t>To compare the average seek time of different algorithms and recommend the better algorithm.</a:t>
            </a:r>
          </a:p>
          <a:p>
            <a:endParaRPr lang="en-IN" dirty="0"/>
          </a:p>
        </p:txBody>
      </p:sp>
    </p:spTree>
    <p:extLst>
      <p:ext uri="{BB962C8B-B14F-4D97-AF65-F5344CB8AC3E}">
        <p14:creationId xmlns:p14="http://schemas.microsoft.com/office/powerpoint/2010/main" val="462670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11560" y="267494"/>
            <a:ext cx="4489697" cy="1368152"/>
          </a:xfrm>
        </p:spPr>
        <p:txBody>
          <a:bodyPr>
            <a:normAutofit fontScale="90000"/>
          </a:bodyPr>
          <a:lstStyle/>
          <a:p>
            <a:r>
              <a:rPr lang="en-US" dirty="0" smtClean="0"/>
              <a:t>Flowchart</a:t>
            </a:r>
            <a:br>
              <a:rPr lang="en-US" dirty="0" smtClean="0"/>
            </a:br>
            <a:r>
              <a:rPr lang="en-US" dirty="0" smtClean="0"/>
              <a:t>of</a:t>
            </a:r>
            <a:br>
              <a:rPr lang="en-US" dirty="0" smtClean="0"/>
            </a:br>
            <a:r>
              <a:rPr lang="en-US" dirty="0" err="1" smtClean="0"/>
              <a:t>dsa</a:t>
            </a:r>
            <a:endParaRPr lang="en-IN" dirty="0"/>
          </a:p>
        </p:txBody>
      </p:sp>
      <p:pic>
        <p:nvPicPr>
          <p:cNvPr id="12" name="Picture Placeholder 11"/>
          <p:cNvPicPr>
            <a:picLocks noGrp="1" noChangeAspect="1"/>
          </p:cNvPicPr>
          <p:nvPr>
            <p:ph type="pic" idx="1"/>
          </p:nvPr>
        </p:nvPicPr>
        <p:blipFill>
          <a:blip r:embed="rId2">
            <a:extLst>
              <a:ext uri="{28A0092B-C50C-407E-A947-70E740481C1C}">
                <a14:useLocalDpi xmlns:a14="http://schemas.microsoft.com/office/drawing/2010/main" val="0"/>
              </a:ext>
            </a:extLst>
          </a:blip>
          <a:srcRect l="5329" r="5329"/>
          <a:stretch>
            <a:fillRect/>
          </a:stretch>
        </p:blipFill>
        <p:spPr>
          <a:xfrm>
            <a:off x="5580112" y="268288"/>
            <a:ext cx="2770138" cy="3815630"/>
          </a:xfrm>
        </p:spPr>
      </p:pic>
      <p:sp>
        <p:nvSpPr>
          <p:cNvPr id="11" name="Text Placeholder 10"/>
          <p:cNvSpPr>
            <a:spLocks noGrp="1"/>
          </p:cNvSpPr>
          <p:nvPr>
            <p:ph type="body" sz="half" idx="2"/>
          </p:nvPr>
        </p:nvSpPr>
        <p:spPr>
          <a:xfrm>
            <a:off x="251520" y="1923678"/>
            <a:ext cx="4758976" cy="1944216"/>
          </a:xfrm>
        </p:spPr>
        <p:txBody>
          <a:bodyPr>
            <a:normAutofit fontScale="85000" lnSpcReduction="20000"/>
          </a:bodyPr>
          <a:lstStyle/>
          <a:p>
            <a:pPr algn="just"/>
            <a:r>
              <a:rPr lang="en-US" dirty="0" smtClean="0"/>
              <a:t>	</a:t>
            </a: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main aim of </a:t>
            </a:r>
            <a:r>
              <a:rPr lang="en-US" dirty="0" smtClean="0">
                <a:latin typeface="Times New Roman" pitchFamily="18" charset="0"/>
                <a:cs typeface="Times New Roman" pitchFamily="18" charset="0"/>
              </a:rPr>
              <a:t>our proposed </a:t>
            </a:r>
            <a:r>
              <a:rPr lang="en-US" dirty="0">
                <a:latin typeface="Times New Roman" pitchFamily="18" charset="0"/>
                <a:cs typeface="Times New Roman" pitchFamily="18" charset="0"/>
              </a:rPr>
              <a:t>DSA algorithm is to </a:t>
            </a:r>
            <a:r>
              <a:rPr lang="en-US" dirty="0" smtClean="0">
                <a:latin typeface="Times New Roman" pitchFamily="18" charset="0"/>
                <a:cs typeface="Times New Roman" pitchFamily="18" charset="0"/>
              </a:rPr>
              <a:t>improve the </a:t>
            </a:r>
            <a:r>
              <a:rPr lang="en-US" dirty="0">
                <a:latin typeface="Times New Roman" pitchFamily="18" charset="0"/>
                <a:cs typeface="Times New Roman" pitchFamily="18" charset="0"/>
              </a:rPr>
              <a:t>disk performance by reducing average seek time of the disk scheduling algorithm. </a:t>
            </a:r>
            <a:endParaRPr lang="en-US" dirty="0" smtClean="0">
              <a:latin typeface="Times New Roman" pitchFamily="18" charset="0"/>
              <a:cs typeface="Times New Roman" pitchFamily="18" charset="0"/>
            </a:endParaRPr>
          </a:p>
          <a:p>
            <a:pPr algn="just"/>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So </a:t>
            </a:r>
            <a:r>
              <a:rPr lang="en-US" dirty="0">
                <a:latin typeface="Times New Roman" pitchFamily="18" charset="0"/>
                <a:cs typeface="Times New Roman" pitchFamily="18" charset="0"/>
              </a:rPr>
              <a:t>that there will be faster data transfer. The main goal behind all is to enhance the system performance</a:t>
            </a:r>
            <a:r>
              <a:rPr lang="en-US" dirty="0"/>
              <a:t>.</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9270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232" y="514351"/>
            <a:ext cx="3979760" cy="617239"/>
          </a:xfrm>
        </p:spPr>
        <p:txBody>
          <a:bodyPr>
            <a:normAutofit/>
          </a:bodyPr>
          <a:lstStyle/>
          <a:p>
            <a:r>
              <a:rPr lang="en-US" dirty="0" err="1" smtClean="0"/>
              <a:t>Dsa</a:t>
            </a:r>
            <a:r>
              <a:rPr lang="en-US" dirty="0" smtClean="0"/>
              <a:t> algorithm</a:t>
            </a:r>
            <a:endParaRPr lang="en-IN" dirty="0"/>
          </a:p>
        </p:txBody>
      </p:sp>
      <p:sp>
        <p:nvSpPr>
          <p:cNvPr id="4" name="Text Placeholder 3"/>
          <p:cNvSpPr>
            <a:spLocks noGrp="1"/>
          </p:cNvSpPr>
          <p:nvPr>
            <p:ph type="body" sz="half" idx="2"/>
          </p:nvPr>
        </p:nvSpPr>
        <p:spPr>
          <a:xfrm>
            <a:off x="251520" y="1347614"/>
            <a:ext cx="3311170" cy="2736304"/>
          </a:xfrm>
        </p:spPr>
        <p:txBody>
          <a:bodyPr>
            <a:normAutofit fontScale="77500" lnSpcReduction="20000"/>
          </a:bodyPr>
          <a:lstStyle/>
          <a:p>
            <a:pPr algn="l"/>
            <a:r>
              <a:rPr lang="en-US" dirty="0" smtClean="0"/>
              <a:t>Explain for the terms</a:t>
            </a:r>
          </a:p>
          <a:p>
            <a:pPr marL="171450" lvl="0" indent="-171450" algn="l">
              <a:buFont typeface="Wingdings" pitchFamily="2" charset="2"/>
              <a:buChar char="Ø"/>
            </a:pPr>
            <a:r>
              <a:rPr lang="en-US" sz="1200" dirty="0">
                <a:latin typeface="Times New Roman" pitchFamily="18" charset="0"/>
                <a:cs typeface="Times New Roman" pitchFamily="18" charset="0"/>
              </a:rPr>
              <a:t>DQ = a Disk </a:t>
            </a:r>
            <a:r>
              <a:rPr lang="en-US" sz="1200" dirty="0" smtClean="0">
                <a:latin typeface="Times New Roman" pitchFamily="18" charset="0"/>
                <a:cs typeface="Times New Roman" pitchFamily="18" charset="0"/>
              </a:rPr>
              <a:t>Queue</a:t>
            </a:r>
            <a:endParaRPr lang="en-IN" sz="1200" dirty="0">
              <a:latin typeface="Times New Roman" pitchFamily="18" charset="0"/>
              <a:cs typeface="Times New Roman" pitchFamily="18" charset="0"/>
            </a:endParaRPr>
          </a:p>
          <a:p>
            <a:pPr marL="171450" lvl="0" indent="-171450" algn="l">
              <a:buFont typeface="Wingdings" pitchFamily="2" charset="2"/>
              <a:buChar char="Ø"/>
            </a:pPr>
            <a:r>
              <a:rPr lang="en-US" sz="1200" dirty="0" smtClean="0">
                <a:latin typeface="Times New Roman" pitchFamily="18" charset="0"/>
                <a:cs typeface="Times New Roman" pitchFamily="18" charset="0"/>
              </a:rPr>
              <a:t>IDHP </a:t>
            </a:r>
            <a:r>
              <a:rPr lang="en-US" sz="1200" dirty="0">
                <a:latin typeface="Times New Roman" pitchFamily="18" charset="0"/>
                <a:cs typeface="Times New Roman" pitchFamily="18" charset="0"/>
              </a:rPr>
              <a:t>= Initial Disk Head </a:t>
            </a:r>
            <a:r>
              <a:rPr lang="en-US" sz="1200" dirty="0" smtClean="0">
                <a:latin typeface="Times New Roman" pitchFamily="18" charset="0"/>
                <a:cs typeface="Times New Roman" pitchFamily="18" charset="0"/>
              </a:rPr>
              <a:t>Position</a:t>
            </a:r>
            <a:endParaRPr lang="en-IN" sz="1200" dirty="0">
              <a:latin typeface="Times New Roman" pitchFamily="18" charset="0"/>
              <a:cs typeface="Times New Roman" pitchFamily="18" charset="0"/>
            </a:endParaRPr>
          </a:p>
          <a:p>
            <a:pPr marL="171450" lvl="0" indent="-171450" algn="l">
              <a:buFont typeface="Wingdings" pitchFamily="2" charset="2"/>
              <a:buChar char="Ø"/>
            </a:pPr>
            <a:r>
              <a:rPr lang="en-US" sz="1200" dirty="0" smtClean="0">
                <a:latin typeface="Times New Roman" pitchFamily="18" charset="0"/>
                <a:cs typeface="Times New Roman" pitchFamily="18" charset="0"/>
              </a:rPr>
              <a:t>TR </a:t>
            </a:r>
            <a:r>
              <a:rPr lang="en-US" sz="1200" dirty="0">
                <a:latin typeface="Times New Roman" pitchFamily="18" charset="0"/>
                <a:cs typeface="Times New Roman" pitchFamily="18" charset="0"/>
              </a:rPr>
              <a:t>= Track </a:t>
            </a:r>
            <a:r>
              <a:rPr lang="en-US" sz="1200" dirty="0" smtClean="0">
                <a:latin typeface="Times New Roman" pitchFamily="18" charset="0"/>
                <a:cs typeface="Times New Roman" pitchFamily="18" charset="0"/>
              </a:rPr>
              <a:t>Request</a:t>
            </a:r>
            <a:endParaRPr lang="en-IN" sz="1200" dirty="0">
              <a:latin typeface="Times New Roman" pitchFamily="18" charset="0"/>
              <a:cs typeface="Times New Roman" pitchFamily="18" charset="0"/>
            </a:endParaRPr>
          </a:p>
          <a:p>
            <a:pPr marL="171450" lvl="0" indent="-171450" algn="l">
              <a:buFont typeface="Wingdings" pitchFamily="2" charset="2"/>
              <a:buChar char="Ø"/>
            </a:pPr>
            <a:r>
              <a:rPr lang="en-US" sz="1200" dirty="0" smtClean="0">
                <a:latin typeface="Times New Roman" pitchFamily="18" charset="0"/>
                <a:cs typeface="Times New Roman" pitchFamily="18" charset="0"/>
              </a:rPr>
              <a:t>n </a:t>
            </a:r>
            <a:r>
              <a:rPr lang="en-US" sz="1200" dirty="0">
                <a:latin typeface="Times New Roman" pitchFamily="18" charset="0"/>
                <a:cs typeface="Times New Roman" pitchFamily="18" charset="0"/>
              </a:rPr>
              <a:t>= number of </a:t>
            </a:r>
            <a:r>
              <a:rPr lang="en-US" sz="1200" dirty="0" smtClean="0">
                <a:latin typeface="Times New Roman" pitchFamily="18" charset="0"/>
                <a:cs typeface="Times New Roman" pitchFamily="18" charset="0"/>
              </a:rPr>
              <a:t>TRs</a:t>
            </a:r>
          </a:p>
          <a:p>
            <a:pPr marL="171450" lvl="0" indent="-171450" algn="l">
              <a:buFont typeface="Wingdings" pitchFamily="2" charset="2"/>
              <a:buChar char="Ø"/>
            </a:pPr>
            <a:r>
              <a:rPr lang="en-US" sz="1200" dirty="0" smtClean="0">
                <a:latin typeface="Times New Roman" pitchFamily="18" charset="0"/>
                <a:cs typeface="Times New Roman" pitchFamily="18" charset="0"/>
              </a:rPr>
              <a:t>ST </a:t>
            </a:r>
            <a:r>
              <a:rPr lang="en-US" sz="1200" dirty="0">
                <a:latin typeface="Times New Roman" pitchFamily="18" charset="0"/>
                <a:cs typeface="Times New Roman" pitchFamily="18" charset="0"/>
              </a:rPr>
              <a:t>= Seek </a:t>
            </a:r>
            <a:r>
              <a:rPr lang="en-US" sz="1200" dirty="0" smtClean="0">
                <a:latin typeface="Times New Roman" pitchFamily="18" charset="0"/>
                <a:cs typeface="Times New Roman" pitchFamily="18" charset="0"/>
              </a:rPr>
              <a:t>Time</a:t>
            </a:r>
            <a:endParaRPr lang="en-IN" sz="1200" dirty="0">
              <a:latin typeface="Times New Roman" pitchFamily="18" charset="0"/>
              <a:cs typeface="Times New Roman" pitchFamily="18" charset="0"/>
            </a:endParaRPr>
          </a:p>
          <a:p>
            <a:pPr marL="171450" lvl="0" indent="-171450" algn="l">
              <a:buFont typeface="Wingdings" pitchFamily="2" charset="2"/>
              <a:buChar char="Ø"/>
            </a:pPr>
            <a:r>
              <a:rPr lang="en-US" sz="1200" dirty="0" smtClean="0">
                <a:latin typeface="Times New Roman" pitchFamily="18" charset="0"/>
                <a:cs typeface="Times New Roman" pitchFamily="18" charset="0"/>
              </a:rPr>
              <a:t>i </a:t>
            </a:r>
            <a:r>
              <a:rPr lang="en-US" sz="1200" dirty="0">
                <a:latin typeface="Times New Roman" pitchFamily="18" charset="0"/>
                <a:cs typeface="Times New Roman" pitchFamily="18" charset="0"/>
              </a:rPr>
              <a:t>= loop </a:t>
            </a:r>
            <a:r>
              <a:rPr lang="en-US" sz="1200" dirty="0" smtClean="0">
                <a:latin typeface="Times New Roman" pitchFamily="18" charset="0"/>
                <a:cs typeface="Times New Roman" pitchFamily="18" charset="0"/>
              </a:rPr>
              <a:t>variable</a:t>
            </a:r>
            <a:endParaRPr lang="en-IN" sz="1200" dirty="0">
              <a:latin typeface="Times New Roman" pitchFamily="18" charset="0"/>
              <a:cs typeface="Times New Roman" pitchFamily="18" charset="0"/>
            </a:endParaRPr>
          </a:p>
          <a:p>
            <a:pPr marL="171450" lvl="0" indent="-171450" algn="l">
              <a:buFont typeface="Wingdings" pitchFamily="2" charset="2"/>
              <a:buChar char="Ø"/>
            </a:pPr>
            <a:r>
              <a:rPr lang="en-US" sz="1200" dirty="0" smtClean="0">
                <a:latin typeface="Times New Roman" pitchFamily="18" charset="0"/>
                <a:cs typeface="Times New Roman" pitchFamily="18" charset="0"/>
              </a:rPr>
              <a:t>TT </a:t>
            </a:r>
            <a:r>
              <a:rPr lang="en-US" sz="1200" dirty="0">
                <a:latin typeface="Times New Roman" pitchFamily="18" charset="0"/>
                <a:cs typeface="Times New Roman" pitchFamily="18" charset="0"/>
              </a:rPr>
              <a:t>= Transfer </a:t>
            </a:r>
            <a:r>
              <a:rPr lang="en-US" sz="1200" dirty="0" smtClean="0">
                <a:latin typeface="Times New Roman" pitchFamily="18" charset="0"/>
                <a:cs typeface="Times New Roman" pitchFamily="18" charset="0"/>
              </a:rPr>
              <a:t>Time</a:t>
            </a:r>
          </a:p>
          <a:p>
            <a:pPr marL="171450" lvl="0" indent="-171450" algn="l">
              <a:buFont typeface="Wingdings" pitchFamily="2" charset="2"/>
              <a:buChar char="Ø"/>
            </a:pPr>
            <a:r>
              <a:rPr lang="en-US" sz="1200" dirty="0" smtClean="0">
                <a:latin typeface="Times New Roman" pitchFamily="18" charset="0"/>
                <a:cs typeface="Times New Roman" pitchFamily="18" charset="0"/>
              </a:rPr>
              <a:t>AST </a:t>
            </a:r>
            <a:r>
              <a:rPr lang="en-US" sz="1200" dirty="0">
                <a:latin typeface="Times New Roman" pitchFamily="18" charset="0"/>
                <a:cs typeface="Times New Roman" pitchFamily="18" charset="0"/>
              </a:rPr>
              <a:t>= Average Seek </a:t>
            </a:r>
            <a:r>
              <a:rPr lang="en-US" sz="1200" dirty="0" smtClean="0">
                <a:latin typeface="Times New Roman" pitchFamily="18" charset="0"/>
                <a:cs typeface="Times New Roman" pitchFamily="18" charset="0"/>
              </a:rPr>
              <a:t>Time</a:t>
            </a:r>
            <a:endParaRPr lang="en-IN" sz="1200" dirty="0">
              <a:latin typeface="Times New Roman" pitchFamily="18" charset="0"/>
              <a:cs typeface="Times New Roman" pitchFamily="18" charset="0"/>
            </a:endParaRPr>
          </a:p>
          <a:p>
            <a:pPr marL="171450" lvl="0" indent="-171450" algn="l">
              <a:buFont typeface="Wingdings" pitchFamily="2" charset="2"/>
              <a:buChar char="Ø"/>
            </a:pPr>
            <a:r>
              <a:rPr lang="en-US" sz="1200" dirty="0" smtClean="0">
                <a:latin typeface="Times New Roman" pitchFamily="18" charset="0"/>
                <a:cs typeface="Times New Roman" pitchFamily="18" charset="0"/>
              </a:rPr>
              <a:t>TT </a:t>
            </a:r>
            <a:r>
              <a:rPr lang="en-US" sz="1200" dirty="0">
                <a:latin typeface="Times New Roman" pitchFamily="18" charset="0"/>
                <a:cs typeface="Times New Roman" pitchFamily="18" charset="0"/>
              </a:rPr>
              <a:t>= Transfer Time</a:t>
            </a:r>
            <a:endParaRPr lang="en-IN" sz="1200" dirty="0">
              <a:latin typeface="Times New Roman" pitchFamily="18" charset="0"/>
              <a:cs typeface="Times New Roman" pitchFamily="18" charset="0"/>
            </a:endParaRPr>
          </a:p>
          <a:p>
            <a:pPr lvl="0" algn="l"/>
            <a:endParaRPr lang="en-IN" sz="1200" dirty="0"/>
          </a:p>
          <a:p>
            <a:pPr lvl="0" algn="l"/>
            <a:endParaRPr lang="en-US" sz="1200" dirty="0" smtClean="0"/>
          </a:p>
          <a:p>
            <a:pPr lvl="0" algn="l"/>
            <a:endParaRPr lang="en-IN" sz="1200" dirty="0"/>
          </a:p>
          <a:p>
            <a:pPr algn="l"/>
            <a:endParaRPr lang="en-IN" sz="1200" dirty="0"/>
          </a:p>
        </p:txBody>
      </p:sp>
      <p:pic>
        <p:nvPicPr>
          <p:cNvPr id="7" name="Content Placeholder 6"/>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r="18756" b="11316"/>
          <a:stretch/>
        </p:blipFill>
        <p:spPr>
          <a:xfrm>
            <a:off x="5220072" y="267494"/>
            <a:ext cx="3024336" cy="3888432"/>
          </a:xfrm>
        </p:spPr>
      </p:pic>
    </p:spTree>
    <p:extLst>
      <p:ext uri="{BB962C8B-B14F-4D97-AF65-F5344CB8AC3E}">
        <p14:creationId xmlns:p14="http://schemas.microsoft.com/office/powerpoint/2010/main" val="2536897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512" y="514351"/>
            <a:ext cx="8496944" cy="3641575"/>
          </a:xfrm>
        </p:spPr>
        <p:txBody>
          <a:bodyPr>
            <a:normAutofit/>
          </a:bodyPr>
          <a:lstStyle/>
          <a:p>
            <a:pPr algn="ctr"/>
            <a:r>
              <a:rPr lang="en-US" b="1" dirty="0"/>
              <a:t>ANALYSING AND </a:t>
            </a:r>
            <a:r>
              <a:rPr lang="en-US" b="1" dirty="0" err="1" smtClean="0"/>
              <a:t>COMPaRisON</a:t>
            </a:r>
            <a:r>
              <a:rPr lang="en-US" b="1" dirty="0" smtClean="0"/>
              <a:t> </a:t>
            </a:r>
            <a:r>
              <a:rPr lang="en-US" b="1" dirty="0"/>
              <a:t>OF DISK SHEDULING</a:t>
            </a:r>
            <a:r>
              <a:rPr lang="en-IN" b="1" dirty="0"/>
              <a:t/>
            </a:r>
            <a:br>
              <a:rPr lang="en-IN" b="1" dirty="0"/>
            </a:br>
            <a:endParaRPr lang="en-IN" dirty="0"/>
          </a:p>
        </p:txBody>
      </p:sp>
    </p:spTree>
    <p:extLst>
      <p:ext uri="{BB962C8B-B14F-4D97-AF65-F5344CB8AC3E}">
        <p14:creationId xmlns:p14="http://schemas.microsoft.com/office/powerpoint/2010/main" val="4246480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555526"/>
            <a:ext cx="3193553" cy="1193303"/>
          </a:xfrm>
        </p:spPr>
        <p:txBody>
          <a:bodyPr>
            <a:normAutofit/>
          </a:bodyPr>
          <a:lstStyle/>
          <a:p>
            <a:r>
              <a:rPr lang="en-US" sz="2800" dirty="0">
                <a:latin typeface="Times New Roman" pitchFamily="18" charset="0"/>
                <a:cs typeface="Times New Roman" pitchFamily="18" charset="0"/>
              </a:rPr>
              <a:t>Result </a:t>
            </a:r>
            <a:r>
              <a:rPr lang="en-US" sz="2800" dirty="0" smtClean="0">
                <a:latin typeface="Times New Roman" pitchFamily="18" charset="0"/>
                <a:cs typeface="Times New Roman" pitchFamily="18" charset="0"/>
              </a:rPr>
              <a:t>of All </a:t>
            </a:r>
            <a:r>
              <a:rPr lang="en-US" sz="2800" dirty="0">
                <a:latin typeface="Times New Roman" pitchFamily="18" charset="0"/>
                <a:cs typeface="Times New Roman" pitchFamily="18" charset="0"/>
              </a:rPr>
              <a:t>Algorithm</a:t>
            </a:r>
            <a:endParaRPr lang="en-IN" sz="2800" dirty="0">
              <a:latin typeface="Times New Roman" pitchFamily="18" charset="0"/>
              <a:cs typeface="Times New Roman" pitchFamily="18" charset="0"/>
            </a:endParaRPr>
          </a:p>
        </p:txBody>
      </p:sp>
      <p:pic>
        <p:nvPicPr>
          <p:cNvPr id="7169" name="Picture 1"/>
          <p:cNvPicPr>
            <a:picLocks noGrp="1" noChangeAspect="1" noChangeArrowheads="1"/>
          </p:cNvPicPr>
          <p:nvPr>
            <p:ph sz="quarter" idx="13"/>
          </p:nvPr>
        </p:nvPicPr>
        <p:blipFill>
          <a:blip r:embed="rId2" cstate="print">
            <a:extLst>
              <a:ext uri="{28A0092B-C50C-407E-A947-70E740481C1C}">
                <a14:useLocalDpi xmlns:a14="http://schemas.microsoft.com/office/drawing/2010/main" val="0"/>
              </a:ext>
            </a:extLst>
          </a:blip>
          <a:srcRect/>
          <a:stretch>
            <a:fillRect/>
          </a:stretch>
        </p:blipFill>
        <p:spPr bwMode="auto">
          <a:xfrm>
            <a:off x="3419872" y="411510"/>
            <a:ext cx="5184576"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414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1" y="514351"/>
            <a:ext cx="7797662" cy="761255"/>
          </a:xfrm>
        </p:spPr>
        <p:txBody>
          <a:bodyPr>
            <a:normAutofit fontScale="90000"/>
          </a:bodyPr>
          <a:lstStyle/>
          <a:p>
            <a:r>
              <a:rPr lang="en-IN" dirty="0"/>
              <a:t>System requirement</a:t>
            </a:r>
          </a:p>
        </p:txBody>
      </p:sp>
      <p:sp>
        <p:nvSpPr>
          <p:cNvPr id="3" name="Content Placeholder 2"/>
          <p:cNvSpPr>
            <a:spLocks noGrp="1"/>
          </p:cNvSpPr>
          <p:nvPr>
            <p:ph sz="quarter" idx="13"/>
          </p:nvPr>
        </p:nvSpPr>
        <p:spPr>
          <a:xfrm>
            <a:off x="514351" y="1491630"/>
            <a:ext cx="7796030" cy="2664295"/>
          </a:xfrm>
        </p:spPr>
        <p:txBody>
          <a:bodyPr>
            <a:normAutofit fontScale="25000" lnSpcReduction="20000"/>
          </a:bodyPr>
          <a:lstStyle/>
          <a:p>
            <a:endParaRPr lang="en-IN" dirty="0" smtClean="0"/>
          </a:p>
          <a:p>
            <a:r>
              <a:rPr lang="en-IN" sz="4800" dirty="0" smtClean="0">
                <a:latin typeface="Times New Roman" pitchFamily="18" charset="0"/>
                <a:cs typeface="Times New Roman" pitchFamily="18" charset="0"/>
              </a:rPr>
              <a:t>HARDWARE </a:t>
            </a:r>
            <a:r>
              <a:rPr lang="en-IN" sz="4800" dirty="0">
                <a:latin typeface="Times New Roman" pitchFamily="18" charset="0"/>
                <a:cs typeface="Times New Roman" pitchFamily="18" charset="0"/>
              </a:rPr>
              <a:t>: </a:t>
            </a:r>
            <a:endParaRPr lang="en-IN" sz="4800" dirty="0" smtClean="0">
              <a:latin typeface="Times New Roman" pitchFamily="18" charset="0"/>
              <a:cs typeface="Times New Roman" pitchFamily="18" charset="0"/>
            </a:endParaRPr>
          </a:p>
          <a:p>
            <a:pPr marL="457200" lvl="1" indent="0">
              <a:buNone/>
            </a:pPr>
            <a:r>
              <a:rPr lang="en-IN" sz="4800" dirty="0" smtClean="0">
                <a:latin typeface="Times New Roman" pitchFamily="18" charset="0"/>
                <a:cs typeface="Times New Roman" pitchFamily="18" charset="0"/>
              </a:rPr>
              <a:t>	Provides </a:t>
            </a:r>
            <a:r>
              <a:rPr lang="en-IN" sz="4800" dirty="0">
                <a:latin typeface="Times New Roman" pitchFamily="18" charset="0"/>
                <a:cs typeface="Times New Roman" pitchFamily="18" charset="0"/>
              </a:rPr>
              <a:t>basic computing resources</a:t>
            </a:r>
          </a:p>
          <a:p>
            <a:pPr marL="0" indent="0">
              <a:buNone/>
            </a:pPr>
            <a:r>
              <a:rPr lang="en-IN" sz="4800" dirty="0">
                <a:latin typeface="Times New Roman" pitchFamily="18" charset="0"/>
                <a:cs typeface="Times New Roman" pitchFamily="18" charset="0"/>
              </a:rPr>
              <a:t>	</a:t>
            </a:r>
            <a:r>
              <a:rPr lang="en-IN" sz="4800" dirty="0" smtClean="0">
                <a:latin typeface="Times New Roman" pitchFamily="18" charset="0"/>
                <a:cs typeface="Times New Roman" pitchFamily="18" charset="0"/>
              </a:rPr>
              <a:t>CPU</a:t>
            </a:r>
            <a:r>
              <a:rPr lang="en-IN" sz="4800" dirty="0">
                <a:latin typeface="Times New Roman" pitchFamily="18" charset="0"/>
                <a:cs typeface="Times New Roman" pitchFamily="18" charset="0"/>
              </a:rPr>
              <a:t>, memory, I/O devices	</a:t>
            </a:r>
          </a:p>
          <a:p>
            <a:pPr marL="457200" lvl="1" indent="0">
              <a:buNone/>
            </a:pPr>
            <a:r>
              <a:rPr lang="en-IN" sz="4800" dirty="0" smtClean="0">
                <a:latin typeface="Times New Roman" pitchFamily="18" charset="0"/>
                <a:cs typeface="Times New Roman" pitchFamily="18" charset="0"/>
              </a:rPr>
              <a:t>	RAM:512 </a:t>
            </a:r>
            <a:r>
              <a:rPr lang="en-IN" sz="4800" dirty="0">
                <a:latin typeface="Times New Roman" pitchFamily="18" charset="0"/>
                <a:cs typeface="Times New Roman" pitchFamily="18" charset="0"/>
              </a:rPr>
              <a:t>MB 	</a:t>
            </a:r>
            <a:endParaRPr lang="en-IN" sz="4800" dirty="0" smtClean="0">
              <a:latin typeface="Times New Roman" pitchFamily="18" charset="0"/>
              <a:cs typeface="Times New Roman" pitchFamily="18" charset="0"/>
            </a:endParaRPr>
          </a:p>
          <a:p>
            <a:pPr marL="457200" lvl="1" indent="0">
              <a:buNone/>
            </a:pPr>
            <a:r>
              <a:rPr lang="en-IN" sz="4800" dirty="0" smtClean="0">
                <a:latin typeface="Times New Roman" pitchFamily="18" charset="0"/>
                <a:cs typeface="Times New Roman" pitchFamily="18" charset="0"/>
              </a:rPr>
              <a:t>	PROCESSOR</a:t>
            </a:r>
            <a:r>
              <a:rPr lang="en-IN" sz="4800" dirty="0">
                <a:latin typeface="Times New Roman" pitchFamily="18" charset="0"/>
                <a:cs typeface="Times New Roman" pitchFamily="18" charset="0"/>
              </a:rPr>
              <a:t>: Intel(R) Core (TM) i3-1005G1 CPU@1.20GHz 	</a:t>
            </a:r>
          </a:p>
          <a:p>
            <a:r>
              <a:rPr lang="en-IN" sz="4800" dirty="0">
                <a:latin typeface="Times New Roman" pitchFamily="18" charset="0"/>
                <a:cs typeface="Times New Roman" pitchFamily="18" charset="0"/>
              </a:rPr>
              <a:t>SOFTWARE : </a:t>
            </a:r>
            <a:endParaRPr lang="en-IN" sz="4800" dirty="0" smtClean="0">
              <a:latin typeface="Times New Roman" pitchFamily="18" charset="0"/>
              <a:cs typeface="Times New Roman" pitchFamily="18" charset="0"/>
            </a:endParaRPr>
          </a:p>
          <a:p>
            <a:pPr marL="0" indent="0">
              <a:buNone/>
            </a:pPr>
            <a:r>
              <a:rPr lang="en-IN" sz="4800" dirty="0" smtClean="0">
                <a:latin typeface="Times New Roman" pitchFamily="18" charset="0"/>
                <a:cs typeface="Times New Roman" pitchFamily="18" charset="0"/>
              </a:rPr>
              <a:t> 	The </a:t>
            </a:r>
            <a:r>
              <a:rPr lang="en-IN" sz="4800" dirty="0">
                <a:latin typeface="Times New Roman" pitchFamily="18" charset="0"/>
                <a:cs typeface="Times New Roman" pitchFamily="18" charset="0"/>
              </a:rPr>
              <a:t>minimum software requirements are ,</a:t>
            </a:r>
          </a:p>
          <a:p>
            <a:pPr marL="0" indent="0">
              <a:buNone/>
            </a:pPr>
            <a:r>
              <a:rPr lang="en-IN" sz="4800" dirty="0">
                <a:latin typeface="Times New Roman" pitchFamily="18" charset="0"/>
                <a:cs typeface="Times New Roman" pitchFamily="18" charset="0"/>
              </a:rPr>
              <a:t>	</a:t>
            </a:r>
            <a:r>
              <a:rPr lang="en-IN" sz="4800" dirty="0" smtClean="0">
                <a:latin typeface="Times New Roman" pitchFamily="18" charset="0"/>
                <a:cs typeface="Times New Roman" pitchFamily="18" charset="0"/>
              </a:rPr>
              <a:t>OPERATING </a:t>
            </a:r>
            <a:r>
              <a:rPr lang="en-IN" sz="4800" dirty="0">
                <a:latin typeface="Times New Roman" pitchFamily="18" charset="0"/>
                <a:cs typeface="Times New Roman" pitchFamily="18" charset="0"/>
              </a:rPr>
              <a:t>SYSTEM: Windows 7 or high 		</a:t>
            </a:r>
          </a:p>
          <a:p>
            <a:pPr marL="0" indent="0">
              <a:buNone/>
            </a:pPr>
            <a:r>
              <a:rPr lang="en-IN" sz="4800" dirty="0" smtClean="0">
                <a:latin typeface="Times New Roman" pitchFamily="18" charset="0"/>
                <a:cs typeface="Times New Roman" pitchFamily="18" charset="0"/>
              </a:rPr>
              <a:t>	LANGUAGE</a:t>
            </a:r>
            <a:r>
              <a:rPr lang="en-IN" sz="4800" dirty="0">
                <a:latin typeface="Times New Roman" pitchFamily="18" charset="0"/>
                <a:cs typeface="Times New Roman" pitchFamily="18" charset="0"/>
              </a:rPr>
              <a:t>: Java	</a:t>
            </a:r>
          </a:p>
          <a:p>
            <a:endParaRPr lang="en-IN" dirty="0"/>
          </a:p>
        </p:txBody>
      </p:sp>
    </p:spTree>
    <p:extLst>
      <p:ext uri="{BB962C8B-B14F-4D97-AF65-F5344CB8AC3E}">
        <p14:creationId xmlns:p14="http://schemas.microsoft.com/office/powerpoint/2010/main" val="2787391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233" y="514351"/>
            <a:ext cx="2395584" cy="833264"/>
          </a:xfrm>
        </p:spPr>
        <p:txBody>
          <a:bodyPr>
            <a:normAutofit/>
          </a:bodyPr>
          <a:lstStyle/>
          <a:p>
            <a:r>
              <a:rPr lang="en-US" dirty="0" smtClean="0"/>
              <a:t>output</a:t>
            </a:r>
            <a:endParaRPr lang="en-IN" dirty="0"/>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419872" y="627534"/>
            <a:ext cx="5040560" cy="3240359"/>
          </a:xfrm>
        </p:spPr>
      </p:pic>
      <p:sp>
        <p:nvSpPr>
          <p:cNvPr id="4" name="Text Placeholder 3"/>
          <p:cNvSpPr>
            <a:spLocks noGrp="1"/>
          </p:cNvSpPr>
          <p:nvPr>
            <p:ph type="body" sz="half" idx="2"/>
          </p:nvPr>
        </p:nvSpPr>
        <p:spPr>
          <a:xfrm>
            <a:off x="251520" y="1851670"/>
            <a:ext cx="2755624" cy="936104"/>
          </a:xfrm>
        </p:spPr>
        <p:txBody>
          <a:bodyPr/>
          <a:lstStyle/>
          <a:p>
            <a:r>
              <a:rPr lang="en-US" dirty="0" err="1" smtClean="0"/>
              <a:t>fcfs</a:t>
            </a:r>
            <a:endParaRPr lang="en-IN" dirty="0"/>
          </a:p>
        </p:txBody>
      </p:sp>
    </p:spTree>
    <p:extLst>
      <p:ext uri="{BB962C8B-B14F-4D97-AF65-F5344CB8AC3E}">
        <p14:creationId xmlns:p14="http://schemas.microsoft.com/office/powerpoint/2010/main" val="2651869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83518"/>
            <a:ext cx="2448273" cy="1188231"/>
          </a:xfrm>
        </p:spPr>
        <p:txBody>
          <a:bodyPr/>
          <a:lstStyle/>
          <a:p>
            <a:r>
              <a:rPr lang="en-US" dirty="0" smtClean="0"/>
              <a:t>S-seek</a:t>
            </a:r>
            <a:endParaRPr lang="en-IN" dirty="0"/>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419872" y="627534"/>
            <a:ext cx="4890691" cy="3312368"/>
          </a:xfrm>
        </p:spPr>
      </p:pic>
    </p:spTree>
    <p:extLst>
      <p:ext uri="{BB962C8B-B14F-4D97-AF65-F5344CB8AC3E}">
        <p14:creationId xmlns:p14="http://schemas.microsoft.com/office/powerpoint/2010/main" val="3044912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233" y="514351"/>
            <a:ext cx="2395583" cy="977279"/>
          </a:xfrm>
        </p:spPr>
        <p:txBody>
          <a:bodyPr/>
          <a:lstStyle/>
          <a:p>
            <a:r>
              <a:rPr lang="en-US" dirty="0" smtClean="0"/>
              <a:t>scan</a:t>
            </a:r>
            <a:endParaRPr lang="en-IN" dirty="0"/>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707904" y="627534"/>
            <a:ext cx="4752528" cy="3384375"/>
          </a:xfrm>
        </p:spPr>
      </p:pic>
    </p:spTree>
    <p:extLst>
      <p:ext uri="{BB962C8B-B14F-4D97-AF65-F5344CB8AC3E}">
        <p14:creationId xmlns:p14="http://schemas.microsoft.com/office/powerpoint/2010/main" val="1056010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233" y="514351"/>
            <a:ext cx="2611608" cy="1193304"/>
          </a:xfrm>
        </p:spPr>
        <p:txBody>
          <a:bodyPr/>
          <a:lstStyle/>
          <a:p>
            <a:r>
              <a:rPr lang="en-US" dirty="0" smtClean="0"/>
              <a:t>C-scan</a:t>
            </a:r>
            <a:endParaRPr lang="en-IN" dirty="0"/>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563888" y="771550"/>
            <a:ext cx="4896544" cy="3240360"/>
          </a:xfrm>
        </p:spPr>
      </p:pic>
    </p:spTree>
    <p:extLst>
      <p:ext uri="{BB962C8B-B14F-4D97-AF65-F5344CB8AC3E}">
        <p14:creationId xmlns:p14="http://schemas.microsoft.com/office/powerpoint/2010/main" val="1701537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233" y="514351"/>
            <a:ext cx="2611608" cy="977279"/>
          </a:xfrm>
        </p:spPr>
        <p:txBody>
          <a:bodyPr/>
          <a:lstStyle/>
          <a:p>
            <a:r>
              <a:rPr lang="en-US" dirty="0" smtClean="0"/>
              <a:t>look</a:t>
            </a:r>
            <a:endParaRPr lang="en-IN" dirty="0"/>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784600" y="873926"/>
            <a:ext cx="4675832" cy="3065976"/>
          </a:xfrm>
        </p:spPr>
      </p:pic>
    </p:spTree>
    <p:extLst>
      <p:ext uri="{BB962C8B-B14F-4D97-AF65-F5344CB8AC3E}">
        <p14:creationId xmlns:p14="http://schemas.microsoft.com/office/powerpoint/2010/main" val="4191288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233" y="514351"/>
            <a:ext cx="2467592" cy="1049288"/>
          </a:xfrm>
        </p:spPr>
        <p:txBody>
          <a:bodyPr/>
          <a:lstStyle/>
          <a:p>
            <a:r>
              <a:rPr lang="en-US" dirty="0" smtClean="0"/>
              <a:t>C-look</a:t>
            </a:r>
            <a:endParaRPr lang="en-IN" dirty="0"/>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784600" y="860172"/>
            <a:ext cx="4675832" cy="3151738"/>
          </a:xfrm>
        </p:spPr>
      </p:pic>
    </p:spTree>
    <p:extLst>
      <p:ext uri="{BB962C8B-B14F-4D97-AF65-F5344CB8AC3E}">
        <p14:creationId xmlns:p14="http://schemas.microsoft.com/office/powerpoint/2010/main" val="3419650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4351" y="514351"/>
            <a:ext cx="7370017" cy="761255"/>
          </a:xfrm>
        </p:spPr>
        <p:txBody>
          <a:bodyPr>
            <a:normAutofit fontScale="90000"/>
          </a:bodyPr>
          <a:lstStyle/>
          <a:p>
            <a:r>
              <a:rPr lang="en-IN" dirty="0"/>
              <a:t>Conclusion</a:t>
            </a:r>
          </a:p>
        </p:txBody>
      </p:sp>
      <p:sp>
        <p:nvSpPr>
          <p:cNvPr id="6" name="Content Placeholder 5"/>
          <p:cNvSpPr>
            <a:spLocks noGrp="1"/>
          </p:cNvSpPr>
          <p:nvPr>
            <p:ph sz="quarter" idx="13"/>
          </p:nvPr>
        </p:nvSpPr>
        <p:spPr>
          <a:xfrm>
            <a:off x="514351" y="1419622"/>
            <a:ext cx="7796030" cy="3096344"/>
          </a:xfrm>
        </p:spPr>
        <p:txBody>
          <a:bodyPr>
            <a:normAutofit fontScale="55000" lnSpcReduction="20000"/>
          </a:bodyPr>
          <a:lstStyle/>
          <a:p>
            <a:pPr marL="0" indent="0" algn="just">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When </a:t>
            </a:r>
            <a:r>
              <a:rPr lang="en-US" dirty="0">
                <a:latin typeface="Times New Roman" pitchFamily="18" charset="0"/>
                <a:cs typeface="Times New Roman" pitchFamily="18" charset="0"/>
              </a:rPr>
              <a:t>selecting a Disk Scheduling algorithm, performance depends heavily on the total number of head movement and seek time. The algorithm which gives minimum seek time is better algorithm. Analysis of different disk scheduling algorithms has clearly shown that in the performance. We have calculated the average total head movement after entering the various runs for the requests of different algorithms because total head movement is the criteria for analyzing the disk scheduling </a:t>
            </a:r>
            <a:r>
              <a:rPr lang="en-US" dirty="0" smtClean="0">
                <a:latin typeface="Times New Roman" pitchFamily="18" charset="0"/>
                <a:cs typeface="Times New Roman" pitchFamily="18" charset="0"/>
              </a:rPr>
              <a:t>algorithms	</a:t>
            </a:r>
          </a:p>
          <a:p>
            <a:pPr marL="0" indent="0" algn="just">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FCFS is having worst performance as compared to others by producing the maximum number of cylinder jumps. And as we know that Operating System generally uses same algorithm for servicing the all set of requests irrespective of number of requests in the request set. So, from the comparison of disk scheduling algorithms in different cases, it is found that C-LOOK is the most efficient algorithm compared to FCFS, SSTF, SCAN, C- SCAN and LOOK. The total head movement and average seek time has been improvised by the C-LOOK algorithm which increases the efficiency of the disk performance.</a:t>
            </a:r>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079710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referance</a:t>
            </a:r>
            <a:endParaRPr lang="en-IN" dirty="0"/>
          </a:p>
        </p:txBody>
      </p:sp>
      <p:sp>
        <p:nvSpPr>
          <p:cNvPr id="3" name="Content Placeholder 2"/>
          <p:cNvSpPr>
            <a:spLocks noGrp="1"/>
          </p:cNvSpPr>
          <p:nvPr>
            <p:ph sz="quarter" idx="13"/>
          </p:nvPr>
        </p:nvSpPr>
        <p:spPr>
          <a:xfrm>
            <a:off x="514351" y="1547546"/>
            <a:ext cx="7796030" cy="2896412"/>
          </a:xfrm>
        </p:spPr>
        <p:txBody>
          <a:bodyPr>
            <a:normAutofit fontScale="47500" lnSpcReduction="20000"/>
          </a:bodyPr>
          <a:lstStyle/>
          <a:p>
            <a:pPr marL="0" indent="0">
              <a:buNone/>
            </a:pPr>
            <a:r>
              <a:rPr lang="en-IN" dirty="0"/>
              <a:t>	</a:t>
            </a:r>
            <a:r>
              <a:rPr lang="en-IN" dirty="0">
                <a:latin typeface="Times New Roman" pitchFamily="18" charset="0"/>
                <a:cs typeface="Times New Roman" pitchFamily="18" charset="0"/>
              </a:rPr>
              <a:t>Abraham </a:t>
            </a:r>
            <a:r>
              <a:rPr lang="en-IN" dirty="0" err="1">
                <a:latin typeface="Times New Roman" pitchFamily="18" charset="0"/>
                <a:cs typeface="Times New Roman" pitchFamily="18" charset="0"/>
              </a:rPr>
              <a:t>Silberschatz</a:t>
            </a:r>
            <a:r>
              <a:rPr lang="en-IN" dirty="0">
                <a:latin typeface="Times New Roman" pitchFamily="18" charset="0"/>
                <a:cs typeface="Times New Roman" pitchFamily="18" charset="0"/>
              </a:rPr>
              <a:t>, Peter B. Galvin and Greg Gagne, Operating </a:t>
            </a:r>
            <a:r>
              <a:rPr lang="en-IN" dirty="0" err="1">
                <a:latin typeface="Times New Roman" pitchFamily="18" charset="0"/>
                <a:cs typeface="Times New Roman" pitchFamily="18" charset="0"/>
              </a:rPr>
              <a:t>Syst</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em</a:t>
            </a:r>
            <a:r>
              <a:rPr lang="en-IN" dirty="0">
                <a:latin typeface="Times New Roman" pitchFamily="18" charset="0"/>
                <a:cs typeface="Times New Roman" pitchFamily="18" charset="0"/>
              </a:rPr>
              <a:t> Concepts, Eight ed., UK: Wiley, 2010.</a:t>
            </a:r>
          </a:p>
          <a:p>
            <a:pPr marL="0" indent="0">
              <a:buNone/>
            </a:pPr>
            <a:r>
              <a:rPr lang="en-IN" dirty="0">
                <a:latin typeface="Times New Roman" pitchFamily="18" charset="0"/>
                <a:cs typeface="Times New Roman" pitchFamily="18" charset="0"/>
              </a:rPr>
              <a:t>	John Ryan </a:t>
            </a:r>
            <a:r>
              <a:rPr lang="en-IN" dirty="0" err="1">
                <a:latin typeface="Times New Roman" pitchFamily="18" charset="0"/>
                <a:cs typeface="Times New Roman" pitchFamily="18" charset="0"/>
              </a:rPr>
              <a:t>Celis</a:t>
            </a:r>
            <a:r>
              <a:rPr lang="en-IN" dirty="0">
                <a:latin typeface="Times New Roman" pitchFamily="18" charset="0"/>
                <a:cs typeface="Times New Roman" pitchFamily="18" charset="0"/>
              </a:rPr>
              <a:t> et. al., “A Comprehensive Review for Disk Scheduling Algorithms,” International Journal of Computer Science, vol. 11, issue 1, no. 1, pp. 74-79, Jan 2014.</a:t>
            </a:r>
          </a:p>
          <a:p>
            <a:pPr marL="0" indent="0">
              <a:buNone/>
            </a:pPr>
            <a:r>
              <a:rPr lang="en-IN" dirty="0" smtClean="0">
                <a:latin typeface="Times New Roman" pitchFamily="18" charset="0"/>
                <a:cs typeface="Times New Roman" pitchFamily="18" charset="0"/>
              </a:rPr>
              <a:t>	C</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Mallikarjuna</a:t>
            </a:r>
            <a:r>
              <a:rPr lang="en-IN" dirty="0">
                <a:latin typeface="Times New Roman" pitchFamily="18" charset="0"/>
                <a:cs typeface="Times New Roman" pitchFamily="18" charset="0"/>
              </a:rPr>
              <a:t> and P. C. </a:t>
            </a:r>
            <a:r>
              <a:rPr lang="en-IN" dirty="0" err="1">
                <a:latin typeface="Times New Roman" pitchFamily="18" charset="0"/>
                <a:cs typeface="Times New Roman" pitchFamily="18" charset="0"/>
              </a:rPr>
              <a:t>Babu</a:t>
            </a:r>
            <a:r>
              <a:rPr lang="en-IN" dirty="0">
                <a:latin typeface="Times New Roman" pitchFamily="18" charset="0"/>
                <a:cs typeface="Times New Roman" pitchFamily="18" charset="0"/>
              </a:rPr>
              <a:t>, “Performance Analysis of Disk Scheduling Algorithms,” no. 05, pp. 180–184, 2016.</a:t>
            </a:r>
          </a:p>
          <a:p>
            <a:pPr marL="0" indent="0">
              <a:buNone/>
            </a:pPr>
            <a:r>
              <a:rPr lang="en-IN" dirty="0">
                <a:latin typeface="Times New Roman" pitchFamily="18" charset="0"/>
                <a:cs typeface="Times New Roman" pitchFamily="18" charset="0"/>
              </a:rPr>
              <a:t>	J. R. </a:t>
            </a:r>
            <a:r>
              <a:rPr lang="en-IN" dirty="0" err="1">
                <a:latin typeface="Times New Roman" pitchFamily="18" charset="0"/>
                <a:cs typeface="Times New Roman" pitchFamily="18" charset="0"/>
              </a:rPr>
              <a:t>Celis</a:t>
            </a:r>
            <a:r>
              <a:rPr lang="en-IN" dirty="0">
                <a:latin typeface="Times New Roman" pitchFamily="18" charset="0"/>
                <a:cs typeface="Times New Roman" pitchFamily="18" charset="0"/>
              </a:rPr>
              <a:t>, D. Gonzales, E. </a:t>
            </a:r>
            <a:r>
              <a:rPr lang="en-IN" dirty="0" err="1">
                <a:latin typeface="Times New Roman" pitchFamily="18" charset="0"/>
                <a:cs typeface="Times New Roman" pitchFamily="18" charset="0"/>
              </a:rPr>
              <a:t>Lagda</a:t>
            </a:r>
            <a:r>
              <a:rPr lang="en-IN" dirty="0">
                <a:latin typeface="Times New Roman" pitchFamily="18" charset="0"/>
                <a:cs typeface="Times New Roman" pitchFamily="18" charset="0"/>
              </a:rPr>
              <a:t>, and L. R. </a:t>
            </a:r>
            <a:r>
              <a:rPr lang="en-IN" dirty="0" err="1">
                <a:latin typeface="Times New Roman" pitchFamily="18" charset="0"/>
                <a:cs typeface="Times New Roman" pitchFamily="18" charset="0"/>
              </a:rPr>
              <a:t>Jr</a:t>
            </a:r>
            <a:r>
              <a:rPr lang="en-IN" dirty="0">
                <a:latin typeface="Times New Roman" pitchFamily="18" charset="0"/>
                <a:cs typeface="Times New Roman" pitchFamily="18" charset="0"/>
              </a:rPr>
              <a:t>, “A Comprehensive Review for Disk Scheduling Algorithms,” vol. 11, no. 1, pp. 74–79, 2014.</a:t>
            </a:r>
          </a:p>
          <a:p>
            <a:pPr marL="0" indent="0">
              <a:buNone/>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D</a:t>
            </a:r>
            <a:r>
              <a:rPr lang="en-IN" dirty="0">
                <a:latin typeface="Times New Roman" pitchFamily="18" charset="0"/>
                <a:cs typeface="Times New Roman" pitchFamily="18" charset="0"/>
              </a:rPr>
              <a:t>. Singh, “A New Optimized Real-Time Disk Scheduling Algorithm,” vol. 93, no. 18, pp. 7–12, 2014</a:t>
            </a:r>
            <a:r>
              <a:rPr lang="en-IN" dirty="0" smtClean="0">
                <a:latin typeface="Times New Roman" pitchFamily="18" charset="0"/>
                <a:cs typeface="Times New Roman" pitchFamily="18" charset="0"/>
              </a:rPr>
              <a:t>.</a:t>
            </a:r>
          </a:p>
          <a:p>
            <a:pPr marL="457200" lvl="1" indent="0">
              <a:buNone/>
            </a:pPr>
            <a:endParaRPr lang="en-US" u="sng" dirty="0" smtClean="0">
              <a:hlinkClick r:id="rId2"/>
            </a:endParaRPr>
          </a:p>
          <a:p>
            <a:pPr marL="457200" lvl="1" indent="0">
              <a:buNone/>
            </a:pPr>
            <a:r>
              <a:rPr lang="en-US" u="sng" dirty="0" smtClean="0">
                <a:hlinkClick r:id="rId2"/>
              </a:rPr>
              <a:t>https</a:t>
            </a:r>
            <a:r>
              <a:rPr lang="en-US" u="sng" dirty="0">
                <a:hlinkClick r:id="rId2"/>
              </a:rPr>
              <a:t>://github.com/gjhuerte/disk-scheduling.git</a:t>
            </a:r>
            <a:endParaRPr lang="en-IN" dirty="0"/>
          </a:p>
          <a:p>
            <a:pPr marL="457200" lvl="1" indent="0">
              <a:buNone/>
            </a:pPr>
            <a:r>
              <a:rPr lang="en-US" u="sng" dirty="0">
                <a:hlinkClick r:id="rId3"/>
              </a:rPr>
              <a:t>https://</a:t>
            </a:r>
            <a:r>
              <a:rPr lang="en-US" u="sng" dirty="0" smtClean="0">
                <a:hlinkClick r:id="rId3"/>
              </a:rPr>
              <a:t>workat.tech/core-cs/tutorial/disk-scheduling-algorithms-in-operating-system-os-ope5ahnn6mhh</a:t>
            </a:r>
            <a:endParaRPr lang="en-IN" dirty="0"/>
          </a:p>
          <a:p>
            <a:pPr marL="457200" lvl="1" indent="0">
              <a:buNone/>
            </a:pPr>
            <a:r>
              <a:rPr lang="en-US" u="sng" dirty="0" smtClean="0">
                <a:hlinkClick r:id="rId4"/>
              </a:rPr>
              <a:t>https</a:t>
            </a:r>
            <a:r>
              <a:rPr lang="en-US" u="sng" dirty="0">
                <a:hlinkClick r:id="rId4"/>
              </a:rPr>
              <a:t>://www.javatpoint.com/os-disk-scheduling</a:t>
            </a:r>
            <a:endParaRPr lang="en-IN" dirty="0"/>
          </a:p>
          <a:p>
            <a:endParaRPr lang="en-IN"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9905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1" y="514351"/>
            <a:ext cx="7797662" cy="833263"/>
          </a:xfrm>
        </p:spPr>
        <p:txBody>
          <a:bodyPr/>
          <a:lstStyle/>
          <a:p>
            <a:r>
              <a:rPr lang="en-US" cap="none" dirty="0" smtClean="0"/>
              <a:t>Abstract</a:t>
            </a:r>
            <a:endParaRPr lang="en-IN" cap="none" dirty="0"/>
          </a:p>
        </p:txBody>
      </p:sp>
      <p:sp>
        <p:nvSpPr>
          <p:cNvPr id="3" name="Content Placeholder 2"/>
          <p:cNvSpPr>
            <a:spLocks noGrp="1"/>
          </p:cNvSpPr>
          <p:nvPr>
            <p:ph sz="quarter" idx="13"/>
          </p:nvPr>
        </p:nvSpPr>
        <p:spPr>
          <a:xfrm>
            <a:off x="467545" y="1635646"/>
            <a:ext cx="7920880" cy="2880320"/>
          </a:xfrm>
        </p:spPr>
        <p:txBody>
          <a:bodyPr>
            <a:normAutofit fontScale="85000" lnSpcReduction="10000"/>
          </a:bodyPr>
          <a:lstStyle/>
          <a:p>
            <a:pPr marL="0" indent="0" algn="just">
              <a:buNone/>
            </a:pPr>
            <a:r>
              <a:rPr lang="en-IN" cap="none" dirty="0" smtClean="0">
                <a:latin typeface="Century Gothic" pitchFamily="34" charset="0"/>
              </a:rPr>
              <a:t>	Disk scheduling is done by operating systems to schedule I/O requests arriving for the disk. Disk scheduling is also known as I/O scheduling. Disk scheduling is important because: multiple I/O requests may arrive by different processes and only one I/O request can be served at a time by the disk controller. Thus other I/O requests need to wait in the waiting queue and need to be </a:t>
            </a:r>
            <a:r>
              <a:rPr lang="en-IN" cap="none" dirty="0" err="1" smtClean="0">
                <a:latin typeface="Century Gothic" pitchFamily="34" charset="0"/>
              </a:rPr>
              <a:t>scheduled.Two</a:t>
            </a:r>
            <a:r>
              <a:rPr lang="en-IN" cap="none" dirty="0" smtClean="0">
                <a:latin typeface="Century Gothic" pitchFamily="34" charset="0"/>
              </a:rPr>
              <a:t> or more request may be far from each other so can result in greater disk arm </a:t>
            </a:r>
            <a:r>
              <a:rPr lang="en-IN" cap="none" dirty="0" err="1" smtClean="0">
                <a:latin typeface="Century Gothic" pitchFamily="34" charset="0"/>
              </a:rPr>
              <a:t>movement.Hard</a:t>
            </a:r>
            <a:r>
              <a:rPr lang="en-IN" cap="none" dirty="0" smtClean="0">
                <a:latin typeface="Century Gothic" pitchFamily="34" charset="0"/>
              </a:rPr>
              <a:t> drives are one of the slowest parts of the computer system and thus need to be accessed in an efficient manner.</a:t>
            </a:r>
          </a:p>
          <a:p>
            <a:pPr marL="0" indent="0">
              <a:buNone/>
            </a:pPr>
            <a:endParaRPr lang="en-IN" cap="none" dirty="0">
              <a:latin typeface="Century Gothic" pitchFamily="34" charset="0"/>
            </a:endParaRPr>
          </a:p>
        </p:txBody>
      </p:sp>
    </p:spTree>
    <p:extLst>
      <p:ext uri="{BB962C8B-B14F-4D97-AF65-F5344CB8AC3E}">
        <p14:creationId xmlns:p14="http://schemas.microsoft.com/office/powerpoint/2010/main" val="38172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Introduction</a:t>
            </a:r>
            <a:endParaRPr lang="en-IN" cap="none" dirty="0"/>
          </a:p>
        </p:txBody>
      </p:sp>
      <p:sp>
        <p:nvSpPr>
          <p:cNvPr id="3" name="Content Placeholder 2"/>
          <p:cNvSpPr>
            <a:spLocks noGrp="1"/>
          </p:cNvSpPr>
          <p:nvPr>
            <p:ph sz="quarter" idx="13"/>
          </p:nvPr>
        </p:nvSpPr>
        <p:spPr>
          <a:xfrm>
            <a:off x="514351" y="1547546"/>
            <a:ext cx="7796030" cy="2752395"/>
          </a:xfrm>
        </p:spPr>
        <p:txBody>
          <a:bodyPr>
            <a:normAutofit/>
          </a:bodyPr>
          <a:lstStyle/>
          <a:p>
            <a:pPr marL="85725" lvl="1" indent="0">
              <a:buNone/>
            </a:pPr>
            <a:r>
              <a:rPr lang="en-US" sz="1400" dirty="0">
                <a:latin typeface="Times New Roman" pitchFamily="18" charset="0"/>
                <a:cs typeface="Times New Roman" pitchFamily="18" charset="0"/>
              </a:rPr>
              <a:t>	</a:t>
            </a:r>
            <a:endParaRPr lang="en-US" sz="1400" dirty="0" smtClean="0">
              <a:latin typeface="Times New Roman" pitchFamily="18" charset="0"/>
              <a:cs typeface="Times New Roman" pitchFamily="18" charset="0"/>
            </a:endParaRPr>
          </a:p>
          <a:p>
            <a:pPr marL="85725" lvl="1" indent="0">
              <a:buNone/>
            </a:pPr>
            <a:r>
              <a:rPr lang="en-US"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The </a:t>
            </a:r>
            <a:r>
              <a:rPr lang="en-US" sz="1400" dirty="0">
                <a:latin typeface="Times New Roman" pitchFamily="18" charset="0"/>
                <a:cs typeface="Times New Roman" pitchFamily="18" charset="0"/>
              </a:rPr>
              <a:t>management of disk performance is an important aspect of an operating system. Since the speed of processor and main memory have been increased several times than the speed of the disk, the difference in the speed of processor and the disk, I/O performance of disk has become an important bottleneck. In any disk system with a moving read/write head, the seek time between cylinders takes a significant amount of time. This seek time should be minimized to better access time.</a:t>
            </a:r>
            <a:endParaRPr lang="en-IN" sz="1400" dirty="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340041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First come first serve scheduling</a:t>
            </a:r>
            <a:endParaRPr lang="en-IN" sz="4000" dirty="0"/>
          </a:p>
        </p:txBody>
      </p:sp>
      <p:sp>
        <p:nvSpPr>
          <p:cNvPr id="3" name="Content Placeholder 2"/>
          <p:cNvSpPr>
            <a:spLocks noGrp="1"/>
          </p:cNvSpPr>
          <p:nvPr>
            <p:ph sz="quarter" idx="13"/>
          </p:nvPr>
        </p:nvSpPr>
        <p:spPr/>
        <p:txBody>
          <a:bodyPr>
            <a:normAutofit/>
          </a:bodyPr>
          <a:lstStyle/>
          <a:p>
            <a:pPr algn="just"/>
            <a:r>
              <a:rPr lang="en-US" sz="1600" dirty="0">
                <a:latin typeface="Times New Roman" pitchFamily="18" charset="0"/>
                <a:cs typeface="Times New Roman" pitchFamily="18" charset="0"/>
              </a:rPr>
              <a:t>This is the simplest algorithm among others. In this scheduling algorithm, all incoming requests are placed at the end of the queue. Whatever number that is next in the queue will be the next number served i.e. the I/O request that arrived first is served first. Other requests are served as per their time of arrival</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3540135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843" y="339502"/>
            <a:ext cx="7797662" cy="689247"/>
          </a:xfrm>
        </p:spPr>
        <p:txBody>
          <a:bodyPr>
            <a:normAutofit/>
          </a:bodyPr>
          <a:lstStyle/>
          <a:p>
            <a:r>
              <a:rPr lang="en-US" sz="4000" dirty="0" smtClean="0"/>
              <a:t>Graph representation</a:t>
            </a:r>
            <a:endParaRPr lang="en-IN" sz="4000" dirty="0"/>
          </a:p>
        </p:txBody>
      </p:sp>
      <p:sp>
        <p:nvSpPr>
          <p:cNvPr id="4" name="Content Placeholder 3"/>
          <p:cNvSpPr>
            <a:spLocks noGrp="1"/>
          </p:cNvSpPr>
          <p:nvPr>
            <p:ph sz="quarter" idx="13"/>
          </p:nvPr>
        </p:nvSpPr>
        <p:spPr>
          <a:xfrm>
            <a:off x="467544" y="1131590"/>
            <a:ext cx="8154168" cy="1008112"/>
          </a:xfrm>
        </p:spPr>
        <p:txBody>
          <a:bodyPr>
            <a:normAutofit/>
          </a:bodyPr>
          <a:lstStyle/>
          <a:p>
            <a:pPr marL="0" indent="0">
              <a:buNone/>
            </a:pPr>
            <a:endParaRPr lang="en-US" sz="1400" dirty="0" smtClean="0">
              <a:latin typeface="Century Gothic" pitchFamily="34" charset="0"/>
            </a:endParaRPr>
          </a:p>
          <a:p>
            <a:pPr marL="0" indent="0">
              <a:buNone/>
            </a:pPr>
            <a:r>
              <a:rPr lang="en-US" sz="1400" dirty="0" smtClean="0">
                <a:latin typeface="Century Gothic" pitchFamily="34" charset="0"/>
              </a:rPr>
              <a:t>	Track </a:t>
            </a:r>
            <a:r>
              <a:rPr lang="en-US" sz="1400" dirty="0">
                <a:latin typeface="Century Gothic" pitchFamily="34" charset="0"/>
              </a:rPr>
              <a:t>Requests: 25, 90, 135, 50, 190  </a:t>
            </a:r>
            <a:r>
              <a:rPr lang="en-US" sz="1400" dirty="0" smtClean="0">
                <a:latin typeface="Century Gothic" pitchFamily="34" charset="0"/>
              </a:rPr>
              <a:t>and 60. the read/write head initial location is 100</a:t>
            </a:r>
          </a:p>
          <a:p>
            <a:endParaRPr lang="en-IN" sz="1400" dirty="0" smtClean="0">
              <a:latin typeface="Century Gothic" pitchFamily="34" charset="0"/>
            </a:endParaRPr>
          </a:p>
          <a:p>
            <a:endParaRPr lang="en-I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2976" y="1565548"/>
            <a:ext cx="4883529" cy="2485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169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Shortest seek time first scheduling</a:t>
            </a:r>
            <a:endParaRPr lang="en-IN" sz="4000" dirty="0"/>
          </a:p>
        </p:txBody>
      </p:sp>
      <p:sp>
        <p:nvSpPr>
          <p:cNvPr id="3" name="Content Placeholder 2"/>
          <p:cNvSpPr>
            <a:spLocks noGrp="1"/>
          </p:cNvSpPr>
          <p:nvPr>
            <p:ph sz="quarter" idx="13"/>
          </p:nvPr>
        </p:nvSpPr>
        <p:spPr/>
        <p:txBody>
          <a:bodyPr/>
          <a:lstStyle/>
          <a:p>
            <a:r>
              <a:rPr lang="en-US" dirty="0"/>
              <a:t>In this case, the request is serviced according to the next shortest distance. The next requests are selected which have the minimum seek time from the current head position.</a:t>
            </a:r>
            <a:endParaRPr lang="en-IN" dirty="0"/>
          </a:p>
        </p:txBody>
      </p:sp>
    </p:spTree>
    <p:extLst>
      <p:ext uri="{BB962C8B-B14F-4D97-AF65-F5344CB8AC3E}">
        <p14:creationId xmlns:p14="http://schemas.microsoft.com/office/powerpoint/2010/main" val="1225585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1" y="514351"/>
            <a:ext cx="7797662" cy="689247"/>
          </a:xfrm>
        </p:spPr>
        <p:txBody>
          <a:bodyPr>
            <a:normAutofit fontScale="90000"/>
          </a:bodyPr>
          <a:lstStyle/>
          <a:p>
            <a:r>
              <a:rPr lang="en-IN" dirty="0"/>
              <a:t>Graph representation</a:t>
            </a:r>
          </a:p>
        </p:txBody>
      </p:sp>
      <p:sp>
        <p:nvSpPr>
          <p:cNvPr id="3" name="Content Placeholder 2"/>
          <p:cNvSpPr>
            <a:spLocks noGrp="1"/>
          </p:cNvSpPr>
          <p:nvPr>
            <p:ph sz="quarter" idx="13"/>
          </p:nvPr>
        </p:nvSpPr>
        <p:spPr>
          <a:xfrm>
            <a:off x="514351" y="1547547"/>
            <a:ext cx="7796030" cy="592155"/>
          </a:xfrm>
        </p:spPr>
        <p:txBody>
          <a:bodyPr>
            <a:normAutofit fontScale="77500" lnSpcReduction="20000"/>
          </a:bodyPr>
          <a:lstStyle/>
          <a:p>
            <a:r>
              <a:rPr lang="en-US" dirty="0">
                <a:latin typeface="Century Gothic" pitchFamily="34" charset="0"/>
              </a:rPr>
              <a:t>Track Requests: 25, 90, 135, 50, 190  and 60. the read/write head initial location is 100</a:t>
            </a:r>
          </a:p>
          <a:p>
            <a:endParaRPr lang="en-IN"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3848" y="1779662"/>
            <a:ext cx="6221558"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9950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Scan scheduling</a:t>
            </a:r>
            <a:endParaRPr lang="en-IN" dirty="0"/>
          </a:p>
        </p:txBody>
      </p:sp>
      <p:sp>
        <p:nvSpPr>
          <p:cNvPr id="3" name="Content Placeholder 2"/>
          <p:cNvSpPr>
            <a:spLocks noGrp="1"/>
          </p:cNvSpPr>
          <p:nvPr>
            <p:ph sz="quarter" idx="13"/>
          </p:nvPr>
        </p:nvSpPr>
        <p:spPr/>
        <p:txBody>
          <a:bodyPr>
            <a:normAutofit fontScale="85000" lnSpcReduction="20000"/>
          </a:bodyPr>
          <a:lstStyle/>
          <a:p>
            <a:endParaRPr lang="en-US" dirty="0" smtClean="0"/>
          </a:p>
          <a:p>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approach works like an elevator. Disk arm starts at one end of the disk and scans towards the nearest end, servicing the entire request it finds out when moves towards the other end and then when it hits the other end, it scans reversely servicing the requests that it didn’t get earlier. If a request comes in after it has been scanned, it will not be serviced until the head arm comes back.</a:t>
            </a:r>
            <a:endParaRPr lang="en-IN"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105997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xmlns=""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tf00001228_wac</Template>
  <TotalTime>1063</TotalTime>
  <Words>650</Words>
  <Application>Microsoft Office PowerPoint</Application>
  <PresentationFormat>On-screen Show (16:9)</PresentationFormat>
  <Paragraphs>94</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Main Event</vt:lpstr>
      <vt:lpstr>Project 1 </vt:lpstr>
      <vt:lpstr>ANALYSING AND COMPaRisON OF DISK SHEDULING </vt:lpstr>
      <vt:lpstr>Abstract</vt:lpstr>
      <vt:lpstr>Introduction</vt:lpstr>
      <vt:lpstr>First come first serve scheduling</vt:lpstr>
      <vt:lpstr>Graph representation</vt:lpstr>
      <vt:lpstr>Shortest seek time first scheduling</vt:lpstr>
      <vt:lpstr>Graph representation</vt:lpstr>
      <vt:lpstr>Scan scheduling</vt:lpstr>
      <vt:lpstr>Graph representation</vt:lpstr>
      <vt:lpstr>C-scan scheduling </vt:lpstr>
      <vt:lpstr>Graph representation</vt:lpstr>
      <vt:lpstr>Look scheduling</vt:lpstr>
      <vt:lpstr>Graph representation</vt:lpstr>
      <vt:lpstr>C-look scheduling</vt:lpstr>
      <vt:lpstr>Graph representation</vt:lpstr>
      <vt:lpstr>Objectives of the project</vt:lpstr>
      <vt:lpstr>Flowchart of dsa</vt:lpstr>
      <vt:lpstr>Dsa algorithm</vt:lpstr>
      <vt:lpstr>Result of All Algorithm</vt:lpstr>
      <vt:lpstr>System requirement</vt:lpstr>
      <vt:lpstr>output</vt:lpstr>
      <vt:lpstr>S-seek</vt:lpstr>
      <vt:lpstr>scan</vt:lpstr>
      <vt:lpstr>C-scan</vt:lpstr>
      <vt:lpstr>look</vt:lpstr>
      <vt:lpstr>C-look</vt:lpstr>
      <vt:lpstr>Conclusion</vt:lpstr>
      <vt:lpstr>referance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dc:creator>
  <cp:lastModifiedBy>SANJAY</cp:lastModifiedBy>
  <cp:revision>27</cp:revision>
  <dcterms:created xsi:type="dcterms:W3CDTF">2022-12-03T13:00:03Z</dcterms:created>
  <dcterms:modified xsi:type="dcterms:W3CDTF">2022-12-08T04:29:26Z</dcterms:modified>
</cp:coreProperties>
</file>