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2"/>
  </p:notesMasterIdLst>
  <p:sldIdLst>
    <p:sldId id="256" r:id="rId5"/>
    <p:sldId id="375" r:id="rId6"/>
    <p:sldId id="378" r:id="rId7"/>
    <p:sldId id="382" r:id="rId8"/>
    <p:sldId id="384" r:id="rId9"/>
    <p:sldId id="385" r:id="rId10"/>
    <p:sldId id="383" r:id="rId11"/>
  </p:sldIdLst>
  <p:sldSz cx="12192000" cy="6858000"/>
  <p:notesSz cx="7104063" cy="10234613"/>
  <p:embeddedFontLst>
    <p:embeddedFont>
      <p:font typeface="Calibri" panose="020F0502020204030204" pitchFamily="34" charset="0"/>
      <p:regular r:id="rId13"/>
      <p:bold r:id="rId14"/>
      <p:italic r:id="rId15"/>
      <p:boldItalic r:id="rId16"/>
    </p:embeddedFont>
    <p:embeddedFont>
      <p:font typeface="Cambria" panose="02040503050406030204"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C000"/>
    <a:srgbClr val="FFFF66"/>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65" autoAdjust="0"/>
  </p:normalViewPr>
  <p:slideViewPr>
    <p:cSldViewPr snapToGrid="0" showGuides="1">
      <p:cViewPr varScale="1">
        <p:scale>
          <a:sx n="68" d="100"/>
          <a:sy n="68" d="100"/>
        </p:scale>
        <p:origin x="792"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427" cy="513508"/>
          </a:xfrm>
          <a:prstGeom prst="rect">
            <a:avLst/>
          </a:prstGeom>
          <a:noFill/>
          <a:ln>
            <a:noFill/>
          </a:ln>
        </p:spPr>
        <p:txBody>
          <a:bodyPr spcFirstLastPara="1" wrap="square" lIns="99075" tIns="49525" rIns="99075" bIns="49525" anchor="t"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4023992" y="0"/>
            <a:ext cx="3078427" cy="513508"/>
          </a:xfrm>
          <a:prstGeom prst="rect">
            <a:avLst/>
          </a:prstGeom>
          <a:noFill/>
          <a:ln>
            <a:noFill/>
          </a:ln>
        </p:spPr>
        <p:txBody>
          <a:bodyPr spcFirstLastPara="1" wrap="square" lIns="99075" tIns="49525" rIns="99075" bIns="49525" anchor="t" anchorCtr="0">
            <a:noAutofit/>
          </a:bodyPr>
          <a:lstStyle>
            <a:lvl1pPr marR="0" lvl="0" algn="r"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407" y="4925407"/>
            <a:ext cx="5683250" cy="4029879"/>
          </a:xfrm>
          <a:prstGeom prst="rect">
            <a:avLst/>
          </a:prstGeom>
          <a:noFill/>
          <a:ln>
            <a:noFill/>
          </a:ln>
        </p:spPr>
        <p:txBody>
          <a:bodyPr spcFirstLastPara="1" wrap="square" lIns="99075" tIns="49525" rIns="99075" bIns="495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9721107"/>
            <a:ext cx="3078427" cy="513507"/>
          </a:xfrm>
          <a:prstGeom prst="rect">
            <a:avLst/>
          </a:prstGeom>
          <a:noFill/>
          <a:ln>
            <a:noFill/>
          </a:ln>
        </p:spPr>
        <p:txBody>
          <a:bodyPr spcFirstLastPara="1" wrap="square" lIns="99075" tIns="49525" rIns="99075" bIns="49525" anchor="b"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spcBef>
                <a:spcPts val="0"/>
              </a:spcBef>
              <a:spcAft>
                <a:spcPts val="0"/>
              </a:spcAft>
              <a:buNone/>
            </a:pPr>
            <a:fld id="{00000000-1234-1234-1234-123412341234}" type="slidenum">
              <a:rPr lang="en-IN"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4" name="Google Shape;224;p1:notes"/>
          <p:cNvSpPr txBox="1">
            <a:spLocks noGrp="1"/>
          </p:cNvSpPr>
          <p:nvPr>
            <p:ph type="body" idx="1"/>
          </p:nvPr>
        </p:nvSpPr>
        <p:spPr>
          <a:xfrm>
            <a:off x="710407" y="4925407"/>
            <a:ext cx="5683250" cy="4029879"/>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dirty="0"/>
          </a:p>
        </p:txBody>
      </p:sp>
      <p:sp>
        <p:nvSpPr>
          <p:cNvPr id="225" name="Google Shape;225;p1: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IN" sz="1300" b="0" i="0" u="none" strike="noStrike" cap="none">
                <a:solidFill>
                  <a:srgbClr val="000000"/>
                </a:solidFill>
                <a:latin typeface="Arial" panose="020B0604020202020204"/>
                <a:ea typeface="Arial" panose="020B0604020202020204"/>
                <a:cs typeface="Arial" panose="020B0604020202020204"/>
                <a:sym typeface="Arial" panose="020B0604020202020204"/>
              </a:rPr>
              <a:t>1</a:t>
            </a:fld>
            <a:endParaRPr sz="1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 name="Google Shape;226;p1:notes"/>
          <p:cNvSpPr txBox="1">
            <a:spLocks noGrp="1"/>
          </p:cNvSpPr>
          <p:nvPr>
            <p:ph type="ftr" idx="11"/>
          </p:nvPr>
        </p:nvSpPr>
        <p:spPr>
          <a:xfrm>
            <a:off x="0" y="9721107"/>
            <a:ext cx="3078427" cy="513507"/>
          </a:xfrm>
          <a:prstGeom prst="rect">
            <a:avLst/>
          </a:prstGeom>
          <a:noFill/>
          <a:ln>
            <a:noFill/>
          </a:ln>
        </p:spPr>
        <p:txBody>
          <a:bodyPr spcFirstLastPara="1" wrap="square" lIns="99075" tIns="49525" rIns="99075" bIns="49525" anchor="b" anchorCtr="0">
            <a:noAutofit/>
          </a:bodyPr>
          <a:lstStyle/>
          <a:p>
            <a:pPr marL="0" lvl="0" indent="0" algn="l" rtl="0">
              <a:spcBef>
                <a:spcPts val="0"/>
              </a:spcBef>
              <a:spcAft>
                <a:spcPts val="0"/>
              </a:spcAft>
              <a:buNone/>
            </a:pPr>
            <a:r>
              <a:rPr lang="en-IN" sz="1300" b="0" i="0" u="none" strike="noStrike" cap="none">
                <a:solidFill>
                  <a:srgbClr val="000000"/>
                </a:solidFill>
                <a:latin typeface="Arial" panose="020B0604020202020204"/>
                <a:ea typeface="Arial" panose="020B0604020202020204"/>
                <a:cs typeface="Arial" panose="020B0604020202020204"/>
                <a:sym typeface="Arial" panose="020B0604020202020204"/>
              </a:rPr>
              <a:t>VIT – Ranked No.1 private institution for Innovation (ARIIA 2019 Award) by Govt. of India</a:t>
            </a:r>
            <a:endParaRPr sz="1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9CE4B38-CA5F-4197-B4FA-F5E2C15C7A16}" type="datetime1">
              <a:rPr lang="en-US" smtClean="0"/>
              <a:t>9/5/2023</a:t>
            </a:fld>
            <a:endParaRPr lang="en-US"/>
          </a:p>
        </p:txBody>
      </p:sp>
      <p:sp>
        <p:nvSpPr>
          <p:cNvPr id="19" name="Google Shape;19;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p>
        </p:txBody>
      </p:sp>
      <p:sp>
        <p:nvSpPr>
          <p:cNvPr id="20" name="Google Shape;20;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A8BA667-B23F-44DC-ACBC-010D56281103}" type="datetime1">
              <a:rPr lang="en-US" smtClean="0"/>
              <a:t>9/5/2023</a:t>
            </a:fld>
            <a:endParaRPr lang="en-US"/>
          </a:p>
        </p:txBody>
      </p:sp>
      <p:sp>
        <p:nvSpPr>
          <p:cNvPr id="29" name="Google Shape;2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p>
        </p:txBody>
      </p:sp>
      <p:sp>
        <p:nvSpPr>
          <p:cNvPr id="30" name="Google Shape;3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3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7CC955-8EE8-4B70-BEF2-6840A63F0F77}" type="datetime1">
              <a:rPr lang="en-US" smtClean="0"/>
              <a:t>9/5/2023</a:t>
            </a:fld>
            <a:endParaRPr lang="en-US"/>
          </a:p>
        </p:txBody>
      </p:sp>
      <p:sp>
        <p:nvSpPr>
          <p:cNvPr id="35" name="Google Shape;35;p3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p>
        </p:txBody>
      </p:sp>
      <p:sp>
        <p:nvSpPr>
          <p:cNvPr id="36" name="Google Shape;36;p3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3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3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963B1D3-E266-4211-BCA6-28501C9F9778}" type="datetime1">
              <a:rPr lang="en-US" smtClean="0"/>
              <a:t>9/5/2023</a:t>
            </a:fld>
            <a:endParaRPr lang="en-US"/>
          </a:p>
        </p:txBody>
      </p:sp>
      <p:sp>
        <p:nvSpPr>
          <p:cNvPr id="42" name="Google Shape;42;p3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p>
        </p:txBody>
      </p:sp>
      <p:sp>
        <p:nvSpPr>
          <p:cNvPr id="43" name="Google Shape;43;p3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3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3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3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3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7BE2A78-6F4F-45AA-8C9C-85ACABBAC601}" type="datetime1">
              <a:rPr lang="en-US" smtClean="0"/>
              <a:t>9/5/2023</a:t>
            </a:fld>
            <a:endParaRPr lang="en-US"/>
          </a:p>
        </p:txBody>
      </p:sp>
      <p:sp>
        <p:nvSpPr>
          <p:cNvPr id="51" name="Google Shape;51;p3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p>
        </p:txBody>
      </p:sp>
      <p:sp>
        <p:nvSpPr>
          <p:cNvPr id="52" name="Google Shape;52;p3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5A06FFC-AE4D-435C-9690-E6D398ACEE9E}" type="datetime1">
              <a:rPr lang="en-US" smtClean="0"/>
              <a:t>9/5/2023</a:t>
            </a:fld>
            <a:endParaRPr lang="en-US"/>
          </a:p>
        </p:txBody>
      </p:sp>
      <p:sp>
        <p:nvSpPr>
          <p:cNvPr id="63" name="Google Shape;63;p3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p>
        </p:txBody>
      </p:sp>
      <p:sp>
        <p:nvSpPr>
          <p:cNvPr id="64" name="Google Shape;64;p3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8" name="Google Shape;68;p4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4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6EDA048-0916-44F4-97C9-E97BAEA42430}" type="datetime1">
              <a:rPr lang="en-US" smtClean="0"/>
              <a:t>9/5/2023</a:t>
            </a:fld>
            <a:endParaRPr lang="en-US"/>
          </a:p>
        </p:txBody>
      </p:sp>
      <p:sp>
        <p:nvSpPr>
          <p:cNvPr id="70" name="Google Shape;70;p4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p>
        </p:txBody>
      </p:sp>
      <p:sp>
        <p:nvSpPr>
          <p:cNvPr id="71" name="Google Shape;71;p4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1"/>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4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978FFB9-ADF9-4050-BEC6-E39A931F6634}" type="datetime1">
              <a:rPr lang="en-US" smtClean="0"/>
              <a:t>9/5/2023</a:t>
            </a:fld>
            <a:endParaRPr lang="en-US"/>
          </a:p>
        </p:txBody>
      </p:sp>
      <p:sp>
        <p:nvSpPr>
          <p:cNvPr id="76" name="Google Shape;76;p4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p>
        </p:txBody>
      </p:sp>
      <p:sp>
        <p:nvSpPr>
          <p:cNvPr id="77" name="Google Shape;77;p4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8D75B7F-792E-469A-94F1-BAC2A138CD46}" type="datetime1">
              <a:rPr lang="en-US" smtClean="0"/>
              <a:t>9/5/2023</a:t>
            </a:fld>
            <a:endParaRPr lang="en-US"/>
          </a:p>
        </p:txBody>
      </p:sp>
      <p:sp>
        <p:nvSpPr>
          <p:cNvPr id="82" name="Google Shape;82;p4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p>
        </p:txBody>
      </p:sp>
      <p:sp>
        <p:nvSpPr>
          <p:cNvPr id="83" name="Google Shape;83;p4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856C1A3F-CDC1-439B-95D0-34A2DB7E7948}" type="datetime1">
              <a:rPr lang="en-US" smtClean="0"/>
              <a:t>9/5/2023</a:t>
            </a:fld>
            <a:endParaRPr lang="en-US"/>
          </a:p>
        </p:txBody>
      </p:sp>
      <p:sp>
        <p:nvSpPr>
          <p:cNvPr id="13" name="Google Shape;13;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a:t>Foundations of Data Science</a:t>
            </a:r>
          </a:p>
        </p:txBody>
      </p:sp>
      <p:sp>
        <p:nvSpPr>
          <p:cNvPr id="14" name="Google Shape;14;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20MIA1031_Jcomponent_review1.ppt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20MIA1031_Jcomponent_review1.pptx" TargetMode="External"/><Relationship Id="rId5" Type="http://schemas.openxmlformats.org/officeDocument/2006/relationships/hyperlink" Target="https://doi.org/10.1016/j.patcog.2016.09.032" TargetMode="External"/><Relationship Id="rId4" Type="http://schemas.openxmlformats.org/officeDocument/2006/relationships/hyperlink" Target="https://doi.org/10.3389/fnins.2020.0025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1"/>
          <p:cNvSpPr txBox="1"/>
          <p:nvPr/>
        </p:nvSpPr>
        <p:spPr>
          <a:xfrm>
            <a:off x="0" y="1498253"/>
            <a:ext cx="12191999" cy="1242782"/>
          </a:xfrm>
          <a:prstGeom prst="rect">
            <a:avLst/>
          </a:prstGeom>
          <a:noFill/>
          <a:ln>
            <a:noFill/>
          </a:ln>
          <a:effectLst>
            <a:outerShdw dist="35921" dir="2700000" algn="ctr" rotWithShape="0">
              <a:schemeClr val="lt2">
                <a:alpha val="49803"/>
              </a:schemeClr>
            </a:outerShdw>
          </a:effectLst>
        </p:spPr>
        <p:txBody>
          <a:bodyPr spcFirstLastPara="1" wrap="square" lIns="91425" tIns="45700" rIns="91425" bIns="45700" anchor="ctr" anchorCtr="0">
            <a:noAutofit/>
          </a:bodyPr>
          <a:lstStyle/>
          <a:p>
            <a:pPr lvl="0" algn="ctr"/>
            <a:r>
              <a:rPr lang="en-US" sz="3600" b="1" dirty="0">
                <a:solidFill>
                  <a:srgbClr val="FF0000"/>
                </a:solidFill>
                <a:latin typeface="Cambria" panose="02040503050406030204"/>
                <a:ea typeface="Cambria" panose="02040503050406030204"/>
                <a:cs typeface="Cambria" panose="02040503050406030204"/>
              </a:rPr>
              <a:t>Project Title:  </a:t>
            </a:r>
            <a:r>
              <a:rPr lang="en-US" sz="2800" b="1" dirty="0">
                <a:solidFill>
                  <a:srgbClr val="FF0000"/>
                </a:solidFill>
                <a:latin typeface="Cambria" panose="02040503050406030204"/>
                <a:ea typeface="Cambria" panose="02040503050406030204"/>
                <a:cs typeface="Cambria" panose="02040503050406030204"/>
              </a:rPr>
              <a:t>Unmasking the Alzheimer’s Disease in Early Stages</a:t>
            </a:r>
          </a:p>
        </p:txBody>
      </p:sp>
      <p:pic>
        <p:nvPicPr>
          <p:cNvPr id="230" name="Google Shape;230;p1"/>
          <p:cNvPicPr preferRelativeResize="0"/>
          <p:nvPr/>
        </p:nvPicPr>
        <p:blipFill rotWithShape="1">
          <a:blip r:embed="rId3"/>
          <a:srcRect/>
          <a:stretch>
            <a:fillRect/>
          </a:stretch>
        </p:blipFill>
        <p:spPr>
          <a:xfrm>
            <a:off x="4549951" y="102257"/>
            <a:ext cx="3403243" cy="1023583"/>
          </a:xfrm>
          <a:prstGeom prst="rect">
            <a:avLst/>
          </a:prstGeom>
          <a:noFill/>
          <a:ln>
            <a:noFill/>
          </a:ln>
        </p:spPr>
      </p:pic>
      <p:sp>
        <p:nvSpPr>
          <p:cNvPr id="232" name="Google Shape;232;p1" descr="Campus Life - VIT"/>
          <p:cNvSpPr/>
          <p:nvPr/>
        </p:nvSpPr>
        <p:spPr>
          <a:xfrm>
            <a:off x="155575" y="-693738"/>
            <a:ext cx="3171825" cy="1447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3" name="Google Shape;233;p1" descr="Campus Life - VIT"/>
          <p:cNvSpPr/>
          <p:nvPr/>
        </p:nvSpPr>
        <p:spPr>
          <a:xfrm>
            <a:off x="307975" y="-541338"/>
            <a:ext cx="3171825" cy="1447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Google Shape;229;p1"/>
          <p:cNvSpPr txBox="1"/>
          <p:nvPr/>
        </p:nvSpPr>
        <p:spPr>
          <a:xfrm>
            <a:off x="3539344" y="3068329"/>
            <a:ext cx="5691741" cy="1242782"/>
          </a:xfrm>
          <a:prstGeom prst="rect">
            <a:avLst/>
          </a:prstGeom>
          <a:noFill/>
          <a:ln>
            <a:noFill/>
          </a:ln>
          <a:effectLst>
            <a:outerShdw dist="35921" dir="2700000" algn="ctr" rotWithShape="0">
              <a:schemeClr val="lt2">
                <a:alpha val="4980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dirty="0">
                <a:solidFill>
                  <a:srgbClr val="0000CC"/>
                </a:solidFill>
                <a:latin typeface="Cambria" panose="02040503050406030204"/>
                <a:ea typeface="Cambria" panose="02040503050406030204"/>
                <a:sym typeface="Cambria" panose="02040503050406030204"/>
              </a:rPr>
              <a:t>by</a:t>
            </a:r>
          </a:p>
          <a:p>
            <a:pPr marL="0" marR="0" lvl="0" indent="0" algn="ctr" rtl="0">
              <a:spcBef>
                <a:spcPts val="0"/>
              </a:spcBef>
              <a:spcAft>
                <a:spcPts val="0"/>
              </a:spcAft>
              <a:buNone/>
            </a:pPr>
            <a:endParaRPr lang="en-IN" sz="2400" b="1" dirty="0">
              <a:solidFill>
                <a:srgbClr val="0000CC"/>
              </a:solidFill>
              <a:latin typeface="Cambria" panose="02040503050406030204"/>
              <a:ea typeface="Cambria" panose="02040503050406030204"/>
              <a:sym typeface="Cambria" panose="02040503050406030204"/>
            </a:endParaRPr>
          </a:p>
          <a:p>
            <a:pPr marL="0" marR="0" lvl="0" indent="0" algn="ctr" rtl="0">
              <a:spcBef>
                <a:spcPts val="0"/>
              </a:spcBef>
              <a:spcAft>
                <a:spcPts val="0"/>
              </a:spcAft>
              <a:buNone/>
            </a:pPr>
            <a:r>
              <a:rPr lang="en-US" sz="2000" dirty="0">
                <a:solidFill>
                  <a:srgbClr val="0000CC"/>
                </a:solidFill>
              </a:rPr>
              <a:t>20MIA1016 - DARSI VENKATA SAI MAHIDHAR </a:t>
            </a:r>
          </a:p>
          <a:p>
            <a:pPr marL="0" marR="0" lvl="0" indent="0" algn="ctr" rtl="0">
              <a:spcBef>
                <a:spcPts val="0"/>
              </a:spcBef>
              <a:spcAft>
                <a:spcPts val="0"/>
              </a:spcAft>
              <a:buNone/>
            </a:pPr>
            <a:r>
              <a:rPr lang="en-US" sz="2000" dirty="0">
                <a:solidFill>
                  <a:srgbClr val="0000CC"/>
                </a:solidFill>
              </a:rPr>
              <a:t>20MIA1031 - SANJAY.M</a:t>
            </a:r>
          </a:p>
          <a:p>
            <a:pPr marL="0" marR="0" lvl="0" indent="0" algn="ctr" rtl="0">
              <a:spcBef>
                <a:spcPts val="0"/>
              </a:spcBef>
              <a:spcAft>
                <a:spcPts val="0"/>
              </a:spcAft>
              <a:buNone/>
            </a:pPr>
            <a:r>
              <a:rPr lang="en-US" sz="2000" dirty="0">
                <a:solidFill>
                  <a:srgbClr val="0000CC"/>
                </a:solidFill>
              </a:rPr>
              <a:t>20MIA1117 - PILLARAM MANOJ</a:t>
            </a:r>
          </a:p>
        </p:txBody>
      </p:sp>
      <p:sp>
        <p:nvSpPr>
          <p:cNvPr id="3" name="Google Shape;229;p1"/>
          <p:cNvSpPr txBox="1"/>
          <p:nvPr/>
        </p:nvSpPr>
        <p:spPr>
          <a:xfrm>
            <a:off x="2321334" y="5412531"/>
            <a:ext cx="8127759" cy="596486"/>
          </a:xfrm>
          <a:prstGeom prst="rect">
            <a:avLst/>
          </a:prstGeom>
          <a:noFill/>
          <a:ln>
            <a:noFill/>
          </a:ln>
          <a:effectLst>
            <a:outerShdw dist="35921" dir="2700000" algn="ctr" rotWithShape="0">
              <a:schemeClr val="lt2">
                <a:alpha val="4980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dirty="0">
                <a:solidFill>
                  <a:srgbClr val="002060"/>
                </a:solidFill>
                <a:latin typeface="Cambria" panose="02040503050406030204"/>
                <a:ea typeface="Cambria" panose="02040503050406030204"/>
                <a:sym typeface="Cambria" panose="02040503050406030204"/>
              </a:rPr>
              <a:t>School of Computer Science &amp; Engineering</a:t>
            </a:r>
            <a:endParaRPr sz="1200" dirty="0">
              <a:solidFill>
                <a:srgbClr val="002060"/>
              </a:solidFill>
            </a:endParaRPr>
          </a:p>
        </p:txBody>
      </p:sp>
      <p:sp>
        <p:nvSpPr>
          <p:cNvPr id="5" name="Footer Placeholder 4"/>
          <p:cNvSpPr>
            <a:spLocks noGrp="1"/>
          </p:cNvSpPr>
          <p:nvPr>
            <p:ph type="ftr" idx="11"/>
          </p:nvPr>
        </p:nvSpPr>
        <p:spPr/>
        <p:txBody>
          <a:bodyPr/>
          <a:lstStyle/>
          <a:p>
            <a:r>
              <a:rPr lang="en-US" sz="2400" dirty="0"/>
              <a:t>Foundations of Data Science</a:t>
            </a:r>
          </a:p>
        </p:txBody>
      </p:sp>
      <p:sp>
        <p:nvSpPr>
          <p:cNvPr id="6" name="Google Shape;229;p1"/>
          <p:cNvSpPr txBox="1"/>
          <p:nvPr/>
        </p:nvSpPr>
        <p:spPr>
          <a:xfrm>
            <a:off x="3539342" y="4899681"/>
            <a:ext cx="5691741" cy="331031"/>
          </a:xfrm>
          <a:prstGeom prst="rect">
            <a:avLst/>
          </a:prstGeom>
          <a:noFill/>
          <a:ln>
            <a:noFill/>
          </a:ln>
          <a:effectLst>
            <a:outerShdw dist="35921" dir="2700000" algn="ctr" rotWithShape="0">
              <a:schemeClr val="lt2">
                <a:alpha val="4980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dirty="0">
                <a:solidFill>
                  <a:srgbClr val="0000CC"/>
                </a:solidFill>
                <a:latin typeface="Cambria" panose="02040503050406030204"/>
                <a:ea typeface="Cambria" panose="02040503050406030204"/>
                <a:sym typeface="Cambria" panose="02040503050406030204"/>
              </a:rPr>
              <a:t>Review - I</a:t>
            </a:r>
            <a:endParaRPr sz="1200" dirty="0">
              <a:solidFill>
                <a:srgbClr val="0000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panose="02040503050406030204"/>
                <a:ea typeface="Cambria" panose="02040503050406030204"/>
                <a:cs typeface="Cambria" panose="02040503050406030204"/>
                <a:sym typeface="Cambria" panose="02040503050406030204"/>
              </a:rPr>
              <a:t>Objectives</a:t>
            </a: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3" name="Text Placeholder 2"/>
          <p:cNvSpPr>
            <a:spLocks noGrp="1"/>
          </p:cNvSpPr>
          <p:nvPr>
            <p:ph type="body" idx="1"/>
          </p:nvPr>
        </p:nvSpPr>
        <p:spPr>
          <a:xfrm>
            <a:off x="609600" y="1146175"/>
            <a:ext cx="10972800" cy="5210810"/>
          </a:xfrm>
        </p:spPr>
        <p:txBody>
          <a:bodyPr>
            <a:normAutofit fontScale="77500" lnSpcReduction="10000"/>
          </a:bodyPr>
          <a:lstStyle/>
          <a:p>
            <a:r>
              <a:rPr lang="en-US" b="1"/>
              <a:t>Create a Machine Learning Model:</a:t>
            </a:r>
            <a:r>
              <a:rPr lang="en-US"/>
              <a:t>  Using R programming, create a powerful machine learning model that can accurately identify MRI Data in Young, Middle Aged, Nondemented and Demented Older Adults as indicative of Alzheimer's disease or not. Data preprocessing, feature extraction, model selection, and evaluation are all part of this process.</a:t>
            </a:r>
          </a:p>
          <a:p>
            <a:r>
              <a:rPr lang="en-US" b="1"/>
              <a:t>Early detection: </a:t>
            </a:r>
            <a:r>
              <a:rPr lang="en-US"/>
              <a:t>Focus on developing a model that can detect Alzheimer's disease at an early stage. Early identification is critical for prompt intervention and increasing patients' quality of life. Consider employing features or procedures in MRI Data in Young, Middle Aged, Nondemented and Demented Older Adults can detect modest indicators of disease.</a:t>
            </a:r>
          </a:p>
          <a:p>
            <a:r>
              <a:rPr lang="en-US" b="1"/>
              <a:t>Evaluate Model Performance: </a:t>
            </a:r>
            <a:r>
              <a:rPr lang="en-US"/>
              <a:t>Assess the performance of your Alzheimer's detection model using appropriate evaluation metrics such as accuracy, precision, recall, F1-score, and ROC AUC. Ensure that the model is both sensitive enough to detect true cases and specific enough to minimize false positives.</a:t>
            </a:r>
          </a:p>
        </p:txBody>
      </p:sp>
      <p:sp>
        <p:nvSpPr>
          <p:cNvPr id="4" name="Footer Placeholder 3"/>
          <p:cNvSpPr>
            <a:spLocks noGrp="1"/>
          </p:cNvSpPr>
          <p:nvPr>
            <p:ph type="ftr" idx="11"/>
          </p:nvPr>
        </p:nvSpPr>
        <p:spPr/>
        <p:txBody>
          <a:bodyPr/>
          <a:lstStyle/>
          <a:p>
            <a:r>
              <a:rPr lang="en-US"/>
              <a:t>Foundations of Data Science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panose="02040503050406030204"/>
                <a:ea typeface="Cambria" panose="02040503050406030204"/>
                <a:cs typeface="Cambria" panose="02040503050406030204"/>
                <a:sym typeface="Cambria" panose="02040503050406030204"/>
              </a:rPr>
              <a:t>Dataset</a:t>
            </a: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2" name="Title 1"/>
          <p:cNvSpPr>
            <a:spLocks noGrp="1"/>
          </p:cNvSpPr>
          <p:nvPr>
            <p:ph type="title"/>
          </p:nvPr>
        </p:nvSpPr>
        <p:spPr>
          <a:xfrm>
            <a:off x="4875107" y="5983605"/>
            <a:ext cx="7315200" cy="566738"/>
          </a:xfrm>
        </p:spPr>
        <p:txBody>
          <a:bodyPr>
            <a:normAutofit fontScale="90000"/>
          </a:bodyPr>
          <a:lstStyle/>
          <a:p>
            <a:r>
              <a:rPr lang="en-US" sz="2000">
                <a:sym typeface="+mn-ea"/>
                <a:hlinkClick r:id="rId4" action="ppaction://hlinkfile"/>
              </a:rPr>
              <a:t>https://www.kaggle.com/datasets/jboysen/mri-and-alzheimers</a:t>
            </a:r>
            <a:br>
              <a:rPr lang="en-US" sz="2000">
                <a:hlinkClick r:id="rId4" action="ppaction://hlinkfile"/>
              </a:rPr>
            </a:br>
            <a:endParaRPr lang="en-US" sz="2000"/>
          </a:p>
        </p:txBody>
      </p:sp>
      <p:sp>
        <p:nvSpPr>
          <p:cNvPr id="4" name="Footer Placeholder 3"/>
          <p:cNvSpPr>
            <a:spLocks noGrp="1"/>
          </p:cNvSpPr>
          <p:nvPr>
            <p:ph type="ftr" idx="11"/>
          </p:nvPr>
        </p:nvSpPr>
        <p:spPr/>
        <p:txBody>
          <a:bodyPr/>
          <a:lstStyle/>
          <a:p>
            <a:r>
              <a:rPr lang="en-US"/>
              <a:t>Foundations of Data Science</a:t>
            </a:r>
          </a:p>
        </p:txBody>
      </p:sp>
      <p:pic>
        <p:nvPicPr>
          <p:cNvPr id="7" name="Picture 6">
            <a:extLst>
              <a:ext uri="{FF2B5EF4-FFF2-40B4-BE49-F238E27FC236}">
                <a16:creationId xmlns:a16="http://schemas.microsoft.com/office/drawing/2014/main" id="{37B4906F-3E09-486C-9B34-BC94FC20E2B4}"/>
              </a:ext>
            </a:extLst>
          </p:cNvPr>
          <p:cNvPicPr>
            <a:picLocks noChangeAspect="1"/>
          </p:cNvPicPr>
          <p:nvPr/>
        </p:nvPicPr>
        <p:blipFill>
          <a:blip r:embed="rId5"/>
          <a:stretch>
            <a:fillRect/>
          </a:stretch>
        </p:blipFill>
        <p:spPr>
          <a:xfrm>
            <a:off x="492369" y="1116323"/>
            <a:ext cx="8285871" cy="48764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panose="02040503050406030204"/>
                <a:ea typeface="Cambria" panose="02040503050406030204"/>
                <a:cs typeface="Cambria" panose="02040503050406030204"/>
                <a:sym typeface="Cambria" panose="02040503050406030204"/>
              </a:rPr>
              <a:t>Reference Paper</a:t>
            </a: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2" name="Title 1"/>
          <p:cNvSpPr>
            <a:spLocks noGrp="1"/>
          </p:cNvSpPr>
          <p:nvPr>
            <p:ph type="title"/>
          </p:nvPr>
        </p:nvSpPr>
        <p:spPr>
          <a:xfrm>
            <a:off x="723265" y="456883"/>
            <a:ext cx="10972800" cy="1143000"/>
          </a:xfrm>
        </p:spPr>
        <p:txBody>
          <a:bodyPr/>
          <a:lstStyle/>
          <a:p>
            <a:r>
              <a:rPr lang="en-US"/>
              <a:t>Literature review</a:t>
            </a:r>
          </a:p>
        </p:txBody>
      </p:sp>
      <p:sp>
        <p:nvSpPr>
          <p:cNvPr id="3" name="Text Placeholder 2"/>
          <p:cNvSpPr>
            <a:spLocks noGrp="1"/>
          </p:cNvSpPr>
          <p:nvPr>
            <p:ph type="body" idx="1"/>
          </p:nvPr>
        </p:nvSpPr>
        <p:spPr>
          <a:xfrm>
            <a:off x="495935" y="1378633"/>
            <a:ext cx="11200129" cy="5022483"/>
          </a:xfrm>
        </p:spPr>
        <p:txBody>
          <a:bodyPr>
            <a:noAutofit/>
          </a:bodyPr>
          <a:lstStyle/>
          <a:p>
            <a:r>
              <a:rPr lang="en-US" sz="2000" dirty="0"/>
              <a:t>Dan </a:t>
            </a:r>
            <a:r>
              <a:rPr lang="en-US" sz="2000" dirty="0" err="1"/>
              <a:t>Pan,Zeng</a:t>
            </a:r>
            <a:r>
              <a:rPr lang="en-US" sz="2000" dirty="0"/>
              <a:t> et al. (2020). [1] in there paper </a:t>
            </a:r>
            <a:r>
              <a:rPr lang="en-IN" sz="2000" dirty="0"/>
              <a:t>“Convolutional Neural Networks and Ensemble Learning: A Novel Method for Early Alzheimer's Disease Detection Using Magnetic Resonance Imaging for the Alzheimer's Disease Neuroimaging Initiative “,</a:t>
            </a:r>
            <a:r>
              <a:rPr lang="en-US" sz="2000" dirty="0"/>
              <a:t> they proposed method extracts features from MRI images and then uses an SVM to classify the images as normal or AD. The CNN used in the study is made up of multiple convolutional layers, pooling layers, and finally fully connected layers. The CNN is trained on a large dataset of MRI images, including normal and Alzheimer's disease images. The CNN learns to extract discriminative features from images that allow it to differentiate between normal and AD images.</a:t>
            </a:r>
          </a:p>
          <a:p>
            <a:endParaRPr lang="en-US" sz="2000" dirty="0"/>
          </a:p>
          <a:p>
            <a:r>
              <a:rPr lang="en-US" sz="2000" dirty="0" err="1"/>
              <a:t>Bibo</a:t>
            </a:r>
            <a:r>
              <a:rPr lang="en-US" sz="2000" dirty="0"/>
              <a:t> Shi , </a:t>
            </a:r>
            <a:r>
              <a:rPr lang="en-US" sz="2000" dirty="0" err="1"/>
              <a:t>Yani</a:t>
            </a:r>
            <a:r>
              <a:rPr lang="en-US" sz="2000" dirty="0"/>
              <a:t> Chen et al. (2017).[2] in there paper "Nonlinear feature transformation and deep fusion for Alzheimer's Disease staging analysis" proposes a new Alzheimer's Disease (AD) staging analysis method that combines nonlinear feature transformation and deep fusion techniques. Using a nonlinear kernel function, the original data is transformed into a high-dimensional feature space, and then a deep fusion model is used to combine features from multiple modalities, including structural magnetic resonance imaging (MRI) and cerebrospinal fluid (CSF) biomarkers.</a:t>
            </a:r>
          </a:p>
        </p:txBody>
      </p:sp>
      <p:sp>
        <p:nvSpPr>
          <p:cNvPr id="4" name="Footer Placeholder 3"/>
          <p:cNvSpPr>
            <a:spLocks noGrp="1"/>
          </p:cNvSpPr>
          <p:nvPr>
            <p:ph type="ftr" idx="11"/>
          </p:nvPr>
        </p:nvSpPr>
        <p:spPr/>
        <p:txBody>
          <a:bodyPr/>
          <a:lstStyle/>
          <a:p>
            <a:r>
              <a:rPr lang="en-US"/>
              <a:t>Foundations of Data Science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panose="02040503050406030204"/>
                <a:ea typeface="Cambria" panose="02040503050406030204"/>
                <a:cs typeface="Cambria" panose="02040503050406030204"/>
                <a:sym typeface="Cambria" panose="02040503050406030204"/>
              </a:rPr>
              <a:t>Reference Paper</a:t>
            </a: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2" name="Title 1"/>
          <p:cNvSpPr>
            <a:spLocks noGrp="1"/>
          </p:cNvSpPr>
          <p:nvPr>
            <p:ph type="title"/>
          </p:nvPr>
        </p:nvSpPr>
        <p:spPr>
          <a:xfrm>
            <a:off x="723265" y="456883"/>
            <a:ext cx="10972800" cy="1143000"/>
          </a:xfrm>
        </p:spPr>
        <p:txBody>
          <a:bodyPr/>
          <a:lstStyle/>
          <a:p>
            <a:r>
              <a:rPr lang="en-US"/>
              <a:t>Literature review</a:t>
            </a:r>
          </a:p>
        </p:txBody>
      </p:sp>
      <p:sp>
        <p:nvSpPr>
          <p:cNvPr id="3" name="Text Placeholder 2"/>
          <p:cNvSpPr>
            <a:spLocks noGrp="1"/>
          </p:cNvSpPr>
          <p:nvPr>
            <p:ph type="body" idx="1"/>
          </p:nvPr>
        </p:nvSpPr>
        <p:spPr/>
        <p:txBody>
          <a:bodyPr>
            <a:normAutofit fontScale="77500" lnSpcReduction="20000"/>
          </a:bodyPr>
          <a:lstStyle/>
          <a:p>
            <a:r>
              <a:rPr lang="en-US" dirty="0" err="1"/>
              <a:t>Tausifa</a:t>
            </a:r>
            <a:r>
              <a:rPr lang="en-US" dirty="0"/>
              <a:t> Jan Saleem 2022.[3] The paper "Deep Learning-Based Diagnosis of Alzheimer's Disease" suggests a deep learning-based approach to Alzheimer's disease diagnosis (AD). The authors hope to create a reliable and accurate diagnostic tool that will aid physicians in making early and accurate diagnoses of Alzheimer's disease. The proposed method extracts features from magnetic resonance imaging (MRI) data of patients with Alzheimer's disease and healthy controls using a convolutional neural network (CNN). The authors trained and tested the model using two publicly available </a:t>
            </a:r>
            <a:r>
              <a:rPr lang="en-US" dirty="0" err="1"/>
              <a:t>datasets.The</a:t>
            </a:r>
            <a:r>
              <a:rPr lang="en-US" dirty="0"/>
              <a:t> authors concluded that their deep learning-based approach has the potential to help physicians make accurate and timely diagnoses of Alzheimer's disease. They did, however, state that more research is needed to validate the results on larger datasets and to investigate the clinical utility of the proposed </a:t>
            </a:r>
            <a:r>
              <a:rPr lang="en-US" dirty="0" err="1"/>
              <a:t>method.Overall</a:t>
            </a:r>
            <a:r>
              <a:rPr lang="en-US" dirty="0"/>
              <a:t>, the paper presents a promising method for detecting Alzheimer's disease early and accurately using deep learning techniques.</a:t>
            </a:r>
          </a:p>
        </p:txBody>
      </p:sp>
      <p:sp>
        <p:nvSpPr>
          <p:cNvPr id="4" name="Footer Placeholder 3"/>
          <p:cNvSpPr>
            <a:spLocks noGrp="1"/>
          </p:cNvSpPr>
          <p:nvPr>
            <p:ph type="ftr" idx="11"/>
          </p:nvPr>
        </p:nvSpPr>
        <p:spPr/>
        <p:txBody>
          <a:bodyPr/>
          <a:lstStyle/>
          <a:p>
            <a:r>
              <a:rPr lang="en-US"/>
              <a:t>Foundations of Data Science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panose="02040503050406030204"/>
                <a:ea typeface="Cambria" panose="02040503050406030204"/>
                <a:cs typeface="Cambria" panose="02040503050406030204"/>
                <a:sym typeface="Cambria" panose="02040503050406030204"/>
              </a:rPr>
              <a:t>Reference Paper</a:t>
            </a: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2" name="Title 1"/>
          <p:cNvSpPr>
            <a:spLocks noGrp="1"/>
          </p:cNvSpPr>
          <p:nvPr>
            <p:ph type="title"/>
          </p:nvPr>
        </p:nvSpPr>
        <p:spPr>
          <a:xfrm>
            <a:off x="723265" y="456883"/>
            <a:ext cx="10972800" cy="1143000"/>
          </a:xfrm>
        </p:spPr>
        <p:txBody>
          <a:bodyPr/>
          <a:lstStyle/>
          <a:p>
            <a:r>
              <a:rPr lang="en-US"/>
              <a:t>Literature review</a:t>
            </a:r>
          </a:p>
        </p:txBody>
      </p:sp>
      <p:sp>
        <p:nvSpPr>
          <p:cNvPr id="3" name="Text Placeholder 2"/>
          <p:cNvSpPr>
            <a:spLocks noGrp="1"/>
          </p:cNvSpPr>
          <p:nvPr>
            <p:ph type="body" idx="1"/>
          </p:nvPr>
        </p:nvSpPr>
        <p:spPr/>
        <p:txBody>
          <a:bodyPr>
            <a:normAutofit/>
          </a:bodyPr>
          <a:lstStyle/>
          <a:p>
            <a:r>
              <a:rPr lang="en-US" sz="2500" dirty="0" err="1"/>
              <a:t>Doaa</a:t>
            </a:r>
            <a:r>
              <a:rPr lang="en-US" sz="2500" dirty="0"/>
              <a:t> Ahmed Arafa et.al.(2022).[4] in there paper “Early detection of Alzheimer’s disease based on the state-of-the-art deep learning approach: a comprehensive survey” they proposed a deep learning-based approach for early detection of Alzheimer's disease using structural MRI images. A convolutional neural network (CNN) and a fully connected neural network are used in the proposed model. The CNN extracted features from the MRI images, and the fully connected neural network was used for classification. The proposed method achieved an accuracy of 95.4% for Alzheimer's disease diagnosis, demonstrating its potential for early detection of the disease.</a:t>
            </a:r>
          </a:p>
        </p:txBody>
      </p:sp>
      <p:sp>
        <p:nvSpPr>
          <p:cNvPr id="4" name="Footer Placeholder 3"/>
          <p:cNvSpPr>
            <a:spLocks noGrp="1"/>
          </p:cNvSpPr>
          <p:nvPr>
            <p:ph type="ftr" idx="11"/>
          </p:nvPr>
        </p:nvSpPr>
        <p:spPr/>
        <p:txBody>
          <a:bodyPr/>
          <a:lstStyle/>
          <a:p>
            <a:r>
              <a:rPr lang="en-US"/>
              <a:t>Foundations of Data Science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panose="02040503050406030204"/>
                <a:ea typeface="Cambria" panose="02040503050406030204"/>
                <a:cs typeface="Cambria" panose="02040503050406030204"/>
                <a:sym typeface="Cambria" panose="02040503050406030204"/>
              </a:rPr>
              <a:t>Reference Paper</a:t>
            </a: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2" name="Title 1"/>
          <p:cNvSpPr>
            <a:spLocks noGrp="1"/>
          </p:cNvSpPr>
          <p:nvPr>
            <p:ph type="title"/>
          </p:nvPr>
        </p:nvSpPr>
        <p:spPr>
          <a:xfrm>
            <a:off x="1473200" y="806450"/>
            <a:ext cx="9676765" cy="793750"/>
          </a:xfrm>
        </p:spPr>
        <p:txBody>
          <a:bodyPr/>
          <a:lstStyle/>
          <a:p>
            <a:r>
              <a:rPr lang="en-US"/>
              <a:t>Reference paper links</a:t>
            </a:r>
          </a:p>
        </p:txBody>
      </p:sp>
      <p:sp>
        <p:nvSpPr>
          <p:cNvPr id="3" name="Text Placeholder 2"/>
          <p:cNvSpPr>
            <a:spLocks noGrp="1"/>
          </p:cNvSpPr>
          <p:nvPr>
            <p:ph type="body" idx="1"/>
          </p:nvPr>
        </p:nvSpPr>
        <p:spPr>
          <a:xfrm>
            <a:off x="609599" y="1600201"/>
            <a:ext cx="11207263" cy="4955344"/>
          </a:xfrm>
        </p:spPr>
        <p:txBody>
          <a:bodyPr>
            <a:normAutofit lnSpcReduction="10000"/>
          </a:bodyPr>
          <a:lstStyle/>
          <a:p>
            <a:r>
              <a:rPr lang="en-US" sz="2000" dirty="0"/>
              <a:t>[1]</a:t>
            </a:r>
            <a:r>
              <a:rPr lang="en-IN" sz="2000" dirty="0"/>
              <a:t>Dan Pan, An </a:t>
            </a:r>
            <a:r>
              <a:rPr lang="en-IN" sz="2000" dirty="0" err="1"/>
              <a:t>Zeng,Longfei</a:t>
            </a:r>
            <a:r>
              <a:rPr lang="en-IN" sz="2000" dirty="0"/>
              <a:t> Jia, </a:t>
            </a:r>
            <a:r>
              <a:rPr lang="en-IN" sz="2000" dirty="0" err="1"/>
              <a:t>Xiaowei,Tory</a:t>
            </a:r>
            <a:r>
              <a:rPr lang="en-IN" sz="2000" dirty="0"/>
              <a:t> Frizzell, “Convolutional Neural Networks and Ensemble Learning: A Novel Method for Early Alzheimer's Disease Detection Using Magnetic Resonance Imaging for the Alzheimer's Disease Neuroimaging Initiative”,</a:t>
            </a:r>
            <a:r>
              <a:rPr lang="en-US" sz="2000" dirty="0"/>
              <a:t> Front. </a:t>
            </a:r>
            <a:r>
              <a:rPr lang="en-US" sz="2000" dirty="0" err="1"/>
              <a:t>Neurosci</a:t>
            </a:r>
            <a:r>
              <a:rPr lang="en-US" sz="2000" dirty="0"/>
              <a:t>, Sec. Brain Imaging </a:t>
            </a:r>
            <a:r>
              <a:rPr lang="en-US" sz="2000" dirty="0" err="1"/>
              <a:t>Methods,Volume</a:t>
            </a:r>
            <a:r>
              <a:rPr lang="en-US" sz="2000" dirty="0"/>
              <a:t> 14 - 2020  </a:t>
            </a:r>
            <a:r>
              <a:rPr lang="en-US" sz="2000" dirty="0">
                <a:hlinkClick r:id="rId4"/>
              </a:rPr>
              <a:t>https://doi.org/10.3389/fnins.2020.00259</a:t>
            </a:r>
            <a:endParaRPr lang="en-US" sz="2000" dirty="0"/>
          </a:p>
          <a:p>
            <a:endParaRPr lang="en-US" sz="2000" dirty="0"/>
          </a:p>
          <a:p>
            <a:r>
              <a:rPr lang="en-IN" sz="2000" dirty="0"/>
              <a:t>[2] </a:t>
            </a:r>
            <a:r>
              <a:rPr lang="en-IN" sz="2000" dirty="0" err="1"/>
              <a:t>Bibo</a:t>
            </a:r>
            <a:r>
              <a:rPr lang="en-IN" sz="2000" dirty="0"/>
              <a:t> Shi , </a:t>
            </a:r>
            <a:r>
              <a:rPr lang="en-IN" sz="2000" dirty="0" err="1"/>
              <a:t>Yani</a:t>
            </a:r>
            <a:r>
              <a:rPr lang="en-IN" sz="2000" dirty="0"/>
              <a:t> Chen , Pin Zhang , Charles D. Smith , </a:t>
            </a:r>
            <a:r>
              <a:rPr lang="en-IN" sz="2000" dirty="0" err="1"/>
              <a:t>Jundong</a:t>
            </a:r>
            <a:r>
              <a:rPr lang="en-IN" sz="2000" dirty="0"/>
              <a:t> Liu ,Nonlinear feature transformation and deep fusion for Alzheimer's Disease staging analysis, Pattern Recognition, Volume 63, March 2017, Pages 487-498  </a:t>
            </a:r>
            <a:r>
              <a:rPr lang="en-IN" sz="2000" u="sng" dirty="0">
                <a:hlinkClick r:id="rId5"/>
              </a:rPr>
              <a:t>https://doi.org/10.1016/j.patcog.2016.09.032</a:t>
            </a:r>
            <a:endParaRPr lang="en-IN" sz="2000" u="sng" dirty="0"/>
          </a:p>
          <a:p>
            <a:endParaRPr lang="en-IN" sz="2000" u="sng" dirty="0"/>
          </a:p>
          <a:p>
            <a:r>
              <a:rPr lang="en-IN" sz="2000" dirty="0"/>
              <a:t>[3] </a:t>
            </a:r>
            <a:r>
              <a:rPr lang="en-IN" sz="2000" dirty="0" err="1"/>
              <a:t>Tausifa</a:t>
            </a:r>
            <a:r>
              <a:rPr lang="en-IN" sz="2000" dirty="0"/>
              <a:t> Jan Saleem, Syed </a:t>
            </a:r>
            <a:r>
              <a:rPr lang="en-IN" sz="2000" dirty="0" err="1"/>
              <a:t>Rameem</a:t>
            </a:r>
            <a:r>
              <a:rPr lang="en-IN" sz="2000" dirty="0"/>
              <a:t> Zahra, Fan Wu, Ahmed </a:t>
            </a:r>
            <a:r>
              <a:rPr lang="en-IN" sz="2000" dirty="0" err="1"/>
              <a:t>Alwakeel</a:t>
            </a:r>
            <a:r>
              <a:rPr lang="en-IN" sz="2000" dirty="0"/>
              <a:t>, Mohammed </a:t>
            </a:r>
            <a:r>
              <a:rPr lang="en-IN" sz="2000" dirty="0" err="1"/>
              <a:t>Alwakeel</a:t>
            </a:r>
            <a:r>
              <a:rPr lang="en-IN" sz="2000" dirty="0"/>
              <a:t>, </a:t>
            </a:r>
            <a:r>
              <a:rPr lang="en-IN" sz="2000" dirty="0" err="1"/>
              <a:t>Fathe</a:t>
            </a:r>
            <a:r>
              <a:rPr lang="en-IN" sz="2000" dirty="0"/>
              <a:t> </a:t>
            </a:r>
            <a:r>
              <a:rPr lang="en-IN" sz="2000" dirty="0" err="1"/>
              <a:t>Jeribi</a:t>
            </a:r>
            <a:r>
              <a:rPr lang="en-IN" sz="2000" dirty="0"/>
              <a:t> and Mohammad </a:t>
            </a:r>
            <a:r>
              <a:rPr lang="en-IN" sz="2000" dirty="0" err="1"/>
              <a:t>Hijji</a:t>
            </a:r>
            <a:r>
              <a:rPr lang="en-IN" sz="2000" dirty="0"/>
              <a:t>,"Deep Learning-Based Diagnosis of Alzheimer’s Disease", J </a:t>
            </a:r>
            <a:r>
              <a:rPr lang="en-IN" sz="2000" dirty="0" err="1"/>
              <a:t>Pers</a:t>
            </a:r>
            <a:r>
              <a:rPr lang="en-IN" sz="2000" dirty="0"/>
              <a:t> Med. 2022 May; 12(5):815</a:t>
            </a:r>
          </a:p>
          <a:p>
            <a:endParaRPr lang="en-US" sz="2000" dirty="0">
              <a:hlinkClick r:id="rId6" action="ppaction://hlinkfile">
                <a:extLst>
                  <a:ext uri="{A12FA001-AC4F-418D-AE19-62706E023703}">
                    <ahyp:hlinkClr xmlns:ahyp="http://schemas.microsoft.com/office/drawing/2018/hyperlinkcolor" val="tx"/>
                  </a:ext>
                </a:extLst>
              </a:hlinkClick>
            </a:endParaRPr>
          </a:p>
          <a:p>
            <a:r>
              <a:rPr lang="en-IN" sz="2000" dirty="0"/>
              <a:t>[4] </a:t>
            </a:r>
            <a:r>
              <a:rPr lang="en-IN" sz="2000" dirty="0" err="1"/>
              <a:t>Doaa</a:t>
            </a:r>
            <a:r>
              <a:rPr lang="en-IN" sz="2000" dirty="0"/>
              <a:t> Ahmed Arafa, Hossam El-Din </a:t>
            </a:r>
            <a:r>
              <a:rPr lang="en-IN" sz="2000" dirty="0" err="1"/>
              <a:t>Moustafa</a:t>
            </a:r>
            <a:r>
              <a:rPr lang="en-IN" sz="2000" dirty="0"/>
              <a:t>, Amr M. T. Ali-</a:t>
            </a:r>
            <a:r>
              <a:rPr lang="en-IN" sz="2000" dirty="0" err="1"/>
              <a:t>Eldin</a:t>
            </a:r>
            <a:r>
              <a:rPr lang="en-IN" sz="2000" dirty="0"/>
              <a:t> &amp; Hesham A. Ali ,"Early detection of Alzheimer’s disease based on the state-of-the-art deep learning approach: a comprehensive survey", Multimedia Tools and Applications, volume 81, pages 23735–23776 (2022).</a:t>
            </a:r>
          </a:p>
          <a:p>
            <a:endParaRPr lang="en-US" sz="1800" dirty="0">
              <a:hlinkClick r:id="rId6" action="ppaction://hlinkfile">
                <a:extLst>
                  <a:ext uri="{A12FA001-AC4F-418D-AE19-62706E023703}">
                    <ahyp:hlinkClr xmlns:ahyp="http://schemas.microsoft.com/office/drawing/2018/hyperlinkcolor" val="tx"/>
                  </a:ext>
                </a:extLst>
              </a:hlinkClick>
            </a:endParaRPr>
          </a:p>
          <a:p>
            <a:pPr marL="114300" indent="0">
              <a:buNone/>
            </a:pPr>
            <a:endParaRPr lang="en-US" sz="1800" dirty="0">
              <a:hlinkClick r:id="rId6" action="ppaction://hlinkfile">
                <a:extLst>
                  <a:ext uri="{A12FA001-AC4F-418D-AE19-62706E023703}">
                    <ahyp:hlinkClr xmlns:ahyp="http://schemas.microsoft.com/office/drawing/2018/hyperlinkcolor" val="tx"/>
                  </a:ext>
                </a:extLst>
              </a:hlinkClick>
            </a:endParaRPr>
          </a:p>
        </p:txBody>
      </p:sp>
      <p:sp>
        <p:nvSpPr>
          <p:cNvPr id="4" name="Footer Placeholder 3"/>
          <p:cNvSpPr>
            <a:spLocks noGrp="1"/>
          </p:cNvSpPr>
          <p:nvPr>
            <p:ph type="ftr" idx="11"/>
          </p:nvPr>
        </p:nvSpPr>
        <p:spPr/>
        <p:txBody>
          <a:bodyPr/>
          <a:lstStyle/>
          <a:p>
            <a:r>
              <a:rPr lang="en-US"/>
              <a:t>Foundations of Data Science</a:t>
            </a: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ac32439d-cd36-4a3b-af54-0a25de8ba55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D2517AD5EDD84E95B005232B90CB35" ma:contentTypeVersion="4" ma:contentTypeDescription="Create a new document." ma:contentTypeScope="" ma:versionID="9a2e1ee506f8e87d9c4ef62ca99cd2f8">
  <xsd:schema xmlns:xsd="http://www.w3.org/2001/XMLSchema" xmlns:xs="http://www.w3.org/2001/XMLSchema" xmlns:p="http://schemas.microsoft.com/office/2006/metadata/properties" xmlns:ns2="ac32439d-cd36-4a3b-af54-0a25de8ba556" targetNamespace="http://schemas.microsoft.com/office/2006/metadata/properties" ma:root="true" ma:fieldsID="5c2a53616e96f0ca3527a6417e7abb4f" ns2:_="">
    <xsd:import namespace="ac32439d-cd36-4a3b-af54-0a25de8ba556"/>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32439d-cd36-4a3b-af54-0a25de8ba55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CF3D2C-5629-4162-AF88-44162C59EEAB}">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ac32439d-cd36-4a3b-af54-0a25de8ba556"/>
    <ds:schemaRef ds:uri="http://www.w3.org/XML/1998/namespace"/>
  </ds:schemaRefs>
</ds:datastoreItem>
</file>

<file path=customXml/itemProps2.xml><?xml version="1.0" encoding="utf-8"?>
<ds:datastoreItem xmlns:ds="http://schemas.openxmlformats.org/officeDocument/2006/customXml" ds:itemID="{B7884EA1-AB95-4FA6-9DFF-53A5838558B4}">
  <ds:schemaRefs/>
</ds:datastoreItem>
</file>

<file path=customXml/itemProps3.xml><?xml version="1.0" encoding="utf-8"?>
<ds:datastoreItem xmlns:ds="http://schemas.openxmlformats.org/officeDocument/2006/customXml" ds:itemID="{552ACCFD-6873-4C44-A149-98A620C7D5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32439d-cd36-4a3b-af54-0a25de8ba5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46</TotalTime>
  <Words>719</Words>
  <Application>Microsoft Office PowerPoint</Application>
  <PresentationFormat>Widescreen</PresentationFormat>
  <Paragraphs>43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Cambria</vt:lpstr>
      <vt:lpstr>Calibri</vt:lpstr>
      <vt:lpstr>1_Office Theme</vt:lpstr>
      <vt:lpstr>PowerPoint Presentation</vt:lpstr>
      <vt:lpstr>PowerPoint Presentation</vt:lpstr>
      <vt:lpstr>https://www.kaggle.com/datasets/jboysen/mri-and-alzheimers </vt:lpstr>
      <vt:lpstr>Literature review</vt:lpstr>
      <vt:lpstr>Literature review</vt:lpstr>
      <vt:lpstr>Literature review</vt:lpstr>
      <vt:lpstr>Reference paper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Mechanical Engineering (SMEC), Chennai Campus</dc:title>
  <dc:creator>Manoj Reddy</dc:creator>
  <cp:lastModifiedBy>Manoj Reddy</cp:lastModifiedBy>
  <cp:revision>354</cp:revision>
  <dcterms:created xsi:type="dcterms:W3CDTF">2020-07-08T08:53:00Z</dcterms:created>
  <dcterms:modified xsi:type="dcterms:W3CDTF">2023-09-05T17:59:29Z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0x010100F0D2517AD5EDD84E95B005232B90CB35</vt:lpwstr>
  </property>
  <property fmtid="{D5CDD505-2E9C-101B-9397-08002B2CF9AE}" pid="3" name="ICV">
    <vt:lpwstr>1128A67652934492A2CD0DE675ED7060_12</vt:lpwstr>
  </property>
  <property fmtid="{D5CDD505-2E9C-101B-9397-08002B2CF9AE}" pid="4" name="KSOProductBuildVer">
    <vt:lpwstr>1033-12.2.0.13110</vt:lpwstr>
  </property>
</Properties>
</file>