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7" r:id="rId2"/>
    <p:sldId id="258" r:id="rId3"/>
    <p:sldId id="259" r:id="rId4"/>
    <p:sldId id="260" r:id="rId5"/>
    <p:sldId id="263" r:id="rId6"/>
    <p:sldId id="266" r:id="rId7"/>
    <p:sldId id="267" r:id="rId8"/>
    <p:sldId id="268"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2" d="100"/>
          <a:sy n="82" d="100"/>
        </p:scale>
        <p:origin x="6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4" name="Google Shape;224;p1:notes"/>
          <p:cNvSpPr txBox="1">
            <a:spLocks noGrp="1"/>
          </p:cNvSpPr>
          <p:nvPr>
            <p:ph type="body" idx="1"/>
          </p:nvPr>
        </p:nvSpPr>
        <p:spPr>
          <a:xfrm>
            <a:off x="710407" y="4925407"/>
            <a:ext cx="5683250" cy="4029879"/>
          </a:xfrm>
          <a:prstGeom prst="rect">
            <a:avLst/>
          </a:prstGeom>
          <a:noFill/>
          <a:ln>
            <a:noFill/>
          </a:ln>
        </p:spPr>
        <p:txBody>
          <a:bodyPr spcFirstLastPara="1" wrap="square" lIns="99075" tIns="49525" rIns="99075" bIns="49525" anchor="t" anchorCtr="0">
            <a:noAutofit/>
          </a:bodyPr>
          <a:lstStyle/>
          <a:p>
            <a:pPr marL="0" lvl="0" indent="0" algn="l" rtl="0">
              <a:spcBef>
                <a:spcPts val="0"/>
              </a:spcBef>
              <a:spcAft>
                <a:spcPts val="0"/>
              </a:spcAft>
              <a:buNone/>
            </a:pPr>
            <a:endParaRPr dirty="0"/>
          </a:p>
        </p:txBody>
      </p:sp>
      <p:sp>
        <p:nvSpPr>
          <p:cNvPr id="225" name="Google Shape;225;p1:notes"/>
          <p:cNvSpPr txBox="1">
            <a:spLocks noGrp="1"/>
          </p:cNvSpPr>
          <p:nvPr>
            <p:ph type="sldNum" idx="12"/>
          </p:nvPr>
        </p:nvSpPr>
        <p:spPr>
          <a:xfrm>
            <a:off x="4023992" y="9721107"/>
            <a:ext cx="3078427" cy="513507"/>
          </a:xfrm>
          <a:prstGeom prst="rect">
            <a:avLst/>
          </a:prstGeom>
          <a:noFill/>
          <a:ln>
            <a:noFill/>
          </a:ln>
        </p:spPr>
        <p:txBody>
          <a:bodyPr spcFirstLastPara="1" wrap="square" lIns="99075" tIns="49525" rIns="99075" bIns="49525" anchor="b" anchorCtr="0">
            <a:noAutofit/>
          </a:bodyPr>
          <a:lstStyle/>
          <a:p>
            <a:pPr marL="0" lvl="0" indent="0" algn="r" rtl="0">
              <a:spcBef>
                <a:spcPts val="0"/>
              </a:spcBef>
              <a:spcAft>
                <a:spcPts val="0"/>
              </a:spcAft>
              <a:buNone/>
            </a:pPr>
            <a:fld id="{00000000-1234-1234-1234-123412341234}" type="slidenum">
              <a:rPr lang="en-IN" sz="1300" b="0" i="0" u="none" strike="noStrike" cap="none">
                <a:solidFill>
                  <a:srgbClr val="000000"/>
                </a:solidFill>
                <a:latin typeface="Arial" panose="020B0604020202020204"/>
                <a:ea typeface="Arial" panose="020B0604020202020204"/>
                <a:cs typeface="Arial" panose="020B0604020202020204"/>
                <a:sym typeface="Arial" panose="020B0604020202020204"/>
              </a:rPr>
              <a:t>1</a:t>
            </a:fld>
            <a:endParaRPr sz="13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6" name="Google Shape;226;p1:notes"/>
          <p:cNvSpPr txBox="1">
            <a:spLocks noGrp="1"/>
          </p:cNvSpPr>
          <p:nvPr>
            <p:ph type="ftr" idx="11"/>
          </p:nvPr>
        </p:nvSpPr>
        <p:spPr>
          <a:xfrm>
            <a:off x="0" y="9721107"/>
            <a:ext cx="3078427" cy="513507"/>
          </a:xfrm>
          <a:prstGeom prst="rect">
            <a:avLst/>
          </a:prstGeom>
          <a:noFill/>
          <a:ln>
            <a:noFill/>
          </a:ln>
        </p:spPr>
        <p:txBody>
          <a:bodyPr spcFirstLastPara="1" wrap="square" lIns="99075" tIns="49525" rIns="99075" bIns="49525" anchor="b" anchorCtr="0">
            <a:noAutofit/>
          </a:bodyPr>
          <a:lstStyle/>
          <a:p>
            <a:pPr marL="0" lvl="0" indent="0" algn="l" rtl="0">
              <a:spcBef>
                <a:spcPts val="0"/>
              </a:spcBef>
              <a:spcAft>
                <a:spcPts val="0"/>
              </a:spcAft>
              <a:buNone/>
            </a:pPr>
            <a:r>
              <a:rPr lang="en-IN" sz="1300" b="0" i="0" u="none" strike="noStrike" cap="none">
                <a:solidFill>
                  <a:srgbClr val="000000"/>
                </a:solidFill>
                <a:latin typeface="Arial" panose="020B0604020202020204"/>
                <a:ea typeface="Arial" panose="020B0604020202020204"/>
                <a:cs typeface="Arial" panose="020B0604020202020204"/>
                <a:sym typeface="Arial" panose="020B0604020202020204"/>
              </a:rPr>
              <a:t>VIT – Ranked No.1 private institution for Innovation (ARIIA 2019 Award) by Govt. of India</a:t>
            </a:r>
            <a:endParaRPr sz="13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notes"/>
          <p:cNvSpPr txBox="1">
            <a:spLocks noGrp="1"/>
          </p:cNvSpPr>
          <p:nvPr>
            <p:ph type="body" idx="1"/>
          </p:nvPr>
        </p:nvSpPr>
        <p:spPr>
          <a:xfrm>
            <a:off x="710407" y="4925407"/>
            <a:ext cx="5683250" cy="4029879"/>
          </a:xfrm>
          <a:prstGeom prst="rect">
            <a:avLst/>
          </a:prstGeom>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245" name="Google Shape;245;p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notes"/>
          <p:cNvSpPr txBox="1">
            <a:spLocks noGrp="1"/>
          </p:cNvSpPr>
          <p:nvPr>
            <p:ph type="body" idx="1"/>
          </p:nvPr>
        </p:nvSpPr>
        <p:spPr>
          <a:xfrm>
            <a:off x="710407" y="4925407"/>
            <a:ext cx="5683250" cy="4029879"/>
          </a:xfrm>
          <a:prstGeom prst="rect">
            <a:avLst/>
          </a:prstGeom>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245" name="Google Shape;245;p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notes"/>
          <p:cNvSpPr txBox="1">
            <a:spLocks noGrp="1"/>
          </p:cNvSpPr>
          <p:nvPr>
            <p:ph type="body" idx="1"/>
          </p:nvPr>
        </p:nvSpPr>
        <p:spPr>
          <a:xfrm>
            <a:off x="710407" y="4925407"/>
            <a:ext cx="5683250" cy="4029879"/>
          </a:xfrm>
          <a:prstGeom prst="rect">
            <a:avLst/>
          </a:prstGeom>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245" name="Google Shape;245;p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notes"/>
          <p:cNvSpPr txBox="1">
            <a:spLocks noGrp="1"/>
          </p:cNvSpPr>
          <p:nvPr>
            <p:ph type="body" idx="1"/>
          </p:nvPr>
        </p:nvSpPr>
        <p:spPr>
          <a:xfrm>
            <a:off x="710407" y="4925407"/>
            <a:ext cx="5683250" cy="4029879"/>
          </a:xfrm>
          <a:prstGeom prst="rect">
            <a:avLst/>
          </a:prstGeom>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245" name="Google Shape;245;p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notes"/>
          <p:cNvSpPr txBox="1">
            <a:spLocks noGrp="1"/>
          </p:cNvSpPr>
          <p:nvPr>
            <p:ph type="body" idx="1"/>
          </p:nvPr>
        </p:nvSpPr>
        <p:spPr>
          <a:xfrm>
            <a:off x="710407" y="4925407"/>
            <a:ext cx="5683250" cy="4029879"/>
          </a:xfrm>
          <a:prstGeom prst="rect">
            <a:avLst/>
          </a:prstGeom>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245" name="Google Shape;245;p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notes"/>
          <p:cNvSpPr txBox="1">
            <a:spLocks noGrp="1"/>
          </p:cNvSpPr>
          <p:nvPr>
            <p:ph type="body" idx="1"/>
          </p:nvPr>
        </p:nvSpPr>
        <p:spPr>
          <a:xfrm>
            <a:off x="710407" y="4925407"/>
            <a:ext cx="5683250" cy="4029879"/>
          </a:xfrm>
          <a:prstGeom prst="rect">
            <a:avLst/>
          </a:prstGeom>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245" name="Google Shape;245;p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notes"/>
          <p:cNvSpPr txBox="1">
            <a:spLocks noGrp="1"/>
          </p:cNvSpPr>
          <p:nvPr>
            <p:ph type="body" idx="1"/>
          </p:nvPr>
        </p:nvSpPr>
        <p:spPr>
          <a:xfrm>
            <a:off x="710407" y="4925407"/>
            <a:ext cx="5683250" cy="4029879"/>
          </a:xfrm>
          <a:prstGeom prst="rect">
            <a:avLst/>
          </a:prstGeom>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245" name="Google Shape;245;p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notes"/>
          <p:cNvSpPr txBox="1">
            <a:spLocks noGrp="1"/>
          </p:cNvSpPr>
          <p:nvPr>
            <p:ph type="body" idx="1"/>
          </p:nvPr>
        </p:nvSpPr>
        <p:spPr>
          <a:xfrm>
            <a:off x="710407" y="4925407"/>
            <a:ext cx="5683250" cy="4029879"/>
          </a:xfrm>
          <a:prstGeom prst="rect">
            <a:avLst/>
          </a:prstGeom>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245" name="Google Shape;245;p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11/16/2023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Google Shape;229;p1"/>
          <p:cNvSpPr txBox="1"/>
          <p:nvPr/>
        </p:nvSpPr>
        <p:spPr>
          <a:xfrm>
            <a:off x="0" y="1498253"/>
            <a:ext cx="12191999" cy="1242782"/>
          </a:xfrm>
          <a:prstGeom prst="rect">
            <a:avLst/>
          </a:prstGeom>
          <a:noFill/>
          <a:ln>
            <a:noFill/>
          </a:ln>
          <a:effectLst>
            <a:outerShdw dist="35921" dir="2700000" algn="ctr" rotWithShape="0">
              <a:schemeClr val="lt2">
                <a:alpha val="49803"/>
              </a:schemeClr>
            </a:outerShdw>
          </a:effectLst>
        </p:spPr>
        <p:txBody>
          <a:bodyPr spcFirstLastPara="1" wrap="square" lIns="91425" tIns="45700" rIns="91425" bIns="45700" anchor="ctr" anchorCtr="0">
            <a:noAutofit/>
          </a:bodyPr>
          <a:lstStyle/>
          <a:p>
            <a:pPr lvl="0" algn="ctr"/>
            <a:r>
              <a:rPr lang="en-US" sz="3600" b="1" dirty="0">
                <a:solidFill>
                  <a:srgbClr val="FF0000"/>
                </a:solidFill>
                <a:latin typeface="Cambria" panose="02040503050406030204"/>
                <a:ea typeface="Cambria" panose="02040503050406030204"/>
                <a:cs typeface="Cambria" panose="02040503050406030204"/>
              </a:rPr>
              <a:t>Project Title:  </a:t>
            </a:r>
            <a:r>
              <a:rPr lang="en-US" sz="2800" b="1" dirty="0">
                <a:solidFill>
                  <a:srgbClr val="FF0000"/>
                </a:solidFill>
                <a:latin typeface="Cambria" panose="02040503050406030204"/>
                <a:ea typeface="Cambria" panose="02040503050406030204"/>
                <a:cs typeface="Cambria" panose="02040503050406030204"/>
              </a:rPr>
              <a:t>Unmasking the Alzheimer’s Disease in Early Stages</a:t>
            </a:r>
          </a:p>
        </p:txBody>
      </p:sp>
      <p:pic>
        <p:nvPicPr>
          <p:cNvPr id="230" name="Google Shape;230;p1"/>
          <p:cNvPicPr preferRelativeResize="0"/>
          <p:nvPr/>
        </p:nvPicPr>
        <p:blipFill rotWithShape="1">
          <a:blip r:embed="rId3"/>
          <a:srcRect/>
          <a:stretch>
            <a:fillRect/>
          </a:stretch>
        </p:blipFill>
        <p:spPr>
          <a:xfrm>
            <a:off x="4549951" y="102257"/>
            <a:ext cx="3403243" cy="1023583"/>
          </a:xfrm>
          <a:prstGeom prst="rect">
            <a:avLst/>
          </a:prstGeom>
          <a:noFill/>
          <a:ln>
            <a:noFill/>
          </a:ln>
        </p:spPr>
      </p:pic>
      <p:sp>
        <p:nvSpPr>
          <p:cNvPr id="232" name="Google Shape;232;p1" descr="Campus Life - VIT"/>
          <p:cNvSpPr/>
          <p:nvPr/>
        </p:nvSpPr>
        <p:spPr>
          <a:xfrm>
            <a:off x="155575" y="-693738"/>
            <a:ext cx="3171825" cy="1447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3" name="Google Shape;233;p1" descr="Campus Life - VIT"/>
          <p:cNvSpPr/>
          <p:nvPr/>
        </p:nvSpPr>
        <p:spPr>
          <a:xfrm>
            <a:off x="307975" y="-541338"/>
            <a:ext cx="3171825" cy="1447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 name="Google Shape;229;p1"/>
          <p:cNvSpPr txBox="1"/>
          <p:nvPr/>
        </p:nvSpPr>
        <p:spPr>
          <a:xfrm>
            <a:off x="3539344" y="3068329"/>
            <a:ext cx="5691741" cy="1242782"/>
          </a:xfrm>
          <a:prstGeom prst="rect">
            <a:avLst/>
          </a:prstGeom>
          <a:noFill/>
          <a:ln>
            <a:noFill/>
          </a:ln>
          <a:effectLst>
            <a:outerShdw dist="35921" dir="2700000" algn="ctr" rotWithShape="0">
              <a:schemeClr val="lt2">
                <a:alpha val="49803"/>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dirty="0">
                <a:solidFill>
                  <a:srgbClr val="0000CC"/>
                </a:solidFill>
                <a:latin typeface="Cambria" panose="02040503050406030204"/>
                <a:ea typeface="Cambria" panose="02040503050406030204"/>
                <a:sym typeface="Cambria" panose="02040503050406030204"/>
              </a:rPr>
              <a:t>by</a:t>
            </a:r>
          </a:p>
          <a:p>
            <a:pPr marL="0" marR="0" lvl="0" indent="0" algn="ctr" rtl="0">
              <a:spcBef>
                <a:spcPts val="0"/>
              </a:spcBef>
              <a:spcAft>
                <a:spcPts val="0"/>
              </a:spcAft>
              <a:buNone/>
            </a:pPr>
            <a:endParaRPr lang="en-IN" sz="2400" b="1" dirty="0">
              <a:solidFill>
                <a:srgbClr val="0000CC"/>
              </a:solidFill>
              <a:latin typeface="Cambria" panose="02040503050406030204"/>
              <a:ea typeface="Cambria" panose="02040503050406030204"/>
              <a:sym typeface="Cambria" panose="02040503050406030204"/>
            </a:endParaRPr>
          </a:p>
          <a:p>
            <a:pPr marL="0" marR="0" lvl="0" indent="0" algn="ctr" rtl="0">
              <a:spcBef>
                <a:spcPts val="0"/>
              </a:spcBef>
              <a:spcAft>
                <a:spcPts val="0"/>
              </a:spcAft>
              <a:buNone/>
            </a:pPr>
            <a:r>
              <a:rPr lang="en-US" sz="2000" dirty="0">
                <a:solidFill>
                  <a:srgbClr val="0000CC"/>
                </a:solidFill>
              </a:rPr>
              <a:t>20MIA1016 - DARSI VENKATA SAI MAHIDHAR </a:t>
            </a:r>
          </a:p>
          <a:p>
            <a:pPr marL="0" marR="0" lvl="0" indent="0" algn="ctr" rtl="0">
              <a:spcBef>
                <a:spcPts val="0"/>
              </a:spcBef>
              <a:spcAft>
                <a:spcPts val="0"/>
              </a:spcAft>
              <a:buNone/>
            </a:pPr>
            <a:r>
              <a:rPr lang="en-US" sz="2000" dirty="0">
                <a:solidFill>
                  <a:srgbClr val="0000CC"/>
                </a:solidFill>
              </a:rPr>
              <a:t>20MIA1031 - SANJAY.M</a:t>
            </a:r>
          </a:p>
          <a:p>
            <a:pPr marL="0" marR="0" lvl="0" indent="0" algn="ctr" rtl="0">
              <a:spcBef>
                <a:spcPts val="0"/>
              </a:spcBef>
              <a:spcAft>
                <a:spcPts val="0"/>
              </a:spcAft>
              <a:buNone/>
            </a:pPr>
            <a:r>
              <a:rPr lang="en-US" sz="2000" dirty="0">
                <a:solidFill>
                  <a:srgbClr val="0000CC"/>
                </a:solidFill>
              </a:rPr>
              <a:t>20MIA1117 - PILLARAM MANOJ</a:t>
            </a:r>
          </a:p>
        </p:txBody>
      </p:sp>
      <p:sp>
        <p:nvSpPr>
          <p:cNvPr id="3" name="Google Shape;229;p1"/>
          <p:cNvSpPr txBox="1"/>
          <p:nvPr/>
        </p:nvSpPr>
        <p:spPr>
          <a:xfrm>
            <a:off x="2321334" y="5412531"/>
            <a:ext cx="8127759" cy="596486"/>
          </a:xfrm>
          <a:prstGeom prst="rect">
            <a:avLst/>
          </a:prstGeom>
          <a:noFill/>
          <a:ln>
            <a:noFill/>
          </a:ln>
          <a:effectLst>
            <a:outerShdw dist="35921" dir="2700000" algn="ctr" rotWithShape="0">
              <a:schemeClr val="lt2">
                <a:alpha val="49803"/>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dirty="0">
                <a:solidFill>
                  <a:srgbClr val="002060"/>
                </a:solidFill>
                <a:latin typeface="Cambria" panose="02040503050406030204"/>
                <a:ea typeface="Cambria" panose="02040503050406030204"/>
                <a:sym typeface="Cambria" panose="02040503050406030204"/>
              </a:rPr>
              <a:t>School of Computer Science &amp; Engineering</a:t>
            </a:r>
            <a:endParaRPr sz="1200" dirty="0">
              <a:solidFill>
                <a:srgbClr val="002060"/>
              </a:solidFill>
            </a:endParaRPr>
          </a:p>
        </p:txBody>
      </p:sp>
      <p:sp>
        <p:nvSpPr>
          <p:cNvPr id="5" name="Footer Placeholder 4"/>
          <p:cNvSpPr>
            <a:spLocks noGrp="1"/>
          </p:cNvSpPr>
          <p:nvPr>
            <p:ph type="ftr" idx="11"/>
          </p:nvPr>
        </p:nvSpPr>
        <p:spPr/>
        <p:txBody>
          <a:bodyPr/>
          <a:lstStyle/>
          <a:p>
            <a:r>
              <a:rPr lang="en-US" sz="2400" dirty="0"/>
              <a:t>Foundations of Data Science</a:t>
            </a:r>
          </a:p>
        </p:txBody>
      </p:sp>
      <p:sp>
        <p:nvSpPr>
          <p:cNvPr id="6" name="Google Shape;229;p1"/>
          <p:cNvSpPr txBox="1"/>
          <p:nvPr/>
        </p:nvSpPr>
        <p:spPr>
          <a:xfrm>
            <a:off x="3539342" y="4899681"/>
            <a:ext cx="5691741" cy="331031"/>
          </a:xfrm>
          <a:prstGeom prst="rect">
            <a:avLst/>
          </a:prstGeom>
          <a:noFill/>
          <a:ln>
            <a:noFill/>
          </a:ln>
          <a:effectLst>
            <a:outerShdw dist="35921" dir="2700000" algn="ctr" rotWithShape="0">
              <a:schemeClr val="lt2">
                <a:alpha val="49803"/>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dirty="0">
                <a:solidFill>
                  <a:srgbClr val="0000CC"/>
                </a:solidFill>
                <a:latin typeface="Cambria" panose="02040503050406030204"/>
                <a:ea typeface="Cambria" panose="02040503050406030204"/>
                <a:sym typeface="Cambria" panose="02040503050406030204"/>
              </a:rPr>
              <a:t>Review - I</a:t>
            </a:r>
            <a:endParaRPr sz="1200" dirty="0">
              <a:solidFill>
                <a:srgbClr val="0000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
          <p:cNvSpPr txBox="1"/>
          <p:nvPr/>
        </p:nvSpPr>
        <p:spPr>
          <a:xfrm>
            <a:off x="0" y="0"/>
            <a:ext cx="12192000" cy="793376"/>
          </a:xfrm>
          <a:prstGeom prst="rect">
            <a:avLst/>
          </a:prstGeom>
          <a:gradFill>
            <a:gsLst>
              <a:gs pos="0">
                <a:srgbClr val="FF0066"/>
              </a:gs>
              <a:gs pos="62000">
                <a:srgbClr val="FF0066"/>
              </a:gs>
              <a:gs pos="82000">
                <a:srgbClr val="AEC5E1"/>
              </a:gs>
              <a:gs pos="85000">
                <a:srgbClr val="C8D8EB"/>
              </a:gs>
              <a:gs pos="100000">
                <a:srgbClr val="AEC5E1"/>
              </a:gs>
            </a:gsLst>
            <a:lin ang="5400000" scaled="0"/>
          </a:gradFill>
          <a:ln>
            <a:noFill/>
          </a:ln>
        </p:spPr>
        <p:txBody>
          <a:bodyPr spcFirstLastPara="1" wrap="square" lIns="91425" tIns="45700" rIns="91425" bIns="45700" anchor="t" anchorCtr="0">
            <a:noAutofit/>
          </a:bodyPr>
          <a:lstStyle/>
          <a:p>
            <a:pPr lvl="0">
              <a:buClr>
                <a:schemeClr val="lt1"/>
              </a:buClr>
              <a:buSzPts val="2800"/>
            </a:pPr>
            <a:r>
              <a:rPr lang="en-US" sz="3200" b="1" dirty="0">
                <a:solidFill>
                  <a:schemeClr val="lt1"/>
                </a:solidFill>
                <a:latin typeface="Cambria" panose="02040503050406030204"/>
                <a:ea typeface="Cambria" panose="02040503050406030204"/>
                <a:cs typeface="Cambria" panose="02040503050406030204"/>
                <a:sym typeface="Cambria" panose="02040503050406030204"/>
              </a:rPr>
              <a:t>Absract</a:t>
            </a:r>
            <a:endParaRPr lang="en-US" sz="3200" dirty="0"/>
          </a:p>
        </p:txBody>
      </p:sp>
      <p:pic>
        <p:nvPicPr>
          <p:cNvPr id="33" name="Google Shape;230;p1"/>
          <p:cNvPicPr preferRelativeResize="0"/>
          <p:nvPr/>
        </p:nvPicPr>
        <p:blipFill rotWithShape="1">
          <a:blip r:embed="rId3"/>
          <a:srcRect/>
          <a:stretch>
            <a:fillRect/>
          </a:stretch>
        </p:blipFill>
        <p:spPr>
          <a:xfrm>
            <a:off x="10397402" y="-2"/>
            <a:ext cx="1792941" cy="592707"/>
          </a:xfrm>
          <a:prstGeom prst="rect">
            <a:avLst/>
          </a:prstGeom>
          <a:noFill/>
          <a:ln>
            <a:noFill/>
          </a:ln>
        </p:spPr>
      </p:pic>
      <p:sp>
        <p:nvSpPr>
          <p:cNvPr id="3" name="Text Placeholder 2"/>
          <p:cNvSpPr>
            <a:spLocks noGrp="1"/>
          </p:cNvSpPr>
          <p:nvPr>
            <p:ph type="body" idx="1"/>
          </p:nvPr>
        </p:nvSpPr>
        <p:spPr>
          <a:xfrm>
            <a:off x="609600" y="1146175"/>
            <a:ext cx="10972800" cy="5210810"/>
          </a:xfrm>
        </p:spPr>
        <p:txBody>
          <a:bodyPr>
            <a:normAutofit lnSpcReduction="10000"/>
          </a:bodyPr>
          <a:lstStyle/>
          <a:p>
            <a:r>
              <a:rPr lang="en-US" dirty="0"/>
              <a:t>Alzheimer's disease (AD) is a neurological disorder. Alzheimer's disease (AD) is the most prevalent chronic disease among the elder people, with a high prevalence. It is a devastating neurodegenerative disease that affects millions of people around the world. There is no particular therapy for Alzheimer's disease. Early identification of Alzheimer's disease can assist patients in receiving appropriate care. The comprehensive methodology involves thorough data preprocessing, advanced feature extraction from T1-weighted MRI </a:t>
            </a:r>
            <a:r>
              <a:rPr lang="en-US" dirty="0" err="1"/>
              <a:t>scans,model</a:t>
            </a:r>
            <a:r>
              <a:rPr lang="en-US" dirty="0"/>
              <a:t> selection using Random Forest, Support Vector Machines and k-Nearest Neighbors, model training, hyperparameter tuning, and evaluation using evaluation metrics by using Longitudinal MRI Data in Nondemented and Demented Older Adults. Our strategy prioritizes model interpretability above accuracy, identifying crucial imaging signals linked with Alzheimer's disease progression.</a:t>
            </a:r>
          </a:p>
        </p:txBody>
      </p:sp>
      <p:sp>
        <p:nvSpPr>
          <p:cNvPr id="4" name="Footer Placeholder 3"/>
          <p:cNvSpPr>
            <a:spLocks noGrp="1"/>
          </p:cNvSpPr>
          <p:nvPr>
            <p:ph type="ftr" idx="11"/>
          </p:nvPr>
        </p:nvSpPr>
        <p:spPr/>
        <p:txBody>
          <a:bodyPr/>
          <a:lstStyle/>
          <a:p>
            <a:r>
              <a:rPr lang="en-US"/>
              <a:t>Foundations of Data Science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
          <p:cNvSpPr txBox="1"/>
          <p:nvPr/>
        </p:nvSpPr>
        <p:spPr>
          <a:xfrm>
            <a:off x="0" y="0"/>
            <a:ext cx="12192000" cy="793376"/>
          </a:xfrm>
          <a:prstGeom prst="rect">
            <a:avLst/>
          </a:prstGeom>
          <a:gradFill>
            <a:gsLst>
              <a:gs pos="0">
                <a:srgbClr val="FF0066"/>
              </a:gs>
              <a:gs pos="62000">
                <a:srgbClr val="FF0066"/>
              </a:gs>
              <a:gs pos="82000">
                <a:srgbClr val="AEC5E1"/>
              </a:gs>
              <a:gs pos="85000">
                <a:srgbClr val="C8D8EB"/>
              </a:gs>
              <a:gs pos="100000">
                <a:srgbClr val="AEC5E1"/>
              </a:gs>
            </a:gsLst>
            <a:lin ang="5400000" scaled="0"/>
          </a:gradFill>
          <a:ln>
            <a:noFill/>
          </a:ln>
        </p:spPr>
        <p:txBody>
          <a:bodyPr spcFirstLastPara="1" wrap="square" lIns="91425" tIns="45700" rIns="91425" bIns="45700" anchor="t" anchorCtr="0">
            <a:noAutofit/>
          </a:bodyPr>
          <a:lstStyle/>
          <a:p>
            <a:pPr lvl="0">
              <a:buClr>
                <a:schemeClr val="lt1"/>
              </a:buClr>
              <a:buSzPts val="2800"/>
            </a:pPr>
            <a:r>
              <a:rPr lang="en-US" sz="3200" b="1" dirty="0">
                <a:solidFill>
                  <a:schemeClr val="lt1"/>
                </a:solidFill>
                <a:latin typeface="Cambria" panose="02040503050406030204"/>
                <a:ea typeface="Cambria" panose="02040503050406030204"/>
                <a:cs typeface="Cambria" panose="02040503050406030204"/>
                <a:sym typeface="Cambria" panose="02040503050406030204"/>
              </a:rPr>
              <a:t>Introduction</a:t>
            </a:r>
            <a:endParaRPr lang="en-US" sz="3200" dirty="0"/>
          </a:p>
        </p:txBody>
      </p:sp>
      <p:pic>
        <p:nvPicPr>
          <p:cNvPr id="33" name="Google Shape;230;p1"/>
          <p:cNvPicPr preferRelativeResize="0"/>
          <p:nvPr/>
        </p:nvPicPr>
        <p:blipFill rotWithShape="1">
          <a:blip r:embed="rId3"/>
          <a:srcRect/>
          <a:stretch>
            <a:fillRect/>
          </a:stretch>
        </p:blipFill>
        <p:spPr>
          <a:xfrm>
            <a:off x="10397402" y="-2"/>
            <a:ext cx="1792941" cy="592707"/>
          </a:xfrm>
          <a:prstGeom prst="rect">
            <a:avLst/>
          </a:prstGeom>
          <a:noFill/>
          <a:ln>
            <a:noFill/>
          </a:ln>
        </p:spPr>
      </p:pic>
      <p:sp>
        <p:nvSpPr>
          <p:cNvPr id="3" name="Text Placeholder 2"/>
          <p:cNvSpPr>
            <a:spLocks noGrp="1"/>
          </p:cNvSpPr>
          <p:nvPr>
            <p:ph type="body" idx="1"/>
          </p:nvPr>
        </p:nvSpPr>
        <p:spPr>
          <a:xfrm>
            <a:off x="609600" y="1146175"/>
            <a:ext cx="10972800" cy="5210810"/>
          </a:xfrm>
        </p:spPr>
        <p:txBody>
          <a:bodyPr>
            <a:normAutofit fontScale="92500"/>
          </a:bodyPr>
          <a:lstStyle/>
          <a:p>
            <a:r>
              <a:rPr lang="en-US" dirty="0"/>
              <a:t>Alzheimer's is a common progressive brain disorder that causes cognitive decline and memory loss.</a:t>
            </a:r>
          </a:p>
          <a:p>
            <a:r>
              <a:rPr lang="en-US" dirty="0"/>
              <a:t>Early detection is crucial but challenging due to the lack of a cure.</a:t>
            </a:r>
          </a:p>
          <a:p>
            <a:r>
              <a:rPr lang="en-US" dirty="0"/>
              <a:t>Our proposed system utilizes MRI imaging and machine learning to detect Alzheimer's early on.</a:t>
            </a:r>
          </a:p>
          <a:p>
            <a:r>
              <a:rPr lang="en-US" dirty="0"/>
              <a:t>Random Forest, SVM, and k-NN are employed for their accuracy and ability to provide insights into Alzheimer's complexity.</a:t>
            </a:r>
          </a:p>
          <a:p>
            <a:r>
              <a:rPr lang="en-US" dirty="0"/>
              <a:t>Alzheimer's is characterized by plaque and tangle accumulation in the brain, leading to cell damage and degeneration.</a:t>
            </a:r>
          </a:p>
          <a:p>
            <a:r>
              <a:rPr lang="en-US" dirty="0"/>
              <a:t>The disease causes mood swings, confusion, impulsivity, lack of focus, and difficulty recognizing objects.</a:t>
            </a:r>
          </a:p>
          <a:p>
            <a:r>
              <a:rPr lang="en-US" dirty="0"/>
              <a:t>The final stage is marked by severe cognitive decline and loss of independence.</a:t>
            </a:r>
          </a:p>
        </p:txBody>
      </p:sp>
      <p:sp>
        <p:nvSpPr>
          <p:cNvPr id="4" name="Footer Placeholder 3"/>
          <p:cNvSpPr>
            <a:spLocks noGrp="1"/>
          </p:cNvSpPr>
          <p:nvPr>
            <p:ph type="ftr" idx="11"/>
          </p:nvPr>
        </p:nvSpPr>
        <p:spPr/>
        <p:txBody>
          <a:bodyPr/>
          <a:lstStyle/>
          <a:p>
            <a:r>
              <a:rPr lang="en-US"/>
              <a:t>Foundations of Data Science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
          <p:cNvSpPr txBox="1"/>
          <p:nvPr/>
        </p:nvSpPr>
        <p:spPr>
          <a:xfrm>
            <a:off x="0" y="0"/>
            <a:ext cx="12192000" cy="793376"/>
          </a:xfrm>
          <a:prstGeom prst="rect">
            <a:avLst/>
          </a:prstGeom>
          <a:gradFill>
            <a:gsLst>
              <a:gs pos="0">
                <a:srgbClr val="FF0066"/>
              </a:gs>
              <a:gs pos="62000">
                <a:srgbClr val="FF0066"/>
              </a:gs>
              <a:gs pos="82000">
                <a:srgbClr val="AEC5E1"/>
              </a:gs>
              <a:gs pos="85000">
                <a:srgbClr val="C8D8EB"/>
              </a:gs>
              <a:gs pos="100000">
                <a:srgbClr val="AEC5E1"/>
              </a:gs>
            </a:gsLst>
            <a:lin ang="5400000" scaled="0"/>
          </a:gradFill>
          <a:ln>
            <a:noFill/>
          </a:ln>
        </p:spPr>
        <p:txBody>
          <a:bodyPr spcFirstLastPara="1" wrap="square" lIns="91425" tIns="45700" rIns="91425" bIns="45700" anchor="t" anchorCtr="0">
            <a:noAutofit/>
          </a:bodyPr>
          <a:lstStyle/>
          <a:p>
            <a:pPr lvl="0">
              <a:buClr>
                <a:schemeClr val="lt1"/>
              </a:buClr>
              <a:buSzPts val="2800"/>
            </a:pPr>
            <a:r>
              <a:rPr lang="en-US" sz="3200" b="1" dirty="0">
                <a:solidFill>
                  <a:schemeClr val="lt1"/>
                </a:solidFill>
                <a:latin typeface="Cambria" panose="02040503050406030204"/>
                <a:ea typeface="Cambria" panose="02040503050406030204"/>
                <a:cs typeface="Cambria" panose="02040503050406030204"/>
                <a:sym typeface="Cambria" panose="02040503050406030204"/>
              </a:rPr>
              <a:t>Objectives</a:t>
            </a:r>
            <a:endParaRPr lang="en-US" sz="3200" dirty="0"/>
          </a:p>
        </p:txBody>
      </p:sp>
      <p:pic>
        <p:nvPicPr>
          <p:cNvPr id="33" name="Google Shape;230;p1"/>
          <p:cNvPicPr preferRelativeResize="0"/>
          <p:nvPr/>
        </p:nvPicPr>
        <p:blipFill rotWithShape="1">
          <a:blip r:embed="rId3"/>
          <a:srcRect/>
          <a:stretch>
            <a:fillRect/>
          </a:stretch>
        </p:blipFill>
        <p:spPr>
          <a:xfrm>
            <a:off x="10397402" y="-2"/>
            <a:ext cx="1792941" cy="592707"/>
          </a:xfrm>
          <a:prstGeom prst="rect">
            <a:avLst/>
          </a:prstGeom>
          <a:noFill/>
          <a:ln>
            <a:noFill/>
          </a:ln>
        </p:spPr>
      </p:pic>
      <p:sp>
        <p:nvSpPr>
          <p:cNvPr id="3" name="Text Placeholder 2"/>
          <p:cNvSpPr>
            <a:spLocks noGrp="1"/>
          </p:cNvSpPr>
          <p:nvPr>
            <p:ph type="body" idx="1"/>
          </p:nvPr>
        </p:nvSpPr>
        <p:spPr>
          <a:xfrm>
            <a:off x="609600" y="1146175"/>
            <a:ext cx="10972800" cy="5210810"/>
          </a:xfrm>
        </p:spPr>
        <p:txBody>
          <a:bodyPr>
            <a:normAutofit fontScale="92500" lnSpcReduction="10000"/>
          </a:bodyPr>
          <a:lstStyle/>
          <a:p>
            <a:r>
              <a:rPr lang="en-US" b="1" dirty="0"/>
              <a:t>Create a Machine Learning Model:</a:t>
            </a:r>
            <a:r>
              <a:rPr lang="en-US" dirty="0"/>
              <a:t>  Using R programming, create a powerful machine learning model that can accurately identify MRI Data in Young, Middle Aged, Nondemented and Demented Older Adults as indicative of Alzheimer's disease or not. Data preprocessing, feature extraction, model selection, and evaluation are all part of this process.</a:t>
            </a:r>
          </a:p>
          <a:p>
            <a:r>
              <a:rPr lang="en-US" b="1" dirty="0"/>
              <a:t>Early detection: </a:t>
            </a:r>
            <a:r>
              <a:rPr lang="en-US" dirty="0"/>
              <a:t>Focus on developing a model that can detect Alzheimer's disease at an early stage. Early identification is critical for prompt intervention and increasing patients' quality of life. Consider employing features or procedures in MRI Data in Young, Middle Aged, Nondemented and Demented Older Adults can detect modest indicators of disease.</a:t>
            </a:r>
          </a:p>
          <a:p>
            <a:r>
              <a:rPr lang="en-US" b="1" dirty="0"/>
              <a:t>Evaluate Model Performance: </a:t>
            </a:r>
            <a:r>
              <a:rPr lang="en-US" dirty="0"/>
              <a:t>Assess the performance of your Alzheimer's detection model using appropriate evaluation metrics such as precision, recall, F1-score, and ROC AUC. Ensure that the model is both sensitive enough to detect true cases and specific enough to minimize false positives.</a:t>
            </a:r>
          </a:p>
        </p:txBody>
      </p:sp>
      <p:sp>
        <p:nvSpPr>
          <p:cNvPr id="4" name="Footer Placeholder 3"/>
          <p:cNvSpPr>
            <a:spLocks noGrp="1"/>
          </p:cNvSpPr>
          <p:nvPr>
            <p:ph type="ftr" idx="11"/>
          </p:nvPr>
        </p:nvSpPr>
        <p:spPr/>
        <p:txBody>
          <a:bodyPr/>
          <a:lstStyle/>
          <a:p>
            <a:r>
              <a:rPr lang="en-US"/>
              <a:t>Foundations of Data Science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5" name="Title 4"/>
          <p:cNvSpPr>
            <a:spLocks noGrp="1"/>
          </p:cNvSpPr>
          <p:nvPr>
            <p:ph type="title"/>
          </p:nvPr>
        </p:nvSpPr>
        <p:spPr/>
        <p:txBody>
          <a:bodyPr/>
          <a:lstStyle/>
          <a:p>
            <a:r>
              <a:rPr lang="en-US"/>
              <a:t>.</a:t>
            </a:r>
          </a:p>
        </p:txBody>
      </p:sp>
      <p:sp>
        <p:nvSpPr>
          <p:cNvPr id="248" name="Google Shape;248;p3"/>
          <p:cNvSpPr txBox="1"/>
          <p:nvPr/>
        </p:nvSpPr>
        <p:spPr>
          <a:xfrm>
            <a:off x="0" y="0"/>
            <a:ext cx="12192000" cy="793376"/>
          </a:xfrm>
          <a:prstGeom prst="rect">
            <a:avLst/>
          </a:prstGeom>
          <a:gradFill>
            <a:gsLst>
              <a:gs pos="0">
                <a:srgbClr val="FF0066"/>
              </a:gs>
              <a:gs pos="62000">
                <a:srgbClr val="FF0066"/>
              </a:gs>
              <a:gs pos="82000">
                <a:srgbClr val="AEC5E1"/>
              </a:gs>
              <a:gs pos="85000">
                <a:srgbClr val="C8D8EB"/>
              </a:gs>
              <a:gs pos="100000">
                <a:srgbClr val="AEC5E1"/>
              </a:gs>
            </a:gsLst>
            <a:lin ang="5400000" scaled="0"/>
          </a:gradFill>
          <a:ln>
            <a:noFill/>
          </a:ln>
        </p:spPr>
        <p:txBody>
          <a:bodyPr spcFirstLastPara="1" wrap="square" lIns="91425" tIns="45700" rIns="91425" bIns="45700" anchor="t" anchorCtr="0">
            <a:noAutofit/>
          </a:bodyPr>
          <a:lstStyle/>
          <a:p>
            <a:pPr lvl="0">
              <a:buClr>
                <a:schemeClr val="lt1"/>
              </a:buClr>
              <a:buSzPts val="2800"/>
            </a:pPr>
            <a:r>
              <a:rPr lang="en-US" sz="3200" b="1" dirty="0">
                <a:solidFill>
                  <a:schemeClr val="lt1"/>
                </a:solidFill>
                <a:latin typeface="Cambria" panose="02040503050406030204"/>
                <a:ea typeface="Cambria" panose="02040503050406030204"/>
                <a:cs typeface="Cambria" panose="02040503050406030204"/>
                <a:sym typeface="Cambria" panose="02040503050406030204"/>
              </a:rPr>
              <a:t>work flow </a:t>
            </a:r>
            <a:endParaRPr lang="en-US" sz="3200" dirty="0"/>
          </a:p>
        </p:txBody>
      </p:sp>
      <p:pic>
        <p:nvPicPr>
          <p:cNvPr id="33" name="Google Shape;230;p1"/>
          <p:cNvPicPr preferRelativeResize="0"/>
          <p:nvPr/>
        </p:nvPicPr>
        <p:blipFill rotWithShape="1">
          <a:blip r:embed="rId3"/>
          <a:srcRect/>
          <a:stretch>
            <a:fillRect/>
          </a:stretch>
        </p:blipFill>
        <p:spPr>
          <a:xfrm>
            <a:off x="10397402" y="-2"/>
            <a:ext cx="1792941" cy="592707"/>
          </a:xfrm>
          <a:prstGeom prst="rect">
            <a:avLst/>
          </a:prstGeom>
          <a:noFill/>
          <a:ln>
            <a:noFill/>
          </a:ln>
        </p:spPr>
      </p:pic>
      <p:sp>
        <p:nvSpPr>
          <p:cNvPr id="4" name="Footer Placeholder 3"/>
          <p:cNvSpPr>
            <a:spLocks noGrp="1"/>
          </p:cNvSpPr>
          <p:nvPr>
            <p:ph type="ftr" sz="quarter" idx="11"/>
          </p:nvPr>
        </p:nvSpPr>
        <p:spPr/>
        <p:txBody>
          <a:bodyPr/>
          <a:lstStyle/>
          <a:p>
            <a:r>
              <a:rPr lang="en-US"/>
              <a:t>Foundations of Data Science</a:t>
            </a:r>
          </a:p>
        </p:txBody>
      </p:sp>
      <p:pic>
        <p:nvPicPr>
          <p:cNvPr id="2" name="Content Placeholder 1"/>
          <p:cNvPicPr>
            <a:picLocks noGrp="1" noChangeAspect="1"/>
          </p:cNvPicPr>
          <p:nvPr>
            <p:ph idx="1"/>
          </p:nvPr>
        </p:nvPicPr>
        <p:blipFill>
          <a:blip r:embed="rId4"/>
          <a:stretch>
            <a:fillRect/>
          </a:stretch>
        </p:blipFill>
        <p:spPr>
          <a:xfrm>
            <a:off x="2752725" y="1160145"/>
            <a:ext cx="7023100" cy="52673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
          <p:cNvSpPr txBox="1"/>
          <p:nvPr/>
        </p:nvSpPr>
        <p:spPr>
          <a:xfrm>
            <a:off x="0" y="-4014"/>
            <a:ext cx="12192000" cy="793376"/>
          </a:xfrm>
          <a:prstGeom prst="rect">
            <a:avLst/>
          </a:prstGeom>
          <a:gradFill>
            <a:gsLst>
              <a:gs pos="0">
                <a:srgbClr val="FF0066"/>
              </a:gs>
              <a:gs pos="62000">
                <a:srgbClr val="FF0066"/>
              </a:gs>
              <a:gs pos="82000">
                <a:srgbClr val="AEC5E1"/>
              </a:gs>
              <a:gs pos="85000">
                <a:srgbClr val="C8D8EB"/>
              </a:gs>
              <a:gs pos="100000">
                <a:srgbClr val="AEC5E1"/>
              </a:gs>
            </a:gsLst>
            <a:lin ang="5400000" scaled="0"/>
          </a:gradFill>
          <a:ln>
            <a:noFill/>
          </a:ln>
        </p:spPr>
        <p:txBody>
          <a:bodyPr spcFirstLastPara="1" wrap="square" lIns="91425" tIns="45700" rIns="91425" bIns="45700" anchor="t" anchorCtr="0">
            <a:noAutofit/>
          </a:bodyPr>
          <a:lstStyle/>
          <a:p>
            <a:pPr lvl="0">
              <a:buClr>
                <a:schemeClr val="lt1"/>
              </a:buClr>
              <a:buSzPts val="2800"/>
            </a:pPr>
            <a:r>
              <a:rPr lang="en-US" sz="3200" b="1" dirty="0">
                <a:solidFill>
                  <a:schemeClr val="lt1"/>
                </a:solidFill>
                <a:latin typeface="Cambria" panose="02040503050406030204"/>
                <a:ea typeface="Cambria" panose="02040503050406030204"/>
                <a:cs typeface="Cambria" panose="02040503050406030204"/>
                <a:sym typeface="Cambria" panose="02040503050406030204"/>
              </a:rPr>
              <a:t>Results</a:t>
            </a:r>
            <a:endParaRPr lang="en-US" sz="3200" dirty="0"/>
          </a:p>
        </p:txBody>
      </p:sp>
      <p:pic>
        <p:nvPicPr>
          <p:cNvPr id="33" name="Google Shape;230;p1"/>
          <p:cNvPicPr preferRelativeResize="0"/>
          <p:nvPr/>
        </p:nvPicPr>
        <p:blipFill rotWithShape="1">
          <a:blip r:embed="rId3"/>
          <a:srcRect/>
          <a:stretch>
            <a:fillRect/>
          </a:stretch>
        </p:blipFill>
        <p:spPr>
          <a:xfrm>
            <a:off x="10397402" y="-2"/>
            <a:ext cx="1792941" cy="592707"/>
          </a:xfrm>
          <a:prstGeom prst="rect">
            <a:avLst/>
          </a:prstGeom>
          <a:noFill/>
          <a:ln>
            <a:noFill/>
          </a:ln>
        </p:spPr>
      </p:pic>
      <p:sp>
        <p:nvSpPr>
          <p:cNvPr id="8" name="Title 7">
            <a:extLst>
              <a:ext uri="{FF2B5EF4-FFF2-40B4-BE49-F238E27FC236}">
                <a16:creationId xmlns:a16="http://schemas.microsoft.com/office/drawing/2014/main" id="{9C3C20EB-69EF-96E1-7C01-2F3B691F8CB8}"/>
              </a:ext>
            </a:extLst>
          </p:cNvPr>
          <p:cNvSpPr>
            <a:spLocks noGrp="1"/>
          </p:cNvSpPr>
          <p:nvPr>
            <p:ph type="title"/>
          </p:nvPr>
        </p:nvSpPr>
        <p:spPr>
          <a:xfrm>
            <a:off x="838200" y="815847"/>
            <a:ext cx="10515600" cy="1325563"/>
          </a:xfrm>
        </p:spPr>
        <p:txBody>
          <a:bodyPr>
            <a:normAutofit/>
          </a:bodyPr>
          <a:lstStyle/>
          <a:p>
            <a:r>
              <a:rPr lang="en-US" dirty="0"/>
              <a:t>Factors affecting results</a:t>
            </a:r>
            <a:br>
              <a:rPr lang="en-US" dirty="0"/>
            </a:br>
            <a:endParaRPr lang="en-IN" dirty="0"/>
          </a:p>
        </p:txBody>
      </p:sp>
      <p:sp>
        <p:nvSpPr>
          <p:cNvPr id="9" name="Content Placeholder 8">
            <a:extLst>
              <a:ext uri="{FF2B5EF4-FFF2-40B4-BE49-F238E27FC236}">
                <a16:creationId xmlns:a16="http://schemas.microsoft.com/office/drawing/2014/main" id="{03692438-31AF-B0BA-99ED-C5A0424C2D25}"/>
              </a:ext>
            </a:extLst>
          </p:cNvPr>
          <p:cNvSpPr>
            <a:spLocks noGrp="1"/>
          </p:cNvSpPr>
          <p:nvPr>
            <p:ph sz="half" idx="1"/>
          </p:nvPr>
        </p:nvSpPr>
        <p:spPr/>
        <p:txBody>
          <a:bodyPr>
            <a:normAutofit/>
          </a:bodyPr>
          <a:lstStyle/>
          <a:p>
            <a:endParaRPr lang="en-IN"/>
          </a:p>
        </p:txBody>
      </p:sp>
      <p:sp>
        <p:nvSpPr>
          <p:cNvPr id="3" name="Text Placeholder 2"/>
          <p:cNvSpPr>
            <a:spLocks noGrp="1"/>
          </p:cNvSpPr>
          <p:nvPr>
            <p:ph sz="half" idx="2"/>
          </p:nvPr>
        </p:nvSpPr>
        <p:spPr/>
        <p:txBody>
          <a:bodyPr>
            <a:normAutofit/>
          </a:bodyPr>
          <a:lstStyle/>
          <a:p>
            <a:r>
              <a:rPr lang="en-US" sz="1800" dirty="0"/>
              <a:t>The distribution of SES is significantly different between the demented and non-demented groups.</a:t>
            </a:r>
          </a:p>
          <a:p>
            <a:r>
              <a:rPr lang="en-US" sz="1800" dirty="0"/>
              <a:t>The demented group has a higher proportion of people with low SES, while the non-demented group has a higher proportion of people with high SES.</a:t>
            </a:r>
          </a:p>
          <a:p>
            <a:r>
              <a:rPr lang="en-US" sz="1800" dirty="0"/>
              <a:t>This difference in SES distribution could be due to a number of factors, such as access to healthcare and education.</a:t>
            </a:r>
          </a:p>
          <a:p>
            <a:r>
              <a:rPr lang="en-US" sz="1800" dirty="0"/>
              <a:t>There is still significant overlap in SES between the two groups, suggesting that SES is not the only factor that contributes to the development of dementia.</a:t>
            </a:r>
          </a:p>
        </p:txBody>
      </p:sp>
      <p:sp>
        <p:nvSpPr>
          <p:cNvPr id="4" name="Footer Placeholder 3"/>
          <p:cNvSpPr>
            <a:spLocks noGrp="1"/>
          </p:cNvSpPr>
          <p:nvPr>
            <p:ph type="ftr" sz="quarter" idx="11"/>
          </p:nvPr>
        </p:nvSpPr>
        <p:spPr/>
        <p:txBody>
          <a:bodyPr/>
          <a:lstStyle/>
          <a:p>
            <a:r>
              <a:rPr lang="en-US"/>
              <a:t>Foundations of Data Science</a:t>
            </a:r>
          </a:p>
        </p:txBody>
      </p:sp>
      <p:pic>
        <p:nvPicPr>
          <p:cNvPr id="5" name="Picture 4">
            <a:extLst>
              <a:ext uri="{FF2B5EF4-FFF2-40B4-BE49-F238E27FC236}">
                <a16:creationId xmlns:a16="http://schemas.microsoft.com/office/drawing/2014/main" id="{FAF0693F-5BF7-2B43-5A24-59599C6C74B5}"/>
              </a:ext>
            </a:extLst>
          </p:cNvPr>
          <p:cNvPicPr>
            <a:picLocks noChangeAspect="1"/>
          </p:cNvPicPr>
          <p:nvPr/>
        </p:nvPicPr>
        <p:blipFill>
          <a:blip r:embed="rId4"/>
          <a:stretch>
            <a:fillRect/>
          </a:stretch>
        </p:blipFill>
        <p:spPr>
          <a:xfrm>
            <a:off x="249951" y="2121849"/>
            <a:ext cx="5874041" cy="37588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
          <p:cNvSpPr txBox="1"/>
          <p:nvPr/>
        </p:nvSpPr>
        <p:spPr>
          <a:xfrm>
            <a:off x="0" y="0"/>
            <a:ext cx="12192000" cy="793376"/>
          </a:xfrm>
          <a:prstGeom prst="rect">
            <a:avLst/>
          </a:prstGeom>
          <a:gradFill>
            <a:gsLst>
              <a:gs pos="0">
                <a:srgbClr val="FF0066"/>
              </a:gs>
              <a:gs pos="62000">
                <a:srgbClr val="FF0066"/>
              </a:gs>
              <a:gs pos="82000">
                <a:srgbClr val="AEC5E1"/>
              </a:gs>
              <a:gs pos="85000">
                <a:srgbClr val="C8D8EB"/>
              </a:gs>
              <a:gs pos="100000">
                <a:srgbClr val="AEC5E1"/>
              </a:gs>
            </a:gsLst>
            <a:lin ang="5400000" scaled="0"/>
          </a:gradFill>
          <a:ln>
            <a:noFill/>
          </a:ln>
        </p:spPr>
        <p:txBody>
          <a:bodyPr spcFirstLastPara="1" wrap="square" lIns="91425" tIns="45700" rIns="91425" bIns="45700" anchor="t" anchorCtr="0">
            <a:noAutofit/>
          </a:bodyPr>
          <a:lstStyle/>
          <a:p>
            <a:pPr lvl="0">
              <a:buClr>
                <a:schemeClr val="lt1"/>
              </a:buClr>
              <a:buSzPts val="2800"/>
            </a:pPr>
            <a:r>
              <a:rPr lang="en-US" sz="3200" b="1" dirty="0">
                <a:solidFill>
                  <a:schemeClr val="lt1"/>
                </a:solidFill>
                <a:latin typeface="Cambria" panose="02040503050406030204"/>
                <a:ea typeface="Cambria" panose="02040503050406030204"/>
                <a:cs typeface="Cambria" panose="02040503050406030204"/>
                <a:sym typeface="Cambria" panose="02040503050406030204"/>
              </a:rPr>
              <a:t>Results</a:t>
            </a:r>
            <a:endParaRPr lang="en-US" sz="3200" dirty="0"/>
          </a:p>
        </p:txBody>
      </p:sp>
      <p:pic>
        <p:nvPicPr>
          <p:cNvPr id="33" name="Google Shape;230;p1"/>
          <p:cNvPicPr preferRelativeResize="0"/>
          <p:nvPr/>
        </p:nvPicPr>
        <p:blipFill rotWithShape="1">
          <a:blip r:embed="rId3"/>
          <a:srcRect/>
          <a:stretch>
            <a:fillRect/>
          </a:stretch>
        </p:blipFill>
        <p:spPr>
          <a:xfrm>
            <a:off x="10397402" y="-2"/>
            <a:ext cx="1792941" cy="592707"/>
          </a:xfrm>
          <a:prstGeom prst="rect">
            <a:avLst/>
          </a:prstGeom>
          <a:noFill/>
          <a:ln>
            <a:noFill/>
          </a:ln>
        </p:spPr>
      </p:pic>
      <p:sp>
        <p:nvSpPr>
          <p:cNvPr id="4" name="Footer Placeholder 3"/>
          <p:cNvSpPr>
            <a:spLocks noGrp="1"/>
          </p:cNvSpPr>
          <p:nvPr>
            <p:ph type="ftr" idx="11"/>
          </p:nvPr>
        </p:nvSpPr>
        <p:spPr/>
        <p:txBody>
          <a:bodyPr/>
          <a:lstStyle/>
          <a:p>
            <a:r>
              <a:rPr lang="en-US"/>
              <a:t>Foundations of Data Science</a:t>
            </a:r>
          </a:p>
        </p:txBody>
      </p:sp>
      <p:sp>
        <p:nvSpPr>
          <p:cNvPr id="9" name="TextBox 8">
            <a:extLst>
              <a:ext uri="{FF2B5EF4-FFF2-40B4-BE49-F238E27FC236}">
                <a16:creationId xmlns:a16="http://schemas.microsoft.com/office/drawing/2014/main" id="{266B18CF-8E07-F824-8B25-868D77B06179}"/>
              </a:ext>
            </a:extLst>
          </p:cNvPr>
          <p:cNvSpPr txBox="1"/>
          <p:nvPr/>
        </p:nvSpPr>
        <p:spPr>
          <a:xfrm>
            <a:off x="5719666" y="1354365"/>
            <a:ext cx="6176864" cy="4801314"/>
          </a:xfrm>
          <a:prstGeom prst="rect">
            <a:avLst/>
          </a:prstGeom>
          <a:noFill/>
        </p:spPr>
        <p:txBody>
          <a:bodyPr wrap="square">
            <a:spAutoFit/>
          </a:bodyPr>
          <a:lstStyle/>
          <a:p>
            <a:r>
              <a:rPr lang="en-US" dirty="0"/>
              <a:t>The correlation between </a:t>
            </a:r>
            <a:r>
              <a:rPr lang="en-US" dirty="0" err="1"/>
              <a:t>eTIV</a:t>
            </a:r>
            <a:r>
              <a:rPr lang="en-US" dirty="0"/>
              <a:t> (Estimated Total Intracranial Volume) and MMSE (Mini-Mental State Examination) score, indicating that people with a higher </a:t>
            </a:r>
            <a:r>
              <a:rPr lang="en-US" dirty="0" err="1"/>
              <a:t>eTIV</a:t>
            </a:r>
            <a:r>
              <a:rPr lang="en-US" dirty="0"/>
              <a:t> have higher MMSE scores.</a:t>
            </a:r>
          </a:p>
          <a:p>
            <a:endParaRPr lang="en-US" dirty="0"/>
          </a:p>
          <a:p>
            <a:r>
              <a:rPr lang="en-US" dirty="0" err="1"/>
              <a:t>eTIV</a:t>
            </a:r>
            <a:r>
              <a:rPr lang="en-US" dirty="0"/>
              <a:t> is a measure of the total volume of brain tissue, while MMSE is a cognitive screening test that assesses memory, attention, and other cognitive functions.</a:t>
            </a:r>
          </a:p>
          <a:p>
            <a:endParaRPr lang="en-US" dirty="0"/>
          </a:p>
          <a:p>
            <a:r>
              <a:rPr lang="en-US" dirty="0"/>
              <a:t>A higher </a:t>
            </a:r>
            <a:r>
              <a:rPr lang="en-US" dirty="0" err="1"/>
              <a:t>eTIV</a:t>
            </a:r>
            <a:r>
              <a:rPr lang="en-US" dirty="0"/>
              <a:t> suggests a larger brain volume, which may be associated with better cognitive function. This is likely because a larger brain volume provides more brain tissue to support cognitive function.</a:t>
            </a:r>
          </a:p>
          <a:p>
            <a:r>
              <a:rPr lang="en-US" dirty="0"/>
              <a:t>However, it is important to note that the correlation between </a:t>
            </a:r>
            <a:r>
              <a:rPr lang="en-US" dirty="0" err="1"/>
              <a:t>eTIV</a:t>
            </a:r>
            <a:r>
              <a:rPr lang="en-US" dirty="0"/>
              <a:t> and MMSE score does not mean that </a:t>
            </a:r>
            <a:r>
              <a:rPr lang="en-US" dirty="0" err="1"/>
              <a:t>eTIV</a:t>
            </a:r>
            <a:r>
              <a:rPr lang="en-US" dirty="0"/>
              <a:t> is the only factor that determines cognitive function. Other factors, such as genetics, lifestyle, and medical history, also play a role.</a:t>
            </a:r>
            <a:endParaRPr lang="en-IN" dirty="0"/>
          </a:p>
        </p:txBody>
      </p:sp>
      <p:pic>
        <p:nvPicPr>
          <p:cNvPr id="11" name="Picture 10">
            <a:extLst>
              <a:ext uri="{FF2B5EF4-FFF2-40B4-BE49-F238E27FC236}">
                <a16:creationId xmlns:a16="http://schemas.microsoft.com/office/drawing/2014/main" id="{09031995-6FBB-6F11-FCF0-45F0E530CEEC}"/>
              </a:ext>
            </a:extLst>
          </p:cNvPr>
          <p:cNvPicPr>
            <a:picLocks noChangeAspect="1"/>
          </p:cNvPicPr>
          <p:nvPr/>
        </p:nvPicPr>
        <p:blipFill>
          <a:blip r:embed="rId4"/>
          <a:stretch>
            <a:fillRect/>
          </a:stretch>
        </p:blipFill>
        <p:spPr>
          <a:xfrm>
            <a:off x="295470" y="1752924"/>
            <a:ext cx="5311756" cy="37545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
          <p:cNvSpPr txBox="1"/>
          <p:nvPr/>
        </p:nvSpPr>
        <p:spPr>
          <a:xfrm>
            <a:off x="0" y="0"/>
            <a:ext cx="12192000" cy="793376"/>
          </a:xfrm>
          <a:prstGeom prst="rect">
            <a:avLst/>
          </a:prstGeom>
          <a:gradFill>
            <a:gsLst>
              <a:gs pos="0">
                <a:srgbClr val="FF0066"/>
              </a:gs>
              <a:gs pos="62000">
                <a:srgbClr val="FF0066"/>
              </a:gs>
              <a:gs pos="82000">
                <a:srgbClr val="AEC5E1"/>
              </a:gs>
              <a:gs pos="85000">
                <a:srgbClr val="C8D8EB"/>
              </a:gs>
              <a:gs pos="100000">
                <a:srgbClr val="AEC5E1"/>
              </a:gs>
            </a:gsLst>
            <a:lin ang="5400000" scaled="0"/>
          </a:gradFill>
          <a:ln>
            <a:noFill/>
          </a:ln>
        </p:spPr>
        <p:txBody>
          <a:bodyPr spcFirstLastPara="1" wrap="square" lIns="91425" tIns="45700" rIns="91425" bIns="45700" anchor="t" anchorCtr="0">
            <a:noAutofit/>
          </a:bodyPr>
          <a:lstStyle/>
          <a:p>
            <a:pPr lvl="0">
              <a:buClr>
                <a:schemeClr val="lt1"/>
              </a:buClr>
              <a:buSzPts val="2800"/>
            </a:pPr>
            <a:r>
              <a:rPr lang="en-US" sz="3200" b="1" dirty="0">
                <a:solidFill>
                  <a:schemeClr val="lt1"/>
                </a:solidFill>
                <a:latin typeface="Cambria" panose="02040503050406030204"/>
                <a:ea typeface="Cambria" panose="02040503050406030204"/>
                <a:cs typeface="Cambria" panose="02040503050406030204"/>
                <a:sym typeface="Cambria" panose="02040503050406030204"/>
              </a:rPr>
              <a:t>Results</a:t>
            </a:r>
            <a:endParaRPr lang="en-US" sz="3200" dirty="0"/>
          </a:p>
        </p:txBody>
      </p:sp>
      <p:pic>
        <p:nvPicPr>
          <p:cNvPr id="33" name="Google Shape;230;p1"/>
          <p:cNvPicPr preferRelativeResize="0"/>
          <p:nvPr/>
        </p:nvPicPr>
        <p:blipFill rotWithShape="1">
          <a:blip r:embed="rId3"/>
          <a:srcRect/>
          <a:stretch>
            <a:fillRect/>
          </a:stretch>
        </p:blipFill>
        <p:spPr>
          <a:xfrm>
            <a:off x="10397402" y="-2"/>
            <a:ext cx="1792941" cy="592707"/>
          </a:xfrm>
          <a:prstGeom prst="rect">
            <a:avLst/>
          </a:prstGeom>
          <a:noFill/>
          <a:ln>
            <a:noFill/>
          </a:ln>
        </p:spPr>
      </p:pic>
      <p:sp>
        <p:nvSpPr>
          <p:cNvPr id="4" name="Footer Placeholder 3"/>
          <p:cNvSpPr>
            <a:spLocks noGrp="1"/>
          </p:cNvSpPr>
          <p:nvPr>
            <p:ph type="ftr" idx="11"/>
          </p:nvPr>
        </p:nvSpPr>
        <p:spPr/>
        <p:txBody>
          <a:bodyPr/>
          <a:lstStyle/>
          <a:p>
            <a:r>
              <a:rPr lang="en-US"/>
              <a:t>Foundations of Data Science</a:t>
            </a:r>
          </a:p>
        </p:txBody>
      </p:sp>
      <p:pic>
        <p:nvPicPr>
          <p:cNvPr id="5" name="Picture 4">
            <a:extLst>
              <a:ext uri="{FF2B5EF4-FFF2-40B4-BE49-F238E27FC236}">
                <a16:creationId xmlns:a16="http://schemas.microsoft.com/office/drawing/2014/main" id="{6E3D1896-3B83-9FBA-C793-F509D7C141F7}"/>
              </a:ext>
            </a:extLst>
          </p:cNvPr>
          <p:cNvPicPr>
            <a:picLocks noChangeAspect="1"/>
          </p:cNvPicPr>
          <p:nvPr/>
        </p:nvPicPr>
        <p:blipFill>
          <a:blip r:embed="rId4"/>
          <a:stretch>
            <a:fillRect/>
          </a:stretch>
        </p:blipFill>
        <p:spPr>
          <a:xfrm>
            <a:off x="495492" y="1635506"/>
            <a:ext cx="6179577" cy="3784991"/>
          </a:xfrm>
          <a:prstGeom prst="rect">
            <a:avLst/>
          </a:prstGeom>
        </p:spPr>
      </p:pic>
      <p:pic>
        <p:nvPicPr>
          <p:cNvPr id="7" name="Picture 6">
            <a:extLst>
              <a:ext uri="{FF2B5EF4-FFF2-40B4-BE49-F238E27FC236}">
                <a16:creationId xmlns:a16="http://schemas.microsoft.com/office/drawing/2014/main" id="{6F58346D-D00D-7364-8F03-58CA5A15BBA2}"/>
              </a:ext>
            </a:extLst>
          </p:cNvPr>
          <p:cNvPicPr>
            <a:picLocks noChangeAspect="1"/>
          </p:cNvPicPr>
          <p:nvPr/>
        </p:nvPicPr>
        <p:blipFill>
          <a:blip r:embed="rId5"/>
          <a:stretch>
            <a:fillRect/>
          </a:stretch>
        </p:blipFill>
        <p:spPr>
          <a:xfrm>
            <a:off x="5980710" y="1304980"/>
            <a:ext cx="5715798" cy="1752845"/>
          </a:xfrm>
          <a:prstGeom prst="rect">
            <a:avLst/>
          </a:prstGeom>
        </p:spPr>
      </p:pic>
      <p:sp>
        <p:nvSpPr>
          <p:cNvPr id="11" name="TextBox 10">
            <a:extLst>
              <a:ext uri="{FF2B5EF4-FFF2-40B4-BE49-F238E27FC236}">
                <a16:creationId xmlns:a16="http://schemas.microsoft.com/office/drawing/2014/main" id="{63132563-E728-A179-B6FF-8B795DF1FA29}"/>
              </a:ext>
            </a:extLst>
          </p:cNvPr>
          <p:cNvSpPr txBox="1"/>
          <p:nvPr/>
        </p:nvSpPr>
        <p:spPr>
          <a:xfrm>
            <a:off x="5519644" y="5538548"/>
            <a:ext cx="6176864" cy="923330"/>
          </a:xfrm>
          <a:prstGeom prst="rect">
            <a:avLst/>
          </a:prstGeom>
          <a:noFill/>
        </p:spPr>
        <p:txBody>
          <a:bodyPr wrap="square">
            <a:spAutoFit/>
          </a:bodyPr>
          <a:lstStyle/>
          <a:p>
            <a:r>
              <a:rPr lang="en-US" dirty="0"/>
              <a:t>The random forest model is the best performing model for classifying patients with AD from healthy controls. It has a high AUC score, high sensitivity, and high specificity.</a:t>
            </a:r>
            <a:endParaRPr lang="en-IN" dirty="0"/>
          </a:p>
        </p:txBody>
      </p:sp>
      <p:pic>
        <p:nvPicPr>
          <p:cNvPr id="13" name="Picture 12">
            <a:extLst>
              <a:ext uri="{FF2B5EF4-FFF2-40B4-BE49-F238E27FC236}">
                <a16:creationId xmlns:a16="http://schemas.microsoft.com/office/drawing/2014/main" id="{1FFDD509-DE6E-4C70-D8AD-1A8DDF981CFD}"/>
              </a:ext>
            </a:extLst>
          </p:cNvPr>
          <p:cNvPicPr>
            <a:picLocks noChangeAspect="1"/>
          </p:cNvPicPr>
          <p:nvPr/>
        </p:nvPicPr>
        <p:blipFill>
          <a:blip r:embed="rId6"/>
          <a:stretch>
            <a:fillRect/>
          </a:stretch>
        </p:blipFill>
        <p:spPr>
          <a:xfrm>
            <a:off x="5181601" y="4191628"/>
            <a:ext cx="6852950" cy="14037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
          <p:cNvSpPr txBox="1"/>
          <p:nvPr/>
        </p:nvSpPr>
        <p:spPr>
          <a:xfrm>
            <a:off x="0" y="0"/>
            <a:ext cx="12192000" cy="793376"/>
          </a:xfrm>
          <a:prstGeom prst="rect">
            <a:avLst/>
          </a:prstGeom>
          <a:gradFill>
            <a:gsLst>
              <a:gs pos="0">
                <a:srgbClr val="FF0066"/>
              </a:gs>
              <a:gs pos="62000">
                <a:srgbClr val="FF0066"/>
              </a:gs>
              <a:gs pos="82000">
                <a:srgbClr val="AEC5E1"/>
              </a:gs>
              <a:gs pos="85000">
                <a:srgbClr val="C8D8EB"/>
              </a:gs>
              <a:gs pos="100000">
                <a:srgbClr val="AEC5E1"/>
              </a:gs>
            </a:gsLst>
            <a:lin ang="5400000" scaled="0"/>
          </a:gradFill>
          <a:ln>
            <a:noFill/>
          </a:ln>
        </p:spPr>
        <p:txBody>
          <a:bodyPr spcFirstLastPara="1" wrap="square" lIns="91425" tIns="45700" rIns="91425" bIns="45700" anchor="t" anchorCtr="0">
            <a:noAutofit/>
          </a:bodyPr>
          <a:lstStyle/>
          <a:p>
            <a:pPr lvl="0">
              <a:buClr>
                <a:schemeClr val="lt1"/>
              </a:buClr>
              <a:buSzPts val="2800"/>
            </a:pPr>
            <a:endParaRPr lang="en-US" sz="3200" dirty="0"/>
          </a:p>
        </p:txBody>
      </p:sp>
      <p:pic>
        <p:nvPicPr>
          <p:cNvPr id="33" name="Google Shape;230;p1"/>
          <p:cNvPicPr preferRelativeResize="0"/>
          <p:nvPr/>
        </p:nvPicPr>
        <p:blipFill rotWithShape="1">
          <a:blip r:embed="rId3"/>
          <a:srcRect/>
          <a:stretch>
            <a:fillRect/>
          </a:stretch>
        </p:blipFill>
        <p:spPr>
          <a:xfrm>
            <a:off x="10397402" y="-2"/>
            <a:ext cx="1792941" cy="592707"/>
          </a:xfrm>
          <a:prstGeom prst="rect">
            <a:avLst/>
          </a:prstGeom>
          <a:noFill/>
          <a:ln>
            <a:noFill/>
          </a:ln>
        </p:spPr>
      </p:pic>
      <p:sp>
        <p:nvSpPr>
          <p:cNvPr id="3" name="Text Placeholder 2"/>
          <p:cNvSpPr>
            <a:spLocks noGrp="1"/>
          </p:cNvSpPr>
          <p:nvPr>
            <p:ph type="body" idx="1"/>
          </p:nvPr>
        </p:nvSpPr>
        <p:spPr>
          <a:xfrm>
            <a:off x="2726055" y="2925445"/>
            <a:ext cx="10972800" cy="5210810"/>
          </a:xfrm>
        </p:spPr>
        <p:txBody>
          <a:bodyPr>
            <a:normAutofit/>
          </a:bodyPr>
          <a:lstStyle/>
          <a:p>
            <a:pPr marL="0" indent="0">
              <a:buNone/>
            </a:pPr>
            <a:r>
              <a:rPr lang="en-US" sz="9600">
                <a:ln/>
                <a:solidFill>
                  <a:schemeClr val="accent1"/>
                </a:solidFill>
                <a:effectLst>
                  <a:outerShdw blurRad="38100" dist="25400" dir="5400000" algn="ctr" rotWithShape="0">
                    <a:srgbClr val="6E747A">
                      <a:alpha val="43000"/>
                    </a:srgbClr>
                  </a:outerShdw>
                </a:effectLst>
              </a:rPr>
              <a:t>THANK YOU</a:t>
            </a:r>
          </a:p>
        </p:txBody>
      </p:sp>
      <p:sp>
        <p:nvSpPr>
          <p:cNvPr id="4" name="Footer Placeholder 3"/>
          <p:cNvSpPr>
            <a:spLocks noGrp="1"/>
          </p:cNvSpPr>
          <p:nvPr>
            <p:ph type="ftr" idx="11"/>
          </p:nvPr>
        </p:nvSpPr>
        <p:spPr/>
        <p:txBody>
          <a:bodyPr/>
          <a:lstStyle/>
          <a:p>
            <a:r>
              <a:rPr lang="en-US"/>
              <a:t>Foundations of Data Science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794</Words>
  <Application>Microsoft Office PowerPoint</Application>
  <PresentationFormat>Widescreen</PresentationFormat>
  <Paragraphs>51</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vt:lpstr>
      <vt:lpstr>Office Theme</vt:lpstr>
      <vt:lpstr>PowerPoint Presentation</vt:lpstr>
      <vt:lpstr>PowerPoint Presentation</vt:lpstr>
      <vt:lpstr>PowerPoint Presentation</vt:lpstr>
      <vt:lpstr>PowerPoint Presentation</vt:lpstr>
      <vt:lpstr>.</vt:lpstr>
      <vt:lpstr>Factors affecting results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DARSI VENKATA SAI MAHIDHAR</cp:lastModifiedBy>
  <cp:revision>2</cp:revision>
  <dcterms:created xsi:type="dcterms:W3CDTF">2023-11-15T14:01:40Z</dcterms:created>
  <dcterms:modified xsi:type="dcterms:W3CDTF">2023-11-16T06:00:16Z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09CC878EC1DC444DB8953EDFA3C387B4_11</vt:lpwstr>
  </property>
  <property fmtid="{D5CDD505-2E9C-101B-9397-08002B2CF9AE}" pid="3" name="KSOProductBuildVer">
    <vt:lpwstr>1033-12.2.0.13266</vt:lpwstr>
  </property>
</Properties>
</file>