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300" r:id="rId6"/>
    <p:sldId id="302" r:id="rId7"/>
    <p:sldId id="303" r:id="rId8"/>
    <p:sldId id="261" r:id="rId9"/>
    <p:sldId id="269" r:id="rId10"/>
    <p:sldId id="263" r:id="rId11"/>
    <p:sldId id="267" r:id="rId12"/>
    <p:sldId id="271" r:id="rId13"/>
    <p:sldId id="275" r:id="rId14"/>
    <p:sldId id="276" r:id="rId15"/>
    <p:sldId id="279" r:id="rId16"/>
    <p:sldId id="280" r:id="rId17"/>
    <p:sldId id="288" r:id="rId18"/>
    <p:sldId id="281" r:id="rId19"/>
    <p:sldId id="289" r:id="rId20"/>
    <p:sldId id="290" r:id="rId21"/>
    <p:sldId id="282" r:id="rId22"/>
    <p:sldId id="277" r:id="rId23"/>
    <p:sldId id="291" r:id="rId24"/>
    <p:sldId id="292" r:id="rId25"/>
    <p:sldId id="278"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2" Type="http://schemas.openxmlformats.org/officeDocument/2006/relationships/notesSlide" Target="../notesSlides/notesSlide14.xml"/><Relationship Id="rId11" Type="http://schemas.openxmlformats.org/officeDocument/2006/relationships/slideLayout" Target="../slideLayouts/slideLayout7.xml"/><Relationship Id="rId10" Type="http://schemas.openxmlformats.org/officeDocument/2006/relationships/image" Target="../media/image18.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jpeg"/><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hyperlink" Target="review%202.pptx" TargetMode="Externa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6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sp>
        <p:nvSpPr>
          <p:cNvPr id="3" name="Text Box 2"/>
          <p:cNvSpPr txBox="1"/>
          <p:nvPr/>
        </p:nvSpPr>
        <p:spPr>
          <a:xfrm>
            <a:off x="1029335" y="937895"/>
            <a:ext cx="11571605" cy="4646295"/>
          </a:xfrm>
          <a:prstGeom prst="rect">
            <a:avLst/>
          </a:prstGeom>
          <a:noFill/>
        </p:spPr>
        <p:txBody>
          <a:bodyPr wrap="square" rtlCol="0">
            <a:spAutoFit/>
          </a:bodyPr>
          <a:p>
            <a:pPr algn="ctr"/>
            <a:r>
              <a:rPr lang="en-US" sz="4400" b="1" dirty="0">
                <a:solidFill>
                  <a:schemeClr val="bg1"/>
                </a:solidFill>
                <a:sym typeface="+mn-ea"/>
              </a:rPr>
              <a:t>Natural Language Processing(SWE1017)</a:t>
            </a:r>
            <a:endParaRPr lang="en-US" sz="4400" b="1" dirty="0">
              <a:solidFill>
                <a:schemeClr val="bg1"/>
              </a:solidFill>
              <a:sym typeface="+mn-ea"/>
            </a:endParaRPr>
          </a:p>
          <a:p>
            <a:pPr algn="ctr"/>
            <a:endParaRPr lang="en-US" sz="4400" b="1" dirty="0">
              <a:solidFill>
                <a:schemeClr val="bg1"/>
              </a:solidFill>
              <a:sym typeface="+mn-ea"/>
            </a:endParaRPr>
          </a:p>
          <a:p>
            <a:pPr algn="ctr"/>
            <a:r>
              <a:rPr lang="en-US" sz="4400" b="1" dirty="0">
                <a:solidFill>
                  <a:schemeClr val="bg1"/>
                </a:solidFill>
                <a:sym typeface="+mn-ea"/>
              </a:rPr>
              <a:t>Disaster Tweets NLP: EDA &amp; BERT With </a:t>
            </a:r>
            <a:br>
              <a:rPr lang="en-US" sz="4400" b="1" dirty="0">
                <a:solidFill>
                  <a:schemeClr val="bg1"/>
                </a:solidFill>
                <a:sym typeface="+mn-ea"/>
              </a:rPr>
            </a:br>
            <a:r>
              <a:rPr lang="en-US" sz="4400" b="1" dirty="0">
                <a:solidFill>
                  <a:schemeClr val="bg1"/>
                </a:solidFill>
                <a:sym typeface="+mn-ea"/>
              </a:rPr>
              <a:t>Transformers</a:t>
            </a:r>
            <a:endParaRPr lang="en-US" sz="4000" b="1" dirty="0">
              <a:solidFill>
                <a:schemeClr val="bg1"/>
              </a:solidFill>
            </a:endParaRPr>
          </a:p>
          <a:p>
            <a:pPr algn="ctr"/>
            <a:endParaRPr lang="en-US" altLang="en-US" sz="40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sz="40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sz="4000"/>
          </a:p>
        </p:txBody>
      </p:sp>
      <p:sp>
        <p:nvSpPr>
          <p:cNvPr id="4" name="Text Box 3"/>
          <p:cNvSpPr txBox="1"/>
          <p:nvPr/>
        </p:nvSpPr>
        <p:spPr>
          <a:xfrm>
            <a:off x="8091488" y="4597400"/>
            <a:ext cx="3994785" cy="2030095"/>
          </a:xfrm>
          <a:prstGeom prst="rect">
            <a:avLst/>
          </a:prstGeom>
          <a:noFill/>
        </p:spPr>
        <p:txBody>
          <a:bodyPr wrap="none" rtlCol="0">
            <a:spAutoFit/>
          </a:bodyPr>
          <a:p>
            <a:pPr algn="ctr"/>
            <a:r>
              <a:rPr lang="en-US" b="1">
                <a:solidFill>
                  <a:schemeClr val="bg1"/>
                </a:solidFill>
                <a:sym typeface="+mn-ea"/>
              </a:rPr>
              <a:t>Team Members</a:t>
            </a:r>
            <a:endParaRPr lang="en-US" b="1">
              <a:solidFill>
                <a:schemeClr val="bg1"/>
              </a:solidFill>
            </a:endParaRPr>
          </a:p>
          <a:p>
            <a:pPr algn="ctr"/>
            <a:endParaRPr lang="en-US">
              <a:solidFill>
                <a:schemeClr val="bg1"/>
              </a:solidFill>
              <a:sym typeface="+mn-ea"/>
            </a:endParaRPr>
          </a:p>
          <a:p>
            <a:pPr algn="ctr"/>
            <a:r>
              <a:rPr lang="en-US">
                <a:solidFill>
                  <a:schemeClr val="bg1"/>
                </a:solidFill>
                <a:sym typeface="+mn-ea"/>
              </a:rPr>
              <a:t>20MIA1031  - SANJAY.M</a:t>
            </a:r>
            <a:endParaRPr lang="en-US">
              <a:solidFill>
                <a:schemeClr val="bg1"/>
              </a:solidFill>
              <a:sym typeface="+mn-ea"/>
            </a:endParaRPr>
          </a:p>
          <a:p>
            <a:pPr algn="ctr"/>
            <a:r>
              <a:rPr lang="en-US">
                <a:solidFill>
                  <a:schemeClr val="bg1"/>
                </a:solidFill>
                <a:sym typeface="+mn-ea"/>
              </a:rPr>
              <a:t>            20MIA1117-PILLARAM MANOJ</a:t>
            </a:r>
            <a:endParaRPr lang="en-US">
              <a:solidFill>
                <a:schemeClr val="bg1"/>
              </a:solidFill>
            </a:endParaRPr>
          </a:p>
          <a:p>
            <a:pPr algn="ctr"/>
            <a:r>
              <a:rPr lang="en-US">
                <a:solidFill>
                  <a:schemeClr val="bg1"/>
                </a:solidFill>
                <a:sym typeface="+mn-ea"/>
              </a:rPr>
              <a:t>               20MIA1162  -  GUNA SHANKAR.S</a:t>
            </a:r>
            <a:endParaRPr lang="en-US">
              <a:solidFill>
                <a:schemeClr val="bg1"/>
              </a:solidFill>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5" name="Text Box 4"/>
          <p:cNvSpPr txBox="1"/>
          <p:nvPr/>
        </p:nvSpPr>
        <p:spPr>
          <a:xfrm>
            <a:off x="8575675" y="3997960"/>
            <a:ext cx="3026410" cy="1383665"/>
          </a:xfrm>
          <a:prstGeom prst="rect">
            <a:avLst/>
          </a:prstGeom>
          <a:noFill/>
        </p:spPr>
        <p:txBody>
          <a:bodyPr wrap="none" rtlCol="0">
            <a:spAutoFit/>
          </a:bodyPr>
          <a:p>
            <a:pPr algn="ctr"/>
            <a:r>
              <a:rPr lang="en-US" sz="2800">
                <a:solidFill>
                  <a:schemeClr val="bg1"/>
                </a:solidFill>
                <a:sym typeface="+mn-ea"/>
              </a:rPr>
              <a:t>kaggle compitition</a:t>
            </a:r>
            <a:endParaRPr lang="en-US" sz="2800">
              <a:solidFill>
                <a:schemeClr val="bg1"/>
              </a:solidFill>
            </a:endParaRPr>
          </a:p>
          <a:p>
            <a:pPr algn="ctr"/>
            <a:endParaRPr lang="en-US" altLang="en-US" sz="2800" dirty="0">
              <a:solidFill>
                <a:schemeClr val="bg1"/>
              </a:solidFill>
              <a:effectLst>
                <a:outerShdw blurRad="38100" dist="38100" dir="2700000" algn="tl">
                  <a:srgbClr val="000000">
                    <a:alpha val="43137"/>
                  </a:srgbClr>
                </a:outerShdw>
              </a:effectLst>
              <a:cs typeface="+mn-ea"/>
              <a:sym typeface="+mn-lt"/>
            </a:endParaRPr>
          </a:p>
          <a:p>
            <a:endParaRPr lang="en-US" sz="2800"/>
          </a:p>
        </p:txBody>
      </p:sp>
      <p:sp>
        <p:nvSpPr>
          <p:cNvPr id="27" name="Freeform 416"/>
          <p:cNvSpPr>
            <a:spLocks noEditPoints="1" noChangeArrowheads="1"/>
          </p:cNvSpPr>
          <p:nvPr/>
        </p:nvSpPr>
        <p:spPr bwMode="auto">
          <a:xfrm>
            <a:off x="736600" y="1179195"/>
            <a:ext cx="1148715" cy="1189990"/>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8" name="Content Placeholder 7"/>
          <p:cNvSpPr>
            <a:spLocks noGrp="1"/>
          </p:cNvSpPr>
          <p:nvPr>
            <p:ph sz="half" idx="1"/>
          </p:nvPr>
        </p:nvSpPr>
        <p:spPr/>
        <p:txBody>
          <a:bodyPr/>
          <a:p>
            <a:endParaRPr lang="en-US"/>
          </a:p>
        </p:txBody>
      </p:sp>
      <p:sp>
        <p:nvSpPr>
          <p:cNvPr id="9" name="Content Placeholder 8"/>
          <p:cNvSpPr>
            <a:spLocks noGrp="1"/>
          </p:cNvSpPr>
          <p:nvPr>
            <p:ph sz="half" idx="2"/>
          </p:nvPr>
        </p:nvSpPr>
        <p:spPr/>
        <p:txBody>
          <a:bodyPr/>
          <a:p>
            <a:endParaRPr lang="en-US"/>
          </a:p>
        </p:txBody>
      </p:sp>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168219" y="-144"/>
            <a:ext cx="12547487" cy="6862589"/>
          </a:xfrm>
          <a:prstGeom prst="rect">
            <a:avLst/>
          </a:prstGeom>
        </p:spPr>
      </p:pic>
      <p:sp>
        <p:nvSpPr>
          <p:cNvPr id="7" name="文本框 6"/>
          <p:cNvSpPr txBox="1"/>
          <p:nvPr/>
        </p:nvSpPr>
        <p:spPr>
          <a:xfrm>
            <a:off x="3792270" y="3309305"/>
            <a:ext cx="4626016" cy="39878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185420"/>
            <a:ext cx="2519045" cy="768350"/>
          </a:xfrm>
          <a:prstGeom prst="rect">
            <a:avLst/>
          </a:prstGeom>
          <a:noFill/>
        </p:spPr>
        <p:txBody>
          <a:bodyPr wrap="none" rtlCol="0" anchor="t">
            <a:spAutoFit/>
          </a:bodyPr>
          <a:p>
            <a:pPr algn="l"/>
            <a:r>
              <a:rPr lang="en-US" altLang="zh-CN" sz="4400" b="1" i="1">
                <a:gradFill>
                  <a:gsLst>
                    <a:gs pos="0">
                      <a:srgbClr val="9EE256"/>
                    </a:gs>
                    <a:gs pos="100000">
                      <a:srgbClr val="52762D"/>
                    </a:gs>
                  </a:gsLst>
                  <a:lin scaled="0"/>
                </a:gradFill>
                <a:effectLst>
                  <a:reflection blurRad="6350" stA="53000" endA="300" endPos="35500" dir="5400000" sy="-90000" algn="bl" rotWithShape="0"/>
                </a:effectLst>
                <a:sym typeface="+mn-ea"/>
              </a:rPr>
              <a:t>Algorithm</a:t>
            </a:r>
            <a:endParaRPr lang="en-US" sz="44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同心圆 3"/>
          <p:cNvSpPr/>
          <p:nvPr/>
        </p:nvSpPr>
        <p:spPr>
          <a:xfrm>
            <a:off x="1372528" y="1535049"/>
            <a:ext cx="1648334" cy="1625572"/>
          </a:xfrm>
          <a:prstGeom prst="donut">
            <a:avLst>
              <a:gd name="adj" fmla="val 919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16" name="矩形 2"/>
          <p:cNvSpPr/>
          <p:nvPr/>
        </p:nvSpPr>
        <p:spPr>
          <a:xfrm>
            <a:off x="551180" y="3056890"/>
            <a:ext cx="1629410" cy="103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17" name="矩形 6"/>
          <p:cNvSpPr/>
          <p:nvPr/>
        </p:nvSpPr>
        <p:spPr>
          <a:xfrm>
            <a:off x="551815" y="3719195"/>
            <a:ext cx="8380730" cy="13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18" name="同心圆 7"/>
          <p:cNvSpPr/>
          <p:nvPr/>
        </p:nvSpPr>
        <p:spPr>
          <a:xfrm>
            <a:off x="7931150" y="3708400"/>
            <a:ext cx="1663700" cy="1702435"/>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19" name="Text Box 18"/>
          <p:cNvSpPr txBox="1"/>
          <p:nvPr/>
        </p:nvSpPr>
        <p:spPr>
          <a:xfrm>
            <a:off x="3573145" y="1657350"/>
            <a:ext cx="8584565" cy="1753235"/>
          </a:xfrm>
          <a:prstGeom prst="rect">
            <a:avLst/>
          </a:prstGeom>
          <a:noFill/>
        </p:spPr>
        <p:txBody>
          <a:bodyPr wrap="square" rtlCol="0">
            <a:spAutoFit/>
          </a:bodyPr>
          <a:p>
            <a:pPr algn="just"/>
            <a:endParaRPr lang="en-US">
              <a:solidFill>
                <a:schemeClr val="bg1"/>
              </a:solidFill>
            </a:endParaRPr>
          </a:p>
          <a:p>
            <a:pPr algn="just"/>
            <a:r>
              <a:rPr lang="en-US">
                <a:solidFill>
                  <a:schemeClr val="bg1"/>
                </a:solidFill>
              </a:rPr>
              <a:t>The BERT (Bidirectional Encoder Representations from Transformers) model is a Google-developed pre-trained deep learning algorithm for natural language processing tasks. It is an effective text classification and language translation tool. The BERT model is used  to categorise tweets as disaster or non-disaster tweets. To adapt to the specific classification task, the BERT model is fine-tuned on training data.</a:t>
            </a:r>
            <a:endParaRPr lang="en-US">
              <a:solidFill>
                <a:schemeClr val="bg1"/>
              </a:solidFill>
            </a:endParaRPr>
          </a:p>
        </p:txBody>
      </p:sp>
      <p:sp>
        <p:nvSpPr>
          <p:cNvPr id="20" name="Text Box 19"/>
          <p:cNvSpPr txBox="1"/>
          <p:nvPr/>
        </p:nvSpPr>
        <p:spPr>
          <a:xfrm>
            <a:off x="121285" y="4411345"/>
            <a:ext cx="7661910" cy="2030095"/>
          </a:xfrm>
          <a:prstGeom prst="rect">
            <a:avLst/>
          </a:prstGeom>
          <a:noFill/>
        </p:spPr>
        <p:txBody>
          <a:bodyPr wrap="square" rtlCol="0" anchor="t">
            <a:spAutoFit/>
          </a:bodyPr>
          <a:p>
            <a:pPr algn="just"/>
            <a:r>
              <a:rPr lang="en-US">
                <a:solidFill>
                  <a:schemeClr val="bg1"/>
                </a:solidFill>
              </a:rPr>
              <a:t>The TF-IDF vectorizer (Term Frequency-Inverse Document Frequency) is a popular feature extraction tool in natural language processing. It is a statistical method for determining the significance of a word in a document based on its frequency and the number of documents in which it appears. The TF-IDF vectorizer is used to convert tweets into numerical feature vectors. The TF-IDF vectorizer assigns a score to each word in the corpus based on its frequency in a specific tweet and its overall frequency in the corpus.</a:t>
            </a:r>
            <a:endParaRPr lang="en-US">
              <a:solidFill>
                <a:schemeClr val="bg1"/>
              </a:solidFill>
            </a:endParaRPr>
          </a:p>
        </p:txBody>
      </p:sp>
      <p:sp>
        <p:nvSpPr>
          <p:cNvPr id="21" name="Text Box 20"/>
          <p:cNvSpPr txBox="1"/>
          <p:nvPr/>
        </p:nvSpPr>
        <p:spPr>
          <a:xfrm>
            <a:off x="9740900" y="3634105"/>
            <a:ext cx="2416810" cy="2861310"/>
          </a:xfrm>
          <a:prstGeom prst="rect">
            <a:avLst/>
          </a:prstGeom>
          <a:noFill/>
        </p:spPr>
        <p:txBody>
          <a:bodyPr wrap="square" rtlCol="0">
            <a:spAutoFit/>
          </a:bodyPr>
          <a:p>
            <a:pPr algn="just"/>
            <a:r>
              <a:rPr lang="en-US">
                <a:solidFill>
                  <a:schemeClr val="bg1"/>
                </a:solidFill>
              </a:rPr>
              <a:t>The BERT model and the TF-IDF vectorizer are both effective text classification tools.The BERT model is more complex and requires more computational resources than the TF-IDF vectorizer, but it can be more accurate.</a:t>
            </a:r>
            <a:endParaRPr lang="en-US">
              <a:solidFill>
                <a:schemeClr val="bg1"/>
              </a:solidFill>
            </a:endParaRPr>
          </a:p>
        </p:txBody>
      </p:sp>
      <p:sp>
        <p:nvSpPr>
          <p:cNvPr id="22" name="Text Box 21"/>
          <p:cNvSpPr txBox="1"/>
          <p:nvPr/>
        </p:nvSpPr>
        <p:spPr>
          <a:xfrm>
            <a:off x="1671320" y="2044700"/>
            <a:ext cx="1349375" cy="583565"/>
          </a:xfrm>
          <a:prstGeom prst="rect">
            <a:avLst/>
          </a:prstGeom>
          <a:noFill/>
        </p:spPr>
        <p:txBody>
          <a:bodyPr wrap="square" rtlCol="0">
            <a:spAutoFit/>
          </a:bodyPr>
          <a:p>
            <a:r>
              <a:rPr lang="en-US" sz="3200" b="1" i="1">
                <a:solidFill>
                  <a:schemeClr val="bg1"/>
                </a:solidFill>
              </a:rPr>
              <a:t>BERT</a:t>
            </a:r>
            <a:endParaRPr lang="en-US" sz="3200" b="1" i="1">
              <a:solidFill>
                <a:schemeClr val="bg1"/>
              </a:solidFill>
            </a:endParaRPr>
          </a:p>
        </p:txBody>
      </p:sp>
      <p:sp>
        <p:nvSpPr>
          <p:cNvPr id="23" name="Text Box 22"/>
          <p:cNvSpPr txBox="1"/>
          <p:nvPr/>
        </p:nvSpPr>
        <p:spPr>
          <a:xfrm>
            <a:off x="8138795" y="4161155"/>
            <a:ext cx="1246505" cy="583565"/>
          </a:xfrm>
          <a:prstGeom prst="rect">
            <a:avLst/>
          </a:prstGeom>
          <a:noFill/>
        </p:spPr>
        <p:txBody>
          <a:bodyPr wrap="none" rtlCol="0">
            <a:spAutoFit/>
          </a:bodyPr>
          <a:p>
            <a:pPr algn="l"/>
            <a:r>
              <a:rPr lang="en-US" sz="3200" b="1" i="1">
                <a:solidFill>
                  <a:schemeClr val="bg1"/>
                </a:solidFill>
              </a:rPr>
              <a:t>TF-IDF</a:t>
            </a:r>
            <a:endParaRPr lang="en-US" sz="3200" b="1" i="1">
              <a:solidFill>
                <a:schemeClr val="bg1"/>
              </a:solidFill>
            </a:endParaRPr>
          </a:p>
        </p:txBody>
      </p:sp>
      <p:sp>
        <p:nvSpPr>
          <p:cNvPr id="5" name="同心圆 7"/>
          <p:cNvSpPr/>
          <p:nvPr/>
        </p:nvSpPr>
        <p:spPr>
          <a:xfrm>
            <a:off x="10340975" y="137795"/>
            <a:ext cx="903605" cy="914400"/>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24" name="矩形 2"/>
          <p:cNvSpPr/>
          <p:nvPr/>
        </p:nvSpPr>
        <p:spPr>
          <a:xfrm>
            <a:off x="10801350" y="127000"/>
            <a:ext cx="162941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25" name="同心圆 7"/>
          <p:cNvSpPr/>
          <p:nvPr/>
        </p:nvSpPr>
        <p:spPr>
          <a:xfrm>
            <a:off x="10720705" y="1082675"/>
            <a:ext cx="828040" cy="848995"/>
          </a:xfrm>
          <a:prstGeom prst="donut">
            <a:avLst>
              <a:gd name="adj" fmla="val 83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26" name="矩形 2"/>
          <p:cNvSpPr/>
          <p:nvPr/>
        </p:nvSpPr>
        <p:spPr>
          <a:xfrm>
            <a:off x="11100435" y="1085850"/>
            <a:ext cx="162941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black"/>
              </a:solidFill>
              <a:cs typeface="+mn-ea"/>
              <a:sym typeface="+mn-lt"/>
            </a:endParaRPr>
          </a:p>
        </p:txBody>
      </p:sp>
      <p:sp>
        <p:nvSpPr>
          <p:cNvPr id="27" name="Text Box 26"/>
          <p:cNvSpPr txBox="1"/>
          <p:nvPr/>
        </p:nvSpPr>
        <p:spPr>
          <a:xfrm>
            <a:off x="10570845" y="281940"/>
            <a:ext cx="1031240" cy="922020"/>
          </a:xfrm>
          <a:prstGeom prst="rect">
            <a:avLst/>
          </a:prstGeom>
          <a:noFill/>
        </p:spPr>
        <p:txBody>
          <a:bodyPr wrap="square" rtlCol="0">
            <a:spAutoFit/>
          </a:bodyPr>
          <a:p>
            <a:r>
              <a:rPr lang="en-US">
                <a:solidFill>
                  <a:schemeClr val="bg1"/>
                </a:solidFill>
              </a:rPr>
              <a:t>LR</a:t>
            </a:r>
            <a:endParaRPr lang="en-US">
              <a:solidFill>
                <a:schemeClr val="bg1"/>
              </a:solidFill>
            </a:endParaRPr>
          </a:p>
          <a:p>
            <a:r>
              <a:rPr lang="en-US">
                <a:solidFill>
                  <a:schemeClr val="bg1"/>
                </a:solidFill>
              </a:rPr>
              <a:t>SVC</a:t>
            </a:r>
            <a:endParaRPr lang="en-US">
              <a:solidFill>
                <a:schemeClr val="bg1"/>
              </a:solidFill>
            </a:endParaRPr>
          </a:p>
          <a:p>
            <a:endParaRPr lang="en-US">
              <a:solidFill>
                <a:schemeClr val="bg1"/>
              </a:solidFill>
            </a:endParaRPr>
          </a:p>
        </p:txBody>
      </p:sp>
      <p:sp>
        <p:nvSpPr>
          <p:cNvPr id="28" name="Text Box 27"/>
          <p:cNvSpPr txBox="1"/>
          <p:nvPr/>
        </p:nvSpPr>
        <p:spPr>
          <a:xfrm>
            <a:off x="10869930" y="1195705"/>
            <a:ext cx="732155" cy="922020"/>
          </a:xfrm>
          <a:prstGeom prst="rect">
            <a:avLst/>
          </a:prstGeom>
          <a:noFill/>
        </p:spPr>
        <p:txBody>
          <a:bodyPr wrap="square" rtlCol="0">
            <a:spAutoFit/>
          </a:bodyPr>
          <a:p>
            <a:pPr algn="l"/>
            <a:r>
              <a:rPr lang="en-US">
                <a:solidFill>
                  <a:schemeClr val="bg1"/>
                </a:solidFill>
                <a:sym typeface="+mn-ea"/>
              </a:rPr>
              <a:t>KNN</a:t>
            </a:r>
            <a:endParaRPr lang="en-US">
              <a:solidFill>
                <a:schemeClr val="bg1"/>
              </a:solidFill>
              <a:sym typeface="+mn-ea"/>
            </a:endParaRPr>
          </a:p>
          <a:p>
            <a:pPr algn="l"/>
            <a:r>
              <a:rPr lang="en-US">
                <a:solidFill>
                  <a:schemeClr val="bg1"/>
                </a:solidFill>
                <a:sym typeface="+mn-ea"/>
              </a:rPr>
              <a:t>SVM</a:t>
            </a:r>
            <a:endParaRPr lang="en-US">
              <a:solidFill>
                <a:schemeClr val="bg1"/>
              </a:solidFill>
            </a:endParaRPr>
          </a:p>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100" name="Text Box 99"/>
          <p:cNvSpPr txBox="1"/>
          <p:nvPr/>
        </p:nvSpPr>
        <p:spPr>
          <a:xfrm>
            <a:off x="137160" y="262890"/>
            <a:ext cx="5080000" cy="829945"/>
          </a:xfrm>
          <a:prstGeom prst="rect">
            <a:avLst/>
          </a:prstGeom>
          <a:noFill/>
          <a:ln w="9525">
            <a:noFill/>
          </a:ln>
        </p:spPr>
        <p:txBody>
          <a:bodyPr>
            <a:spAutoFit/>
          </a:bodyPr>
          <a:p>
            <a:pPr indent="0"/>
            <a:r>
              <a:rPr lang="en-US" sz="4800" b="1">
                <a:solidFill>
                  <a:srgbClr val="FF0000"/>
                </a:solidFill>
                <a:effectLst>
                  <a:reflection blurRad="6350" stA="53000" endA="300" endPos="35500" dir="5400000" sy="-90000" algn="bl" rotWithShape="0"/>
                </a:effectLst>
                <a:latin typeface="Times New Roman" panose="02020603050405020304" charset="0"/>
                <a:cs typeface="等线" charset="0"/>
              </a:rPr>
              <a:t>Methodology</a:t>
            </a:r>
            <a:endParaRPr lang="en-US" sz="4800" b="1">
              <a:solidFill>
                <a:srgbClr val="FF0000"/>
              </a:solidFill>
              <a:effectLst>
                <a:reflection blurRad="6350" stA="53000" endA="300" endPos="35500" dir="5400000" sy="-90000" algn="bl" rotWithShape="0"/>
              </a:effectLst>
              <a:latin typeface="Times New Roman" panose="02020603050405020304" charset="0"/>
              <a:cs typeface="等线" charset="0"/>
            </a:endParaRPr>
          </a:p>
        </p:txBody>
      </p:sp>
      <p:sp>
        <p:nvSpPr>
          <p:cNvPr id="8" name="Text Box 7"/>
          <p:cNvSpPr txBox="1"/>
          <p:nvPr/>
        </p:nvSpPr>
        <p:spPr>
          <a:xfrm>
            <a:off x="485775" y="1947227"/>
            <a:ext cx="5080000" cy="1076325"/>
          </a:xfrm>
          <a:prstGeom prst="rect">
            <a:avLst/>
          </a:prstGeom>
          <a:noFill/>
          <a:ln w="9525">
            <a:noFill/>
          </a:ln>
        </p:spPr>
        <p:txBody>
          <a:bodyPr>
            <a:spAutoFit/>
          </a:bodyPr>
          <a:p>
            <a:pPr marL="457200" indent="-457200">
              <a:buFont typeface="Wingdings" panose="05000000000000000000" charset="0"/>
              <a:buChar char="Ø"/>
            </a:pPr>
            <a:r>
              <a:rPr lang="en-US" sz="3200" b="1">
                <a:solidFill>
                  <a:schemeClr val="accent4">
                    <a:lumMod val="60000"/>
                    <a:lumOff val="40000"/>
                  </a:schemeClr>
                </a:solidFill>
                <a:latin typeface="Times New Roman" panose="02020603050405020304" charset="0"/>
                <a:cs typeface="等线" charset="0"/>
              </a:rPr>
              <a:t>Exploratory Data Analysis (EDA)</a:t>
            </a:r>
            <a:endParaRPr lang="en-US" sz="3200" b="1">
              <a:solidFill>
                <a:schemeClr val="accent4">
                  <a:lumMod val="60000"/>
                  <a:lumOff val="40000"/>
                </a:schemeClr>
              </a:solidFill>
              <a:latin typeface="Times New Roman" panose="02020603050405020304" charset="0"/>
              <a:cs typeface="等线" charset="0"/>
            </a:endParaRPr>
          </a:p>
        </p:txBody>
      </p:sp>
      <p:sp>
        <p:nvSpPr>
          <p:cNvPr id="9" name="Text Box 8"/>
          <p:cNvSpPr txBox="1"/>
          <p:nvPr/>
        </p:nvSpPr>
        <p:spPr>
          <a:xfrm>
            <a:off x="485775" y="4430077"/>
            <a:ext cx="5080000" cy="583565"/>
          </a:xfrm>
          <a:prstGeom prst="rect">
            <a:avLst/>
          </a:prstGeom>
          <a:noFill/>
          <a:ln w="9525">
            <a:noFill/>
          </a:ln>
        </p:spPr>
        <p:txBody>
          <a:bodyPr>
            <a:spAutoFit/>
          </a:bodyPr>
          <a:p>
            <a:pPr marL="457200" indent="-457200">
              <a:buFont typeface="Wingdings" panose="05000000000000000000" charset="0"/>
              <a:buChar char="Ø"/>
            </a:pPr>
            <a:r>
              <a:rPr lang="en-US" sz="3200" b="1">
                <a:solidFill>
                  <a:schemeClr val="accent4">
                    <a:lumMod val="60000"/>
                    <a:lumOff val="40000"/>
                  </a:schemeClr>
                </a:solidFill>
                <a:latin typeface="Times New Roman" panose="02020603050405020304" charset="0"/>
                <a:cs typeface="等线" charset="0"/>
              </a:rPr>
              <a:t>Feature Extraction</a:t>
            </a:r>
            <a:endParaRPr lang="en-US" sz="3200" b="1">
              <a:solidFill>
                <a:schemeClr val="accent4">
                  <a:lumMod val="60000"/>
                  <a:lumOff val="40000"/>
                </a:schemeClr>
              </a:solidFill>
              <a:latin typeface="Times New Roman" panose="02020603050405020304" charset="0"/>
              <a:cs typeface="等线" charset="0"/>
            </a:endParaRPr>
          </a:p>
        </p:txBody>
      </p:sp>
      <p:sp>
        <p:nvSpPr>
          <p:cNvPr id="11" name="Text Box 10"/>
          <p:cNvSpPr txBox="1"/>
          <p:nvPr/>
        </p:nvSpPr>
        <p:spPr>
          <a:xfrm>
            <a:off x="485775" y="5091112"/>
            <a:ext cx="5080000" cy="645160"/>
          </a:xfrm>
          <a:prstGeom prst="rect">
            <a:avLst/>
          </a:prstGeom>
          <a:noFill/>
          <a:ln w="9525">
            <a:noFill/>
          </a:ln>
        </p:spPr>
        <p:txBody>
          <a:bodyPr>
            <a:spAutoFit/>
          </a:bodyPr>
          <a:p>
            <a:pPr marL="571500" indent="-571500">
              <a:buFont typeface="Wingdings" panose="05000000000000000000" charset="0"/>
              <a:buChar char="Ø"/>
            </a:pPr>
            <a:r>
              <a:rPr lang="en-US" sz="3600" b="1">
                <a:solidFill>
                  <a:schemeClr val="accent4">
                    <a:lumMod val="60000"/>
                    <a:lumOff val="40000"/>
                  </a:schemeClr>
                </a:solidFill>
                <a:latin typeface="Times New Roman" panose="02020603050405020304" charset="0"/>
                <a:cs typeface="等线" charset="0"/>
              </a:rPr>
              <a:t>Model Building</a:t>
            </a:r>
            <a:endParaRPr lang="en-US" sz="3600" b="1">
              <a:solidFill>
                <a:schemeClr val="accent4">
                  <a:lumMod val="60000"/>
                  <a:lumOff val="40000"/>
                </a:schemeClr>
              </a:solidFill>
              <a:latin typeface="Times New Roman" panose="02020603050405020304" charset="0"/>
              <a:cs typeface="等线" charset="0"/>
            </a:endParaRPr>
          </a:p>
        </p:txBody>
      </p:sp>
      <p:sp>
        <p:nvSpPr>
          <p:cNvPr id="15" name="Text Box 14"/>
          <p:cNvSpPr txBox="1"/>
          <p:nvPr/>
        </p:nvSpPr>
        <p:spPr>
          <a:xfrm>
            <a:off x="485775" y="3188652"/>
            <a:ext cx="5080000" cy="1076325"/>
          </a:xfrm>
          <a:prstGeom prst="rect">
            <a:avLst/>
          </a:prstGeom>
          <a:noFill/>
          <a:ln w="9525">
            <a:noFill/>
          </a:ln>
        </p:spPr>
        <p:txBody>
          <a:bodyPr>
            <a:spAutoFit/>
          </a:bodyPr>
          <a:p>
            <a:pPr marL="457200" indent="-457200">
              <a:buFont typeface="Wingdings" panose="05000000000000000000" charset="0"/>
              <a:buChar char="Ø"/>
            </a:pPr>
            <a:r>
              <a:rPr lang="en-US" sz="3200" b="1">
                <a:solidFill>
                  <a:schemeClr val="accent4">
                    <a:lumMod val="60000"/>
                    <a:lumOff val="40000"/>
                  </a:schemeClr>
                </a:solidFill>
                <a:latin typeface="Times New Roman" panose="02020603050405020304" charset="0"/>
                <a:cs typeface="等线" charset="0"/>
              </a:rPr>
              <a:t>Data Preprocessing and Data Exploration</a:t>
            </a:r>
            <a:endParaRPr lang="en-US" sz="3200" b="1">
              <a:solidFill>
                <a:schemeClr val="accent4">
                  <a:lumMod val="60000"/>
                  <a:lumOff val="40000"/>
                </a:schemeClr>
              </a:solidFill>
              <a:latin typeface="Times New Roman" panose="02020603050405020304" charset="0"/>
              <a:cs typeface="等线" charset="0"/>
            </a:endParaRPr>
          </a:p>
        </p:txBody>
      </p:sp>
      <p:pic>
        <p:nvPicPr>
          <p:cNvPr id="4" name="Picture 3"/>
          <p:cNvPicPr>
            <a:picLocks noChangeAspect="1"/>
          </p:cNvPicPr>
          <p:nvPr/>
        </p:nvPicPr>
        <p:blipFill>
          <a:blip r:embed="rId3"/>
          <a:stretch>
            <a:fillRect/>
          </a:stretch>
        </p:blipFill>
        <p:spPr>
          <a:xfrm>
            <a:off x="6166485" y="1334135"/>
            <a:ext cx="5544185" cy="41090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10"/>
          <p:cNvPicPr>
            <a:picLocks noChangeAspect="1"/>
          </p:cNvPicPr>
          <p:nvPr/>
        </p:nvPicPr>
        <p:blipFill>
          <a:blip r:embed="rId3"/>
          <a:stretch>
            <a:fillRect/>
          </a:stretch>
        </p:blipFill>
        <p:spPr>
          <a:xfrm>
            <a:off x="1852930" y="876300"/>
            <a:ext cx="3590290" cy="2512060"/>
          </a:xfrm>
          <a:prstGeom prst="rect">
            <a:avLst/>
          </a:prstGeom>
        </p:spPr>
      </p:pic>
      <p:sp>
        <p:nvSpPr>
          <p:cNvPr id="8" name="Text Box 7"/>
          <p:cNvSpPr txBox="1"/>
          <p:nvPr/>
        </p:nvSpPr>
        <p:spPr>
          <a:xfrm>
            <a:off x="5668645" y="774700"/>
            <a:ext cx="6111875" cy="1568450"/>
          </a:xfrm>
          <a:prstGeom prst="rect">
            <a:avLst/>
          </a:prstGeom>
          <a:noFill/>
        </p:spPr>
        <p:txBody>
          <a:bodyPr wrap="square" rtlCol="0">
            <a:spAutoFit/>
          </a:bodyPr>
          <a:p>
            <a:r>
              <a:rPr lang="en-US" sz="2400">
                <a:solidFill>
                  <a:schemeClr val="bg1"/>
                </a:solidFill>
                <a:latin typeface="Times New Roman" panose="02020603050405020304" charset="0"/>
                <a:cs typeface="Times New Roman" panose="02020603050405020304" charset="0"/>
              </a:rPr>
              <a:t>The above bar chart represents the computing the number of instances of each class. The blue color represents whether the disaster is real and the red color represents the disaster is not a real.</a:t>
            </a:r>
            <a:endParaRPr lang="en-US" sz="2400">
              <a:solidFill>
                <a:schemeClr val="bg1"/>
              </a:solidFill>
              <a:latin typeface="Times New Roman" panose="02020603050405020304" charset="0"/>
              <a:cs typeface="Times New Roman" panose="02020603050405020304" charset="0"/>
            </a:endParaRPr>
          </a:p>
        </p:txBody>
      </p:sp>
      <p:pic>
        <p:nvPicPr>
          <p:cNvPr id="11" name="Picture 11"/>
          <p:cNvPicPr>
            <a:picLocks noChangeAspect="1"/>
          </p:cNvPicPr>
          <p:nvPr/>
        </p:nvPicPr>
        <p:blipFill>
          <a:blip r:embed="rId4"/>
          <a:stretch>
            <a:fillRect/>
          </a:stretch>
        </p:blipFill>
        <p:spPr>
          <a:xfrm>
            <a:off x="6496050" y="3825875"/>
            <a:ext cx="4322445" cy="2338705"/>
          </a:xfrm>
          <a:prstGeom prst="rect">
            <a:avLst/>
          </a:prstGeom>
        </p:spPr>
      </p:pic>
      <p:sp>
        <p:nvSpPr>
          <p:cNvPr id="100" name="Text Box 99"/>
          <p:cNvSpPr txBox="1"/>
          <p:nvPr/>
        </p:nvSpPr>
        <p:spPr>
          <a:xfrm>
            <a:off x="1182370" y="4025583"/>
            <a:ext cx="5080000" cy="1938020"/>
          </a:xfrm>
          <a:prstGeom prst="rect">
            <a:avLst/>
          </a:prstGeom>
          <a:noFill/>
          <a:ln w="9525">
            <a:noFill/>
          </a:ln>
        </p:spPr>
        <p:txBody>
          <a:bodyPr>
            <a:spAutoFit/>
          </a:bodyPr>
          <a:p>
            <a:pPr indent="0"/>
            <a:r>
              <a:rPr lang="en-US" sz="2400" b="0">
                <a:solidFill>
                  <a:schemeClr val="bg1"/>
                </a:solidFill>
                <a:latin typeface="Times New Roman" panose="02020603050405020304" charset="0"/>
                <a:cs typeface="等线" charset="0"/>
              </a:rPr>
              <a:t>The above Histogram represents the disaster tweets and Not disaster tweets. Disaster tweets represents in blue color and Not disaster tweets represents in red color.</a:t>
            </a:r>
            <a:endParaRPr lang="en-US" sz="2400" b="0">
              <a:solidFill>
                <a:schemeClr val="bg1"/>
              </a:solidFill>
              <a:latin typeface="Times New Roman" panose="02020603050405020304" charset="0"/>
              <a:cs typeface="等线" charset="0"/>
            </a:endParaRPr>
          </a:p>
        </p:txBody>
      </p:sp>
      <p:sp>
        <p:nvSpPr>
          <p:cNvPr id="9" name="Text Box 8"/>
          <p:cNvSpPr txBox="1"/>
          <p:nvPr/>
        </p:nvSpPr>
        <p:spPr>
          <a:xfrm>
            <a:off x="196215" y="205740"/>
            <a:ext cx="1363345" cy="768350"/>
          </a:xfrm>
          <a:prstGeom prst="rect">
            <a:avLst/>
          </a:prstGeom>
          <a:noFill/>
        </p:spPr>
        <p:txBody>
          <a:bodyPr wrap="none" rtlCol="0">
            <a:spAutoFit/>
            <a:scene3d>
              <a:camera prst="orthographicFront"/>
              <a:lightRig rig="threePt" dir="t"/>
            </a:scene3d>
          </a:bodyPr>
          <a:p>
            <a:r>
              <a:rPr lang="en-US" sz="4400" b="1">
                <a:gradFill>
                  <a:gsLst>
                    <a:gs pos="0">
                      <a:srgbClr val="FBFB11"/>
                    </a:gs>
                    <a:gs pos="100000">
                      <a:srgbClr val="838309"/>
                    </a:gs>
                  </a:gsLst>
                  <a:lin scaled="0"/>
                </a:gradFill>
                <a:effectLst>
                  <a:reflection blurRad="6350" stA="53000" endA="300" endPos="35500" dir="5400000" sy="-90000" algn="bl" rotWithShape="0"/>
                </a:effectLst>
                <a:latin typeface="Times New Roman" panose="02020603050405020304" charset="0"/>
                <a:cs typeface="Times New Roman" panose="02020603050405020304" charset="0"/>
              </a:rPr>
              <a:t>EDA</a:t>
            </a:r>
            <a:endParaRPr lang="en-US" sz="4400" b="1">
              <a:gradFill>
                <a:gsLst>
                  <a:gs pos="0">
                    <a:srgbClr val="FBFB11"/>
                  </a:gs>
                  <a:gs pos="100000">
                    <a:srgbClr val="838309"/>
                  </a:gs>
                </a:gsLst>
                <a:lin scaled="0"/>
              </a:gradFill>
              <a:effectLst>
                <a:reflection blurRad="6350" stA="53000" endA="300" endPos="35500" dir="5400000" sy="-90000" algn="bl" rotWithShape="0"/>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6" name="Picture 5"/>
          <p:cNvPicPr>
            <a:picLocks noChangeAspect="1"/>
          </p:cNvPicPr>
          <p:nvPr/>
        </p:nvPicPr>
        <p:blipFill>
          <a:blip r:embed="rId3"/>
          <a:stretch>
            <a:fillRect/>
          </a:stretch>
        </p:blipFill>
        <p:spPr>
          <a:xfrm>
            <a:off x="4618355" y="4080510"/>
            <a:ext cx="7573645" cy="2493010"/>
          </a:xfrm>
          <a:prstGeom prst="rect">
            <a:avLst/>
          </a:prstGeom>
        </p:spPr>
      </p:pic>
      <p:pic>
        <p:nvPicPr>
          <p:cNvPr id="8" name="Picture 7"/>
          <p:cNvPicPr>
            <a:picLocks noChangeAspect="1"/>
          </p:cNvPicPr>
          <p:nvPr/>
        </p:nvPicPr>
        <p:blipFill>
          <a:blip r:embed="rId4"/>
          <a:stretch>
            <a:fillRect/>
          </a:stretch>
        </p:blipFill>
        <p:spPr>
          <a:xfrm>
            <a:off x="497205" y="876300"/>
            <a:ext cx="6825615" cy="2177415"/>
          </a:xfrm>
          <a:prstGeom prst="rect">
            <a:avLst/>
          </a:prstGeom>
        </p:spPr>
      </p:pic>
      <p:sp>
        <p:nvSpPr>
          <p:cNvPr id="9" name="Text Box 8"/>
          <p:cNvSpPr txBox="1"/>
          <p:nvPr/>
        </p:nvSpPr>
        <p:spPr>
          <a:xfrm>
            <a:off x="2094230" y="4911725"/>
            <a:ext cx="1697990" cy="645160"/>
          </a:xfrm>
          <a:prstGeom prst="rect">
            <a:avLst/>
          </a:prstGeom>
          <a:noFill/>
        </p:spPr>
        <p:txBody>
          <a:bodyPr wrap="none" rtlCol="0">
            <a:spAutoFit/>
          </a:bodyPr>
          <a:p>
            <a:r>
              <a:rPr lang="en-US" sz="3600" b="1">
                <a:gradFill>
                  <a:gsLst>
                    <a:gs pos="0">
                      <a:srgbClr val="FBFB11"/>
                    </a:gs>
                    <a:gs pos="100000">
                      <a:srgbClr val="838309"/>
                    </a:gs>
                  </a:gsLst>
                  <a:lin scaled="0"/>
                </a:gradFill>
              </a:rPr>
              <a:t>CLASS-1</a:t>
            </a:r>
            <a:endParaRPr lang="en-US" sz="3600" b="1">
              <a:gradFill>
                <a:gsLst>
                  <a:gs pos="0">
                    <a:srgbClr val="FBFB11"/>
                  </a:gs>
                  <a:gs pos="100000">
                    <a:srgbClr val="838309"/>
                  </a:gs>
                </a:gsLst>
                <a:lin scaled="0"/>
              </a:gradFill>
            </a:endParaRPr>
          </a:p>
        </p:txBody>
      </p:sp>
      <p:sp>
        <p:nvSpPr>
          <p:cNvPr id="11" name="Text Box 10"/>
          <p:cNvSpPr txBox="1"/>
          <p:nvPr/>
        </p:nvSpPr>
        <p:spPr>
          <a:xfrm>
            <a:off x="7704455" y="1390650"/>
            <a:ext cx="1866900" cy="706755"/>
          </a:xfrm>
          <a:prstGeom prst="rect">
            <a:avLst/>
          </a:prstGeom>
          <a:noFill/>
        </p:spPr>
        <p:txBody>
          <a:bodyPr wrap="none" rtlCol="0">
            <a:spAutoFit/>
          </a:bodyPr>
          <a:p>
            <a:r>
              <a:rPr lang="en-US" sz="4000" b="1">
                <a:gradFill>
                  <a:gsLst>
                    <a:gs pos="0">
                      <a:srgbClr val="FBFB11"/>
                    </a:gs>
                    <a:gs pos="100000">
                      <a:srgbClr val="838309"/>
                    </a:gs>
                  </a:gsLst>
                  <a:lin scaled="0"/>
                </a:gradFill>
              </a:rPr>
              <a:t>CLASS-0</a:t>
            </a:r>
            <a:endParaRPr lang="en-US" sz="4000" b="1">
              <a:gradFill>
                <a:gsLst>
                  <a:gs pos="0">
                    <a:srgbClr val="FBFB11"/>
                  </a:gs>
                  <a:gs pos="100000">
                    <a:srgbClr val="838309"/>
                  </a:gs>
                </a:gsLst>
                <a:lin scaled="0"/>
              </a:gradFill>
            </a:endParaRPr>
          </a:p>
        </p:txBody>
      </p:sp>
      <p:sp>
        <p:nvSpPr>
          <p:cNvPr id="15" name="Text Box 14"/>
          <p:cNvSpPr txBox="1"/>
          <p:nvPr/>
        </p:nvSpPr>
        <p:spPr>
          <a:xfrm>
            <a:off x="7704455" y="297180"/>
            <a:ext cx="3526790" cy="706755"/>
          </a:xfrm>
          <a:prstGeom prst="rect">
            <a:avLst/>
          </a:prstGeom>
          <a:noFill/>
        </p:spPr>
        <p:txBody>
          <a:bodyPr wrap="none" rtlCol="0">
            <a:spAutoFit/>
          </a:bodyPr>
          <a:p>
            <a:r>
              <a:rPr lang="en-US" sz="4000" b="1">
                <a:solidFill>
                  <a:schemeClr val="bg1"/>
                </a:solidFill>
                <a:effectLst>
                  <a:reflection blurRad="6350" stA="53000" endA="300" endPos="35500" dir="5400000" sy="-90000" algn="bl" rotWithShape="0"/>
                </a:effectLst>
              </a:rPr>
              <a:t>Character count</a:t>
            </a:r>
            <a:endParaRPr lang="en-US" sz="4000" b="1">
              <a:solidFill>
                <a:schemeClr val="bg1"/>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6" name="Text Box 5"/>
          <p:cNvSpPr txBox="1"/>
          <p:nvPr/>
        </p:nvSpPr>
        <p:spPr>
          <a:xfrm>
            <a:off x="4326255" y="4989830"/>
            <a:ext cx="4376420" cy="398780"/>
          </a:xfrm>
          <a:prstGeom prst="rect">
            <a:avLst/>
          </a:prstGeom>
          <a:noFill/>
        </p:spPr>
        <p:txBody>
          <a:bodyPr wrap="square" rtlCol="0" anchor="t">
            <a:spAutoFit/>
          </a:bodyPr>
          <a:p>
            <a:pPr marL="0" indent="0">
              <a:buNone/>
            </a:pPr>
            <a:endParaRPr lang="en-US" sz="2000" i="1">
              <a:solidFill>
                <a:schemeClr val="bg1"/>
              </a:solidFill>
              <a:latin typeface="Gill Sans MT Condensed" panose="020B0506020104020203" charset="0"/>
              <a:cs typeface="Gill Sans MT Condensed" panose="020B0506020104020203" charset="0"/>
              <a:sym typeface="+mn-ea"/>
            </a:endParaRPr>
          </a:p>
        </p:txBody>
      </p:sp>
      <p:pic>
        <p:nvPicPr>
          <p:cNvPr id="5" name="Picture 4"/>
          <p:cNvPicPr>
            <a:picLocks noChangeAspect="1"/>
          </p:cNvPicPr>
          <p:nvPr/>
        </p:nvPicPr>
        <p:blipFill>
          <a:blip r:embed="rId3"/>
          <a:stretch>
            <a:fillRect/>
          </a:stretch>
        </p:blipFill>
        <p:spPr>
          <a:xfrm>
            <a:off x="294640" y="607060"/>
            <a:ext cx="2868295" cy="2702560"/>
          </a:xfrm>
          <a:prstGeom prst="rect">
            <a:avLst/>
          </a:prstGeom>
        </p:spPr>
      </p:pic>
      <p:pic>
        <p:nvPicPr>
          <p:cNvPr id="8" name="Picture 7"/>
          <p:cNvPicPr>
            <a:picLocks noChangeAspect="1"/>
          </p:cNvPicPr>
          <p:nvPr/>
        </p:nvPicPr>
        <p:blipFill>
          <a:blip r:embed="rId4"/>
          <a:stretch>
            <a:fillRect/>
          </a:stretch>
        </p:blipFill>
        <p:spPr>
          <a:xfrm>
            <a:off x="3162935" y="607060"/>
            <a:ext cx="2791460" cy="2702560"/>
          </a:xfrm>
          <a:prstGeom prst="rect">
            <a:avLst/>
          </a:prstGeom>
        </p:spPr>
      </p:pic>
      <p:pic>
        <p:nvPicPr>
          <p:cNvPr id="9" name="Picture 8"/>
          <p:cNvPicPr>
            <a:picLocks noChangeAspect="1"/>
          </p:cNvPicPr>
          <p:nvPr/>
        </p:nvPicPr>
        <p:blipFill>
          <a:blip r:embed="rId5"/>
          <a:stretch>
            <a:fillRect/>
          </a:stretch>
        </p:blipFill>
        <p:spPr>
          <a:xfrm>
            <a:off x="388620" y="3963670"/>
            <a:ext cx="2526665" cy="2451100"/>
          </a:xfrm>
          <a:prstGeom prst="rect">
            <a:avLst/>
          </a:prstGeom>
        </p:spPr>
      </p:pic>
      <p:pic>
        <p:nvPicPr>
          <p:cNvPr id="11" name="Picture 10"/>
          <p:cNvPicPr>
            <a:picLocks noChangeAspect="1"/>
          </p:cNvPicPr>
          <p:nvPr/>
        </p:nvPicPr>
        <p:blipFill>
          <a:blip r:embed="rId6"/>
          <a:stretch>
            <a:fillRect/>
          </a:stretch>
        </p:blipFill>
        <p:spPr>
          <a:xfrm>
            <a:off x="2915285" y="3963670"/>
            <a:ext cx="2562225" cy="2451735"/>
          </a:xfrm>
          <a:prstGeom prst="rect">
            <a:avLst/>
          </a:prstGeom>
        </p:spPr>
      </p:pic>
      <p:pic>
        <p:nvPicPr>
          <p:cNvPr id="15" name="Picture 14"/>
          <p:cNvPicPr>
            <a:picLocks noChangeAspect="1"/>
          </p:cNvPicPr>
          <p:nvPr/>
        </p:nvPicPr>
        <p:blipFill>
          <a:blip r:embed="rId7"/>
          <a:stretch>
            <a:fillRect/>
          </a:stretch>
        </p:blipFill>
        <p:spPr>
          <a:xfrm>
            <a:off x="9170035" y="607060"/>
            <a:ext cx="2777490" cy="2590165"/>
          </a:xfrm>
          <a:prstGeom prst="rect">
            <a:avLst/>
          </a:prstGeom>
        </p:spPr>
      </p:pic>
      <p:pic>
        <p:nvPicPr>
          <p:cNvPr id="16" name="Picture 15"/>
          <p:cNvPicPr>
            <a:picLocks noChangeAspect="1"/>
          </p:cNvPicPr>
          <p:nvPr/>
        </p:nvPicPr>
        <p:blipFill>
          <a:blip r:embed="rId8"/>
          <a:stretch>
            <a:fillRect/>
          </a:stretch>
        </p:blipFill>
        <p:spPr>
          <a:xfrm>
            <a:off x="9170670" y="3197225"/>
            <a:ext cx="2776855" cy="2644140"/>
          </a:xfrm>
          <a:prstGeom prst="rect">
            <a:avLst/>
          </a:prstGeom>
        </p:spPr>
      </p:pic>
      <p:sp>
        <p:nvSpPr>
          <p:cNvPr id="17" name="Text Box 16"/>
          <p:cNvSpPr txBox="1"/>
          <p:nvPr/>
        </p:nvSpPr>
        <p:spPr>
          <a:xfrm>
            <a:off x="5954395" y="518160"/>
            <a:ext cx="2976880" cy="1568450"/>
          </a:xfrm>
          <a:prstGeom prst="rect">
            <a:avLst/>
          </a:prstGeom>
          <a:noFill/>
        </p:spPr>
        <p:txBody>
          <a:bodyPr wrap="none" rtlCol="0">
            <a:spAutoFit/>
          </a:bodyPr>
          <a:p>
            <a:pPr marL="285750" indent="-285750" algn="l">
              <a:buFont typeface="Wingdings" panose="05000000000000000000" charset="0"/>
              <a:buChar char="Ø"/>
            </a:pPr>
            <a:r>
              <a:rPr lang="en-US" sz="2400">
                <a:solidFill>
                  <a:srgbClr val="FFFF00"/>
                </a:solidFill>
                <a:effectLst>
                  <a:reflection blurRad="6350" stA="53000" endA="300" endPos="35500" dir="5400000" sy="-90000" algn="bl" rotWithShape="0"/>
                </a:effectLst>
              </a:rPr>
              <a:t>word_count</a:t>
            </a:r>
            <a:endParaRPr lang="en-US" sz="2400">
              <a:solidFill>
                <a:srgbClr val="FFFF00"/>
              </a:solidFill>
              <a:effectLst>
                <a:reflection blurRad="6350" stA="53000" endA="300" endPos="35500" dir="5400000" sy="-90000" algn="bl" rotWithShape="0"/>
              </a:effectLst>
            </a:endParaRPr>
          </a:p>
          <a:p>
            <a:pPr marL="285750" indent="-285750" algn="l">
              <a:buFont typeface="Wingdings" panose="05000000000000000000" charset="0"/>
              <a:buChar char="Ø"/>
            </a:pPr>
            <a:r>
              <a:rPr lang="en-US" sz="2400">
                <a:solidFill>
                  <a:srgbClr val="FFFF00"/>
                </a:solidFill>
                <a:effectLst>
                  <a:reflection blurRad="6350" stA="53000" endA="300" endPos="35500" dir="5400000" sy="-90000" algn="bl" rotWithShape="0"/>
                </a:effectLst>
              </a:rPr>
              <a:t>hashtag_count</a:t>
            </a:r>
            <a:endParaRPr lang="en-US" sz="2400">
              <a:solidFill>
                <a:srgbClr val="FFFF00"/>
              </a:solidFill>
              <a:effectLst>
                <a:reflection blurRad="6350" stA="53000" endA="300" endPos="35500" dir="5400000" sy="-90000" algn="bl" rotWithShape="0"/>
              </a:effectLst>
            </a:endParaRPr>
          </a:p>
          <a:p>
            <a:pPr marL="285750" indent="-285750" algn="l">
              <a:buFont typeface="Wingdings" panose="05000000000000000000" charset="0"/>
              <a:buChar char="Ø"/>
            </a:pPr>
            <a:r>
              <a:rPr lang="en-US" sz="2400">
                <a:solidFill>
                  <a:srgbClr val="FFFF00"/>
                </a:solidFill>
                <a:effectLst>
                  <a:reflection blurRad="6350" stA="53000" endA="300" endPos="35500" dir="5400000" sy="-90000" algn="bl" rotWithShape="0"/>
                </a:effectLst>
              </a:rPr>
              <a:t>unique_word_count</a:t>
            </a:r>
            <a:endParaRPr lang="en-US" sz="2400">
              <a:solidFill>
                <a:srgbClr val="FFFF00"/>
              </a:solidFill>
              <a:effectLst>
                <a:reflection blurRad="6350" stA="53000" endA="300" endPos="35500" dir="5400000" sy="-90000" algn="bl" rotWithShape="0"/>
              </a:effectLst>
            </a:endParaRPr>
          </a:p>
          <a:p>
            <a:pPr marL="285750" indent="-285750" algn="l">
              <a:buFont typeface="Wingdings" panose="05000000000000000000" charset="0"/>
              <a:buChar char="Ø"/>
            </a:pPr>
            <a:r>
              <a:rPr lang="en-US" sz="2400">
                <a:solidFill>
                  <a:srgbClr val="FFFF00"/>
                </a:solidFill>
                <a:effectLst>
                  <a:reflection blurRad="6350" stA="53000" endA="300" endPos="35500" dir="5400000" sy="-90000" algn="bl" rotWithShape="0"/>
                </a:effectLst>
              </a:rPr>
              <a:t>stop_word_count</a:t>
            </a:r>
            <a:endParaRPr lang="en-US" sz="2400">
              <a:solidFill>
                <a:srgbClr val="FFFF00"/>
              </a:solidFill>
              <a:effectLst>
                <a:reflection blurRad="6350" stA="53000" endA="300" endPos="35500" dir="5400000" sy="-90000" algn="bl" rotWithShape="0"/>
              </a:effectLst>
            </a:endParaRPr>
          </a:p>
        </p:txBody>
      </p:sp>
      <p:pic>
        <p:nvPicPr>
          <p:cNvPr id="18" name="Picture 17"/>
          <p:cNvPicPr>
            <a:picLocks noChangeAspect="1"/>
          </p:cNvPicPr>
          <p:nvPr/>
        </p:nvPicPr>
        <p:blipFill>
          <a:blip r:embed="rId9"/>
          <a:stretch>
            <a:fillRect/>
          </a:stretch>
        </p:blipFill>
        <p:spPr>
          <a:xfrm>
            <a:off x="6551295" y="4584700"/>
            <a:ext cx="2176145" cy="2154555"/>
          </a:xfrm>
          <a:prstGeom prst="rect">
            <a:avLst/>
          </a:prstGeom>
        </p:spPr>
      </p:pic>
      <p:pic>
        <p:nvPicPr>
          <p:cNvPr id="19" name="Picture 18"/>
          <p:cNvPicPr>
            <a:picLocks noChangeAspect="1"/>
          </p:cNvPicPr>
          <p:nvPr/>
        </p:nvPicPr>
        <p:blipFill>
          <a:blip r:embed="rId10"/>
          <a:stretch>
            <a:fillRect/>
          </a:stretch>
        </p:blipFill>
        <p:spPr>
          <a:xfrm>
            <a:off x="6551295" y="2479675"/>
            <a:ext cx="2176145" cy="2117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137160" y="575945"/>
            <a:ext cx="4508500" cy="706755"/>
          </a:xfrm>
          <a:prstGeom prst="rect">
            <a:avLst/>
          </a:prstGeom>
          <a:noFill/>
        </p:spPr>
        <p:txBody>
          <a:bodyPr wrap="none" rtlCol="0" anchor="t">
            <a:spAutoFit/>
          </a:bodyPr>
          <a:p>
            <a:pPr indent="0">
              <a:buFont typeface="Wingdings" panose="05000000000000000000" charset="0"/>
              <a:buNone/>
            </a:pPr>
            <a:r>
              <a:rPr lang="en-US" sz="4000" b="1">
                <a:gradFill>
                  <a:gsLst>
                    <a:gs pos="0">
                      <a:srgbClr val="9EE256"/>
                    </a:gs>
                    <a:gs pos="100000">
                      <a:srgbClr val="52762D"/>
                    </a:gs>
                  </a:gsLst>
                  <a:lin scaled="0"/>
                </a:gradFill>
                <a:effectLst>
                  <a:reflection blurRad="6350" stA="53000" endA="300" endPos="35500" dir="5400000" sy="-90000" algn="bl" rotWithShape="0"/>
                </a:effectLst>
                <a:latin typeface="Times New Roman" panose="02020603050405020304" charset="0"/>
                <a:cs typeface="等线" charset="0"/>
                <a:sym typeface="+mn-ea"/>
              </a:rPr>
              <a:t>Data Preprocessing </a:t>
            </a:r>
            <a:endParaRPr lang="en-US" sz="4000" b="1">
              <a:gradFill>
                <a:gsLst>
                  <a:gs pos="0">
                    <a:srgbClr val="9EE256"/>
                  </a:gs>
                  <a:gs pos="100000">
                    <a:srgbClr val="52762D"/>
                  </a:gs>
                </a:gsLst>
                <a:lin scaled="0"/>
              </a:gradFill>
              <a:effectLst>
                <a:reflection blurRad="6350" stA="53000" endA="300" endPos="35500" dir="5400000" sy="-90000" algn="bl" rotWithShape="0"/>
              </a:effectLst>
              <a:latin typeface="Times New Roman" panose="02020603050405020304" charset="0"/>
              <a:cs typeface="等线" charset="0"/>
              <a:sym typeface="+mn-ea"/>
            </a:endParaRPr>
          </a:p>
        </p:txBody>
      </p:sp>
      <p:pic>
        <p:nvPicPr>
          <p:cNvPr id="8" name="Picture 2"/>
          <p:cNvPicPr>
            <a:picLocks noChangeAspect="1"/>
          </p:cNvPicPr>
          <p:nvPr/>
        </p:nvPicPr>
        <p:blipFill>
          <a:blip r:embed="rId3"/>
          <a:stretch>
            <a:fillRect/>
          </a:stretch>
        </p:blipFill>
        <p:spPr>
          <a:xfrm>
            <a:off x="4729480" y="1724660"/>
            <a:ext cx="7462520" cy="48844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3"/>
          <p:cNvPicPr>
            <a:picLocks noChangeAspect="1"/>
          </p:cNvPicPr>
          <p:nvPr/>
        </p:nvPicPr>
        <p:blipFill>
          <a:blip r:embed="rId3"/>
          <a:stretch>
            <a:fillRect/>
          </a:stretch>
        </p:blipFill>
        <p:spPr>
          <a:xfrm>
            <a:off x="137160" y="433070"/>
            <a:ext cx="5862320" cy="2564765"/>
          </a:xfrm>
          <a:prstGeom prst="rect">
            <a:avLst/>
          </a:prstGeom>
        </p:spPr>
      </p:pic>
      <p:pic>
        <p:nvPicPr>
          <p:cNvPr id="8" name="Picture 7"/>
          <p:cNvPicPr>
            <a:picLocks noChangeAspect="1"/>
          </p:cNvPicPr>
          <p:nvPr/>
        </p:nvPicPr>
        <p:blipFill>
          <a:blip r:embed="rId4"/>
          <a:stretch>
            <a:fillRect/>
          </a:stretch>
        </p:blipFill>
        <p:spPr>
          <a:xfrm>
            <a:off x="6228715" y="2223135"/>
            <a:ext cx="5872480" cy="2572385"/>
          </a:xfrm>
          <a:prstGeom prst="rect">
            <a:avLst/>
          </a:prstGeom>
        </p:spPr>
      </p:pic>
      <p:pic>
        <p:nvPicPr>
          <p:cNvPr id="9" name="Picture 8"/>
          <p:cNvPicPr>
            <a:picLocks noChangeAspect="1"/>
          </p:cNvPicPr>
          <p:nvPr/>
        </p:nvPicPr>
        <p:blipFill>
          <a:blip r:embed="rId5"/>
          <a:stretch>
            <a:fillRect/>
          </a:stretch>
        </p:blipFill>
        <p:spPr>
          <a:xfrm>
            <a:off x="137795" y="3806825"/>
            <a:ext cx="5861685" cy="2524760"/>
          </a:xfrm>
          <a:prstGeom prst="rect">
            <a:avLst/>
          </a:prstGeom>
        </p:spPr>
      </p:pic>
      <p:sp>
        <p:nvSpPr>
          <p:cNvPr id="11" name="Text Box 10"/>
          <p:cNvSpPr txBox="1"/>
          <p:nvPr/>
        </p:nvSpPr>
        <p:spPr>
          <a:xfrm>
            <a:off x="7282180" y="575945"/>
            <a:ext cx="4646295" cy="706755"/>
          </a:xfrm>
          <a:prstGeom prst="rect">
            <a:avLst/>
          </a:prstGeom>
          <a:noFill/>
        </p:spPr>
        <p:txBody>
          <a:bodyPr wrap="square" rtlCol="0">
            <a:spAutoFit/>
          </a:bodyPr>
          <a:p>
            <a:r>
              <a:rPr lang="en-US" sz="4000" b="1">
                <a:solidFill>
                  <a:srgbClr val="92D050"/>
                </a:solidFill>
                <a:effectLst>
                  <a:reflection blurRad="6350" stA="53000" endA="300" endPos="35500" dir="5400000" sy="-90000" algn="bl" rotWithShape="0"/>
                </a:effectLst>
              </a:rPr>
              <a:t>N-GRAM Analysis </a:t>
            </a:r>
            <a:endParaRPr lang="en-US" sz="4000" b="1">
              <a:solidFill>
                <a:srgbClr val="92D050"/>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3"/>
          <p:cNvPicPr>
            <a:picLocks noChangeAspect="1"/>
          </p:cNvPicPr>
          <p:nvPr/>
        </p:nvPicPr>
        <p:blipFill>
          <a:blip r:embed="rId3"/>
          <a:stretch>
            <a:fillRect/>
          </a:stretch>
        </p:blipFill>
        <p:spPr>
          <a:xfrm>
            <a:off x="5620385" y="421005"/>
            <a:ext cx="6454140" cy="2957195"/>
          </a:xfrm>
          <a:prstGeom prst="rect">
            <a:avLst/>
          </a:prstGeom>
        </p:spPr>
      </p:pic>
      <p:pic>
        <p:nvPicPr>
          <p:cNvPr id="8" name="Picture 7"/>
          <p:cNvPicPr>
            <a:picLocks noChangeAspect="1"/>
          </p:cNvPicPr>
          <p:nvPr/>
        </p:nvPicPr>
        <p:blipFill>
          <a:blip r:embed="rId4"/>
          <a:stretch>
            <a:fillRect/>
          </a:stretch>
        </p:blipFill>
        <p:spPr>
          <a:xfrm>
            <a:off x="137160" y="3378200"/>
            <a:ext cx="7419340" cy="3338195"/>
          </a:xfrm>
          <a:prstGeom prst="rect">
            <a:avLst/>
          </a:prstGeom>
        </p:spPr>
      </p:pic>
      <p:sp>
        <p:nvSpPr>
          <p:cNvPr id="9" name="Text Box 8"/>
          <p:cNvSpPr txBox="1"/>
          <p:nvPr/>
        </p:nvSpPr>
        <p:spPr>
          <a:xfrm>
            <a:off x="8117205" y="4211320"/>
            <a:ext cx="3830320" cy="953135"/>
          </a:xfrm>
          <a:prstGeom prst="rect">
            <a:avLst/>
          </a:prstGeom>
          <a:noFill/>
        </p:spPr>
        <p:txBody>
          <a:bodyPr wrap="square" rtlCol="0" anchor="t">
            <a:spAutoFit/>
          </a:bodyPr>
          <a:p>
            <a:r>
              <a:rPr lang="en-US" sz="2800" b="1">
                <a:solidFill>
                  <a:schemeClr val="bg1"/>
                </a:solidFill>
                <a:effectLst>
                  <a:reflection blurRad="6350" stA="53000" endA="300" endPos="35500" dir="5400000" sy="-90000" algn="bl" rotWithShape="0"/>
                </a:effectLst>
                <a:sym typeface="+mn-ea"/>
              </a:rPr>
              <a:t>Characters Per "Disaster" Tweet</a:t>
            </a:r>
            <a:endParaRPr lang="en-US" sz="2800" b="1">
              <a:solidFill>
                <a:schemeClr val="bg1"/>
              </a:solidFill>
              <a:effectLst>
                <a:reflection blurRad="6350" stA="53000" endA="300" endPos="35500" dir="5400000" sy="-90000" algn="bl" rotWithShape="0"/>
              </a:effectLst>
            </a:endParaRPr>
          </a:p>
        </p:txBody>
      </p:sp>
      <p:sp>
        <p:nvSpPr>
          <p:cNvPr id="11" name="Text Box 10"/>
          <p:cNvSpPr txBox="1"/>
          <p:nvPr/>
        </p:nvSpPr>
        <p:spPr>
          <a:xfrm>
            <a:off x="2807970" y="1282700"/>
            <a:ext cx="3228975" cy="706755"/>
          </a:xfrm>
          <a:prstGeom prst="rect">
            <a:avLst/>
          </a:prstGeom>
          <a:noFill/>
        </p:spPr>
        <p:txBody>
          <a:bodyPr wrap="square" rtlCol="0" anchor="t">
            <a:spAutoFit/>
          </a:bodyPr>
          <a:p>
            <a:r>
              <a:rPr lang="en-US" sz="2000" b="1">
                <a:solidFill>
                  <a:schemeClr val="bg1"/>
                </a:solidFill>
                <a:effectLst>
                  <a:reflection blurRad="6350" stA="53000" endA="300" endPos="35500" dir="5400000" sy="-90000" algn="bl" rotWithShape="0"/>
                </a:effectLst>
              </a:rPr>
              <a:t>Characters Per "Non Disaster" Tweet</a:t>
            </a:r>
            <a:endParaRPr lang="en-US" sz="2000" b="1">
              <a:solidFill>
                <a:schemeClr val="bg1"/>
              </a:solidFill>
              <a:effectLst>
                <a:reflection blurRad="6350" stA="53000" endA="300" endPos="35500" dir="5400000" sy="-90000" algn="bl" rotWithShape="0"/>
              </a:effectLst>
            </a:endParaRPr>
          </a:p>
        </p:txBody>
      </p:sp>
      <p:sp>
        <p:nvSpPr>
          <p:cNvPr id="15" name="Text Box 14"/>
          <p:cNvSpPr txBox="1"/>
          <p:nvPr/>
        </p:nvSpPr>
        <p:spPr>
          <a:xfrm>
            <a:off x="137160" y="333375"/>
            <a:ext cx="3756660" cy="768350"/>
          </a:xfrm>
          <a:prstGeom prst="rect">
            <a:avLst/>
          </a:prstGeom>
          <a:noFill/>
        </p:spPr>
        <p:txBody>
          <a:bodyPr wrap="square" rtlCol="0" anchor="t">
            <a:spAutoFit/>
          </a:bodyPr>
          <a:p>
            <a:r>
              <a:rPr lang="en-US" sz="4400" b="1">
                <a:gradFill>
                  <a:gsLst>
                    <a:gs pos="0">
                      <a:srgbClr val="FECF40"/>
                    </a:gs>
                    <a:gs pos="100000">
                      <a:srgbClr val="846C21"/>
                    </a:gs>
                  </a:gsLst>
                  <a:lin scaled="0"/>
                </a:gradFill>
                <a:effectLst>
                  <a:reflection blurRad="6350" stA="53000" endA="300" endPos="35500" dir="5400000" sy="-90000" algn="bl" rotWithShape="0"/>
                </a:effectLst>
              </a:rPr>
              <a:t>Tweet Lengths</a:t>
            </a:r>
            <a:endParaRPr lang="en-US" sz="4400" b="1">
              <a:gradFill>
                <a:gsLst>
                  <a:gs pos="0">
                    <a:srgbClr val="FECF40"/>
                  </a:gs>
                  <a:gs pos="100000">
                    <a:srgbClr val="846C21"/>
                  </a:gs>
                </a:gsLst>
                <a:lin scaled="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3"/>
          <p:cNvPicPr>
            <a:picLocks noChangeAspect="1"/>
          </p:cNvPicPr>
          <p:nvPr/>
        </p:nvPicPr>
        <p:blipFill>
          <a:blip r:embed="rId3"/>
          <a:stretch>
            <a:fillRect/>
          </a:stretch>
        </p:blipFill>
        <p:spPr>
          <a:xfrm>
            <a:off x="256540" y="587375"/>
            <a:ext cx="7383780" cy="2559050"/>
          </a:xfrm>
          <a:prstGeom prst="rect">
            <a:avLst/>
          </a:prstGeom>
        </p:spPr>
      </p:pic>
      <p:pic>
        <p:nvPicPr>
          <p:cNvPr id="8" name="Picture 7"/>
          <p:cNvPicPr>
            <a:picLocks noChangeAspect="1"/>
          </p:cNvPicPr>
          <p:nvPr/>
        </p:nvPicPr>
        <p:blipFill>
          <a:blip r:embed="rId4"/>
          <a:stretch>
            <a:fillRect/>
          </a:stretch>
        </p:blipFill>
        <p:spPr>
          <a:xfrm>
            <a:off x="4218305" y="3517265"/>
            <a:ext cx="7798435" cy="2747010"/>
          </a:xfrm>
          <a:prstGeom prst="rect">
            <a:avLst/>
          </a:prstGeom>
        </p:spPr>
      </p:pic>
      <p:sp>
        <p:nvSpPr>
          <p:cNvPr id="9" name="Text Box 8"/>
          <p:cNvSpPr txBox="1"/>
          <p:nvPr/>
        </p:nvSpPr>
        <p:spPr>
          <a:xfrm>
            <a:off x="1508760" y="4258945"/>
            <a:ext cx="2540000" cy="521970"/>
          </a:xfrm>
          <a:prstGeom prst="rect">
            <a:avLst/>
          </a:prstGeom>
          <a:noFill/>
        </p:spPr>
        <p:txBody>
          <a:bodyPr wrap="square" rtlCol="0" anchor="t">
            <a:spAutoFit/>
          </a:bodyPr>
          <a:p>
            <a:r>
              <a:rPr lang="en-US" sz="2800" b="1">
                <a:solidFill>
                  <a:schemeClr val="bg1"/>
                </a:solidFill>
                <a:effectLst>
                  <a:reflection blurRad="6350" stA="53000" endA="300" endPos="35500" dir="5400000" sy="-90000" algn="bl" rotWithShape="0"/>
                </a:effectLst>
              </a:rPr>
              <a:t>Word Lengths</a:t>
            </a:r>
            <a:endParaRPr lang="en-US" sz="2800" b="1">
              <a:solidFill>
                <a:schemeClr val="bg1"/>
              </a:solidFill>
              <a:effectLst>
                <a:reflection blurRad="6350" stA="53000" endA="300" endPos="35500" dir="5400000" sy="-90000" algn="bl" rotWithShape="0"/>
              </a:effectLst>
            </a:endParaRPr>
          </a:p>
        </p:txBody>
      </p:sp>
      <p:sp>
        <p:nvSpPr>
          <p:cNvPr id="11" name="Text Box 10"/>
          <p:cNvSpPr txBox="1"/>
          <p:nvPr/>
        </p:nvSpPr>
        <p:spPr>
          <a:xfrm>
            <a:off x="7879080" y="1724660"/>
            <a:ext cx="2540000" cy="521970"/>
          </a:xfrm>
          <a:prstGeom prst="rect">
            <a:avLst/>
          </a:prstGeom>
          <a:noFill/>
        </p:spPr>
        <p:txBody>
          <a:bodyPr wrap="square" rtlCol="0" anchor="t">
            <a:spAutoFit/>
          </a:bodyPr>
          <a:p>
            <a:r>
              <a:rPr lang="en-US" sz="2800" b="1">
                <a:solidFill>
                  <a:schemeClr val="bg1"/>
                </a:solidFill>
                <a:effectLst>
                  <a:reflection blurRad="6350" stA="53000" endA="300" endPos="35500" dir="5400000" sy="-90000" algn="bl" rotWithShape="0"/>
                </a:effectLst>
              </a:rPr>
              <a:t>Word Counts</a:t>
            </a:r>
            <a:endParaRPr lang="en-US" sz="2800" b="1">
              <a:solidFill>
                <a:schemeClr val="bg1"/>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3"/>
          <p:cNvPicPr>
            <a:picLocks noChangeAspect="1"/>
          </p:cNvPicPr>
          <p:nvPr/>
        </p:nvPicPr>
        <p:blipFill>
          <a:blip r:embed="rId3"/>
          <a:stretch>
            <a:fillRect/>
          </a:stretch>
        </p:blipFill>
        <p:spPr>
          <a:xfrm>
            <a:off x="283845" y="540385"/>
            <a:ext cx="5487670" cy="2611755"/>
          </a:xfrm>
          <a:prstGeom prst="rect">
            <a:avLst/>
          </a:prstGeom>
        </p:spPr>
      </p:pic>
      <p:sp>
        <p:nvSpPr>
          <p:cNvPr id="9" name="Text Box 8"/>
          <p:cNvSpPr txBox="1"/>
          <p:nvPr/>
        </p:nvSpPr>
        <p:spPr>
          <a:xfrm>
            <a:off x="7174865" y="1229995"/>
            <a:ext cx="4415790" cy="1938020"/>
          </a:xfrm>
          <a:prstGeom prst="rect">
            <a:avLst/>
          </a:prstGeom>
          <a:noFill/>
        </p:spPr>
        <p:txBody>
          <a:bodyPr wrap="none" rtlCol="0">
            <a:spAutoFit/>
          </a:bodyPr>
          <a:p>
            <a:r>
              <a:rPr lang="en-US" sz="4000" b="1">
                <a:gradFill>
                  <a:gsLst>
                    <a:gs pos="0">
                      <a:srgbClr val="FBFB11"/>
                    </a:gs>
                    <a:gs pos="100000">
                      <a:srgbClr val="838309"/>
                    </a:gs>
                  </a:gsLst>
                  <a:lin scaled="0"/>
                </a:gradFill>
                <a:effectLst>
                  <a:reflection blurRad="6350" stA="53000" endA="300" endPos="35500" dir="5400000" sy="-90000" algn="bl" rotWithShape="0"/>
                </a:effectLst>
              </a:rPr>
              <a:t>Name Entity counts </a:t>
            </a:r>
            <a:endParaRPr lang="en-US" sz="4000" b="1">
              <a:gradFill>
                <a:gsLst>
                  <a:gs pos="0">
                    <a:srgbClr val="FBFB11"/>
                  </a:gs>
                  <a:gs pos="100000">
                    <a:srgbClr val="838309"/>
                  </a:gs>
                </a:gsLst>
                <a:lin scaled="0"/>
              </a:gradFill>
              <a:effectLst>
                <a:reflection blurRad="6350" stA="53000" endA="300" endPos="35500" dir="5400000" sy="-90000" algn="bl" rotWithShape="0"/>
              </a:effectLst>
            </a:endParaRPr>
          </a:p>
          <a:p>
            <a:endParaRPr lang="en-US" sz="4000" b="1">
              <a:gradFill>
                <a:gsLst>
                  <a:gs pos="0">
                    <a:srgbClr val="FBFB11"/>
                  </a:gs>
                  <a:gs pos="100000">
                    <a:srgbClr val="838309"/>
                  </a:gs>
                </a:gsLst>
                <a:lin scaled="0"/>
              </a:gradFill>
              <a:effectLst>
                <a:reflection blurRad="6350" stA="53000" endA="300" endPos="35500" dir="5400000" sy="-90000" algn="bl" rotWithShape="0"/>
              </a:effectLst>
            </a:endParaRPr>
          </a:p>
          <a:p>
            <a:endParaRPr lang="en-US" sz="4000" b="1">
              <a:gradFill>
                <a:gsLst>
                  <a:gs pos="0">
                    <a:srgbClr val="FBFB11"/>
                  </a:gs>
                  <a:gs pos="100000">
                    <a:srgbClr val="838309"/>
                  </a:gs>
                </a:gsLst>
                <a:lin scaled="0"/>
              </a:gradFill>
              <a:effectLst>
                <a:reflection blurRad="6350" stA="53000" endA="300" endPos="35500" dir="5400000" sy="-90000" algn="bl" rotWithShape="0"/>
              </a:effectLst>
            </a:endParaRPr>
          </a:p>
        </p:txBody>
      </p:sp>
      <p:pic>
        <p:nvPicPr>
          <p:cNvPr id="5" name="Picture 4"/>
          <p:cNvPicPr>
            <a:picLocks noChangeAspect="1"/>
          </p:cNvPicPr>
          <p:nvPr/>
        </p:nvPicPr>
        <p:blipFill>
          <a:blip r:embed="rId4"/>
          <a:stretch>
            <a:fillRect/>
          </a:stretch>
        </p:blipFill>
        <p:spPr>
          <a:xfrm>
            <a:off x="7588885" y="3567430"/>
            <a:ext cx="3587115" cy="2787650"/>
          </a:xfrm>
          <a:prstGeom prst="rect">
            <a:avLst/>
          </a:prstGeom>
        </p:spPr>
      </p:pic>
      <p:sp>
        <p:nvSpPr>
          <p:cNvPr id="6" name="Text Box 5"/>
          <p:cNvSpPr txBox="1"/>
          <p:nvPr/>
        </p:nvSpPr>
        <p:spPr>
          <a:xfrm>
            <a:off x="3274060" y="4147820"/>
            <a:ext cx="4020820" cy="645160"/>
          </a:xfrm>
          <a:prstGeom prst="rect">
            <a:avLst/>
          </a:prstGeom>
          <a:noFill/>
        </p:spPr>
        <p:txBody>
          <a:bodyPr wrap="square" rtlCol="0" anchor="t">
            <a:spAutoFit/>
          </a:bodyPr>
          <a:p>
            <a:r>
              <a:rPr lang="en-US" sz="3600" b="1">
                <a:solidFill>
                  <a:srgbClr val="FFFF00"/>
                </a:solidFill>
                <a:effectLst>
                  <a:reflection blurRad="6350" stA="53000" endA="300" endPos="35500" dir="5400000" sy="-90000" algn="bl" rotWithShape="0"/>
                </a:effectLst>
              </a:rPr>
              <a:t>Bag of Word Counts</a:t>
            </a:r>
            <a:endParaRPr lang="en-US" sz="3600" b="1">
              <a:solidFill>
                <a:srgbClr val="FFFF00"/>
              </a:soli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48000" contrast="-24000"/>
          </a:blip>
          <a:stretch>
            <a:fillRect/>
          </a:stretch>
        </p:blipFill>
        <p:spPr>
          <a:xfrm>
            <a:off x="930275" y="47498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grpSp>
        <p:nvGrpSpPr>
          <p:cNvPr id="29" name="4"/>
          <p:cNvGrpSpPr/>
          <p:nvPr>
            <p:custDataLst>
              <p:tags r:id="rId3"/>
            </p:custDataLst>
          </p:nvPr>
        </p:nvGrpSpPr>
        <p:grpSpPr>
          <a:xfrm>
            <a:off x="4618355" y="2035175"/>
            <a:ext cx="2719705" cy="2949575"/>
            <a:chOff x="3787487" y="1379315"/>
            <a:chExt cx="4640923" cy="4765920"/>
          </a:xfrm>
          <a:solidFill>
            <a:schemeClr val="bg1"/>
          </a:solidFill>
        </p:grpSpPr>
        <p:grpSp>
          <p:nvGrpSpPr>
            <p:cNvPr id="30" name="Group 5"/>
            <p:cNvGrpSpPr/>
            <p:nvPr/>
          </p:nvGrpSpPr>
          <p:grpSpPr>
            <a:xfrm>
              <a:off x="3787487" y="2880964"/>
              <a:ext cx="2145129" cy="1702252"/>
              <a:chOff x="3787487" y="2880964"/>
              <a:chExt cx="2145129" cy="1702252"/>
            </a:xfrm>
            <a:grpFill/>
          </p:grpSpPr>
          <p:sp>
            <p:nvSpPr>
              <p:cNvPr id="31" name="Freeform: Shape 15"/>
              <p:cNvSpPr/>
              <p:nvPr/>
            </p:nvSpPr>
            <p:spPr>
              <a:xfrm>
                <a:off x="4230365" y="2880964"/>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sp>
            <p:nvSpPr>
              <p:cNvPr id="32" name="Oval 16"/>
              <p:cNvSpPr/>
              <p:nvPr/>
            </p:nvSpPr>
            <p:spPr>
              <a:xfrm>
                <a:off x="3787487" y="3360615"/>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grpSp>
        <p:grpSp>
          <p:nvGrpSpPr>
            <p:cNvPr id="33" name="Group 6"/>
            <p:cNvGrpSpPr/>
            <p:nvPr/>
          </p:nvGrpSpPr>
          <p:grpSpPr>
            <a:xfrm>
              <a:off x="5240137" y="1379315"/>
              <a:ext cx="1702252" cy="2189739"/>
              <a:chOff x="5240137" y="1379315"/>
              <a:chExt cx="1702252" cy="2189739"/>
            </a:xfrm>
            <a:grpFill/>
          </p:grpSpPr>
          <p:sp>
            <p:nvSpPr>
              <p:cNvPr id="34" name="Freeform: Shape 13"/>
              <p:cNvSpPr/>
              <p:nvPr/>
            </p:nvSpPr>
            <p:spPr>
              <a:xfrm rot="16200000" flipH="1" flipV="1">
                <a:off x="5240137" y="1866803"/>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sp>
            <p:nvSpPr>
              <p:cNvPr id="35" name="Oval 14"/>
              <p:cNvSpPr/>
              <p:nvPr/>
            </p:nvSpPr>
            <p:spPr>
              <a:xfrm rot="5400000">
                <a:off x="5624485" y="1484090"/>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grpSp>
        <p:grpSp>
          <p:nvGrpSpPr>
            <p:cNvPr id="36" name="Group 7"/>
            <p:cNvGrpSpPr/>
            <p:nvPr/>
          </p:nvGrpSpPr>
          <p:grpSpPr>
            <a:xfrm>
              <a:off x="5249610" y="3936548"/>
              <a:ext cx="1702252" cy="2208687"/>
              <a:chOff x="5249610" y="3936548"/>
              <a:chExt cx="1702252" cy="2208687"/>
            </a:xfrm>
            <a:grpFill/>
          </p:grpSpPr>
          <p:sp>
            <p:nvSpPr>
              <p:cNvPr id="37" name="Freeform: Shape 11"/>
              <p:cNvSpPr/>
              <p:nvPr/>
            </p:nvSpPr>
            <p:spPr>
              <a:xfrm rot="16200000">
                <a:off x="5249610" y="3936548"/>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sp>
            <p:nvSpPr>
              <p:cNvPr id="38" name="Oval 12"/>
              <p:cNvSpPr/>
              <p:nvPr/>
            </p:nvSpPr>
            <p:spPr>
              <a:xfrm rot="5400000">
                <a:off x="5657847" y="5297510"/>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grpSp>
        <p:grpSp>
          <p:nvGrpSpPr>
            <p:cNvPr id="39" name="Group 8"/>
            <p:cNvGrpSpPr/>
            <p:nvPr/>
          </p:nvGrpSpPr>
          <p:grpSpPr>
            <a:xfrm>
              <a:off x="6259383" y="2911149"/>
              <a:ext cx="2169027" cy="1702252"/>
              <a:chOff x="6259383" y="2911149"/>
              <a:chExt cx="2169027" cy="1702252"/>
            </a:xfrm>
            <a:grpFill/>
          </p:grpSpPr>
          <p:sp>
            <p:nvSpPr>
              <p:cNvPr id="40" name="Freeform: Shape 9"/>
              <p:cNvSpPr/>
              <p:nvPr/>
            </p:nvSpPr>
            <p:spPr>
              <a:xfrm flipH="1" flipV="1">
                <a:off x="6259383" y="2911149"/>
                <a:ext cx="1702251" cy="1702252"/>
              </a:xfrm>
              <a:custGeom>
                <a:avLst/>
                <a:gdLst>
                  <a:gd name="connsiteX0" fmla="*/ 2939403 w 3423157"/>
                  <a:gd name="connsiteY0" fmla="*/ 1384993 h 3423158"/>
                  <a:gd name="connsiteX1" fmla="*/ 3423157 w 3423157"/>
                  <a:gd name="connsiteY1" fmla="*/ 1384993 h 3423158"/>
                  <a:gd name="connsiteX2" fmla="*/ 3423157 w 3423157"/>
                  <a:gd name="connsiteY2" fmla="*/ 1936950 h 3423158"/>
                  <a:gd name="connsiteX3" fmla="*/ 3423157 w 3423157"/>
                  <a:gd name="connsiteY3" fmla="*/ 1937819 h 3423158"/>
                  <a:gd name="connsiteX4" fmla="*/ 3423157 w 3423157"/>
                  <a:gd name="connsiteY4" fmla="*/ 2284534 h 3423158"/>
                  <a:gd name="connsiteX5" fmla="*/ 3423157 w 3423157"/>
                  <a:gd name="connsiteY5" fmla="*/ 2420703 h 3423158"/>
                  <a:gd name="connsiteX6" fmla="*/ 3423157 w 3423157"/>
                  <a:gd name="connsiteY6" fmla="*/ 2421572 h 3423158"/>
                  <a:gd name="connsiteX7" fmla="*/ 3423157 w 3423157"/>
                  <a:gd name="connsiteY7" fmla="*/ 2475034 h 3423158"/>
                  <a:gd name="connsiteX8" fmla="*/ 3423157 w 3423157"/>
                  <a:gd name="connsiteY8" fmla="*/ 2852620 h 3423158"/>
                  <a:gd name="connsiteX9" fmla="*/ 2852619 w 3423157"/>
                  <a:gd name="connsiteY9" fmla="*/ 3423158 h 3423158"/>
                  <a:gd name="connsiteX10" fmla="*/ 2549355 w 3423157"/>
                  <a:gd name="connsiteY10" fmla="*/ 3423158 h 3423158"/>
                  <a:gd name="connsiteX11" fmla="*/ 2549355 w 3423157"/>
                  <a:gd name="connsiteY11" fmla="*/ 2937465 h 3423158"/>
                  <a:gd name="connsiteX12" fmla="*/ 2612605 w 3423157"/>
                  <a:gd name="connsiteY12" fmla="*/ 2931089 h 3423158"/>
                  <a:gd name="connsiteX13" fmla="*/ 2939403 w 3423157"/>
                  <a:gd name="connsiteY13" fmla="*/ 2530121 h 3423158"/>
                  <a:gd name="connsiteX14" fmla="*/ 2939403 w 3423157"/>
                  <a:gd name="connsiteY14" fmla="*/ 2475034 h 3423158"/>
                  <a:gd name="connsiteX15" fmla="*/ 2937519 w 3423157"/>
                  <a:gd name="connsiteY15" fmla="*/ 2475034 h 3423158"/>
                  <a:gd name="connsiteX16" fmla="*/ 2937519 w 3423157"/>
                  <a:gd name="connsiteY16" fmla="*/ 2284534 h 3423158"/>
                  <a:gd name="connsiteX17" fmla="*/ 2939403 w 3423157"/>
                  <a:gd name="connsiteY17" fmla="*/ 2284534 h 3423158"/>
                  <a:gd name="connsiteX18" fmla="*/ 2939403 w 3423157"/>
                  <a:gd name="connsiteY18" fmla="*/ 1937819 h 3423158"/>
                  <a:gd name="connsiteX19" fmla="*/ 2939403 w 3423157"/>
                  <a:gd name="connsiteY19" fmla="*/ 1936950 h 3423158"/>
                  <a:gd name="connsiteX20" fmla="*/ 2160620 w 3423157"/>
                  <a:gd name="connsiteY20" fmla="*/ 0 h 3423158"/>
                  <a:gd name="connsiteX21" fmla="*/ 2526770 w 3423157"/>
                  <a:gd name="connsiteY21" fmla="*/ 0 h 3423158"/>
                  <a:gd name="connsiteX22" fmla="*/ 2526770 w 3423157"/>
                  <a:gd name="connsiteY22" fmla="*/ 1 h 3423158"/>
                  <a:gd name="connsiteX23" fmla="*/ 2852619 w 3423157"/>
                  <a:gd name="connsiteY23" fmla="*/ 1 h 3423158"/>
                  <a:gd name="connsiteX24" fmla="*/ 3423157 w 3423157"/>
                  <a:gd name="connsiteY24" fmla="*/ 570539 h 3423158"/>
                  <a:gd name="connsiteX25" fmla="*/ 3423157 w 3423157"/>
                  <a:gd name="connsiteY25" fmla="*/ 901239 h 3423158"/>
                  <a:gd name="connsiteX26" fmla="*/ 2939403 w 3423157"/>
                  <a:gd name="connsiteY26" fmla="*/ 901239 h 3423158"/>
                  <a:gd name="connsiteX27" fmla="*/ 2939403 w 3423157"/>
                  <a:gd name="connsiteY27" fmla="*/ 893037 h 3423158"/>
                  <a:gd name="connsiteX28" fmla="*/ 2530120 w 3423157"/>
                  <a:gd name="connsiteY28" fmla="*/ 483754 h 3423158"/>
                  <a:gd name="connsiteX29" fmla="*/ 2445571 w 3423157"/>
                  <a:gd name="connsiteY29" fmla="*/ 483754 h 3423158"/>
                  <a:gd name="connsiteX30" fmla="*/ 2445571 w 3423157"/>
                  <a:gd name="connsiteY30" fmla="*/ 483674 h 3423158"/>
                  <a:gd name="connsiteX31" fmla="*/ 2432634 w 3423157"/>
                  <a:gd name="connsiteY31" fmla="*/ 483674 h 3423158"/>
                  <a:gd name="connsiteX32" fmla="*/ 2432634 w 3423157"/>
                  <a:gd name="connsiteY32" fmla="*/ 483754 h 3423158"/>
                  <a:gd name="connsiteX33" fmla="*/ 1961818 w 3423157"/>
                  <a:gd name="connsiteY33" fmla="*/ 483754 h 3423158"/>
                  <a:gd name="connsiteX34" fmla="*/ 1948881 w 3423157"/>
                  <a:gd name="connsiteY34" fmla="*/ 483754 h 3423158"/>
                  <a:gd name="connsiteX35" fmla="*/ 893036 w 3423157"/>
                  <a:gd name="connsiteY35" fmla="*/ 483754 h 3423158"/>
                  <a:gd name="connsiteX36" fmla="*/ 483753 w 3423157"/>
                  <a:gd name="connsiteY36" fmla="*/ 893037 h 3423158"/>
                  <a:gd name="connsiteX37" fmla="*/ 483753 w 3423157"/>
                  <a:gd name="connsiteY37" fmla="*/ 2530121 h 3423158"/>
                  <a:gd name="connsiteX38" fmla="*/ 893036 w 3423157"/>
                  <a:gd name="connsiteY38" fmla="*/ 2939404 h 3423158"/>
                  <a:gd name="connsiteX39" fmla="*/ 2065602 w 3423157"/>
                  <a:gd name="connsiteY39" fmla="*/ 2939404 h 3423158"/>
                  <a:gd name="connsiteX40" fmla="*/ 2065602 w 3423157"/>
                  <a:gd name="connsiteY40" fmla="*/ 3423158 h 3423158"/>
                  <a:gd name="connsiteX41" fmla="*/ 570538 w 3423157"/>
                  <a:gd name="connsiteY41" fmla="*/ 3423158 h 3423158"/>
                  <a:gd name="connsiteX42" fmla="*/ 0 w 3423157"/>
                  <a:gd name="connsiteY42" fmla="*/ 2852620 h 3423158"/>
                  <a:gd name="connsiteX43" fmla="*/ 0 w 3423157"/>
                  <a:gd name="connsiteY43" fmla="*/ 570539 h 3423158"/>
                  <a:gd name="connsiteX44" fmla="*/ 570538 w 3423157"/>
                  <a:gd name="connsiteY44" fmla="*/ 1 h 3423158"/>
                  <a:gd name="connsiteX45" fmla="*/ 1948881 w 3423157"/>
                  <a:gd name="connsiteY45" fmla="*/ 1 h 3423158"/>
                  <a:gd name="connsiteX46" fmla="*/ 1961818 w 3423157"/>
                  <a:gd name="connsiteY46" fmla="*/ 1 h 3423158"/>
                  <a:gd name="connsiteX47" fmla="*/ 2160620 w 3423157"/>
                  <a:gd name="connsiteY47" fmla="*/ 1 h 3423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423157" h="3423158">
                    <a:moveTo>
                      <a:pt x="2939403" y="1384993"/>
                    </a:moveTo>
                    <a:lnTo>
                      <a:pt x="3423157" y="1384993"/>
                    </a:lnTo>
                    <a:lnTo>
                      <a:pt x="3423157" y="1936950"/>
                    </a:lnTo>
                    <a:lnTo>
                      <a:pt x="3423157" y="1937819"/>
                    </a:lnTo>
                    <a:lnTo>
                      <a:pt x="3423157" y="2284534"/>
                    </a:lnTo>
                    <a:lnTo>
                      <a:pt x="3423157" y="2420703"/>
                    </a:lnTo>
                    <a:lnTo>
                      <a:pt x="3423157" y="2421572"/>
                    </a:lnTo>
                    <a:lnTo>
                      <a:pt x="3423157" y="2475034"/>
                    </a:lnTo>
                    <a:lnTo>
                      <a:pt x="3423157" y="2852620"/>
                    </a:lnTo>
                    <a:cubicBezTo>
                      <a:pt x="3423157" y="3167719"/>
                      <a:pt x="3167718" y="3423158"/>
                      <a:pt x="2852619" y="3423158"/>
                    </a:cubicBezTo>
                    <a:lnTo>
                      <a:pt x="2549355" y="3423158"/>
                    </a:lnTo>
                    <a:lnTo>
                      <a:pt x="2549355" y="2937465"/>
                    </a:lnTo>
                    <a:lnTo>
                      <a:pt x="2612605" y="2931089"/>
                    </a:lnTo>
                    <a:cubicBezTo>
                      <a:pt x="2799108" y="2892925"/>
                      <a:pt x="2939403" y="2727907"/>
                      <a:pt x="2939403" y="2530121"/>
                    </a:cubicBezTo>
                    <a:lnTo>
                      <a:pt x="2939403" y="2475034"/>
                    </a:lnTo>
                    <a:lnTo>
                      <a:pt x="2937519" y="2475034"/>
                    </a:lnTo>
                    <a:lnTo>
                      <a:pt x="2937519" y="2284534"/>
                    </a:lnTo>
                    <a:lnTo>
                      <a:pt x="2939403" y="2284534"/>
                    </a:lnTo>
                    <a:lnTo>
                      <a:pt x="2939403" y="1937819"/>
                    </a:lnTo>
                    <a:lnTo>
                      <a:pt x="2939403" y="1936950"/>
                    </a:lnTo>
                    <a:close/>
                    <a:moveTo>
                      <a:pt x="2160620" y="0"/>
                    </a:moveTo>
                    <a:lnTo>
                      <a:pt x="2526770" y="0"/>
                    </a:lnTo>
                    <a:lnTo>
                      <a:pt x="2526770" y="1"/>
                    </a:lnTo>
                    <a:lnTo>
                      <a:pt x="2852619" y="1"/>
                    </a:lnTo>
                    <a:cubicBezTo>
                      <a:pt x="3167718" y="1"/>
                      <a:pt x="3423157" y="255440"/>
                      <a:pt x="3423157" y="570539"/>
                    </a:cubicBezTo>
                    <a:lnTo>
                      <a:pt x="3423157" y="901239"/>
                    </a:lnTo>
                    <a:lnTo>
                      <a:pt x="2939403" y="901239"/>
                    </a:lnTo>
                    <a:lnTo>
                      <a:pt x="2939403" y="893037"/>
                    </a:lnTo>
                    <a:cubicBezTo>
                      <a:pt x="2939403" y="666996"/>
                      <a:pt x="2756161" y="483754"/>
                      <a:pt x="2530120" y="483754"/>
                    </a:cubicBezTo>
                    <a:lnTo>
                      <a:pt x="2445571" y="483754"/>
                    </a:lnTo>
                    <a:lnTo>
                      <a:pt x="2445571" y="483674"/>
                    </a:lnTo>
                    <a:lnTo>
                      <a:pt x="2432634" y="483674"/>
                    </a:lnTo>
                    <a:lnTo>
                      <a:pt x="2432634" y="483754"/>
                    </a:lnTo>
                    <a:lnTo>
                      <a:pt x="1961818" y="483754"/>
                    </a:lnTo>
                    <a:lnTo>
                      <a:pt x="1948881" y="483754"/>
                    </a:lnTo>
                    <a:lnTo>
                      <a:pt x="893036" y="483754"/>
                    </a:lnTo>
                    <a:cubicBezTo>
                      <a:pt x="666995" y="483754"/>
                      <a:pt x="483753" y="666996"/>
                      <a:pt x="483753" y="893037"/>
                    </a:cubicBezTo>
                    <a:lnTo>
                      <a:pt x="483753" y="2530121"/>
                    </a:lnTo>
                    <a:cubicBezTo>
                      <a:pt x="483753" y="2756162"/>
                      <a:pt x="666995" y="2939404"/>
                      <a:pt x="893036" y="2939404"/>
                    </a:cubicBezTo>
                    <a:lnTo>
                      <a:pt x="2065602" y="2939404"/>
                    </a:lnTo>
                    <a:lnTo>
                      <a:pt x="2065602" y="3423158"/>
                    </a:lnTo>
                    <a:lnTo>
                      <a:pt x="570538" y="3423158"/>
                    </a:lnTo>
                    <a:cubicBezTo>
                      <a:pt x="255439" y="3423158"/>
                      <a:pt x="0" y="3167719"/>
                      <a:pt x="0" y="2852620"/>
                    </a:cubicBezTo>
                    <a:lnTo>
                      <a:pt x="0" y="570539"/>
                    </a:lnTo>
                    <a:cubicBezTo>
                      <a:pt x="0" y="255440"/>
                      <a:pt x="255439" y="1"/>
                      <a:pt x="570538" y="1"/>
                    </a:cubicBezTo>
                    <a:lnTo>
                      <a:pt x="1948881" y="1"/>
                    </a:lnTo>
                    <a:lnTo>
                      <a:pt x="1961818" y="1"/>
                    </a:lnTo>
                    <a:lnTo>
                      <a:pt x="2160620"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sp>
            <p:nvSpPr>
              <p:cNvPr id="45" name="Oval 10"/>
              <p:cNvSpPr/>
              <p:nvPr/>
            </p:nvSpPr>
            <p:spPr>
              <a:xfrm>
                <a:off x="7475910" y="3358905"/>
                <a:ext cx="952500" cy="742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prstClr val="white"/>
                  </a:solidFill>
                  <a:cs typeface="+mn-ea"/>
                  <a:sym typeface="+mn-lt"/>
                </a:endParaRPr>
              </a:p>
            </p:txBody>
          </p:sp>
        </p:grpSp>
      </p:grpSp>
      <p:sp>
        <p:nvSpPr>
          <p:cNvPr id="46" name="Text Box 45"/>
          <p:cNvSpPr txBox="1"/>
          <p:nvPr/>
        </p:nvSpPr>
        <p:spPr>
          <a:xfrm>
            <a:off x="2962275" y="1724660"/>
            <a:ext cx="309880" cy="521970"/>
          </a:xfrm>
          <a:prstGeom prst="rect">
            <a:avLst/>
          </a:prstGeom>
          <a:noFill/>
        </p:spPr>
        <p:txBody>
          <a:bodyPr wrap="none" rtlCol="0">
            <a:spAutoFit/>
          </a:bodyPr>
          <a:p>
            <a:endParaRPr lang="en-US" sz="2800" b="1">
              <a:solidFill>
                <a:schemeClr val="bg1"/>
              </a:solidFill>
            </a:endParaRPr>
          </a:p>
        </p:txBody>
      </p:sp>
      <p:sp>
        <p:nvSpPr>
          <p:cNvPr id="48" name="Rectangles 47"/>
          <p:cNvSpPr/>
          <p:nvPr/>
        </p:nvSpPr>
        <p:spPr>
          <a:xfrm>
            <a:off x="1985645" y="3749040"/>
            <a:ext cx="2780030" cy="922020"/>
          </a:xfrm>
          <a:prstGeom prst="rect">
            <a:avLst/>
          </a:prstGeom>
          <a:noFill/>
          <a:ln>
            <a:noFill/>
          </a:ln>
        </p:spPr>
        <p:txBody>
          <a:bodyPr wrap="none" rtlCol="0" anchor="t">
            <a:spAutoFit/>
            <a:scene3d>
              <a:camera prst="orthographicFront"/>
              <a:lightRig rig="threePt" dir="t"/>
            </a:scene3d>
          </a:bodyPr>
          <a:p>
            <a:pPr algn="ctr"/>
            <a:r>
              <a:rPr lang="en-US" altLang="zh-CN" sz="5400" b="1" i="1">
                <a:gradFill>
                  <a:gsLst>
                    <a:gs pos="0">
                      <a:srgbClr val="FE4444"/>
                    </a:gs>
                    <a:gs pos="100000">
                      <a:srgbClr val="832B2B"/>
                    </a:gs>
                  </a:gsLst>
                  <a:lin scaled="0"/>
                </a:gradFill>
                <a:effectLst>
                  <a:reflection blurRad="6350" stA="53000" endA="300" endPos="35500" dir="5400000" sy="-90000" algn="bl" rotWithShape="0"/>
                </a:effectLst>
              </a:rPr>
              <a:t>METHOD</a:t>
            </a:r>
            <a:endParaRPr lang="en-US" altLang="zh-CN" sz="5400" b="1" i="1">
              <a:gradFill>
                <a:gsLst>
                  <a:gs pos="0">
                    <a:srgbClr val="FE4444"/>
                  </a:gs>
                  <a:gs pos="100000">
                    <a:srgbClr val="832B2B"/>
                  </a:gs>
                </a:gsLst>
                <a:lin scaled="0"/>
              </a:gradFill>
              <a:effectLst>
                <a:reflection blurRad="6350" stA="53000" endA="300" endPos="35500" dir="5400000" sy="-90000" algn="bl" rotWithShape="0"/>
              </a:effectLst>
            </a:endParaRPr>
          </a:p>
        </p:txBody>
      </p:sp>
      <p:sp>
        <p:nvSpPr>
          <p:cNvPr id="49" name="Rectangles 48"/>
          <p:cNvSpPr/>
          <p:nvPr/>
        </p:nvSpPr>
        <p:spPr>
          <a:xfrm>
            <a:off x="1985328" y="1517650"/>
            <a:ext cx="3311525" cy="1445260"/>
          </a:xfrm>
          <a:prstGeom prst="rect">
            <a:avLst/>
          </a:prstGeom>
          <a:noFill/>
          <a:ln>
            <a:noFill/>
          </a:ln>
        </p:spPr>
        <p:txBody>
          <a:bodyPr wrap="none" rtlCol="0" anchor="t">
            <a:spAutoFit/>
          </a:bodyPr>
          <a:p>
            <a:pPr algn="ctr"/>
            <a:r>
              <a:rPr lang="en-US" sz="4400" b="1" i="1">
                <a:solidFill>
                  <a:srgbClr val="FFFF00"/>
                </a:solidFill>
                <a:effectLst>
                  <a:reflection blurRad="6350" stA="53000" endA="300" endPos="35500" dir="5400000" sy="-90000" algn="bl" rotWithShape="0"/>
                </a:effectLst>
                <a:sym typeface="+mn-ea"/>
              </a:rPr>
              <a:t>Dataset </a:t>
            </a:r>
            <a:endParaRPr lang="en-US" sz="4400" b="1" i="1">
              <a:solidFill>
                <a:srgbClr val="FFFF00"/>
              </a:solidFill>
              <a:effectLst>
                <a:reflection blurRad="6350" stA="53000" endA="300" endPos="35500" dir="5400000" sy="-90000" algn="bl" rotWithShape="0"/>
              </a:effectLst>
            </a:endParaRPr>
          </a:p>
          <a:p>
            <a:pPr algn="ctr"/>
            <a:r>
              <a:rPr lang="en-US" sz="4400" b="1" i="1">
                <a:solidFill>
                  <a:srgbClr val="FFFF00"/>
                </a:solidFill>
                <a:effectLst>
                  <a:reflection blurRad="6350" stA="53000" endA="300" endPos="35500" dir="5400000" sy="-90000" algn="bl" rotWithShape="0"/>
                </a:effectLst>
                <a:sym typeface="+mn-ea"/>
              </a:rPr>
              <a:t>    Description</a:t>
            </a:r>
            <a:endParaRPr lang="en-US" altLang="zh-CN" sz="4400" b="1" i="1">
              <a:solidFill>
                <a:srgbClr val="FFFF00"/>
              </a:solidFill>
              <a:effectLst>
                <a:reflection blurRad="6350" stA="53000" endA="300" endPos="35500" dir="5400000" sy="-90000" algn="bl" rotWithShape="0"/>
              </a:effectLst>
              <a:sym typeface="+mn-ea"/>
            </a:endParaRPr>
          </a:p>
        </p:txBody>
      </p:sp>
      <p:sp>
        <p:nvSpPr>
          <p:cNvPr id="50" name="Rectangles 49"/>
          <p:cNvSpPr/>
          <p:nvPr/>
        </p:nvSpPr>
        <p:spPr>
          <a:xfrm>
            <a:off x="6760528" y="1913255"/>
            <a:ext cx="3427095" cy="922020"/>
          </a:xfrm>
          <a:prstGeom prst="rect">
            <a:avLst/>
          </a:prstGeom>
          <a:noFill/>
          <a:ln>
            <a:noFill/>
          </a:ln>
        </p:spPr>
        <p:txBody>
          <a:bodyPr wrap="none" rtlCol="0" anchor="t">
            <a:spAutoFit/>
            <a:scene3d>
              <a:camera prst="orthographicFront"/>
              <a:lightRig rig="threePt" dir="t"/>
            </a:scene3d>
          </a:bodyPr>
          <a:p>
            <a:pPr algn="ctr"/>
            <a:r>
              <a:rPr lang="en-US" sz="5400" b="1" i="1">
                <a:solidFill>
                  <a:srgbClr val="FFC000"/>
                </a:solidFill>
                <a:effectLst>
                  <a:reflection blurRad="6350" stA="53000" endA="300" endPos="35500" dir="5400000" sy="-90000" algn="bl" rotWithShape="0"/>
                </a:effectLst>
                <a:sym typeface="+mn-ea"/>
              </a:rPr>
              <a:t>Application</a:t>
            </a:r>
            <a:endParaRPr lang="en-US" altLang="zh-CN" sz="5400" b="1" i="1">
              <a:solidFill>
                <a:srgbClr val="FFC000"/>
              </a:solidFill>
              <a:effectLst>
                <a:reflection blurRad="6350" stA="53000" endA="300" endPos="35500" dir="5400000" sy="-90000" algn="bl" rotWithShape="0"/>
              </a:effectLst>
              <a:sym typeface="+mn-ea"/>
            </a:endParaRPr>
          </a:p>
        </p:txBody>
      </p:sp>
      <p:sp>
        <p:nvSpPr>
          <p:cNvPr id="51" name="Rectangles 50"/>
          <p:cNvSpPr/>
          <p:nvPr/>
        </p:nvSpPr>
        <p:spPr>
          <a:xfrm>
            <a:off x="6771005" y="4087495"/>
            <a:ext cx="3978910" cy="1198880"/>
          </a:xfrm>
          <a:prstGeom prst="rect">
            <a:avLst/>
          </a:prstGeom>
          <a:noFill/>
          <a:ln>
            <a:noFill/>
          </a:ln>
        </p:spPr>
        <p:txBody>
          <a:bodyPr wrap="none" rtlCol="0" anchor="t">
            <a:spAutoFit/>
          </a:bodyPr>
          <a:p>
            <a:pPr algn="ctr"/>
            <a:r>
              <a:rPr lang="en-US" altLang="zh-CN" sz="7200" b="1" i="1">
                <a:gradFill>
                  <a:gsLst>
                    <a:gs pos="0">
                      <a:srgbClr val="9EE256"/>
                    </a:gs>
                    <a:gs pos="100000">
                      <a:srgbClr val="52762D"/>
                    </a:gs>
                  </a:gsLst>
                  <a:lin scaled="0"/>
                </a:gradFill>
                <a:effectLst>
                  <a:reflection blurRad="6350" stA="53000" endA="300" endPos="35500" dir="5400000" sy="-90000" algn="bl" rotWithShape="0"/>
                </a:effectLst>
              </a:rPr>
              <a:t>Algorithm</a:t>
            </a:r>
            <a:endParaRPr lang="en-US" altLang="zh-CN" sz="7200" b="1" i="1">
              <a:gradFill>
                <a:gsLst>
                  <a:gs pos="0">
                    <a:srgbClr val="9EE256"/>
                  </a:gs>
                  <a:gs pos="100000">
                    <a:srgbClr val="52762D"/>
                  </a:gs>
                </a:gsLst>
                <a:lin scaled="0"/>
              </a:gradFill>
              <a:effectLst>
                <a:reflection blurRad="6350" stA="53000" endA="300" endPos="35500" dir="5400000" sy="-90000" algn="bl" rotWithShape="0"/>
              </a:effectLst>
            </a:endParaRPr>
          </a:p>
        </p:txBody>
      </p:sp>
      <p:sp>
        <p:nvSpPr>
          <p:cNvPr id="4" name="Text Box 3"/>
          <p:cNvSpPr txBox="1"/>
          <p:nvPr/>
        </p:nvSpPr>
        <p:spPr>
          <a:xfrm>
            <a:off x="2252028" y="5065395"/>
            <a:ext cx="4215130" cy="768350"/>
          </a:xfrm>
          <a:prstGeom prst="rect">
            <a:avLst/>
          </a:prstGeom>
          <a:noFill/>
        </p:spPr>
        <p:txBody>
          <a:bodyPr wrap="none" rtlCol="0" anchor="t">
            <a:spAutoFit/>
          </a:bodyPr>
          <a:p>
            <a:pPr algn="ctr"/>
            <a:r>
              <a:rPr lang="en-US" altLang="zh-CN" sz="4400" b="1" i="1">
                <a:gradFill>
                  <a:gsLst>
                    <a:gs pos="0">
                      <a:srgbClr val="9EE256"/>
                    </a:gs>
                    <a:gs pos="100000">
                      <a:srgbClr val="52762D"/>
                    </a:gs>
                  </a:gsLst>
                  <a:lin scaled="0"/>
                </a:gradFill>
                <a:effectLst>
                  <a:reflection blurRad="6350" stA="53000" endA="300" endPos="35500" dir="5400000" sy="-90000" algn="bl" rotWithShape="0"/>
                </a:effectLst>
                <a:sym typeface="+mn-ea"/>
              </a:rPr>
              <a:t>IMPEMENTATION</a:t>
            </a:r>
            <a:endParaRPr lang="en-US" altLang="zh-CN" sz="4400" b="1" i="1">
              <a:gradFill>
                <a:gsLst>
                  <a:gs pos="0">
                    <a:srgbClr val="9EE256"/>
                  </a:gs>
                  <a:gs pos="100000">
                    <a:srgbClr val="52762D"/>
                  </a:gs>
                </a:gsLst>
                <a:lin scaled="0"/>
              </a:gradFill>
              <a:effectLst>
                <a:reflection blurRad="6350" stA="53000" endA="300" endPos="35500" dir="5400000" sy="-90000" algn="bl" rotWithShape="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90500" y="0"/>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11" name="Text Box 10"/>
          <p:cNvSpPr txBox="1"/>
          <p:nvPr/>
        </p:nvSpPr>
        <p:spPr>
          <a:xfrm>
            <a:off x="363855" y="387985"/>
            <a:ext cx="3801745" cy="645160"/>
          </a:xfrm>
          <a:prstGeom prst="rect">
            <a:avLst/>
          </a:prstGeom>
          <a:noFill/>
        </p:spPr>
        <p:txBody>
          <a:bodyPr wrap="none" rtlCol="0">
            <a:spAutoFit/>
          </a:bodyPr>
          <a:p>
            <a:r>
              <a:rPr lang="en-US" sz="3600" b="1">
                <a:solidFill>
                  <a:srgbClr val="FF0000"/>
                </a:solidFill>
                <a:effectLst>
                  <a:reflection blurRad="6350" stA="53000" endA="300" endPos="35500" dir="5400000" sy="-90000" algn="bl" rotWithShape="0"/>
                </a:effectLst>
              </a:rPr>
              <a:t>ACCURACY SCORES</a:t>
            </a:r>
            <a:endParaRPr lang="en-US" sz="3600" b="1">
              <a:solidFill>
                <a:srgbClr val="FF0000"/>
              </a:solidFill>
              <a:effectLst>
                <a:reflection blurRad="6350" stA="53000" endA="300" endPos="35500" dir="5400000" sy="-90000" algn="bl" rotWithShape="0"/>
              </a:effectLst>
            </a:endParaRPr>
          </a:p>
        </p:txBody>
      </p:sp>
      <p:pic>
        <p:nvPicPr>
          <p:cNvPr id="5" name="Picture 4"/>
          <p:cNvPicPr>
            <a:picLocks noChangeAspect="1"/>
          </p:cNvPicPr>
          <p:nvPr/>
        </p:nvPicPr>
        <p:blipFill>
          <a:blip r:embed="rId3"/>
          <a:stretch>
            <a:fillRect/>
          </a:stretch>
        </p:blipFill>
        <p:spPr>
          <a:xfrm>
            <a:off x="90170" y="1382395"/>
            <a:ext cx="5390515" cy="2078355"/>
          </a:xfrm>
          <a:prstGeom prst="rect">
            <a:avLst/>
          </a:prstGeom>
        </p:spPr>
      </p:pic>
      <p:pic>
        <p:nvPicPr>
          <p:cNvPr id="6" name="Picture 5"/>
          <p:cNvPicPr>
            <a:picLocks noChangeAspect="1"/>
          </p:cNvPicPr>
          <p:nvPr/>
        </p:nvPicPr>
        <p:blipFill>
          <a:blip r:embed="rId4"/>
          <a:stretch>
            <a:fillRect/>
          </a:stretch>
        </p:blipFill>
        <p:spPr>
          <a:xfrm>
            <a:off x="5897880" y="3899535"/>
            <a:ext cx="5425440" cy="2421890"/>
          </a:xfrm>
          <a:prstGeom prst="rect">
            <a:avLst/>
          </a:prstGeom>
        </p:spPr>
      </p:pic>
      <p:sp>
        <p:nvSpPr>
          <p:cNvPr id="16" name="Text Box 15"/>
          <p:cNvSpPr txBox="1"/>
          <p:nvPr/>
        </p:nvSpPr>
        <p:spPr>
          <a:xfrm>
            <a:off x="5897880" y="2560955"/>
            <a:ext cx="1483360" cy="368300"/>
          </a:xfrm>
          <a:prstGeom prst="rect">
            <a:avLst/>
          </a:prstGeom>
          <a:noFill/>
        </p:spPr>
        <p:txBody>
          <a:bodyPr wrap="none" rtlCol="0">
            <a:spAutoFit/>
          </a:bodyPr>
          <a:p>
            <a:r>
              <a:rPr lang="en-US">
                <a:solidFill>
                  <a:schemeClr val="bg1"/>
                </a:solidFill>
              </a:rPr>
              <a:t>model_tuning</a:t>
            </a:r>
            <a:endParaRPr lang="en-US">
              <a:solidFill>
                <a:schemeClr val="bg1"/>
              </a:solidFill>
            </a:endParaRPr>
          </a:p>
        </p:txBody>
      </p:sp>
      <p:sp>
        <p:nvSpPr>
          <p:cNvPr id="19" name="Text Box 18"/>
          <p:cNvSpPr txBox="1"/>
          <p:nvPr/>
        </p:nvSpPr>
        <p:spPr>
          <a:xfrm>
            <a:off x="7005320" y="822325"/>
            <a:ext cx="4318000" cy="768350"/>
          </a:xfrm>
          <a:prstGeom prst="rect">
            <a:avLst/>
          </a:prstGeom>
          <a:noFill/>
        </p:spPr>
        <p:txBody>
          <a:bodyPr wrap="none" rtlCol="0">
            <a:spAutoFit/>
          </a:bodyPr>
          <a:p>
            <a:r>
              <a:rPr lang="en-US" sz="4400" b="1">
                <a:solidFill>
                  <a:srgbClr val="FFFF00"/>
                </a:solidFill>
                <a:effectLst>
                  <a:reflection blurRad="6350" stA="53000" endA="300" endPos="35500" dir="5400000" sy="-90000" algn="bl" rotWithShape="0"/>
                </a:effectLst>
              </a:rPr>
              <a:t>Machine Learning</a:t>
            </a:r>
            <a:endParaRPr lang="en-US" sz="4400" b="1">
              <a:solidFill>
                <a:srgbClr val="FFFF00"/>
              </a:solidFill>
              <a:effectLst>
                <a:reflection blurRad="6350" stA="53000" endA="300" endPos="35500" dir="5400000" sy="-90000" algn="bl" rotWithShape="0"/>
              </a:effectLst>
            </a:endParaRPr>
          </a:p>
        </p:txBody>
      </p:sp>
      <p:sp>
        <p:nvSpPr>
          <p:cNvPr id="20" name="Curved Down Arrow 19"/>
          <p:cNvSpPr/>
          <p:nvPr/>
        </p:nvSpPr>
        <p:spPr>
          <a:xfrm rot="1860000">
            <a:off x="5610860" y="2146300"/>
            <a:ext cx="2492375" cy="11969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4" name="Picture 3"/>
          <p:cNvPicPr>
            <a:picLocks noChangeAspect="1"/>
          </p:cNvPicPr>
          <p:nvPr/>
        </p:nvPicPr>
        <p:blipFill>
          <a:blip r:embed="rId3"/>
          <a:stretch>
            <a:fillRect/>
          </a:stretch>
        </p:blipFill>
        <p:spPr>
          <a:xfrm>
            <a:off x="3529965" y="1997075"/>
            <a:ext cx="7383780" cy="3025140"/>
          </a:xfrm>
          <a:prstGeom prst="rect">
            <a:avLst/>
          </a:prstGeom>
        </p:spPr>
      </p:pic>
      <p:sp>
        <p:nvSpPr>
          <p:cNvPr id="8" name="Text Box 7"/>
          <p:cNvSpPr txBox="1"/>
          <p:nvPr/>
        </p:nvSpPr>
        <p:spPr>
          <a:xfrm>
            <a:off x="334645" y="5368290"/>
            <a:ext cx="11755120" cy="829945"/>
          </a:xfrm>
          <a:prstGeom prst="rect">
            <a:avLst/>
          </a:prstGeom>
          <a:noFill/>
        </p:spPr>
        <p:txBody>
          <a:bodyPr wrap="square" rtlCol="0">
            <a:spAutoFit/>
          </a:bodyPr>
          <a:p>
            <a:pPr algn="l"/>
            <a:r>
              <a:rPr lang="en-US" sz="2400" b="1">
                <a:solidFill>
                  <a:schemeClr val="bg1"/>
                </a:solidFill>
              </a:rPr>
              <a:t>I choose max len of 84 since it's the longest sentence we have here, playing with this number might get different results but the bigger you choose the slower the model will be!</a:t>
            </a:r>
            <a:endParaRPr lang="en-US" sz="2400" b="1">
              <a:solidFill>
                <a:schemeClr val="bg1"/>
              </a:solidFill>
            </a:endParaRPr>
          </a:p>
        </p:txBody>
      </p:sp>
      <p:sp>
        <p:nvSpPr>
          <p:cNvPr id="9" name="Text Box 8"/>
          <p:cNvSpPr txBox="1"/>
          <p:nvPr/>
        </p:nvSpPr>
        <p:spPr>
          <a:xfrm>
            <a:off x="334645" y="783590"/>
            <a:ext cx="7560945" cy="583565"/>
          </a:xfrm>
          <a:prstGeom prst="rect">
            <a:avLst/>
          </a:prstGeom>
          <a:noFill/>
        </p:spPr>
        <p:txBody>
          <a:bodyPr wrap="square" rtlCol="0" anchor="t">
            <a:spAutoFit/>
          </a:bodyPr>
          <a:p>
            <a:r>
              <a:rPr lang="en-US" sz="3200" b="1">
                <a:gradFill>
                  <a:gsLst>
                    <a:gs pos="0">
                      <a:srgbClr val="FBFB11"/>
                    </a:gs>
                    <a:gs pos="100000">
                      <a:srgbClr val="838309"/>
                    </a:gs>
                  </a:gsLst>
                  <a:lin scaled="0"/>
                </a:gradFill>
                <a:effectLst>
                  <a:reflection blurRad="6350" stA="53000" endA="300" endPos="35500" dir="5400000" sy="-90000" algn="bl" rotWithShape="0"/>
                </a:effectLst>
              </a:rPr>
              <a:t>Tokenization and Formatting the Inputs</a:t>
            </a:r>
            <a:endParaRPr lang="en-US" sz="3200" b="1">
              <a:gradFill>
                <a:gsLst>
                  <a:gs pos="0">
                    <a:srgbClr val="FBFB11"/>
                  </a:gs>
                  <a:gs pos="100000">
                    <a:srgbClr val="838309"/>
                  </a:gs>
                </a:gsLst>
                <a:lin scaled="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399415" y="526415"/>
            <a:ext cx="2476500" cy="645160"/>
          </a:xfrm>
          <a:prstGeom prst="rect">
            <a:avLst/>
          </a:prstGeom>
          <a:noFill/>
        </p:spPr>
        <p:txBody>
          <a:bodyPr wrap="none" rtlCol="0" anchor="t">
            <a:spAutoFit/>
          </a:bodyPr>
          <a:p>
            <a:r>
              <a:rPr lang="en-US" sz="3600" b="1">
                <a:gradFill>
                  <a:gsLst>
                    <a:gs pos="0">
                      <a:srgbClr val="FBFB11"/>
                    </a:gs>
                    <a:gs pos="100000">
                      <a:srgbClr val="838309"/>
                    </a:gs>
                  </a:gsLst>
                  <a:lin scaled="0"/>
                </a:gradFill>
                <a:effectLst>
                  <a:reflection blurRad="6350" stA="53000" endA="300" endPos="35500" dir="5400000" sy="-90000" algn="bl" rotWithShape="0"/>
                </a:effectLst>
                <a:sym typeface="+mn-ea"/>
              </a:rPr>
              <a:t>BERT Model</a:t>
            </a:r>
            <a:endParaRPr lang="en-US" sz="3600"/>
          </a:p>
        </p:txBody>
      </p:sp>
      <p:pic>
        <p:nvPicPr>
          <p:cNvPr id="17" name="Picture 16"/>
          <p:cNvPicPr>
            <a:picLocks noChangeAspect="1"/>
          </p:cNvPicPr>
          <p:nvPr/>
        </p:nvPicPr>
        <p:blipFill>
          <a:blip r:embed="rId3"/>
          <a:srcRect r="38523"/>
          <a:stretch>
            <a:fillRect/>
          </a:stretch>
        </p:blipFill>
        <p:spPr>
          <a:xfrm>
            <a:off x="2875915" y="1816735"/>
            <a:ext cx="3887470" cy="1609725"/>
          </a:xfrm>
          <a:prstGeom prst="rect">
            <a:avLst/>
          </a:prstGeom>
        </p:spPr>
      </p:pic>
      <p:pic>
        <p:nvPicPr>
          <p:cNvPr id="8"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3385" y="3426143"/>
            <a:ext cx="4838700" cy="2847975"/>
          </a:xfrm>
          <a:prstGeom prst="rect">
            <a:avLst/>
          </a:prstGeom>
        </p:spPr>
      </p:pic>
      <p:pic>
        <p:nvPicPr>
          <p:cNvPr id="9" name="Picture 8"/>
          <p:cNvPicPr>
            <a:picLocks noChangeAspect="1"/>
          </p:cNvPicPr>
          <p:nvPr/>
        </p:nvPicPr>
        <p:blipFill>
          <a:blip r:embed="rId5"/>
          <a:srcRect t="25487" r="59804"/>
          <a:stretch>
            <a:fillRect/>
          </a:stretch>
        </p:blipFill>
        <p:spPr>
          <a:xfrm>
            <a:off x="399415" y="3709670"/>
            <a:ext cx="1642745" cy="2669540"/>
          </a:xfrm>
          <a:prstGeom prst="rect">
            <a:avLst/>
          </a:prstGeom>
        </p:spPr>
      </p:pic>
      <p:sp>
        <p:nvSpPr>
          <p:cNvPr id="11" name="Text Box 10"/>
          <p:cNvSpPr txBox="1"/>
          <p:nvPr/>
        </p:nvSpPr>
        <p:spPr>
          <a:xfrm>
            <a:off x="399415" y="3341370"/>
            <a:ext cx="1228725" cy="368300"/>
          </a:xfrm>
          <a:prstGeom prst="rect">
            <a:avLst/>
          </a:prstGeom>
          <a:noFill/>
        </p:spPr>
        <p:txBody>
          <a:bodyPr wrap="none" rtlCol="0">
            <a:spAutoFit/>
          </a:bodyPr>
          <a:p>
            <a:r>
              <a:rPr lang="en-US" b="1">
                <a:solidFill>
                  <a:schemeClr val="bg1"/>
                </a:solidFill>
              </a:rPr>
              <a:t>Final result</a:t>
            </a:r>
            <a:endParaRPr 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6" name="Text Box 5"/>
          <p:cNvSpPr txBox="1"/>
          <p:nvPr/>
        </p:nvSpPr>
        <p:spPr>
          <a:xfrm>
            <a:off x="4326255" y="4989830"/>
            <a:ext cx="4376420" cy="398780"/>
          </a:xfrm>
          <a:prstGeom prst="rect">
            <a:avLst/>
          </a:prstGeom>
          <a:noFill/>
        </p:spPr>
        <p:txBody>
          <a:bodyPr wrap="square" rtlCol="0" anchor="t">
            <a:spAutoFit/>
          </a:bodyPr>
          <a:p>
            <a:pPr indent="0">
              <a:buNone/>
            </a:pPr>
            <a:endParaRPr lang="en-US" sz="2000" i="1">
              <a:solidFill>
                <a:schemeClr val="bg1"/>
              </a:solidFill>
              <a:latin typeface="Gill Sans MT Condensed" panose="020B0506020104020203" charset="0"/>
              <a:cs typeface="Gill Sans MT Condensed" panose="020B0506020104020203" charset="0"/>
              <a:sym typeface="+mn-ea"/>
            </a:endParaRPr>
          </a:p>
        </p:txBody>
      </p:sp>
      <p:sp>
        <p:nvSpPr>
          <p:cNvPr id="100" name="Text Box 99"/>
          <p:cNvSpPr txBox="1"/>
          <p:nvPr/>
        </p:nvSpPr>
        <p:spPr>
          <a:xfrm>
            <a:off x="431800" y="798195"/>
            <a:ext cx="10182225" cy="4769485"/>
          </a:xfrm>
          <a:prstGeom prst="rect">
            <a:avLst/>
          </a:prstGeom>
          <a:noFill/>
          <a:ln w="9525">
            <a:noFill/>
          </a:ln>
        </p:spPr>
        <p:txBody>
          <a:bodyPr wrap="square">
            <a:spAutoFit/>
          </a:bodyPr>
          <a:p>
            <a:pPr indent="0"/>
            <a:r>
              <a:rPr lang="en-US" sz="2800" b="1">
                <a:solidFill>
                  <a:srgbClr val="FFFF00"/>
                </a:solidFill>
                <a:effectLst>
                  <a:reflection blurRad="6350" stA="53000" endA="300" endPos="35500" dir="5400000" sy="-90000" algn="bl" rotWithShape="0"/>
                </a:effectLst>
                <a:latin typeface="Times New Roman" panose="02020603050405020304" charset="0"/>
                <a:cs typeface="等线" charset="0"/>
              </a:rPr>
              <a:t>Conclusion</a:t>
            </a:r>
            <a:r>
              <a:rPr lang="en-US" b="1">
                <a:solidFill>
                  <a:schemeClr val="bg1"/>
                </a:solidFill>
                <a:latin typeface="Times New Roman" panose="02020603050405020304" charset="0"/>
                <a:cs typeface="等线" charset="0"/>
              </a:rPr>
              <a:t> </a:t>
            </a:r>
            <a:endParaRPr lang="en-US" sz="1400" b="0">
              <a:solidFill>
                <a:schemeClr val="bg1"/>
              </a:solidFill>
              <a:latin typeface="Times New Roman" panose="02020603050405020304" charset="0"/>
              <a:cs typeface="等线" charset="0"/>
            </a:endParaRPr>
          </a:p>
          <a:p>
            <a:pPr indent="0"/>
            <a:r>
              <a:rPr lang="en-US" b="0">
                <a:solidFill>
                  <a:schemeClr val="bg1"/>
                </a:solidFill>
                <a:latin typeface="Times New Roman" panose="02020603050405020304" charset="0"/>
                <a:cs typeface="等线" charset="0"/>
              </a:rPr>
              <a:t>We conclude that the BERT model outperforms with 83% than TD-IDF and other ML models for processing tweets about disasters. This is probably due to the BERT model's improved ability to capture linguistic context-specific nuance and comprehend the meaning of particular words and phrases. Our finding suggest that disaster-related tweets can be analysed and addressed using NLP models like BERT. </a:t>
            </a:r>
            <a:endParaRPr lang="en-US" b="0">
              <a:solidFill>
                <a:schemeClr val="bg1"/>
              </a:solidFill>
              <a:latin typeface="Times New Roman" panose="02020603050405020304" charset="0"/>
              <a:cs typeface="等线" charset="0"/>
            </a:endParaRPr>
          </a:p>
          <a:p>
            <a:pPr indent="0"/>
            <a:r>
              <a:rPr lang="en-US" sz="1400" b="0">
                <a:solidFill>
                  <a:schemeClr val="bg1"/>
                </a:solidFill>
                <a:latin typeface="Times New Roman" panose="02020603050405020304" charset="0"/>
                <a:cs typeface="等线" charset="0"/>
              </a:rPr>
              <a:t> </a:t>
            </a:r>
            <a:endParaRPr lang="en-US" sz="1400" b="0">
              <a:solidFill>
                <a:schemeClr val="bg1"/>
              </a:solidFill>
              <a:latin typeface="Times New Roman" panose="02020603050405020304" charset="0"/>
              <a:cs typeface="等线" charset="0"/>
            </a:endParaRPr>
          </a:p>
          <a:p>
            <a:pPr indent="0"/>
            <a:endParaRPr lang="en-US" sz="1400" b="0">
              <a:solidFill>
                <a:schemeClr val="bg1"/>
              </a:solidFill>
              <a:latin typeface="Times New Roman" panose="02020603050405020304" charset="0"/>
              <a:cs typeface="等线" charset="0"/>
            </a:endParaRPr>
          </a:p>
          <a:p>
            <a:pPr indent="0"/>
            <a:endParaRPr lang="en-US" b="1">
              <a:solidFill>
                <a:schemeClr val="bg1"/>
              </a:solidFill>
              <a:latin typeface="Times New Roman" panose="02020603050405020304" charset="0"/>
              <a:cs typeface="等线" charset="0"/>
            </a:endParaRPr>
          </a:p>
          <a:p>
            <a:pPr indent="0"/>
            <a:r>
              <a:rPr lang="en-US" sz="2800" b="1">
                <a:solidFill>
                  <a:srgbClr val="00B050"/>
                </a:solidFill>
                <a:effectLst>
                  <a:reflection blurRad="6350" stA="53000" endA="300" endPos="35500" dir="5400000" sy="-90000" algn="bl" rotWithShape="0"/>
                </a:effectLst>
                <a:latin typeface="Times New Roman" panose="02020603050405020304" charset="0"/>
                <a:cs typeface="等线" charset="0"/>
              </a:rPr>
              <a:t>Future work</a:t>
            </a:r>
            <a:r>
              <a:rPr lang="en-US" sz="1400" b="0">
                <a:solidFill>
                  <a:schemeClr val="bg1"/>
                </a:solidFill>
                <a:latin typeface="Times New Roman" panose="02020603050405020304" charset="0"/>
                <a:cs typeface="等线" charset="0"/>
              </a:rPr>
              <a:t> </a:t>
            </a:r>
            <a:endParaRPr lang="en-US" sz="1400" b="0">
              <a:solidFill>
                <a:schemeClr val="bg1"/>
              </a:solidFill>
              <a:latin typeface="Times New Roman" panose="02020603050405020304" charset="0"/>
              <a:cs typeface="等线" charset="0"/>
            </a:endParaRPr>
          </a:p>
          <a:p>
            <a:pPr indent="0"/>
            <a:r>
              <a:rPr lang="en-US" sz="2000" b="0">
                <a:solidFill>
                  <a:schemeClr val="bg1"/>
                </a:solidFill>
                <a:latin typeface="Times New Roman" panose="02020603050405020304" charset="0"/>
                <a:cs typeface="等线" charset="0"/>
              </a:rPr>
              <a:t>We will further improve our model's performance even more by tuning its hyperparameters. We could also try combining different models to improve our overall accuracy. Cross-validation techniques could be used to ensure that our model is robust and generalizable. To address the imbalance in the dataset, we will try different techniques such as oversampling or undersampling.</a:t>
            </a:r>
            <a:endParaRPr lang="en-US" sz="2000" b="0">
              <a:solidFill>
                <a:schemeClr val="bg1"/>
              </a:solidFill>
              <a:latin typeface="Times New Roman" panose="02020603050405020304" charset="0"/>
              <a:cs typeface="等线"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pic>
        <p:nvPicPr>
          <p:cNvPr id="5" name="Picture 4"/>
          <p:cNvPicPr>
            <a:picLocks noChangeAspect="1"/>
          </p:cNvPicPr>
          <p:nvPr/>
        </p:nvPicPr>
        <p:blipFill>
          <a:blip r:embed="rId3">
            <a:lum bright="-6000"/>
          </a:blip>
          <a:stretch>
            <a:fillRect/>
          </a:stretch>
        </p:blipFill>
        <p:spPr>
          <a:xfrm>
            <a:off x="3900170" y="1661160"/>
            <a:ext cx="4619625" cy="3328670"/>
          </a:xfrm>
          <a:prstGeom prst="ellipse">
            <a:avLst/>
          </a:prstGeom>
        </p:spPr>
      </p:pic>
      <p:sp>
        <p:nvSpPr>
          <p:cNvPr id="6" name="Text Box 5"/>
          <p:cNvSpPr txBox="1"/>
          <p:nvPr/>
        </p:nvSpPr>
        <p:spPr>
          <a:xfrm>
            <a:off x="4326255" y="4989830"/>
            <a:ext cx="4376420" cy="398780"/>
          </a:xfrm>
          <a:prstGeom prst="rect">
            <a:avLst/>
          </a:prstGeom>
          <a:noFill/>
        </p:spPr>
        <p:txBody>
          <a:bodyPr wrap="square" rtlCol="0" anchor="t">
            <a:spAutoFit/>
          </a:bodyPr>
          <a:p>
            <a:pPr marL="0" indent="0">
              <a:buNone/>
            </a:pPr>
            <a:r>
              <a:rPr lang="en-US" sz="2000" i="1">
                <a:solidFill>
                  <a:schemeClr val="bg1"/>
                </a:solidFill>
                <a:latin typeface="Gill Sans MT Condensed" panose="020B0506020104020203" charset="0"/>
                <a:cs typeface="Gill Sans MT Condensed" panose="020B0506020104020203" charset="0"/>
                <a:sym typeface="+mn-ea"/>
              </a:rPr>
              <a:t> “Fake news travels quicker than actual news”</a:t>
            </a:r>
            <a:endParaRPr lang="en-US" sz="2000" i="1">
              <a:solidFill>
                <a:schemeClr val="bg1"/>
              </a:solidFill>
              <a:latin typeface="Gill Sans MT Condensed" panose="020B0506020104020203" charset="0"/>
              <a:cs typeface="Gill Sans MT Condensed" panose="020B0506020104020203"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0" y="238125"/>
            <a:ext cx="11571605" cy="1599565"/>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l"/>
            <a:r>
              <a:rPr lang="en-US" altLang="en-US" sz="4000" b="1" i="1" dirty="0">
                <a:gradFill>
                  <a:gsLst>
                    <a:gs pos="0">
                      <a:srgbClr val="14CD68"/>
                    </a:gs>
                    <a:gs pos="100000">
                      <a:srgbClr val="0B6E38"/>
                    </a:gs>
                  </a:gsLst>
                  <a:lin scaled="0"/>
                </a:gradFill>
                <a:effectLst>
                  <a:outerShdw blurRad="38100" dist="38100" dir="2700000" algn="tl">
                    <a:srgbClr val="000000">
                      <a:alpha val="43137"/>
                    </a:srgbClr>
                  </a:outerShdw>
                </a:effectLst>
                <a:latin typeface="Calibri" panose="020F0502020204030204" charset="0"/>
                <a:ea typeface="Arial" panose="020B0604020202020204" pitchFamily="34" charset="0"/>
                <a:cs typeface="Calibri" panose="020F0502020204030204" charset="0"/>
              </a:rPr>
              <a:t>    </a:t>
            </a:r>
            <a:r>
              <a:rPr lang="en-US" altLang="en-US" sz="4000" b="1" i="1" dirty="0">
                <a:ln/>
                <a:solidFill>
                  <a:srgbClr val="92D050"/>
                </a:solidFill>
                <a:effectLst>
                  <a:reflection blurRad="6350" stA="53000" endA="300" endPos="35500" dir="5400000" sy="-90000" algn="bl" rotWithShape="0"/>
                </a:effectLst>
                <a:latin typeface="Calibri" panose="020F0502020204030204" charset="0"/>
                <a:ea typeface="Arial" panose="020B0604020202020204" pitchFamily="34" charset="0"/>
                <a:cs typeface="Calibri" panose="020F0502020204030204" charset="0"/>
              </a:rPr>
              <a:t>ABSTRACT</a:t>
            </a:r>
            <a:endParaRPr lang="en-US" altLang="en-US" sz="4000" b="1" i="1" dirty="0">
              <a:gradFill>
                <a:gsLst>
                  <a:gs pos="0">
                    <a:srgbClr val="14CD68"/>
                  </a:gs>
                  <a:gs pos="100000">
                    <a:srgbClr val="0B6E38"/>
                  </a:gs>
                </a:gsLst>
                <a:lin scaled="0"/>
              </a:gradFill>
              <a:effectLst>
                <a:outerShdw blurRad="38100" dist="38100" dir="2700000" algn="tl">
                  <a:srgbClr val="000000">
                    <a:alpha val="43137"/>
                  </a:srgbClr>
                </a:outerShdw>
              </a:effectLst>
              <a:latin typeface="Calibri" panose="020F0502020204030204" charset="0"/>
              <a:ea typeface="Arial" panose="020B0604020202020204" pitchFamily="34" charset="0"/>
              <a:cs typeface="Calibri" panose="020F0502020204030204" charset="0"/>
            </a:endParaRPr>
          </a:p>
          <a:p>
            <a:endParaRPr lang="en-US" altLang="en-US" sz="4000" b="1" i="1" dirty="0">
              <a:gradFill>
                <a:gsLst>
                  <a:gs pos="0">
                    <a:srgbClr val="14CD68"/>
                  </a:gs>
                  <a:gs pos="100000">
                    <a:srgbClr val="0B6E38"/>
                  </a:gs>
                </a:gsLst>
                <a:lin scaled="0"/>
              </a:gradFill>
              <a:effectLst>
                <a:outerShdw blurRad="38100" dist="38100" dir="2700000" algn="tl">
                  <a:srgbClr val="000000">
                    <a:alpha val="43137"/>
                  </a:srgbClr>
                </a:outerShdw>
              </a:effectLst>
              <a:latin typeface="Calibri" panose="020F0502020204030204" charset="0"/>
              <a:ea typeface="Arial" panose="020B0604020202020204" pitchFamily="34" charset="0"/>
              <a:cs typeface="Calibri" panose="020F0502020204030204" charset="0"/>
            </a:endParaRPr>
          </a:p>
        </p:txBody>
      </p:sp>
      <p:sp>
        <p:nvSpPr>
          <p:cNvPr id="8" name="Text Box 7"/>
          <p:cNvSpPr txBox="1"/>
          <p:nvPr/>
        </p:nvSpPr>
        <p:spPr>
          <a:xfrm>
            <a:off x="416560" y="1268095"/>
            <a:ext cx="10738485" cy="4892675"/>
          </a:xfrm>
          <a:prstGeom prst="rect">
            <a:avLst/>
          </a:prstGeom>
          <a:noFill/>
        </p:spPr>
        <p:txBody>
          <a:bodyPr wrap="square" rtlCol="0">
            <a:spAutoFit/>
          </a:bodyPr>
          <a:p>
            <a:pPr algn="just"/>
            <a:r>
              <a:rPr lang="en-US" sz="2000">
                <a:solidFill>
                  <a:schemeClr val="bg1"/>
                </a:solidFill>
                <a:latin typeface="Times New Roman" panose="02020603050405020304" charset="0"/>
                <a:cs typeface="Times New Roman" panose="02020603050405020304" charset="0"/>
              </a:rPr>
              <a:t>          </a:t>
            </a:r>
            <a:r>
              <a:rPr lang="en-US" sz="2400">
                <a:solidFill>
                  <a:schemeClr val="bg1"/>
                </a:solidFill>
                <a:latin typeface="Times New Roman" panose="02020603050405020304" charset="0"/>
                <a:cs typeface="Times New Roman" panose="02020603050405020304" charset="0"/>
              </a:rPr>
              <a:t>Natural Language Processing (NLP) has become increasingly popular due to its diverse range of applications, including disaster management. Social media platforms like Twitter are commonly used to disseminate real-time information during emergencies, and many businesses are considering automating Twitter tracking to identify disaster-related tweets. This study presents a method for using deep learning models such as BERT (Bidirectional Encoder Representations from Transformers) and Exploratory Data Analysis (EDA) to categorize disaster-related tweets. The research includes conducting EDA on a publicly available dataset of disaster-related tweets to analyze data distribution, class imbalance, and tweet length. Fine-tuning the pre-trained BERT model on the disaster tweet dataset, and evaluating its performance using standard metrics such as accuracy, precision, recall, and F1-score to identify whether a particular tweet is related to a real disaster or not. A competition dataset has been collected for this purpose.</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137160" y="-635"/>
            <a:ext cx="11810365" cy="6778625"/>
          </a:xfrm>
          <a:prstGeom prst="cloud">
            <a:avLst/>
          </a:prstGeom>
        </p:spPr>
      </p:pic>
      <p:sp>
        <p:nvSpPr>
          <p:cNvPr id="3" name="Text Box 2"/>
          <p:cNvSpPr txBox="1"/>
          <p:nvPr/>
        </p:nvSpPr>
        <p:spPr>
          <a:xfrm>
            <a:off x="137160" y="119126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67945" y="551180"/>
            <a:ext cx="3731260" cy="706755"/>
          </a:xfrm>
          <a:prstGeom prst="rect">
            <a:avLst/>
          </a:prstGeom>
          <a:noFill/>
        </p:spPr>
        <p:txBody>
          <a:bodyPr wrap="none" rtlCol="0">
            <a:spAutoFit/>
          </a:bodyPr>
          <a:p>
            <a:r>
              <a:rPr lang="en-US" sz="4000" b="1" i="1">
                <a:gradFill>
                  <a:gsLst>
                    <a:gs pos="0">
                      <a:srgbClr val="FBFB11"/>
                    </a:gs>
                    <a:gs pos="100000">
                      <a:srgbClr val="838309"/>
                    </a:gs>
                  </a:gsLst>
                  <a:lin scaled="0"/>
                </a:gradFill>
              </a:rPr>
              <a:t>  </a:t>
            </a:r>
            <a:r>
              <a:rPr lang="en-US" sz="4000" b="1" i="1">
                <a:ln/>
                <a:gradFill>
                  <a:gsLst>
                    <a:gs pos="0">
                      <a:srgbClr val="FBFB11"/>
                    </a:gs>
                    <a:gs pos="100000">
                      <a:srgbClr val="838309"/>
                    </a:gs>
                  </a:gsLst>
                  <a:lin scaled="0"/>
                </a:gradFill>
                <a:effectLst>
                  <a:reflection blurRad="6350" stA="53000" endA="300" endPos="35500" dir="5400000" sy="-90000" algn="bl" rotWithShape="0"/>
                </a:effectLst>
              </a:rPr>
              <a:t>INTRODUCTION</a:t>
            </a:r>
            <a:endParaRPr lang="en-US" sz="4000" b="1" i="1">
              <a:ln/>
              <a:gradFill>
                <a:gsLst>
                  <a:gs pos="0">
                    <a:srgbClr val="FBFB11"/>
                  </a:gs>
                  <a:gs pos="100000">
                    <a:srgbClr val="838309"/>
                  </a:gs>
                </a:gsLst>
                <a:lin scaled="0"/>
              </a:gradFill>
              <a:effectLst>
                <a:reflection blurRad="6350" stA="53000" endA="300" endPos="35500" dir="5400000" sy="-90000" algn="bl" rotWithShape="0"/>
              </a:effectLst>
            </a:endParaRPr>
          </a:p>
        </p:txBody>
      </p:sp>
      <p:sp>
        <p:nvSpPr>
          <p:cNvPr id="9" name="Text Box 8"/>
          <p:cNvSpPr txBox="1"/>
          <p:nvPr/>
        </p:nvSpPr>
        <p:spPr>
          <a:xfrm>
            <a:off x="731520" y="1311910"/>
            <a:ext cx="10382250" cy="4154170"/>
          </a:xfrm>
          <a:prstGeom prst="rect">
            <a:avLst/>
          </a:prstGeom>
          <a:noFill/>
        </p:spPr>
        <p:txBody>
          <a:bodyPr wrap="square" rtlCol="0">
            <a:spAutoFit/>
          </a:bodyPr>
          <a:p>
            <a:pPr algn="just"/>
            <a:r>
              <a:rPr lang="en-US" sz="2000">
                <a:solidFill>
                  <a:schemeClr val="bg1"/>
                </a:solidFill>
              </a:rPr>
              <a:t>        </a:t>
            </a:r>
            <a:r>
              <a:rPr lang="en-US" sz="2400">
                <a:solidFill>
                  <a:schemeClr val="bg1"/>
                </a:solidFill>
                <a:latin typeface="Times New Roman" panose="02020603050405020304" charset="0"/>
                <a:cs typeface="Times New Roman" panose="02020603050405020304" charset="0"/>
              </a:rPr>
              <a:t>  NLP has various applications, including disaster management, where Twitter is used to disseminate real-time information. However, manually categorizing disaster-related tweets is time-consuming, and there's a need for automated methods. BERT, a pre-trained deep learning model with transformer architecture, has shown impressive results in various NLP tasks. In this study, we explore the use of BERT for categorizing disaster-related tweets. EDA is conducted on a publicly available dataset of disaster-related tweets to gain insights into the data. The pre-trained BERT model is fine-tuned on the dataset and evaluated using standard metrics. The research aims to provide an accurate and efficient method for categorizing disaster-related tweets using BERT, which can help emergency responders provide timely and effective assistance during disasters.</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8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54000" contrast="-24000"/>
          </a:blip>
          <a:stretch>
            <a:fillRect/>
          </a:stretch>
        </p:blipFill>
        <p:spPr>
          <a:xfrm>
            <a:off x="491490" y="-4445"/>
            <a:ext cx="11810365" cy="677862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491490" y="575945"/>
            <a:ext cx="2414270" cy="706755"/>
          </a:xfrm>
          <a:prstGeom prst="rect">
            <a:avLst/>
          </a:prstGeom>
          <a:noFill/>
        </p:spPr>
        <p:txBody>
          <a:bodyPr wrap="none" rtlCol="0">
            <a:spAutoFit/>
          </a:bodyPr>
          <a:p>
            <a:r>
              <a:rPr lang="en-US" sz="4000" b="1" i="1">
                <a:gradFill>
                  <a:gsLst>
                    <a:gs pos="0">
                      <a:srgbClr val="FECF40"/>
                    </a:gs>
                    <a:gs pos="100000">
                      <a:srgbClr val="846C21"/>
                    </a:gs>
                  </a:gsLst>
                  <a:lin scaled="0"/>
                </a:gradFill>
              </a:rPr>
              <a:t>OBJECTIVE</a:t>
            </a:r>
            <a:endParaRPr lang="en-US" sz="4000" b="1" i="1">
              <a:gradFill>
                <a:gsLst>
                  <a:gs pos="0">
                    <a:srgbClr val="FECF40"/>
                  </a:gs>
                  <a:gs pos="100000">
                    <a:srgbClr val="846C21"/>
                  </a:gs>
                </a:gsLst>
                <a:lin scaled="0"/>
              </a:gradFill>
            </a:endParaRPr>
          </a:p>
        </p:txBody>
      </p:sp>
      <p:sp>
        <p:nvSpPr>
          <p:cNvPr id="9" name="Text Box 8"/>
          <p:cNvSpPr txBox="1"/>
          <p:nvPr/>
        </p:nvSpPr>
        <p:spPr>
          <a:xfrm>
            <a:off x="643255" y="1382395"/>
            <a:ext cx="10287635" cy="3784600"/>
          </a:xfrm>
          <a:prstGeom prst="rect">
            <a:avLst/>
          </a:prstGeom>
          <a:noFill/>
        </p:spPr>
        <p:txBody>
          <a:bodyPr wrap="square" rtlCol="0">
            <a:spAutoFit/>
          </a:bodyPr>
          <a:p>
            <a:pPr algn="just"/>
            <a:r>
              <a:rPr lang="en-US" sz="2400">
                <a:solidFill>
                  <a:schemeClr val="bg1"/>
                </a:solidFill>
                <a:latin typeface="Times New Roman" panose="02020603050405020304" charset="0"/>
                <a:cs typeface="Times New Roman" panose="02020603050405020304" charset="0"/>
              </a:rPr>
              <a:t>         The objective of this project is to explore the use of BERT with transformers for categorizing disaster-related tweets in an accurate and efficient manner. The project involves conducting Exploratory Data Analysis (EDA) on a publicly available disaster tweet dataset to gain insights into the data distribution, class imbalance, and tweet length. The pre-trained BERT model is fine-tuned on the disaster tweet dataset, and its performance is evaluated using standard metrics such as accuracy, precision, recall, and F1-score. The ultimate goal of this research is to provide a method that can automate the categorization of disaster-related tweets, which can help emergency responders to provide timely and effective assistance during disasters. </a:t>
            </a:r>
            <a:endParaRPr lang="en-US" sz="24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pic>
        <p:nvPicPr>
          <p:cNvPr id="6" name="Picture 5"/>
          <p:cNvPicPr>
            <a:picLocks noChangeAspect="1"/>
          </p:cNvPicPr>
          <p:nvPr/>
        </p:nvPicPr>
        <p:blipFill>
          <a:blip r:embed="rId2">
            <a:lum bright="-36000" contrast="-24000"/>
          </a:blip>
          <a:stretch>
            <a:fillRect/>
          </a:stretch>
        </p:blipFill>
        <p:spPr>
          <a:xfrm>
            <a:off x="1029335" y="90170"/>
            <a:ext cx="9772015" cy="6252845"/>
          </a:xfrm>
          <a:prstGeom prst="cloud">
            <a:avLst/>
          </a:prstGeom>
        </p:spPr>
      </p:pic>
      <p:sp>
        <p:nvSpPr>
          <p:cNvPr id="9" name="Text Box 8"/>
          <p:cNvSpPr txBox="1"/>
          <p:nvPr/>
        </p:nvSpPr>
        <p:spPr>
          <a:xfrm>
            <a:off x="-691515" y="215900"/>
            <a:ext cx="6941185" cy="706755"/>
          </a:xfrm>
          <a:prstGeom prst="rect">
            <a:avLst/>
          </a:prstGeom>
          <a:noFill/>
        </p:spPr>
        <p:txBody>
          <a:bodyPr wrap="square" rtlCol="0" anchor="t">
            <a:spAutoFit/>
          </a:bodyPr>
          <a:p>
            <a:pPr algn="ctr"/>
            <a:r>
              <a:rPr lang="en-US" sz="4000" b="1" i="1">
                <a:gradFill>
                  <a:gsLst>
                    <a:gs pos="0">
                      <a:srgbClr val="FBFB11"/>
                    </a:gs>
                    <a:gs pos="100000">
                      <a:srgbClr val="838309"/>
                    </a:gs>
                  </a:gsLst>
                  <a:lin scaled="0"/>
                </a:gradFill>
                <a:sym typeface="+mn-ea"/>
              </a:rPr>
              <a:t>Dataset  Description</a:t>
            </a:r>
            <a:endParaRPr lang="en-US" sz="40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3" name="Picture 2"/>
          <p:cNvPicPr>
            <a:picLocks noChangeAspect="1"/>
          </p:cNvPicPr>
          <p:nvPr/>
        </p:nvPicPr>
        <p:blipFill>
          <a:blip r:embed="rId3"/>
          <a:srcRect b="45536"/>
          <a:stretch>
            <a:fillRect/>
          </a:stretch>
        </p:blipFill>
        <p:spPr>
          <a:xfrm>
            <a:off x="438785" y="5264150"/>
            <a:ext cx="10952480" cy="1504950"/>
          </a:xfrm>
          <a:prstGeom prst="rect">
            <a:avLst/>
          </a:prstGeom>
        </p:spPr>
      </p:pic>
      <p:pic>
        <p:nvPicPr>
          <p:cNvPr id="4" name="Picture 3"/>
          <p:cNvPicPr>
            <a:picLocks noChangeAspect="1"/>
          </p:cNvPicPr>
          <p:nvPr/>
        </p:nvPicPr>
        <p:blipFill>
          <a:blip r:embed="rId4"/>
          <a:stretch>
            <a:fillRect/>
          </a:stretch>
        </p:blipFill>
        <p:spPr>
          <a:xfrm>
            <a:off x="847090" y="904240"/>
            <a:ext cx="9498330" cy="1946910"/>
          </a:xfrm>
          <a:prstGeom prst="rect">
            <a:avLst/>
          </a:prstGeom>
        </p:spPr>
      </p:pic>
      <p:pic>
        <p:nvPicPr>
          <p:cNvPr id="5" name="Picture 4"/>
          <p:cNvPicPr>
            <a:picLocks noChangeAspect="1"/>
          </p:cNvPicPr>
          <p:nvPr/>
        </p:nvPicPr>
        <p:blipFill>
          <a:blip r:embed="rId5"/>
          <a:stretch>
            <a:fillRect/>
          </a:stretch>
        </p:blipFill>
        <p:spPr>
          <a:xfrm>
            <a:off x="128270" y="2851150"/>
            <a:ext cx="11420475" cy="1931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56" y="-144"/>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pic>
        <p:nvPicPr>
          <p:cNvPr id="6" name="Picture 5"/>
          <p:cNvPicPr>
            <a:picLocks noChangeAspect="1"/>
          </p:cNvPicPr>
          <p:nvPr/>
        </p:nvPicPr>
        <p:blipFill>
          <a:blip r:embed="rId2">
            <a:lum bright="-36000" contrast="-24000"/>
          </a:blip>
          <a:stretch>
            <a:fillRect/>
          </a:stretch>
        </p:blipFill>
        <p:spPr>
          <a:xfrm>
            <a:off x="1029335" y="90170"/>
            <a:ext cx="9772015" cy="6252845"/>
          </a:xfrm>
          <a:prstGeom prst="cloud">
            <a:avLst/>
          </a:prstGeom>
        </p:spPr>
      </p:pic>
      <p:sp>
        <p:nvSpPr>
          <p:cNvPr id="9" name="Text Box 8"/>
          <p:cNvSpPr txBox="1"/>
          <p:nvPr/>
        </p:nvSpPr>
        <p:spPr>
          <a:xfrm>
            <a:off x="312420" y="215900"/>
            <a:ext cx="5267960" cy="706755"/>
          </a:xfrm>
          <a:prstGeom prst="rect">
            <a:avLst/>
          </a:prstGeom>
          <a:noFill/>
        </p:spPr>
        <p:txBody>
          <a:bodyPr wrap="square" rtlCol="0" anchor="t">
            <a:spAutoFit/>
            <a:scene3d>
              <a:camera prst="orthographicFront"/>
              <a:lightRig rig="threePt" dir="t"/>
            </a:scene3d>
          </a:bodyPr>
          <a:p>
            <a:pPr algn="ctr"/>
            <a:r>
              <a:rPr lang="en-US" sz="4000" b="1"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Dataset  Description</a:t>
            </a:r>
            <a:endParaRPr lang="en-US" sz="4000" b="1"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同心圆 73"/>
          <p:cNvSpPr>
            <a:spLocks noChangeArrowheads="1"/>
          </p:cNvSpPr>
          <p:nvPr/>
        </p:nvSpPr>
        <p:spPr bwMode="auto">
          <a:xfrm>
            <a:off x="7249160" y="2695575"/>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15" name="同心圆 73"/>
          <p:cNvSpPr>
            <a:spLocks noChangeArrowheads="1"/>
          </p:cNvSpPr>
          <p:nvPr/>
        </p:nvSpPr>
        <p:spPr bwMode="auto">
          <a:xfrm>
            <a:off x="9458325" y="2695575"/>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0" name="椭圆 19"/>
          <p:cNvSpPr/>
          <p:nvPr/>
        </p:nvSpPr>
        <p:spPr>
          <a:xfrm>
            <a:off x="7425690" y="2865755"/>
            <a:ext cx="1442720" cy="1411605"/>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
        <p:nvSpPr>
          <p:cNvPr id="22" name="椭圆 19"/>
          <p:cNvSpPr/>
          <p:nvPr/>
        </p:nvSpPr>
        <p:spPr>
          <a:xfrm>
            <a:off x="9638030" y="2894965"/>
            <a:ext cx="1431925" cy="1382395"/>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3" name="同心圆 73"/>
          <p:cNvSpPr>
            <a:spLocks noChangeArrowheads="1"/>
          </p:cNvSpPr>
          <p:nvPr/>
        </p:nvSpPr>
        <p:spPr bwMode="auto">
          <a:xfrm>
            <a:off x="5039995" y="2694940"/>
            <a:ext cx="1795780" cy="17526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4" name="椭圆 19"/>
          <p:cNvSpPr/>
          <p:nvPr/>
        </p:nvSpPr>
        <p:spPr>
          <a:xfrm>
            <a:off x="5240655" y="2866390"/>
            <a:ext cx="1415415" cy="1410970"/>
          </a:xfrm>
          <a:prstGeom prst="ellipse">
            <a:avLst/>
          </a:prstGeom>
          <a:solidFill>
            <a:srgbClr val="342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cs typeface="+mn-ea"/>
              <a:sym typeface="+mn-lt"/>
            </a:endParaRPr>
          </a:p>
        </p:txBody>
      </p:sp>
      <p:sp>
        <p:nvSpPr>
          <p:cNvPr id="26" name="Freeform 415"/>
          <p:cNvSpPr>
            <a:spLocks noChangeArrowheads="1"/>
          </p:cNvSpPr>
          <p:nvPr/>
        </p:nvSpPr>
        <p:spPr bwMode="auto">
          <a:xfrm>
            <a:off x="8115641" y="4864771"/>
            <a:ext cx="225425" cy="227013"/>
          </a:xfrm>
          <a:custGeom>
            <a:avLst/>
            <a:gdLst>
              <a:gd name="T0" fmla="*/ 156 w 260"/>
              <a:gd name="T1" fmla="*/ 260 h 260"/>
              <a:gd name="T2" fmla="*/ 186 w 260"/>
              <a:gd name="T3" fmla="*/ 167 h 260"/>
              <a:gd name="T4" fmla="*/ 156 w 260"/>
              <a:gd name="T5" fmla="*/ 130 h 260"/>
              <a:gd name="T6" fmla="*/ 156 w 260"/>
              <a:gd name="T7" fmla="*/ 107 h 260"/>
              <a:gd name="T8" fmla="*/ 161 w 260"/>
              <a:gd name="T9" fmla="*/ 101 h 260"/>
              <a:gd name="T10" fmla="*/ 168 w 260"/>
              <a:gd name="T11" fmla="*/ 98 h 260"/>
              <a:gd name="T12" fmla="*/ 198 w 260"/>
              <a:gd name="T13" fmla="*/ 63 h 260"/>
              <a:gd name="T14" fmla="*/ 144 w 260"/>
              <a:gd name="T15" fmla="*/ 63 h 260"/>
              <a:gd name="T16" fmla="*/ 134 w 260"/>
              <a:gd name="T17" fmla="*/ 66 h 260"/>
              <a:gd name="T18" fmla="*/ 123 w 260"/>
              <a:gd name="T19" fmla="*/ 75 h 260"/>
              <a:gd name="T20" fmla="*/ 117 w 260"/>
              <a:gd name="T21" fmla="*/ 89 h 260"/>
              <a:gd name="T22" fmla="*/ 114 w 260"/>
              <a:gd name="T23" fmla="*/ 102 h 260"/>
              <a:gd name="T24" fmla="*/ 88 w 260"/>
              <a:gd name="T25" fmla="*/ 131 h 260"/>
              <a:gd name="T26" fmla="*/ 114 w 260"/>
              <a:gd name="T27" fmla="*/ 166 h 260"/>
              <a:gd name="T28" fmla="*/ 26 w 260"/>
              <a:gd name="T29" fmla="*/ 260 h 260"/>
              <a:gd name="T30" fmla="*/ 16 w 260"/>
              <a:gd name="T31" fmla="*/ 258 h 260"/>
              <a:gd name="T32" fmla="*/ 8 w 260"/>
              <a:gd name="T33" fmla="*/ 252 h 260"/>
              <a:gd name="T34" fmla="*/ 1 w 260"/>
              <a:gd name="T35" fmla="*/ 244 h 260"/>
              <a:gd name="T36" fmla="*/ 0 w 260"/>
              <a:gd name="T37" fmla="*/ 234 h 260"/>
              <a:gd name="T38" fmla="*/ 0 w 260"/>
              <a:gd name="T39" fmla="*/ 20 h 260"/>
              <a:gd name="T40" fmla="*/ 4 w 260"/>
              <a:gd name="T41" fmla="*/ 11 h 260"/>
              <a:gd name="T42" fmla="*/ 12 w 260"/>
              <a:gd name="T43" fmla="*/ 5 h 260"/>
              <a:gd name="T44" fmla="*/ 21 w 260"/>
              <a:gd name="T45" fmla="*/ 1 h 260"/>
              <a:gd name="T46" fmla="*/ 234 w 260"/>
              <a:gd name="T47" fmla="*/ 0 h 260"/>
              <a:gd name="T48" fmla="*/ 244 w 260"/>
              <a:gd name="T49" fmla="*/ 2 h 260"/>
              <a:gd name="T50" fmla="*/ 252 w 260"/>
              <a:gd name="T51" fmla="*/ 7 h 260"/>
              <a:gd name="T52" fmla="*/ 257 w 260"/>
              <a:gd name="T53" fmla="*/ 16 h 260"/>
              <a:gd name="T54" fmla="*/ 260 w 260"/>
              <a:gd name="T55" fmla="*/ 26 h 260"/>
              <a:gd name="T56" fmla="*/ 259 w 260"/>
              <a:gd name="T57" fmla="*/ 239 h 260"/>
              <a:gd name="T58" fmla="*/ 255 w 260"/>
              <a:gd name="T59" fmla="*/ 249 h 260"/>
              <a:gd name="T60" fmla="*/ 248 w 260"/>
              <a:gd name="T61" fmla="*/ 256 h 260"/>
              <a:gd name="T62" fmla="*/ 239 w 260"/>
              <a:gd name="T63"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7" name="Freeform 416"/>
          <p:cNvSpPr>
            <a:spLocks noEditPoints="1" noChangeArrowheads="1"/>
          </p:cNvSpPr>
          <p:nvPr/>
        </p:nvSpPr>
        <p:spPr bwMode="auto">
          <a:xfrm>
            <a:off x="8554988" y="4864770"/>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8" name="Freeform 417"/>
          <p:cNvSpPr>
            <a:spLocks noEditPoints="1" noChangeArrowheads="1"/>
          </p:cNvSpPr>
          <p:nvPr/>
        </p:nvSpPr>
        <p:spPr bwMode="auto">
          <a:xfrm>
            <a:off x="7677137" y="4864771"/>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39 w 260"/>
              <a:gd name="T13" fmla="*/ 0 h 260"/>
              <a:gd name="T14" fmla="*/ 252 w 260"/>
              <a:gd name="T15" fmla="*/ 8 h 260"/>
              <a:gd name="T16" fmla="*/ 259 w 260"/>
              <a:gd name="T17" fmla="*/ 21 h 260"/>
              <a:gd name="T18" fmla="*/ 259 w 260"/>
              <a:gd name="T19" fmla="*/ 239 h 260"/>
              <a:gd name="T20" fmla="*/ 252 w 260"/>
              <a:gd name="T21" fmla="*/ 252 h 260"/>
              <a:gd name="T22" fmla="*/ 239 w 260"/>
              <a:gd name="T23" fmla="*/ 260 h 260"/>
              <a:gd name="T24" fmla="*/ 162 w 260"/>
              <a:gd name="T25" fmla="*/ 37 h 260"/>
              <a:gd name="T26" fmla="*/ 139 w 260"/>
              <a:gd name="T27" fmla="*/ 33 h 260"/>
              <a:gd name="T28" fmla="*/ 110 w 260"/>
              <a:gd name="T29" fmla="*/ 37 h 260"/>
              <a:gd name="T30" fmla="*/ 79 w 260"/>
              <a:gd name="T31" fmla="*/ 55 h 260"/>
              <a:gd name="T32" fmla="*/ 60 w 260"/>
              <a:gd name="T33" fmla="*/ 82 h 260"/>
              <a:gd name="T34" fmla="*/ 56 w 260"/>
              <a:gd name="T35" fmla="*/ 107 h 260"/>
              <a:gd name="T36" fmla="*/ 62 w 260"/>
              <a:gd name="T37" fmla="*/ 128 h 260"/>
              <a:gd name="T38" fmla="*/ 78 w 260"/>
              <a:gd name="T39" fmla="*/ 146 h 260"/>
              <a:gd name="T40" fmla="*/ 87 w 260"/>
              <a:gd name="T41" fmla="*/ 142 h 260"/>
              <a:gd name="T42" fmla="*/ 88 w 260"/>
              <a:gd name="T43" fmla="*/ 129 h 260"/>
              <a:gd name="T44" fmla="*/ 81 w 260"/>
              <a:gd name="T45" fmla="*/ 109 h 260"/>
              <a:gd name="T46" fmla="*/ 84 w 260"/>
              <a:gd name="T47" fmla="*/ 83 h 260"/>
              <a:gd name="T48" fmla="*/ 97 w 260"/>
              <a:gd name="T49" fmla="*/ 64 h 260"/>
              <a:gd name="T50" fmla="*/ 129 w 260"/>
              <a:gd name="T51" fmla="*/ 52 h 260"/>
              <a:gd name="T52" fmla="*/ 153 w 260"/>
              <a:gd name="T53" fmla="*/ 54 h 260"/>
              <a:gd name="T54" fmla="*/ 169 w 260"/>
              <a:gd name="T55" fmla="*/ 65 h 260"/>
              <a:gd name="T56" fmla="*/ 178 w 260"/>
              <a:gd name="T57" fmla="*/ 83 h 260"/>
              <a:gd name="T58" fmla="*/ 179 w 260"/>
              <a:gd name="T59" fmla="*/ 104 h 260"/>
              <a:gd name="T60" fmla="*/ 172 w 260"/>
              <a:gd name="T61" fmla="*/ 132 h 260"/>
              <a:gd name="T62" fmla="*/ 159 w 260"/>
              <a:gd name="T63" fmla="*/ 148 h 260"/>
              <a:gd name="T64" fmla="*/ 146 w 260"/>
              <a:gd name="T65" fmla="*/ 154 h 260"/>
              <a:gd name="T66" fmla="*/ 131 w 260"/>
              <a:gd name="T67" fmla="*/ 148 h 260"/>
              <a:gd name="T68" fmla="*/ 126 w 260"/>
              <a:gd name="T69" fmla="*/ 141 h 260"/>
              <a:gd name="T70" fmla="*/ 136 w 260"/>
              <a:gd name="T71" fmla="*/ 91 h 260"/>
              <a:gd name="T72" fmla="*/ 133 w 260"/>
              <a:gd name="T73" fmla="*/ 81 h 260"/>
              <a:gd name="T74" fmla="*/ 123 w 260"/>
              <a:gd name="T75" fmla="*/ 76 h 260"/>
              <a:gd name="T76" fmla="*/ 112 w 260"/>
              <a:gd name="T77" fmla="*/ 78 h 260"/>
              <a:gd name="T78" fmla="*/ 103 w 260"/>
              <a:gd name="T79" fmla="*/ 90 h 260"/>
              <a:gd name="T80" fmla="*/ 103 w 260"/>
              <a:gd name="T81" fmla="*/ 111 h 260"/>
              <a:gd name="T82" fmla="*/ 87 w 260"/>
              <a:gd name="T83" fmla="*/ 199 h 260"/>
              <a:gd name="T84" fmla="*/ 88 w 260"/>
              <a:gd name="T85" fmla="*/ 224 h 260"/>
              <a:gd name="T86" fmla="*/ 92 w 260"/>
              <a:gd name="T87" fmla="*/ 225 h 260"/>
              <a:gd name="T88" fmla="*/ 107 w 260"/>
              <a:gd name="T89" fmla="*/ 203 h 260"/>
              <a:gd name="T90" fmla="*/ 120 w 260"/>
              <a:gd name="T91" fmla="*/ 160 h 260"/>
              <a:gd name="T92" fmla="*/ 131 w 260"/>
              <a:gd name="T93" fmla="*/ 169 h 260"/>
              <a:gd name="T94" fmla="*/ 149 w 260"/>
              <a:gd name="T95" fmla="*/ 172 h 260"/>
              <a:gd name="T96" fmla="*/ 170 w 260"/>
              <a:gd name="T97" fmla="*/ 167 h 260"/>
              <a:gd name="T98" fmla="*/ 191 w 260"/>
              <a:gd name="T99" fmla="*/ 148 h 260"/>
              <a:gd name="T100" fmla="*/ 205 w 260"/>
              <a:gd name="T101" fmla="*/ 113 h 260"/>
              <a:gd name="T102" fmla="*/ 203 w 260"/>
              <a:gd name="T103" fmla="*/ 77 h 260"/>
              <a:gd name="T104" fmla="*/ 185 w 260"/>
              <a:gd name="T105"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chemeClr val="bg1"/>
          </a:solidFill>
          <a:ln>
            <a:noFill/>
          </a:ln>
          <a:effectLst/>
        </p:spPr>
        <p:txBody>
          <a:bodyPr/>
          <a:lstStyle>
            <a:lvl1pPr eaLnBrk="0" hangingPunct="0">
              <a:defRPr>
                <a:solidFill>
                  <a:schemeClr val="tx1"/>
                </a:solidFill>
                <a:latin typeface="Calibri" panose="020F0502020204030204" charset="0"/>
                <a:ea typeface="SimSun" panose="02010600030101010101" pitchFamily="2" charset="-122"/>
              </a:defRPr>
            </a:lvl1pPr>
            <a:lvl2pPr eaLnBrk="0" hangingPunct="0">
              <a:defRPr>
                <a:solidFill>
                  <a:schemeClr val="tx1"/>
                </a:solidFill>
                <a:latin typeface="Calibri" panose="020F0502020204030204" charset="0"/>
                <a:ea typeface="SimSun" panose="02010600030101010101" pitchFamily="2" charset="-122"/>
              </a:defRPr>
            </a:lvl2pPr>
            <a:lvl3pPr eaLnBrk="0" hangingPunct="0">
              <a:defRPr>
                <a:solidFill>
                  <a:schemeClr val="tx1"/>
                </a:solidFill>
                <a:latin typeface="Calibri" panose="020F0502020204030204" charset="0"/>
                <a:ea typeface="SimSun" panose="02010600030101010101" pitchFamily="2" charset="-122"/>
              </a:defRPr>
            </a:lvl3pPr>
            <a:lvl4pPr eaLnBrk="0" hangingPunct="0">
              <a:defRPr>
                <a:solidFill>
                  <a:schemeClr val="tx1"/>
                </a:solidFill>
                <a:latin typeface="Calibri" panose="020F0502020204030204" charset="0"/>
                <a:ea typeface="SimSun" panose="02010600030101010101" pitchFamily="2" charset="-122"/>
              </a:defRPr>
            </a:lvl4pPr>
            <a:lvl5pPr eaLnBrk="0" hangingPunct="0">
              <a:defRPr>
                <a:solidFill>
                  <a:schemeClr val="tx1"/>
                </a:solidFill>
                <a:latin typeface="Calibri" panose="020F0502020204030204" charset="0"/>
                <a:ea typeface="SimSun" panose="02010600030101010101" pitchFamily="2" charset="-122"/>
              </a:defRPr>
            </a:lvl5pPr>
            <a:lvl6pPr marL="22847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6pPr>
            <a:lvl7pPr marL="27419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7pPr>
            <a:lvl8pPr marL="31991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8pPr>
            <a:lvl9pPr marL="3656330" indent="1905" defTabSz="91313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SimSun" panose="02010600030101010101" pitchFamily="2" charset="-122"/>
              </a:defRPr>
            </a:lvl9pPr>
          </a:lstStyle>
          <a:p>
            <a:pPr>
              <a:buFont typeface="Arial" panose="020B0604020202020204" pitchFamily="34" charset="0"/>
              <a:buNone/>
              <a:defRPr/>
            </a:pPr>
            <a:endParaRPr lang="zh-CN" altLang="en-US">
              <a:solidFill>
                <a:schemeClr val="bg1"/>
              </a:solidFill>
              <a:latin typeface="+mn-lt"/>
              <a:ea typeface="+mn-ea"/>
              <a:cs typeface="+mn-ea"/>
              <a:sym typeface="+mn-lt"/>
            </a:endParaRPr>
          </a:p>
        </p:txBody>
      </p:sp>
      <p:sp>
        <p:nvSpPr>
          <p:cNvPr id="29" name="Text Box 28"/>
          <p:cNvSpPr txBox="1"/>
          <p:nvPr/>
        </p:nvSpPr>
        <p:spPr>
          <a:xfrm>
            <a:off x="228600" y="2232660"/>
            <a:ext cx="4258945" cy="2676525"/>
          </a:xfrm>
          <a:prstGeom prst="rect">
            <a:avLst/>
          </a:prstGeom>
          <a:noFill/>
        </p:spPr>
        <p:txBody>
          <a:bodyPr wrap="square" rtlCol="0">
            <a:spAutoFit/>
          </a:bodyPr>
          <a:p>
            <a:r>
              <a:rPr lang="en-US" sz="2400" b="1" i="1">
                <a:solidFill>
                  <a:schemeClr val="bg1"/>
                </a:solidFill>
              </a:rPr>
              <a:t>The text of a tweet</a:t>
            </a:r>
            <a:endParaRPr lang="en-US" sz="2400" b="1" i="1">
              <a:solidFill>
                <a:schemeClr val="bg1"/>
              </a:solidFill>
            </a:endParaRPr>
          </a:p>
          <a:p>
            <a:endParaRPr lang="en-US" sz="2400" b="1" i="1">
              <a:solidFill>
                <a:schemeClr val="bg1"/>
              </a:solidFill>
            </a:endParaRPr>
          </a:p>
          <a:p>
            <a:r>
              <a:rPr lang="en-US" sz="2400" b="1" i="1">
                <a:solidFill>
                  <a:schemeClr val="bg1"/>
                </a:solidFill>
              </a:rPr>
              <a:t>A keyword from that tweet (although this may be blank!)</a:t>
            </a:r>
            <a:endParaRPr lang="en-US" sz="2400" b="1" i="1">
              <a:solidFill>
                <a:schemeClr val="bg1"/>
              </a:solidFill>
            </a:endParaRPr>
          </a:p>
          <a:p>
            <a:endParaRPr lang="en-US" sz="2400" b="1" i="1">
              <a:solidFill>
                <a:schemeClr val="bg1"/>
              </a:solidFill>
            </a:endParaRPr>
          </a:p>
          <a:p>
            <a:r>
              <a:rPr lang="en-US" sz="2400" b="1" i="1">
                <a:solidFill>
                  <a:schemeClr val="bg1"/>
                </a:solidFill>
              </a:rPr>
              <a:t>The location the tweet was sent from (may also be blank)</a:t>
            </a:r>
            <a:endParaRPr lang="en-US" sz="2400" b="1" i="1">
              <a:solidFill>
                <a:schemeClr val="bg1"/>
              </a:solidFill>
            </a:endParaRPr>
          </a:p>
        </p:txBody>
      </p:sp>
      <p:sp>
        <p:nvSpPr>
          <p:cNvPr id="3" name="Text Box 2"/>
          <p:cNvSpPr txBox="1"/>
          <p:nvPr/>
        </p:nvSpPr>
        <p:spPr>
          <a:xfrm>
            <a:off x="5557520" y="3222625"/>
            <a:ext cx="797560" cy="798830"/>
          </a:xfrm>
          <a:prstGeom prst="rect">
            <a:avLst/>
          </a:prstGeom>
          <a:noFill/>
        </p:spPr>
        <p:txBody>
          <a:bodyPr wrap="none" rtlCol="0">
            <a:spAutoFit/>
          </a:bodyPr>
          <a:p>
            <a:r>
              <a:rPr lang="en-US" sz="2800">
                <a:solidFill>
                  <a:schemeClr val="bg1"/>
                </a:solidFill>
              </a:rPr>
              <a:t>80%</a:t>
            </a:r>
            <a:endParaRPr lang="en-US" sz="2800">
              <a:solidFill>
                <a:schemeClr val="bg1"/>
              </a:solidFill>
            </a:endParaRPr>
          </a:p>
          <a:p>
            <a:r>
              <a:rPr lang="en-US">
                <a:solidFill>
                  <a:schemeClr val="bg1"/>
                </a:solidFill>
              </a:rPr>
              <a:t>train</a:t>
            </a:r>
            <a:endParaRPr lang="en-US">
              <a:solidFill>
                <a:schemeClr val="bg1"/>
              </a:solidFill>
            </a:endParaRPr>
          </a:p>
        </p:txBody>
      </p:sp>
      <p:sp>
        <p:nvSpPr>
          <p:cNvPr id="4" name="Text Box 3"/>
          <p:cNvSpPr txBox="1"/>
          <p:nvPr/>
        </p:nvSpPr>
        <p:spPr>
          <a:xfrm>
            <a:off x="7628255" y="3171825"/>
            <a:ext cx="1037590" cy="798830"/>
          </a:xfrm>
          <a:prstGeom prst="rect">
            <a:avLst/>
          </a:prstGeom>
          <a:noFill/>
        </p:spPr>
        <p:txBody>
          <a:bodyPr wrap="none" rtlCol="0">
            <a:spAutoFit/>
          </a:bodyPr>
          <a:p>
            <a:r>
              <a:rPr lang="en-US" sz="2800">
                <a:solidFill>
                  <a:schemeClr val="bg1"/>
                </a:solidFill>
              </a:rPr>
              <a:t>20%</a:t>
            </a:r>
            <a:endParaRPr lang="en-US" sz="2800">
              <a:solidFill>
                <a:schemeClr val="bg1"/>
              </a:solidFill>
            </a:endParaRPr>
          </a:p>
          <a:p>
            <a:r>
              <a:rPr lang="en-US">
                <a:solidFill>
                  <a:schemeClr val="bg1"/>
                </a:solidFill>
              </a:rPr>
              <a:t>train-test</a:t>
            </a:r>
            <a:endParaRPr lang="en-US">
              <a:solidFill>
                <a:schemeClr val="bg1"/>
              </a:solidFill>
            </a:endParaRPr>
          </a:p>
        </p:txBody>
      </p:sp>
      <p:sp>
        <p:nvSpPr>
          <p:cNvPr id="5" name="Text Box 4"/>
          <p:cNvSpPr txBox="1"/>
          <p:nvPr/>
        </p:nvSpPr>
        <p:spPr>
          <a:xfrm>
            <a:off x="9959340" y="3268345"/>
            <a:ext cx="814070" cy="1076325"/>
          </a:xfrm>
          <a:prstGeom prst="rect">
            <a:avLst/>
          </a:prstGeom>
          <a:noFill/>
        </p:spPr>
        <p:txBody>
          <a:bodyPr wrap="none" rtlCol="0">
            <a:spAutoFit/>
          </a:bodyPr>
          <a:p>
            <a:r>
              <a:rPr lang="en-US" sz="2800">
                <a:solidFill>
                  <a:schemeClr val="bg1"/>
                </a:solidFill>
              </a:rPr>
              <a:t>30%</a:t>
            </a:r>
            <a:endParaRPr lang="en-US" sz="2800">
              <a:solidFill>
                <a:schemeClr val="bg1"/>
              </a:solidFill>
            </a:endParaRPr>
          </a:p>
          <a:p>
            <a:r>
              <a:rPr lang="en-US">
                <a:solidFill>
                  <a:schemeClr val="bg1"/>
                </a:solidFill>
              </a:rPr>
              <a:t>testing</a:t>
            </a:r>
            <a:endParaRPr lang="en-US">
              <a:solidFill>
                <a:schemeClr val="bg1"/>
              </a:solidFill>
            </a:endParaRPr>
          </a:p>
          <a:p>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185420"/>
            <a:ext cx="2825115" cy="768350"/>
          </a:xfrm>
          <a:prstGeom prst="rect">
            <a:avLst/>
          </a:prstGeom>
          <a:noFill/>
        </p:spPr>
        <p:txBody>
          <a:bodyPr wrap="none" rtlCol="0" anchor="t">
            <a:spAutoFit/>
            <a:scene3d>
              <a:camera prst="orthographicFront"/>
              <a:lightRig rig="threePt" dir="t"/>
            </a:scene3d>
          </a:bodyPr>
          <a:p>
            <a:r>
              <a:rPr lang="en-US" sz="4400" b="1"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Application</a:t>
            </a:r>
            <a:endParaRPr lang="en-US" sz="4400" b="1"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任意多边形 6"/>
          <p:cNvSpPr/>
          <p:nvPr/>
        </p:nvSpPr>
        <p:spPr>
          <a:xfrm>
            <a:off x="1843720" y="1370964"/>
            <a:ext cx="9084630" cy="5036240"/>
          </a:xfrm>
          <a:custGeom>
            <a:avLst/>
            <a:gdLst>
              <a:gd name="connsiteX0" fmla="*/ 0 w 10845800"/>
              <a:gd name="connsiteY0" fmla="*/ 736600 h 4584700"/>
              <a:gd name="connsiteX1" fmla="*/ 3848100 w 10845800"/>
              <a:gd name="connsiteY1" fmla="*/ 0 h 4584700"/>
              <a:gd name="connsiteX2" fmla="*/ 5295900 w 10845800"/>
              <a:gd name="connsiteY2" fmla="*/ 1371600 h 4584700"/>
              <a:gd name="connsiteX3" fmla="*/ 9398000 w 10845800"/>
              <a:gd name="connsiteY3" fmla="*/ 431800 h 4584700"/>
              <a:gd name="connsiteX4" fmla="*/ 10845800 w 10845800"/>
              <a:gd name="connsiteY4" fmla="*/ 1651000 h 4584700"/>
              <a:gd name="connsiteX5" fmla="*/ 8864600 w 10845800"/>
              <a:gd name="connsiteY5" fmla="*/ 2209800 h 4584700"/>
              <a:gd name="connsiteX6" fmla="*/ 10744200 w 10845800"/>
              <a:gd name="connsiteY6" fmla="*/ 4165600 h 4584700"/>
              <a:gd name="connsiteX7" fmla="*/ 9474200 w 10845800"/>
              <a:gd name="connsiteY7" fmla="*/ 4584700 h 4584700"/>
              <a:gd name="connsiteX8" fmla="*/ 9601200 w 10845800"/>
              <a:gd name="connsiteY8" fmla="*/ 4495800 h 4584700"/>
              <a:gd name="connsiteX0-1" fmla="*/ 0 w 10845800"/>
              <a:gd name="connsiteY0-2" fmla="*/ 736600 h 4584700"/>
              <a:gd name="connsiteX1-3" fmla="*/ 3848100 w 10845800"/>
              <a:gd name="connsiteY1-4" fmla="*/ 0 h 4584700"/>
              <a:gd name="connsiteX2-5" fmla="*/ 5295900 w 10845800"/>
              <a:gd name="connsiteY2-6" fmla="*/ 1371600 h 4584700"/>
              <a:gd name="connsiteX3-7" fmla="*/ 9398000 w 10845800"/>
              <a:gd name="connsiteY3-8" fmla="*/ 431800 h 4584700"/>
              <a:gd name="connsiteX4-9" fmla="*/ 10845800 w 10845800"/>
              <a:gd name="connsiteY4-10" fmla="*/ 1651000 h 4584700"/>
              <a:gd name="connsiteX5-11" fmla="*/ 8864600 w 10845800"/>
              <a:gd name="connsiteY5-12" fmla="*/ 2209800 h 4584700"/>
              <a:gd name="connsiteX6-13" fmla="*/ 10744200 w 10845800"/>
              <a:gd name="connsiteY6-14" fmla="*/ 4165600 h 4584700"/>
              <a:gd name="connsiteX7-15" fmla="*/ 9474200 w 10845800"/>
              <a:gd name="connsiteY7-16" fmla="*/ 4584700 h 4584700"/>
              <a:gd name="connsiteX8-17" fmla="*/ 9601200 w 10845800"/>
              <a:gd name="connsiteY8-18" fmla="*/ 4495800 h 4584700"/>
              <a:gd name="connsiteX0-19" fmla="*/ 0 w 10845800"/>
              <a:gd name="connsiteY0-20" fmla="*/ 736600 h 4495800"/>
              <a:gd name="connsiteX1-21" fmla="*/ 3848100 w 10845800"/>
              <a:gd name="connsiteY1-22" fmla="*/ 0 h 4495800"/>
              <a:gd name="connsiteX2-23" fmla="*/ 5295900 w 10845800"/>
              <a:gd name="connsiteY2-24" fmla="*/ 1371600 h 4495800"/>
              <a:gd name="connsiteX3-25" fmla="*/ 9398000 w 10845800"/>
              <a:gd name="connsiteY3-26" fmla="*/ 431800 h 4495800"/>
              <a:gd name="connsiteX4-27" fmla="*/ 10845800 w 10845800"/>
              <a:gd name="connsiteY4-28" fmla="*/ 1651000 h 4495800"/>
              <a:gd name="connsiteX5-29" fmla="*/ 8864600 w 10845800"/>
              <a:gd name="connsiteY5-30" fmla="*/ 2209800 h 4495800"/>
              <a:gd name="connsiteX6-31" fmla="*/ 10744200 w 10845800"/>
              <a:gd name="connsiteY6-32" fmla="*/ 4165600 h 4495800"/>
              <a:gd name="connsiteX7-33" fmla="*/ 9601200 w 10845800"/>
              <a:gd name="connsiteY7-34" fmla="*/ 4495800 h 4495800"/>
              <a:gd name="connsiteX0-35" fmla="*/ 0 w 10845800"/>
              <a:gd name="connsiteY0-36" fmla="*/ 736600 h 4686300"/>
              <a:gd name="connsiteX1-37" fmla="*/ 3848100 w 10845800"/>
              <a:gd name="connsiteY1-38" fmla="*/ 0 h 4686300"/>
              <a:gd name="connsiteX2-39" fmla="*/ 5295900 w 10845800"/>
              <a:gd name="connsiteY2-40" fmla="*/ 1371600 h 4686300"/>
              <a:gd name="connsiteX3-41" fmla="*/ 9398000 w 10845800"/>
              <a:gd name="connsiteY3-42" fmla="*/ 431800 h 4686300"/>
              <a:gd name="connsiteX4-43" fmla="*/ 10845800 w 10845800"/>
              <a:gd name="connsiteY4-44" fmla="*/ 1651000 h 4686300"/>
              <a:gd name="connsiteX5-45" fmla="*/ 8864600 w 10845800"/>
              <a:gd name="connsiteY5-46" fmla="*/ 2209800 h 4686300"/>
              <a:gd name="connsiteX6-47" fmla="*/ 10744200 w 10845800"/>
              <a:gd name="connsiteY6-48" fmla="*/ 4165600 h 4686300"/>
              <a:gd name="connsiteX7-49" fmla="*/ 8915400 w 10845800"/>
              <a:gd name="connsiteY7-50" fmla="*/ 4686300 h 4686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845800" h="4686300">
                <a:moveTo>
                  <a:pt x="0" y="736600"/>
                </a:moveTo>
                <a:lnTo>
                  <a:pt x="3848100" y="0"/>
                </a:lnTo>
                <a:lnTo>
                  <a:pt x="5295900" y="1371600"/>
                </a:lnTo>
                <a:lnTo>
                  <a:pt x="9398000" y="431800"/>
                </a:lnTo>
                <a:lnTo>
                  <a:pt x="10845800" y="1651000"/>
                </a:lnTo>
                <a:lnTo>
                  <a:pt x="8864600" y="2209800"/>
                </a:lnTo>
                <a:lnTo>
                  <a:pt x="10744200" y="4165600"/>
                </a:lnTo>
                <a:lnTo>
                  <a:pt x="8915400" y="468630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8" name="泪滴形 7"/>
          <p:cNvSpPr/>
          <p:nvPr/>
        </p:nvSpPr>
        <p:spPr>
          <a:xfrm rot="8100000">
            <a:off x="1520190" y="1278255"/>
            <a:ext cx="640080" cy="652780"/>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grpSp>
        <p:nvGrpSpPr>
          <p:cNvPr id="17" name="41"/>
          <p:cNvGrpSpPr/>
          <p:nvPr/>
        </p:nvGrpSpPr>
        <p:grpSpPr>
          <a:xfrm>
            <a:off x="6046531" y="2873829"/>
            <a:ext cx="429317" cy="406138"/>
            <a:chOff x="6661150" y="233363"/>
            <a:chExt cx="320675" cy="300038"/>
          </a:xfrm>
          <a:solidFill>
            <a:srgbClr val="342A32"/>
          </a:solidFill>
        </p:grpSpPr>
        <p:sp>
          <p:nvSpPr>
            <p:cNvPr id="18" name="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19" name="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20" name="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21" name="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grpSp>
      <p:sp>
        <p:nvSpPr>
          <p:cNvPr id="9" name="椭圆 12"/>
          <p:cNvSpPr/>
          <p:nvPr/>
        </p:nvSpPr>
        <p:spPr>
          <a:xfrm>
            <a:off x="5939890" y="2755599"/>
            <a:ext cx="642600" cy="6425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grpSp>
        <p:nvGrpSpPr>
          <p:cNvPr id="15" name="41"/>
          <p:cNvGrpSpPr/>
          <p:nvPr/>
        </p:nvGrpSpPr>
        <p:grpSpPr>
          <a:xfrm>
            <a:off x="6031291" y="2878909"/>
            <a:ext cx="429317" cy="406138"/>
            <a:chOff x="6661150" y="233363"/>
            <a:chExt cx="320675" cy="300038"/>
          </a:xfrm>
          <a:solidFill>
            <a:srgbClr val="342A32"/>
          </a:solidFill>
        </p:grpSpPr>
        <p:sp>
          <p:nvSpPr>
            <p:cNvPr id="16" name="153"/>
            <p:cNvSpPr/>
            <p:nvPr/>
          </p:nvSpPr>
          <p:spPr bwMode="auto">
            <a:xfrm>
              <a:off x="6677025" y="315913"/>
              <a:ext cx="79375" cy="187325"/>
            </a:xfrm>
            <a:custGeom>
              <a:avLst/>
              <a:gdLst>
                <a:gd name="T0" fmla="*/ 34 w 34"/>
                <a:gd name="T1" fmla="*/ 81 h 81"/>
                <a:gd name="T2" fmla="*/ 34 w 34"/>
                <a:gd name="T3" fmla="*/ 8 h 81"/>
                <a:gd name="T4" fmla="*/ 26 w 34"/>
                <a:gd name="T5" fmla="*/ 0 h 81"/>
                <a:gd name="T6" fmla="*/ 9 w 34"/>
                <a:gd name="T7" fmla="*/ 0 h 81"/>
                <a:gd name="T8" fmla="*/ 0 w 34"/>
                <a:gd name="T9" fmla="*/ 8 h 81"/>
                <a:gd name="T10" fmla="*/ 0 w 34"/>
                <a:gd name="T11" fmla="*/ 81 h 81"/>
                <a:gd name="T12" fmla="*/ 34 w 34"/>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34" h="81">
                  <a:moveTo>
                    <a:pt x="34" y="81"/>
                  </a:moveTo>
                  <a:cubicBezTo>
                    <a:pt x="34" y="8"/>
                    <a:pt x="34" y="8"/>
                    <a:pt x="34" y="8"/>
                  </a:cubicBezTo>
                  <a:cubicBezTo>
                    <a:pt x="34" y="4"/>
                    <a:pt x="30" y="0"/>
                    <a:pt x="26" y="0"/>
                  </a:cubicBezTo>
                  <a:cubicBezTo>
                    <a:pt x="9" y="0"/>
                    <a:pt x="9" y="0"/>
                    <a:pt x="9" y="0"/>
                  </a:cubicBezTo>
                  <a:cubicBezTo>
                    <a:pt x="4" y="0"/>
                    <a:pt x="0" y="4"/>
                    <a:pt x="0" y="8"/>
                  </a:cubicBezTo>
                  <a:cubicBezTo>
                    <a:pt x="0" y="81"/>
                    <a:pt x="0" y="81"/>
                    <a:pt x="0" y="81"/>
                  </a:cubicBezTo>
                  <a:lnTo>
                    <a:pt x="3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22" name="154"/>
            <p:cNvSpPr/>
            <p:nvPr/>
          </p:nvSpPr>
          <p:spPr bwMode="auto">
            <a:xfrm>
              <a:off x="6783388" y="233363"/>
              <a:ext cx="77788" cy="269875"/>
            </a:xfrm>
            <a:custGeom>
              <a:avLst/>
              <a:gdLst>
                <a:gd name="T0" fmla="*/ 34 w 34"/>
                <a:gd name="T1" fmla="*/ 117 h 117"/>
                <a:gd name="T2" fmla="*/ 34 w 34"/>
                <a:gd name="T3" fmla="*/ 8 h 117"/>
                <a:gd name="T4" fmla="*/ 25 w 34"/>
                <a:gd name="T5" fmla="*/ 0 h 117"/>
                <a:gd name="T6" fmla="*/ 8 w 34"/>
                <a:gd name="T7" fmla="*/ 0 h 117"/>
                <a:gd name="T8" fmla="*/ 0 w 34"/>
                <a:gd name="T9" fmla="*/ 8 h 117"/>
                <a:gd name="T10" fmla="*/ 0 w 34"/>
                <a:gd name="T11" fmla="*/ 117 h 117"/>
                <a:gd name="T12" fmla="*/ 34 w 34"/>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34" h="117">
                  <a:moveTo>
                    <a:pt x="34" y="117"/>
                  </a:moveTo>
                  <a:cubicBezTo>
                    <a:pt x="34" y="8"/>
                    <a:pt x="34" y="8"/>
                    <a:pt x="34" y="8"/>
                  </a:cubicBezTo>
                  <a:cubicBezTo>
                    <a:pt x="34" y="4"/>
                    <a:pt x="30" y="0"/>
                    <a:pt x="25" y="0"/>
                  </a:cubicBezTo>
                  <a:cubicBezTo>
                    <a:pt x="8" y="0"/>
                    <a:pt x="8" y="0"/>
                    <a:pt x="8" y="0"/>
                  </a:cubicBezTo>
                  <a:cubicBezTo>
                    <a:pt x="3" y="0"/>
                    <a:pt x="0" y="4"/>
                    <a:pt x="0" y="8"/>
                  </a:cubicBezTo>
                  <a:cubicBezTo>
                    <a:pt x="0" y="117"/>
                    <a:pt x="0" y="117"/>
                    <a:pt x="0" y="117"/>
                  </a:cubicBezTo>
                  <a:lnTo>
                    <a:pt x="34"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23" name="155"/>
            <p:cNvSpPr/>
            <p:nvPr/>
          </p:nvSpPr>
          <p:spPr bwMode="auto">
            <a:xfrm>
              <a:off x="6886575" y="358776"/>
              <a:ext cx="79375" cy="144463"/>
            </a:xfrm>
            <a:custGeom>
              <a:avLst/>
              <a:gdLst>
                <a:gd name="T0" fmla="*/ 34 w 34"/>
                <a:gd name="T1" fmla="*/ 63 h 63"/>
                <a:gd name="T2" fmla="*/ 34 w 34"/>
                <a:gd name="T3" fmla="*/ 8 h 63"/>
                <a:gd name="T4" fmla="*/ 25 w 34"/>
                <a:gd name="T5" fmla="*/ 0 h 63"/>
                <a:gd name="T6" fmla="*/ 8 w 34"/>
                <a:gd name="T7" fmla="*/ 0 h 63"/>
                <a:gd name="T8" fmla="*/ 0 w 34"/>
                <a:gd name="T9" fmla="*/ 8 h 63"/>
                <a:gd name="T10" fmla="*/ 0 w 34"/>
                <a:gd name="T11" fmla="*/ 63 h 63"/>
                <a:gd name="T12" fmla="*/ 34 w 3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34" h="63">
                  <a:moveTo>
                    <a:pt x="34" y="63"/>
                  </a:moveTo>
                  <a:cubicBezTo>
                    <a:pt x="34" y="8"/>
                    <a:pt x="34" y="8"/>
                    <a:pt x="34" y="8"/>
                  </a:cubicBezTo>
                  <a:cubicBezTo>
                    <a:pt x="34" y="4"/>
                    <a:pt x="30" y="0"/>
                    <a:pt x="25" y="0"/>
                  </a:cubicBezTo>
                  <a:cubicBezTo>
                    <a:pt x="8" y="0"/>
                    <a:pt x="8" y="0"/>
                    <a:pt x="8" y="0"/>
                  </a:cubicBezTo>
                  <a:cubicBezTo>
                    <a:pt x="4" y="0"/>
                    <a:pt x="0" y="4"/>
                    <a:pt x="0" y="8"/>
                  </a:cubicBezTo>
                  <a:cubicBezTo>
                    <a:pt x="0" y="63"/>
                    <a:pt x="0" y="63"/>
                    <a:pt x="0" y="63"/>
                  </a:cubicBezTo>
                  <a:lnTo>
                    <a:pt x="34"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sp>
          <p:nvSpPr>
            <p:cNvPr id="24" name="156"/>
            <p:cNvSpPr>
              <a:spLocks noChangeArrowheads="1"/>
            </p:cNvSpPr>
            <p:nvPr/>
          </p:nvSpPr>
          <p:spPr bwMode="auto">
            <a:xfrm>
              <a:off x="6661150" y="512763"/>
              <a:ext cx="320675" cy="20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165" tIns="45583" rIns="91165" bIns="45583" numCol="1" anchor="t" anchorCtr="0" compatLnSpc="1"/>
            <a:p>
              <a:endParaRPr lang="en-US" sz="1345">
                <a:solidFill>
                  <a:srgbClr val="000000"/>
                </a:solidFill>
                <a:cs typeface="+mn-ea"/>
                <a:sym typeface="+mn-lt"/>
              </a:endParaRPr>
            </a:p>
          </p:txBody>
        </p:sp>
      </p:grpSp>
      <p:sp>
        <p:nvSpPr>
          <p:cNvPr id="25" name="椭圆 11"/>
          <p:cNvSpPr/>
          <p:nvPr/>
        </p:nvSpPr>
        <p:spPr>
          <a:xfrm>
            <a:off x="9919311" y="2824524"/>
            <a:ext cx="705762" cy="7057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6" name="Freeform 12"/>
          <p:cNvSpPr>
            <a:spLocks noEditPoints="1"/>
          </p:cNvSpPr>
          <p:nvPr/>
        </p:nvSpPr>
        <p:spPr>
          <a:xfrm>
            <a:off x="10037219" y="2990750"/>
            <a:ext cx="470183" cy="454405"/>
          </a:xfrm>
          <a:custGeom>
            <a:avLst/>
            <a:gdLst/>
            <a:ahLst/>
            <a:cxnLst>
              <a:cxn ang="0">
                <a:pos x="100101438" y="541922457"/>
              </a:cxn>
              <a:cxn ang="0">
                <a:pos x="71500034" y="520531298"/>
              </a:cxn>
              <a:cxn ang="0">
                <a:pos x="71500034" y="221048139"/>
              </a:cxn>
              <a:cxn ang="0">
                <a:pos x="100101438" y="199656980"/>
              </a:cxn>
              <a:cxn ang="0">
                <a:pos x="550552120" y="199656980"/>
              </a:cxn>
              <a:cxn ang="0">
                <a:pos x="586302137" y="221048139"/>
              </a:cxn>
              <a:cxn ang="0">
                <a:pos x="586302137" y="520531298"/>
              </a:cxn>
              <a:cxn ang="0">
                <a:pos x="550552120" y="541922457"/>
              </a:cxn>
              <a:cxn ang="0">
                <a:pos x="100101438" y="541922457"/>
              </a:cxn>
              <a:cxn ang="0">
                <a:pos x="200200560" y="128349264"/>
              </a:cxn>
              <a:cxn ang="0">
                <a:pos x="200200560" y="99828490"/>
              </a:cxn>
              <a:cxn ang="0">
                <a:pos x="228801963" y="71305403"/>
              </a:cxn>
              <a:cxn ang="0">
                <a:pos x="679252645" y="71305403"/>
              </a:cxn>
              <a:cxn ang="0">
                <a:pos x="707854049" y="99828490"/>
              </a:cxn>
              <a:cxn ang="0">
                <a:pos x="707854049" y="392182033"/>
              </a:cxn>
              <a:cxn ang="0">
                <a:pos x="679252645" y="413573192"/>
              </a:cxn>
              <a:cxn ang="0">
                <a:pos x="657804488" y="413573192"/>
              </a:cxn>
              <a:cxn ang="0">
                <a:pos x="657804488" y="221048139"/>
              </a:cxn>
              <a:cxn ang="0">
                <a:pos x="550552120" y="128349264"/>
              </a:cxn>
              <a:cxn ang="0">
                <a:pos x="200200560" y="128349264"/>
              </a:cxn>
              <a:cxn ang="0">
                <a:pos x="679252645" y="0"/>
              </a:cxn>
              <a:cxn ang="0">
                <a:pos x="228801963" y="0"/>
              </a:cxn>
              <a:cxn ang="0">
                <a:pos x="128700525" y="99828490"/>
              </a:cxn>
              <a:cxn ang="0">
                <a:pos x="128700525" y="128349264"/>
              </a:cxn>
              <a:cxn ang="0">
                <a:pos x="100101438" y="128349264"/>
              </a:cxn>
              <a:cxn ang="0">
                <a:pos x="0" y="221048139"/>
              </a:cxn>
              <a:cxn ang="0">
                <a:pos x="0" y="520531298"/>
              </a:cxn>
              <a:cxn ang="0">
                <a:pos x="100101438" y="613230173"/>
              </a:cxn>
              <a:cxn ang="0">
                <a:pos x="278851524" y="613230173"/>
              </a:cxn>
              <a:cxn ang="0">
                <a:pos x="278851524" y="663142106"/>
              </a:cxn>
              <a:cxn ang="0">
                <a:pos x="185901016" y="663142106"/>
              </a:cxn>
              <a:cxn ang="0">
                <a:pos x="150150999" y="698797120"/>
              </a:cxn>
              <a:cxn ang="0">
                <a:pos x="185901016" y="741579437"/>
              </a:cxn>
              <a:cxn ang="0">
                <a:pos x="471903471" y="741579437"/>
              </a:cxn>
              <a:cxn ang="0">
                <a:pos x="507653488" y="698797120"/>
              </a:cxn>
              <a:cxn ang="0">
                <a:pos x="471903471" y="663142106"/>
              </a:cxn>
              <a:cxn ang="0">
                <a:pos x="378952963" y="663142106"/>
              </a:cxn>
              <a:cxn ang="0">
                <a:pos x="378952963" y="613230173"/>
              </a:cxn>
              <a:cxn ang="0">
                <a:pos x="550552120" y="613230173"/>
              </a:cxn>
              <a:cxn ang="0">
                <a:pos x="657804488" y="520531298"/>
              </a:cxn>
              <a:cxn ang="0">
                <a:pos x="657804488" y="484878596"/>
              </a:cxn>
              <a:cxn ang="0">
                <a:pos x="679252645" y="484878596"/>
              </a:cxn>
              <a:cxn ang="0">
                <a:pos x="779354083" y="392182033"/>
              </a:cxn>
              <a:cxn ang="0">
                <a:pos x="779354083" y="99828490"/>
              </a:cxn>
              <a:cxn ang="0">
                <a:pos x="679252645" y="0"/>
              </a:cxn>
            </a:cxnLst>
            <a:rect l="0" t="0" r="0" b="0"/>
            <a:pathLst>
              <a:path w="109" h="104">
                <a:moveTo>
                  <a:pt x="14" y="76"/>
                </a:moveTo>
                <a:cubicBezTo>
                  <a:pt x="12" y="76"/>
                  <a:pt x="10" y="74"/>
                  <a:pt x="10" y="73"/>
                </a:cubicBezTo>
                <a:cubicBezTo>
                  <a:pt x="10" y="31"/>
                  <a:pt x="10" y="31"/>
                  <a:pt x="10" y="31"/>
                </a:cubicBezTo>
                <a:cubicBezTo>
                  <a:pt x="10" y="30"/>
                  <a:pt x="12" y="28"/>
                  <a:pt x="14" y="28"/>
                </a:cubicBezTo>
                <a:cubicBezTo>
                  <a:pt x="77" y="28"/>
                  <a:pt x="77" y="28"/>
                  <a:pt x="77" y="28"/>
                </a:cubicBezTo>
                <a:cubicBezTo>
                  <a:pt x="80" y="28"/>
                  <a:pt x="82" y="30"/>
                  <a:pt x="82" y="31"/>
                </a:cubicBezTo>
                <a:cubicBezTo>
                  <a:pt x="82" y="73"/>
                  <a:pt x="82" y="73"/>
                  <a:pt x="82" y="73"/>
                </a:cubicBezTo>
                <a:cubicBezTo>
                  <a:pt x="82" y="74"/>
                  <a:pt x="80" y="76"/>
                  <a:pt x="77" y="76"/>
                </a:cubicBezTo>
                <a:cubicBezTo>
                  <a:pt x="14" y="76"/>
                  <a:pt x="14" y="76"/>
                  <a:pt x="14" y="76"/>
                </a:cubicBezTo>
                <a:moveTo>
                  <a:pt x="28" y="18"/>
                </a:moveTo>
                <a:cubicBezTo>
                  <a:pt x="28" y="14"/>
                  <a:pt x="28" y="14"/>
                  <a:pt x="28" y="14"/>
                </a:cubicBezTo>
                <a:cubicBezTo>
                  <a:pt x="28" y="12"/>
                  <a:pt x="29" y="10"/>
                  <a:pt x="32" y="10"/>
                </a:cubicBezTo>
                <a:cubicBezTo>
                  <a:pt x="95" y="10"/>
                  <a:pt x="95" y="10"/>
                  <a:pt x="95" y="10"/>
                </a:cubicBezTo>
                <a:cubicBezTo>
                  <a:pt x="98" y="10"/>
                  <a:pt x="99" y="12"/>
                  <a:pt x="99" y="14"/>
                </a:cubicBezTo>
                <a:cubicBezTo>
                  <a:pt x="99" y="55"/>
                  <a:pt x="99" y="55"/>
                  <a:pt x="99" y="55"/>
                </a:cubicBezTo>
                <a:cubicBezTo>
                  <a:pt x="99" y="56"/>
                  <a:pt x="98" y="58"/>
                  <a:pt x="95" y="58"/>
                </a:cubicBezTo>
                <a:cubicBezTo>
                  <a:pt x="92" y="58"/>
                  <a:pt x="92" y="58"/>
                  <a:pt x="92" y="58"/>
                </a:cubicBezTo>
                <a:cubicBezTo>
                  <a:pt x="92" y="31"/>
                  <a:pt x="92" y="31"/>
                  <a:pt x="92" y="31"/>
                </a:cubicBezTo>
                <a:cubicBezTo>
                  <a:pt x="92" y="23"/>
                  <a:pt x="85" y="18"/>
                  <a:pt x="77" y="18"/>
                </a:cubicBezTo>
                <a:cubicBezTo>
                  <a:pt x="28" y="18"/>
                  <a:pt x="28" y="18"/>
                  <a:pt x="28" y="18"/>
                </a:cubicBezTo>
                <a:moveTo>
                  <a:pt x="95" y="0"/>
                </a:moveTo>
                <a:cubicBezTo>
                  <a:pt x="32" y="0"/>
                  <a:pt x="32" y="0"/>
                  <a:pt x="32" y="0"/>
                </a:cubicBezTo>
                <a:cubicBezTo>
                  <a:pt x="24" y="0"/>
                  <a:pt x="18" y="6"/>
                  <a:pt x="18" y="14"/>
                </a:cubicBezTo>
                <a:cubicBezTo>
                  <a:pt x="18" y="18"/>
                  <a:pt x="18" y="18"/>
                  <a:pt x="18" y="18"/>
                </a:cubicBezTo>
                <a:cubicBezTo>
                  <a:pt x="14" y="18"/>
                  <a:pt x="14" y="18"/>
                  <a:pt x="14" y="18"/>
                </a:cubicBezTo>
                <a:cubicBezTo>
                  <a:pt x="7" y="18"/>
                  <a:pt x="0" y="23"/>
                  <a:pt x="0" y="31"/>
                </a:cubicBezTo>
                <a:cubicBezTo>
                  <a:pt x="0" y="73"/>
                  <a:pt x="0" y="73"/>
                  <a:pt x="0" y="73"/>
                </a:cubicBezTo>
                <a:cubicBezTo>
                  <a:pt x="0" y="81"/>
                  <a:pt x="7" y="86"/>
                  <a:pt x="14" y="86"/>
                </a:cubicBezTo>
                <a:cubicBezTo>
                  <a:pt x="39" y="86"/>
                  <a:pt x="39" y="86"/>
                  <a:pt x="39" y="86"/>
                </a:cubicBezTo>
                <a:cubicBezTo>
                  <a:pt x="39" y="93"/>
                  <a:pt x="39" y="93"/>
                  <a:pt x="39" y="93"/>
                </a:cubicBezTo>
                <a:cubicBezTo>
                  <a:pt x="26" y="93"/>
                  <a:pt x="26" y="93"/>
                  <a:pt x="26" y="93"/>
                </a:cubicBezTo>
                <a:cubicBezTo>
                  <a:pt x="23" y="93"/>
                  <a:pt x="21" y="95"/>
                  <a:pt x="21" y="98"/>
                </a:cubicBezTo>
                <a:cubicBezTo>
                  <a:pt x="21" y="101"/>
                  <a:pt x="23" y="104"/>
                  <a:pt x="26" y="104"/>
                </a:cubicBezTo>
                <a:cubicBezTo>
                  <a:pt x="66" y="104"/>
                  <a:pt x="66" y="104"/>
                  <a:pt x="66" y="104"/>
                </a:cubicBezTo>
                <a:cubicBezTo>
                  <a:pt x="68" y="104"/>
                  <a:pt x="71" y="101"/>
                  <a:pt x="71" y="98"/>
                </a:cubicBezTo>
                <a:cubicBezTo>
                  <a:pt x="71" y="95"/>
                  <a:pt x="68" y="93"/>
                  <a:pt x="66" y="93"/>
                </a:cubicBezTo>
                <a:cubicBezTo>
                  <a:pt x="53" y="93"/>
                  <a:pt x="53" y="93"/>
                  <a:pt x="53" y="93"/>
                </a:cubicBezTo>
                <a:cubicBezTo>
                  <a:pt x="53" y="86"/>
                  <a:pt x="53" y="86"/>
                  <a:pt x="53" y="86"/>
                </a:cubicBezTo>
                <a:cubicBezTo>
                  <a:pt x="77" y="86"/>
                  <a:pt x="77" y="86"/>
                  <a:pt x="77" y="86"/>
                </a:cubicBezTo>
                <a:cubicBezTo>
                  <a:pt x="85" y="86"/>
                  <a:pt x="92" y="81"/>
                  <a:pt x="92" y="73"/>
                </a:cubicBezTo>
                <a:cubicBezTo>
                  <a:pt x="92" y="68"/>
                  <a:pt x="92" y="68"/>
                  <a:pt x="92" y="68"/>
                </a:cubicBezTo>
                <a:cubicBezTo>
                  <a:pt x="95" y="68"/>
                  <a:pt x="95" y="68"/>
                  <a:pt x="95" y="68"/>
                </a:cubicBezTo>
                <a:cubicBezTo>
                  <a:pt x="103" y="68"/>
                  <a:pt x="109" y="63"/>
                  <a:pt x="109" y="55"/>
                </a:cubicBezTo>
                <a:cubicBezTo>
                  <a:pt x="109" y="14"/>
                  <a:pt x="109" y="14"/>
                  <a:pt x="109" y="14"/>
                </a:cubicBezTo>
                <a:cubicBezTo>
                  <a:pt x="109" y="6"/>
                  <a:pt x="103" y="0"/>
                  <a:pt x="95" y="0"/>
                </a:cubicBezTo>
              </a:path>
            </a:pathLst>
          </a:custGeom>
          <a:solidFill>
            <a:srgbClr val="342A32"/>
          </a:solidFill>
          <a:ln w="9525">
            <a:noFill/>
          </a:ln>
        </p:spPr>
        <p:txBody>
          <a:bodyPr/>
          <a:p>
            <a:pPr fontAlgn="base">
              <a:spcBef>
                <a:spcPct val="0"/>
              </a:spcBef>
              <a:spcAft>
                <a:spcPct val="0"/>
              </a:spcAft>
            </a:pPr>
            <a:endParaRPr lang="zh-CN" altLang="en-US">
              <a:solidFill>
                <a:srgbClr val="000000"/>
              </a:solidFill>
              <a:cs typeface="+mn-ea"/>
              <a:sym typeface="+mn-lt"/>
            </a:endParaRPr>
          </a:p>
        </p:txBody>
      </p:sp>
      <p:sp>
        <p:nvSpPr>
          <p:cNvPr id="27" name="泪滴形 9"/>
          <p:cNvSpPr/>
          <p:nvPr/>
        </p:nvSpPr>
        <p:spPr>
          <a:xfrm rot="8100000">
            <a:off x="9871228" y="4715719"/>
            <a:ext cx="1309324" cy="1309326"/>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28" name="Text Box 27"/>
          <p:cNvSpPr txBox="1"/>
          <p:nvPr/>
        </p:nvSpPr>
        <p:spPr>
          <a:xfrm>
            <a:off x="1367790" y="2369820"/>
            <a:ext cx="2201545" cy="706755"/>
          </a:xfrm>
          <a:prstGeom prst="rect">
            <a:avLst/>
          </a:prstGeom>
          <a:noFill/>
        </p:spPr>
        <p:txBody>
          <a:bodyPr wrap="square" rtlCol="0">
            <a:spAutoFit/>
          </a:bodyPr>
          <a:p>
            <a:r>
              <a:rPr lang="en-US" sz="2000" b="1" i="1">
                <a:solidFill>
                  <a:schemeClr val="bg1"/>
                </a:solidFill>
              </a:rPr>
              <a:t>Early Warning Systems</a:t>
            </a:r>
            <a:endParaRPr lang="en-US" sz="2000" b="1" i="1">
              <a:solidFill>
                <a:schemeClr val="bg1"/>
              </a:solidFill>
            </a:endParaRPr>
          </a:p>
        </p:txBody>
      </p:sp>
      <p:sp>
        <p:nvSpPr>
          <p:cNvPr id="29" name="Oval 28"/>
          <p:cNvSpPr/>
          <p:nvPr/>
        </p:nvSpPr>
        <p:spPr>
          <a:xfrm>
            <a:off x="1728470" y="206184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0" name="Text Box 29"/>
          <p:cNvSpPr txBox="1"/>
          <p:nvPr/>
        </p:nvSpPr>
        <p:spPr>
          <a:xfrm>
            <a:off x="7701915" y="1174750"/>
            <a:ext cx="2540000" cy="398780"/>
          </a:xfrm>
          <a:prstGeom prst="rect">
            <a:avLst/>
          </a:prstGeom>
          <a:noFill/>
        </p:spPr>
        <p:txBody>
          <a:bodyPr wrap="square" rtlCol="0" anchor="t">
            <a:spAutoFit/>
          </a:bodyPr>
          <a:p>
            <a:r>
              <a:rPr lang="en-US" sz="2000" b="1" i="1">
                <a:solidFill>
                  <a:schemeClr val="bg1"/>
                </a:solidFill>
              </a:rPr>
              <a:t>Disaster Response</a:t>
            </a:r>
            <a:endParaRPr lang="en-US" sz="2000" b="1" i="1">
              <a:solidFill>
                <a:schemeClr val="bg1"/>
              </a:solidFill>
            </a:endParaRPr>
          </a:p>
        </p:txBody>
      </p:sp>
      <p:sp>
        <p:nvSpPr>
          <p:cNvPr id="31" name="Oval 30"/>
          <p:cNvSpPr/>
          <p:nvPr/>
        </p:nvSpPr>
        <p:spPr>
          <a:xfrm>
            <a:off x="4939030" y="1282700"/>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Text Box 31"/>
          <p:cNvSpPr txBox="1"/>
          <p:nvPr/>
        </p:nvSpPr>
        <p:spPr>
          <a:xfrm>
            <a:off x="5161915" y="3442970"/>
            <a:ext cx="2540000" cy="398780"/>
          </a:xfrm>
          <a:prstGeom prst="rect">
            <a:avLst/>
          </a:prstGeom>
          <a:noFill/>
        </p:spPr>
        <p:txBody>
          <a:bodyPr wrap="square" rtlCol="0" anchor="t">
            <a:spAutoFit/>
          </a:bodyPr>
          <a:p>
            <a:r>
              <a:rPr lang="en-US" sz="2000" b="1" i="1">
                <a:solidFill>
                  <a:schemeClr val="bg1"/>
                </a:solidFill>
              </a:rPr>
              <a:t>Public Safety Alerts</a:t>
            </a:r>
            <a:endParaRPr lang="en-US" sz="2000" b="1" i="1">
              <a:solidFill>
                <a:schemeClr val="bg1"/>
              </a:solidFill>
            </a:endParaRPr>
          </a:p>
        </p:txBody>
      </p:sp>
      <p:sp>
        <p:nvSpPr>
          <p:cNvPr id="33" name="Text Box 32"/>
          <p:cNvSpPr txBox="1"/>
          <p:nvPr/>
        </p:nvSpPr>
        <p:spPr>
          <a:xfrm>
            <a:off x="7092950" y="5749290"/>
            <a:ext cx="2444115" cy="398780"/>
          </a:xfrm>
          <a:prstGeom prst="rect">
            <a:avLst/>
          </a:prstGeom>
          <a:noFill/>
        </p:spPr>
        <p:txBody>
          <a:bodyPr wrap="none" rtlCol="0">
            <a:spAutoFit/>
          </a:bodyPr>
          <a:p>
            <a:pPr algn="l"/>
            <a:r>
              <a:rPr lang="en-US" sz="2000" b="1" i="1">
                <a:solidFill>
                  <a:schemeClr val="bg1"/>
                </a:solidFill>
              </a:rPr>
              <a:t>Crisis Communication</a:t>
            </a:r>
            <a:endParaRPr lang="en-US" sz="2000" b="1" i="1">
              <a:solidFill>
                <a:schemeClr val="bg1"/>
              </a:solidFill>
            </a:endParaRPr>
          </a:p>
        </p:txBody>
      </p:sp>
      <p:sp>
        <p:nvSpPr>
          <p:cNvPr id="34" name="Oval 33"/>
          <p:cNvSpPr/>
          <p:nvPr/>
        </p:nvSpPr>
        <p:spPr>
          <a:xfrm>
            <a:off x="9227820" y="629602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5" name="Text Box 34"/>
          <p:cNvSpPr txBox="1"/>
          <p:nvPr/>
        </p:nvSpPr>
        <p:spPr>
          <a:xfrm>
            <a:off x="10361295" y="3442970"/>
            <a:ext cx="2008505" cy="706755"/>
          </a:xfrm>
          <a:prstGeom prst="rect">
            <a:avLst/>
          </a:prstGeom>
          <a:noFill/>
        </p:spPr>
        <p:txBody>
          <a:bodyPr wrap="square" rtlCol="0">
            <a:spAutoFit/>
          </a:bodyPr>
          <a:p>
            <a:r>
              <a:rPr lang="en-US" sz="2000" b="1" i="1">
                <a:solidFill>
                  <a:schemeClr val="bg1"/>
                </a:solidFill>
              </a:rPr>
              <a:t>Disaster   Research</a:t>
            </a:r>
            <a:endParaRPr lang="en-US" sz="2000" b="1" i="1">
              <a:solidFill>
                <a:schemeClr val="bg1"/>
              </a:solidFill>
            </a:endParaRPr>
          </a:p>
        </p:txBody>
      </p:sp>
      <p:sp>
        <p:nvSpPr>
          <p:cNvPr id="36" name="Oval 35"/>
          <p:cNvSpPr/>
          <p:nvPr/>
        </p:nvSpPr>
        <p:spPr>
          <a:xfrm>
            <a:off x="9599930" y="1724660"/>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泪滴形 7"/>
          <p:cNvSpPr/>
          <p:nvPr/>
        </p:nvSpPr>
        <p:spPr>
          <a:xfrm rot="8100000">
            <a:off x="9457690" y="1595755"/>
            <a:ext cx="640080" cy="652780"/>
          </a:xfrm>
          <a:prstGeom prst="teardrop">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cs typeface="+mn-ea"/>
              <a:sym typeface="+mn-lt"/>
            </a:endParaRPr>
          </a:p>
        </p:txBody>
      </p:sp>
      <p:sp>
        <p:nvSpPr>
          <p:cNvPr id="37" name="Text Box 36"/>
          <p:cNvSpPr txBox="1"/>
          <p:nvPr/>
        </p:nvSpPr>
        <p:spPr>
          <a:xfrm>
            <a:off x="4335780" y="847090"/>
            <a:ext cx="2139950" cy="368300"/>
          </a:xfrm>
          <a:prstGeom prst="rect">
            <a:avLst/>
          </a:prstGeom>
          <a:noFill/>
        </p:spPr>
        <p:txBody>
          <a:bodyPr wrap="square" rtlCol="0">
            <a:spAutoFit/>
          </a:bodyPr>
          <a:p>
            <a:r>
              <a:rPr lang="en-US">
                <a:solidFill>
                  <a:schemeClr val="bg1"/>
                </a:solidFill>
              </a:rPr>
              <a:t>Emergency Alerts</a:t>
            </a:r>
            <a:endParaRPr lang="en-US">
              <a:solidFill>
                <a:schemeClr val="bg1"/>
              </a:solidFill>
            </a:endParaRPr>
          </a:p>
        </p:txBody>
      </p:sp>
      <p:sp>
        <p:nvSpPr>
          <p:cNvPr id="38" name="Text Box 37"/>
          <p:cNvSpPr txBox="1"/>
          <p:nvPr/>
        </p:nvSpPr>
        <p:spPr>
          <a:xfrm>
            <a:off x="7766050" y="3846195"/>
            <a:ext cx="1684655" cy="368300"/>
          </a:xfrm>
          <a:prstGeom prst="rect">
            <a:avLst/>
          </a:prstGeom>
          <a:noFill/>
        </p:spPr>
        <p:txBody>
          <a:bodyPr wrap="none" rtlCol="0">
            <a:spAutoFit/>
          </a:bodyPr>
          <a:p>
            <a:pPr algn="l"/>
            <a:r>
              <a:rPr lang="en-US">
                <a:solidFill>
                  <a:schemeClr val="bg1"/>
                </a:solidFill>
              </a:rPr>
              <a:t>Media Coverage</a:t>
            </a:r>
            <a:endParaRPr lang="en-US">
              <a:solidFill>
                <a:schemeClr val="bg1"/>
              </a:solidFill>
            </a:endParaRPr>
          </a:p>
        </p:txBody>
      </p:sp>
      <p:sp>
        <p:nvSpPr>
          <p:cNvPr id="39" name="Oval 38"/>
          <p:cNvSpPr/>
          <p:nvPr/>
        </p:nvSpPr>
        <p:spPr>
          <a:xfrm>
            <a:off x="9097645" y="3659505"/>
            <a:ext cx="222885" cy="182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0" name="Text Box 39"/>
          <p:cNvSpPr txBox="1"/>
          <p:nvPr/>
        </p:nvSpPr>
        <p:spPr>
          <a:xfrm>
            <a:off x="10037445" y="6296025"/>
            <a:ext cx="1254125" cy="368300"/>
          </a:xfrm>
          <a:prstGeom prst="rect">
            <a:avLst/>
          </a:prstGeom>
          <a:noFill/>
        </p:spPr>
        <p:txBody>
          <a:bodyPr wrap="none" rtlCol="0">
            <a:spAutoFit/>
          </a:bodyPr>
          <a:p>
            <a:pPr algn="l"/>
            <a:r>
              <a:rPr lang="en-US">
                <a:solidFill>
                  <a:schemeClr val="bg1"/>
                </a:solidFill>
              </a:rPr>
              <a:t>Fundraising</a:t>
            </a:r>
            <a:endParaRPr lang="en-US">
              <a:solidFill>
                <a:schemeClr val="bg1"/>
              </a:solidFill>
            </a:endParaRPr>
          </a:p>
        </p:txBody>
      </p:sp>
      <p:sp>
        <p:nvSpPr>
          <p:cNvPr id="41" name="Text Box 40"/>
          <p:cNvSpPr txBox="1"/>
          <p:nvPr/>
        </p:nvSpPr>
        <p:spPr>
          <a:xfrm>
            <a:off x="10241915" y="1906905"/>
            <a:ext cx="1558290" cy="368300"/>
          </a:xfrm>
          <a:prstGeom prst="rect">
            <a:avLst/>
          </a:prstGeom>
          <a:noFill/>
        </p:spPr>
        <p:txBody>
          <a:bodyPr wrap="none" rtlCol="0">
            <a:spAutoFit/>
          </a:bodyPr>
          <a:p>
            <a:pPr algn="l"/>
            <a:r>
              <a:rPr lang="en-US">
                <a:solidFill>
                  <a:schemeClr val="bg1"/>
                </a:solidFill>
              </a:rPr>
              <a:t>Political Action</a:t>
            </a:r>
            <a:endParaRPr 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lum bright="-12000"/>
            <a:extLst>
              <a:ext uri="{28A0092B-C50C-407E-A947-70E740481C1C}">
                <a14:useLocalDpi xmlns:a14="http://schemas.microsoft.com/office/drawing/2010/main" val="0"/>
              </a:ext>
            </a:extLst>
          </a:blip>
          <a:srcRect b="26929"/>
          <a:stretch>
            <a:fillRect/>
          </a:stretch>
        </p:blipFill>
        <p:spPr>
          <a:xfrm>
            <a:off x="-177744" y="-4589"/>
            <a:ext cx="12547487" cy="6862589"/>
          </a:xfrm>
          <a:prstGeom prst="rect">
            <a:avLst/>
          </a:prstGeom>
        </p:spPr>
      </p:pic>
      <p:sp>
        <p:nvSpPr>
          <p:cNvPr id="7" name="文本框 6"/>
          <p:cNvSpPr txBox="1"/>
          <p:nvPr/>
        </p:nvSpPr>
        <p:spPr>
          <a:xfrm>
            <a:off x="3792270" y="3309305"/>
            <a:ext cx="4626016" cy="400110"/>
          </a:xfrm>
          <a:prstGeom prst="rect">
            <a:avLst/>
          </a:prstGeom>
          <a:noFill/>
        </p:spPr>
        <p:txBody>
          <a:bodyPr wrap="square" rtlCol="0">
            <a:spAutoFit/>
          </a:bodyPr>
          <a:lstStyle/>
          <a:p>
            <a:pPr algn="ctr"/>
            <a:r>
              <a:rPr lang="en-US" altLang="zh-CN" sz="2000" b="1">
                <a:solidFill>
                  <a:schemeClr val="bg1"/>
                </a:solidFill>
                <a:effectLst>
                  <a:outerShdw blurRad="38100" dist="38100" dir="2700000" algn="tl">
                    <a:srgbClr val="000000">
                      <a:alpha val="43137"/>
                    </a:srgbClr>
                  </a:outerShdw>
                </a:effectLst>
                <a:cs typeface="+mn-ea"/>
                <a:sym typeface="+mn-lt"/>
              </a:rPr>
              <a:t>THE NAME OF THE COMPANY</a:t>
            </a:r>
            <a:endParaRPr lang="zh-CN" altLang="en-US" sz="2000" b="1" dirty="0">
              <a:solidFill>
                <a:schemeClr val="bg1"/>
              </a:solidFill>
              <a:effectLst>
                <a:outerShdw blurRad="38100" dist="38100" dir="2700000" algn="tl">
                  <a:srgbClr val="000000">
                    <a:alpha val="43137"/>
                  </a:srgbClr>
                </a:outerShdw>
              </a:effectLst>
              <a:cs typeface="+mn-ea"/>
              <a:sym typeface="+mn-lt"/>
            </a:endParaRPr>
          </a:p>
        </p:txBody>
      </p:sp>
      <p:grpSp>
        <p:nvGrpSpPr>
          <p:cNvPr id="12" name="组合 11"/>
          <p:cNvGrpSpPr/>
          <p:nvPr/>
        </p:nvGrpSpPr>
        <p:grpSpPr>
          <a:xfrm>
            <a:off x="643475" y="1724681"/>
            <a:ext cx="10905490" cy="4109085"/>
            <a:chOff x="738725" y="1616729"/>
            <a:chExt cx="10905490" cy="4109085"/>
          </a:xfrm>
        </p:grpSpPr>
        <p:sp>
          <p:nvSpPr>
            <p:cNvPr id="13" name="矩形 12"/>
            <p:cNvSpPr/>
            <p:nvPr/>
          </p:nvSpPr>
          <p:spPr>
            <a:xfrm>
              <a:off x="738725" y="1616729"/>
              <a:ext cx="10905490" cy="645160"/>
            </a:xfrm>
            <a:prstGeom prst="rect">
              <a:avLst/>
            </a:prstGeom>
          </p:spPr>
          <p:txBody>
            <a:bodyPr wrap="square">
              <a:spAutoFit/>
            </a:bodyPr>
            <a:lstStyle/>
            <a:p>
              <a:pPr algn="ctr"/>
              <a:endParaRPr lang="en-US" altLang="en-US" sz="36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14" name="矩形 13"/>
            <p:cNvSpPr/>
            <p:nvPr/>
          </p:nvSpPr>
          <p:spPr>
            <a:xfrm>
              <a:off x="9545654" y="5357514"/>
              <a:ext cx="309880" cy="368300"/>
            </a:xfrm>
            <a:prstGeom prst="rect">
              <a:avLst/>
            </a:prstGeom>
          </p:spPr>
          <p:txBody>
            <a:bodyPr wrap="none">
              <a:spAutoFit/>
            </a:bodyPr>
            <a:lstStyle/>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grpSp>
      <p:pic>
        <p:nvPicPr>
          <p:cNvPr id="2" name="Picture 1"/>
          <p:cNvPicPr>
            <a:picLocks noChangeAspect="1"/>
          </p:cNvPicPr>
          <p:nvPr/>
        </p:nvPicPr>
        <p:blipFill>
          <a:blip r:embed="rId2">
            <a:lum bright="-36000" contrast="-24000"/>
          </a:blip>
          <a:stretch>
            <a:fillRect/>
          </a:stretch>
        </p:blipFill>
        <p:spPr>
          <a:xfrm>
            <a:off x="1029335" y="515620"/>
            <a:ext cx="9772015" cy="6252845"/>
          </a:xfrm>
          <a:prstGeom prst="cloud">
            <a:avLst/>
          </a:prstGeom>
        </p:spPr>
      </p:pic>
      <p:sp>
        <p:nvSpPr>
          <p:cNvPr id="3" name="Text Box 2"/>
          <p:cNvSpPr txBox="1"/>
          <p:nvPr/>
        </p:nvSpPr>
        <p:spPr>
          <a:xfrm>
            <a:off x="30480" y="1282700"/>
            <a:ext cx="11571605" cy="922020"/>
          </a:xfrm>
          <a:prstGeom prst="rect">
            <a:avLst/>
          </a:prstGeom>
          <a:noFill/>
        </p:spPr>
        <p:txBody>
          <a:bodyPr wrap="square" rtlCol="0">
            <a:spAutoFit/>
          </a:bodyPr>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pPr algn="ctr"/>
            <a:endParaRPr lang="en-US" altLang="en-US"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a:p>
            <a:endParaRPr lang="en-US"/>
          </a:p>
        </p:txBody>
      </p:sp>
      <p:sp>
        <p:nvSpPr>
          <p:cNvPr id="4" name="Text Box 3"/>
          <p:cNvSpPr txBox="1"/>
          <p:nvPr/>
        </p:nvSpPr>
        <p:spPr>
          <a:xfrm>
            <a:off x="744220" y="78105"/>
            <a:ext cx="2298700" cy="768350"/>
          </a:xfrm>
          <a:prstGeom prst="rect">
            <a:avLst/>
          </a:prstGeom>
          <a:noFill/>
        </p:spPr>
        <p:txBody>
          <a:bodyPr wrap="none" rtlCol="0" anchor="t">
            <a:spAutoFit/>
          </a:bodyPr>
          <a:p>
            <a:pPr algn="l"/>
            <a:r>
              <a:rPr lang="en-US" altLang="zh-CN" sz="4400" b="1" i="1">
                <a:gradFill>
                  <a:gsLst>
                    <a:gs pos="0">
                      <a:srgbClr val="FE4444"/>
                    </a:gs>
                    <a:gs pos="100000">
                      <a:srgbClr val="832B2B"/>
                    </a:gs>
                  </a:gsLst>
                  <a:lin scaled="0"/>
                </a:gradFill>
                <a:effectLst>
                  <a:reflection blurRad="6350" stA="53000" endA="300" endPos="35500" dir="5400000" sy="-90000" algn="bl" rotWithShape="0"/>
                </a:effectLst>
                <a:sym typeface="+mn-ea"/>
              </a:rPr>
              <a:t>METHOD</a:t>
            </a:r>
            <a:endParaRPr lang="en-US" sz="4400"/>
          </a:p>
        </p:txBody>
      </p:sp>
      <p:sp>
        <p:nvSpPr>
          <p:cNvPr id="11" name="Explosion 1 10"/>
          <p:cNvSpPr/>
          <p:nvPr/>
        </p:nvSpPr>
        <p:spPr>
          <a:xfrm>
            <a:off x="228600" y="312420"/>
            <a:ext cx="414655" cy="513715"/>
          </a:xfrm>
          <a:prstGeom prst="irregularSeal1">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Text Box 4"/>
          <p:cNvSpPr txBox="1"/>
          <p:nvPr/>
        </p:nvSpPr>
        <p:spPr>
          <a:xfrm>
            <a:off x="4234815" y="139700"/>
            <a:ext cx="7605395" cy="737235"/>
          </a:xfrm>
          <a:prstGeom prst="rect">
            <a:avLst/>
          </a:prstGeom>
          <a:noFill/>
        </p:spPr>
        <p:txBody>
          <a:bodyPr wrap="square" rtlCol="0">
            <a:spAutoFit/>
          </a:bodyPr>
          <a:p>
            <a:r>
              <a:rPr lang="en-US" sz="1400">
                <a:solidFill>
                  <a:schemeClr val="bg1"/>
                </a:solidFill>
                <a:hlinkClick r:id="rId3" action="ppaction://hlinkfile"/>
              </a:rPr>
              <a:t>file:///C:/Users/mural/AppData/Local/Microsoft/Windows/INetCache/IE/0QAE0HXS/DICE_UPB.IS%20(1)[1].pdf</a:t>
            </a:r>
            <a:endParaRPr lang="en-US" sz="1400">
              <a:solidFill>
                <a:schemeClr val="bg1"/>
              </a:solidFill>
              <a:hlinkClick r:id="rId3" action="ppaction://hlinkfile"/>
            </a:endParaRPr>
          </a:p>
          <a:p>
            <a:r>
              <a:rPr lang="en-US" sz="1400">
                <a:solidFill>
                  <a:schemeClr val="bg1"/>
                </a:solidFill>
                <a:hlinkClick r:id="rId3" action="ppaction://hlinkfile"/>
              </a:rPr>
              <a:t>https://www.warse.org/IJATCSE/static/pdf/file/ijatcse06911sl2020.pdf</a:t>
            </a:r>
            <a:endParaRPr lang="en-US" sz="1400">
              <a:solidFill>
                <a:schemeClr val="bg1"/>
              </a:solidFill>
            </a:endParaRPr>
          </a:p>
        </p:txBody>
      </p:sp>
      <p:graphicFrame>
        <p:nvGraphicFramePr>
          <p:cNvPr id="6" name="Table 5"/>
          <p:cNvGraphicFramePr/>
          <p:nvPr/>
        </p:nvGraphicFramePr>
        <p:xfrm>
          <a:off x="-55245" y="916305"/>
          <a:ext cx="12320905" cy="5852160"/>
        </p:xfrm>
        <a:graphic>
          <a:graphicData uri="http://schemas.openxmlformats.org/drawingml/2006/table">
            <a:tbl>
              <a:tblPr firstRow="1" bandRow="1">
                <a:tableStyleId>{5C22544A-7EE6-4342-B048-85BDC9FD1C3A}</a:tableStyleId>
              </a:tblPr>
              <a:tblGrid>
                <a:gridCol w="500380"/>
                <a:gridCol w="1242060"/>
                <a:gridCol w="1668145"/>
                <a:gridCol w="4714875"/>
                <a:gridCol w="934085"/>
                <a:gridCol w="876935"/>
                <a:gridCol w="1333500"/>
                <a:gridCol w="1050925"/>
              </a:tblGrid>
              <a:tr h="944880">
                <a:tc>
                  <a:txBody>
                    <a:bodyPr/>
                    <a:p>
                      <a:pPr>
                        <a:buNone/>
                      </a:pPr>
                      <a:r>
                        <a:rPr lang="en-US">
                          <a:solidFill>
                            <a:schemeClr val="bg1"/>
                          </a:solidFill>
                        </a:rPr>
                        <a:t>S.no</a:t>
                      </a:r>
                      <a:endParaRPr lang="en-US">
                        <a:solidFill>
                          <a:schemeClr val="bg1"/>
                        </a:solidFill>
                      </a:endParaRPr>
                    </a:p>
                  </a:txBody>
                  <a:tcPr/>
                </a:tc>
                <a:tc>
                  <a:txBody>
                    <a:bodyPr/>
                    <a:p>
                      <a:pPr>
                        <a:buNone/>
                      </a:pPr>
                      <a:r>
                        <a:rPr lang="en-US" sz="1800" dirty="0" smtClean="0">
                          <a:solidFill>
                            <a:schemeClr val="bg1"/>
                          </a:solidFill>
                          <a:sym typeface="+mn-ea"/>
                        </a:rPr>
                        <a:t>Authors</a:t>
                      </a:r>
                      <a:endParaRPr lang="en-US" sz="1800" dirty="0">
                        <a:solidFill>
                          <a:schemeClr val="bg1"/>
                        </a:solidFill>
                      </a:endParaRPr>
                    </a:p>
                    <a:p>
                      <a:pPr>
                        <a:buNone/>
                      </a:pPr>
                      <a:endParaRPr lang="en-US" sz="1800" dirty="0">
                        <a:solidFill>
                          <a:schemeClr val="bg1"/>
                        </a:solidFill>
                      </a:endParaRPr>
                    </a:p>
                  </a:txBody>
                  <a:tcPr/>
                </a:tc>
                <a:tc>
                  <a:txBody>
                    <a:bodyPr/>
                    <a:p>
                      <a:pPr>
                        <a:buNone/>
                      </a:pPr>
                      <a:r>
                        <a:rPr lang="en-US" sz="1800" dirty="0" smtClean="0">
                          <a:solidFill>
                            <a:schemeClr val="bg1"/>
                          </a:solidFill>
                          <a:sym typeface="+mn-ea"/>
                        </a:rPr>
                        <a:t>Title</a:t>
                      </a:r>
                      <a:endParaRPr lang="en-US" sz="1800" dirty="0" smtClean="0">
                        <a:solidFill>
                          <a:schemeClr val="bg1"/>
                        </a:solidFill>
                        <a:sym typeface="+mn-ea"/>
                      </a:endParaRPr>
                    </a:p>
                  </a:txBody>
                  <a:tcPr/>
                </a:tc>
                <a:tc>
                  <a:txBody>
                    <a:bodyPr/>
                    <a:p>
                      <a:pPr>
                        <a:buNone/>
                      </a:pPr>
                      <a:r>
                        <a:rPr lang="en-US" sz="1800" dirty="0">
                          <a:solidFill>
                            <a:schemeClr val="bg1"/>
                          </a:solidFill>
                          <a:sym typeface="+mn-ea"/>
                        </a:rPr>
                        <a:t>Abstract</a:t>
                      </a:r>
                      <a:endParaRPr lang="en-US" sz="1800" dirty="0">
                        <a:solidFill>
                          <a:schemeClr val="bg1"/>
                        </a:solidFill>
                        <a:sym typeface="+mn-ea"/>
                      </a:endParaRPr>
                    </a:p>
                  </a:txBody>
                  <a:tcPr/>
                </a:tc>
                <a:tc>
                  <a:txBody>
                    <a:bodyPr/>
                    <a:p>
                      <a:pPr>
                        <a:buNone/>
                      </a:pPr>
                      <a:r>
                        <a:rPr lang="en-US" sz="1800" dirty="0" smtClean="0">
                          <a:solidFill>
                            <a:schemeClr val="bg1"/>
                          </a:solidFill>
                          <a:sym typeface="+mn-ea"/>
                        </a:rPr>
                        <a:t>Journal Name, Year</a:t>
                      </a:r>
                      <a:endParaRPr lang="en-US" sz="1800" dirty="0" smtClean="0">
                        <a:solidFill>
                          <a:schemeClr val="bg1"/>
                        </a:solidFill>
                        <a:sym typeface="+mn-ea"/>
                      </a:endParaRPr>
                    </a:p>
                  </a:txBody>
                  <a:tcPr/>
                </a:tc>
                <a:tc>
                  <a:txBody>
                    <a:bodyPr/>
                    <a:p>
                      <a:pPr>
                        <a:buNone/>
                      </a:pPr>
                      <a:r>
                        <a:rPr lang="en-US" sz="1800" dirty="0">
                          <a:solidFill>
                            <a:schemeClr val="bg1"/>
                          </a:solidFill>
                          <a:sym typeface="+mn-ea"/>
                        </a:rPr>
                        <a:t>Data set</a:t>
                      </a:r>
                      <a:endParaRPr lang="en-US" sz="1800" dirty="0">
                        <a:solidFill>
                          <a:schemeClr val="bg1"/>
                        </a:solidFill>
                      </a:endParaRPr>
                    </a:p>
                    <a:p>
                      <a:pPr>
                        <a:buNone/>
                      </a:pPr>
                      <a:endParaRPr lang="en-US" sz="1800" dirty="0">
                        <a:solidFill>
                          <a:schemeClr val="bg1"/>
                        </a:solidFill>
                      </a:endParaRPr>
                    </a:p>
                  </a:txBody>
                  <a:tcPr/>
                </a:tc>
                <a:tc>
                  <a:txBody>
                    <a:bodyPr/>
                    <a:p>
                      <a:pPr>
                        <a:buNone/>
                      </a:pPr>
                      <a:r>
                        <a:rPr lang="en-US" sz="1800" dirty="0">
                          <a:solidFill>
                            <a:schemeClr val="bg1"/>
                          </a:solidFill>
                          <a:sym typeface="+mn-ea"/>
                        </a:rPr>
                        <a:t>Methodology</a:t>
                      </a:r>
                      <a:endParaRPr lang="en-US" sz="1800" dirty="0">
                        <a:solidFill>
                          <a:schemeClr val="bg1"/>
                        </a:solidFill>
                      </a:endParaRPr>
                    </a:p>
                    <a:p>
                      <a:pPr>
                        <a:buNone/>
                      </a:pPr>
                      <a:endParaRPr lang="en-US" sz="1800" dirty="0">
                        <a:solidFill>
                          <a:schemeClr val="bg1"/>
                        </a:solidFill>
                      </a:endParaRPr>
                    </a:p>
                  </a:txBody>
                  <a:tcPr/>
                </a:tc>
                <a:tc>
                  <a:txBody>
                    <a:bodyPr/>
                    <a:p>
                      <a:pPr>
                        <a:buNone/>
                      </a:pPr>
                      <a:r>
                        <a:rPr lang="en-US" sz="1800" dirty="0">
                          <a:solidFill>
                            <a:schemeClr val="bg1"/>
                          </a:solidFill>
                          <a:sym typeface="+mn-ea"/>
                        </a:rPr>
                        <a:t>performance measure </a:t>
                      </a:r>
                      <a:endParaRPr lang="en-US" sz="1800" dirty="0">
                        <a:solidFill>
                          <a:schemeClr val="bg1"/>
                        </a:solidFill>
                      </a:endParaRPr>
                    </a:p>
                    <a:p>
                      <a:pPr>
                        <a:buNone/>
                      </a:pPr>
                      <a:endParaRPr lang="en-US" sz="1800" dirty="0">
                        <a:solidFill>
                          <a:schemeClr val="bg1"/>
                        </a:solidFill>
                      </a:endParaRPr>
                    </a:p>
                  </a:txBody>
                  <a:tcPr/>
                </a:tc>
              </a:tr>
              <a:tr h="2195195">
                <a:tc>
                  <a:txBody>
                    <a:bodyPr/>
                    <a:p>
                      <a:pPr>
                        <a:buNone/>
                      </a:pPr>
                      <a:r>
                        <a:rPr lang="en-US"/>
                        <a:t>1</a:t>
                      </a:r>
                      <a:endParaRPr lang="en-US"/>
                    </a:p>
                  </a:txBody>
                  <a:tcPr/>
                </a:tc>
                <a:tc>
                  <a:txBody>
                    <a:bodyPr/>
                    <a:p>
                      <a:pPr>
                        <a:buNone/>
                      </a:pPr>
                      <a:r>
                        <a:rPr lang="en-US"/>
                        <a:t>Hamada M. Zahera</a:t>
                      </a:r>
                      <a:endParaRPr lang="en-US"/>
                    </a:p>
                  </a:txBody>
                  <a:tcPr/>
                </a:tc>
                <a:tc>
                  <a:txBody>
                    <a:bodyPr/>
                    <a:p>
                      <a:pPr>
                        <a:buNone/>
                      </a:pPr>
                      <a:r>
                        <a:rPr lang="en-US" sz="1600"/>
                        <a:t>Fine-tuned BERT Model for Multi-Label Tweets</a:t>
                      </a:r>
                      <a:endParaRPr lang="en-US" sz="1600"/>
                    </a:p>
                    <a:p>
                      <a:pPr>
                        <a:buNone/>
                      </a:pPr>
                      <a:r>
                        <a:rPr lang="en-US" sz="1600"/>
                        <a:t>Classification</a:t>
                      </a:r>
                      <a:endParaRPr lang="en-US" sz="1600"/>
                    </a:p>
                  </a:txBody>
                  <a:tcPr/>
                </a:tc>
                <a:tc>
                  <a:txBody>
                    <a:bodyPr/>
                    <a:p>
                      <a:pPr algn="l">
                        <a:buNone/>
                      </a:pPr>
                      <a:r>
                        <a:rPr lang="en-US" sz="1400"/>
                        <a:t>They  has conveyed that describe method for categorising disaster-related tweets into multiple label information types (i.e, labels). During disasters, they aim to filter the most relevant tweets first. Then we assign relevant information types to tweets. SearchAndRescue, MovePeople, and Volunteer are examples of information types. We use a refined BERT model with ten BERT layers. In addition, we submitted our approach to the TREC-IS 2019 challenge, and the evaluation results revealed that our approach outperforms the F1-score of median score in identifying actionable information.</a:t>
                      </a:r>
                      <a:endParaRPr lang="en-US" sz="1400"/>
                    </a:p>
                  </a:txBody>
                  <a:tcPr/>
                </a:tc>
                <a:tc>
                  <a:txBody>
                    <a:bodyPr/>
                    <a:p>
                      <a:pPr>
                        <a:buNone/>
                      </a:pPr>
                      <a:r>
                        <a:rPr lang="en-US"/>
                        <a:t>2019</a:t>
                      </a:r>
                      <a:endParaRPr lang="en-US"/>
                    </a:p>
                  </a:txBody>
                  <a:tcPr/>
                </a:tc>
                <a:tc>
                  <a:txBody>
                    <a:bodyPr/>
                    <a:p>
                      <a:pPr>
                        <a:buNone/>
                      </a:pPr>
                      <a:r>
                        <a:rPr lang="en-US"/>
                        <a:t>TREC-IS Dataset</a:t>
                      </a:r>
                      <a:endParaRPr lang="en-US"/>
                    </a:p>
                  </a:txBody>
                  <a:tcPr/>
                </a:tc>
                <a:tc>
                  <a:txBody>
                    <a:bodyPr/>
                    <a:p>
                      <a:pPr>
                        <a:buNone/>
                      </a:pPr>
                      <a:r>
                        <a:rPr lang="en-US"/>
                        <a:t>Fine-tuning BERT</a:t>
                      </a:r>
                      <a:endParaRPr lang="en-US"/>
                    </a:p>
                  </a:txBody>
                  <a:tcPr/>
                </a:tc>
                <a:tc>
                  <a:txBody>
                    <a:bodyPr/>
                    <a:p>
                      <a:pPr>
                        <a:buNone/>
                      </a:pPr>
                      <a:r>
                        <a:rPr lang="en-US"/>
                        <a:t>0.85</a:t>
                      </a:r>
                      <a:endParaRPr lang="en-US"/>
                    </a:p>
                  </a:txBody>
                  <a:tcPr/>
                </a:tc>
              </a:tr>
              <a:tr h="2438400">
                <a:tc>
                  <a:txBody>
                    <a:bodyPr/>
                    <a:p>
                      <a:pPr>
                        <a:buNone/>
                      </a:pPr>
                      <a:r>
                        <a:rPr lang="en-US"/>
                        <a:t>2</a:t>
                      </a:r>
                      <a:endParaRPr lang="en-US"/>
                    </a:p>
                  </a:txBody>
                  <a:tcPr/>
                </a:tc>
                <a:tc>
                  <a:txBody>
                    <a:bodyPr/>
                    <a:p>
                      <a:pPr>
                        <a:buNone/>
                      </a:pPr>
                      <a:r>
                        <a:rPr lang="en-US"/>
                        <a:t>Gleen A. Dalaorao, Ariel M. Sison</a:t>
                      </a:r>
                      <a:endParaRPr lang="en-US"/>
                    </a:p>
                  </a:txBody>
                  <a:tcPr/>
                </a:tc>
                <a:tc>
                  <a:txBody>
                    <a:bodyPr/>
                    <a:p>
                      <a:pPr>
                        <a:buNone/>
                      </a:pPr>
                      <a:r>
                        <a:rPr lang="en-US" sz="1600"/>
                        <a:t> Applying Modified TF-IDF with Collocation in Classifying </a:t>
                      </a:r>
                      <a:endParaRPr lang="en-US" sz="1600"/>
                    </a:p>
                    <a:p>
                      <a:pPr>
                        <a:buNone/>
                      </a:pPr>
                      <a:r>
                        <a:rPr lang="en-US" sz="1600"/>
                        <a:t>Disaster-Related Tweets</a:t>
                      </a:r>
                      <a:endParaRPr lang="en-US" sz="1600"/>
                    </a:p>
                  </a:txBody>
                  <a:tcPr/>
                </a:tc>
                <a:tc>
                  <a:txBody>
                    <a:bodyPr/>
                    <a:p>
                      <a:pPr>
                        <a:buNone/>
                      </a:pPr>
                      <a:r>
                        <a:rPr lang="en-US" sz="1400"/>
                        <a:t>They conveyed that Disaster-related tweets classification refers to posted tweets on twitter during time-critical events that are group together according to pre-defined categories. The Term Frequency – Inverse Document Frequency (TF-IDF) helps classifier extract useful features, but it can be ambiguous and can reduce classification efficacy. This paper aims to provide an analysis of the effectiveness of tweets classification by applying improved TF-IDF with collocation. The performance evaluation metrics considered are confusion matrix, precision, recall, and F1 score.</a:t>
                      </a:r>
                      <a:endParaRPr lang="en-US" sz="1400"/>
                    </a:p>
                  </a:txBody>
                  <a:tcPr/>
                </a:tc>
                <a:tc>
                  <a:txBody>
                    <a:bodyPr/>
                    <a:p>
                      <a:pPr>
                        <a:buNone/>
                      </a:pPr>
                      <a:r>
                        <a:rPr lang="en-US"/>
                        <a:t>2020</a:t>
                      </a:r>
                      <a:endParaRPr lang="en-US"/>
                    </a:p>
                  </a:txBody>
                  <a:tcPr/>
                </a:tc>
                <a:tc>
                  <a:txBody>
                    <a:bodyPr/>
                    <a:p>
                      <a:pPr>
                        <a:buNone/>
                      </a:pPr>
                      <a:r>
                        <a:rPr lang="en-US"/>
                        <a:t>Crisislex dataset</a:t>
                      </a:r>
                      <a:endParaRPr lang="en-US"/>
                    </a:p>
                  </a:txBody>
                  <a:tcPr/>
                </a:tc>
                <a:tc>
                  <a:txBody>
                    <a:bodyPr/>
                    <a:p>
                      <a:pPr>
                        <a:buNone/>
                      </a:pPr>
                      <a:r>
                        <a:rPr lang="en-US" sz="1400"/>
                        <a:t>TF-IDF Collocation Weight Processing, RandomForest, Multinomial Naive Bayes and SVM</a:t>
                      </a:r>
                      <a:endParaRPr lang="en-US" sz="1400"/>
                    </a:p>
                  </a:txBody>
                  <a:tcPr/>
                </a:tc>
                <a:tc>
                  <a:txBody>
                    <a:bodyPr/>
                    <a:p>
                      <a:pPr>
                        <a:buNone/>
                      </a:pPr>
                      <a:r>
                        <a:rPr lang="en-US"/>
                        <a:t>0.87</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PA" val="v4.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8694</Words>
  <Application>WPS Presentation</Application>
  <PresentationFormat>Widescreen</PresentationFormat>
  <Paragraphs>344</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Calibri</vt:lpstr>
      <vt:lpstr>Times New Roman</vt:lpstr>
      <vt:lpstr>等线</vt:lpstr>
      <vt:lpstr>Wingdings</vt:lpstr>
      <vt:lpstr>Microsoft YaHei</vt:lpstr>
      <vt:lpstr>Arial Unicode MS</vt:lpstr>
      <vt:lpstr>Calibri Light</vt:lpstr>
      <vt:lpstr>Gill Sans MT Condensed</vt:lpstr>
      <vt:lpstr>Algerian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SANJAY M 20MIA1031</cp:lastModifiedBy>
  <cp:revision>54</cp:revision>
  <dcterms:created xsi:type="dcterms:W3CDTF">2023-02-17T07:46:00Z</dcterms:created>
  <dcterms:modified xsi:type="dcterms:W3CDTF">2023-04-12T15:40:09Z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63E49A63E3594748AE9383A9C4B83E91</vt:lpwstr>
  </property>
  <property fmtid="{D5CDD505-2E9C-101B-9397-08002B2CF9AE}" pid="3" name="KSOProductBuildVer">
    <vt:lpwstr>1033-11.2.0.11516</vt:lpwstr>
  </property>
</Properties>
</file>