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1" r:id="rId5"/>
    <p:sldId id="293" r:id="rId6"/>
    <p:sldId id="292" r:id="rId7"/>
    <p:sldId id="257" r:id="rId8"/>
    <p:sldId id="273" r:id="rId9"/>
    <p:sldId id="274" r:id="rId10"/>
    <p:sldId id="275" r:id="rId11"/>
    <p:sldId id="276" r:id="rId12"/>
    <p:sldId id="277" r:id="rId13"/>
    <p:sldId id="278" r:id="rId14"/>
    <p:sldId id="279" r:id="rId15"/>
    <p:sldId id="280" r:id="rId16"/>
    <p:sldId id="281" r:id="rId17"/>
    <p:sldId id="262" r:id="rId18"/>
    <p:sldId id="263" r:id="rId19"/>
    <p:sldId id="287" r:id="rId20"/>
    <p:sldId id="264" r:id="rId21"/>
    <p:sldId id="266" r:id="rId22"/>
    <p:sldId id="29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review.pptx" TargetMode="Externa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hyperlink" Target="review.ppt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6390" y="1204595"/>
            <a:ext cx="10449560" cy="1082675"/>
          </a:xfrm>
        </p:spPr>
        <p:txBody>
          <a:bodyPr/>
          <a:lstStyle/>
          <a:p>
            <a:br>
              <a:rPr lang="en-US" dirty="0"/>
            </a:br>
            <a:r>
              <a:rPr lang="en-US" dirty="0"/>
              <a:t>SWE1017-NATURAL LANGUAGE PROCESSING</a:t>
            </a:r>
            <a:br>
              <a:rPr lang="en-US" dirty="0"/>
            </a:br>
            <a:br>
              <a:rPr lang="en-US" dirty="0"/>
            </a:br>
            <a:r>
              <a:rPr lang="en-US" dirty="0"/>
              <a:t>Disaster Tweets NLP: EDA &amp; BERT With </a:t>
            </a:r>
            <a:br>
              <a:rPr lang="en-US" dirty="0"/>
            </a:br>
            <a:r>
              <a:rPr lang="en-US" dirty="0"/>
              <a:t>Transformers</a:t>
            </a:r>
            <a:endParaRPr lang="en-US" dirty="0"/>
          </a:p>
        </p:txBody>
      </p:sp>
      <p:sp>
        <p:nvSpPr>
          <p:cNvPr id="3" name="Subtitle 2"/>
          <p:cNvSpPr>
            <a:spLocks noGrp="1"/>
          </p:cNvSpPr>
          <p:nvPr>
            <p:ph type="subTitle" idx="1"/>
          </p:nvPr>
        </p:nvSpPr>
        <p:spPr>
          <a:xfrm>
            <a:off x="2211706" y="3261995"/>
            <a:ext cx="9218083" cy="1752600"/>
          </a:xfrm>
        </p:spPr>
        <p:txBody>
          <a:bodyPr/>
          <a:lstStyle/>
          <a:p>
            <a:r>
              <a:rPr lang="en-US"/>
              <a:t>kaggle compitition</a:t>
            </a:r>
            <a:endParaRPr lang="en-US"/>
          </a:p>
        </p:txBody>
      </p:sp>
      <p:sp>
        <p:nvSpPr>
          <p:cNvPr id="4" name="Text Box 3"/>
          <p:cNvSpPr txBox="1"/>
          <p:nvPr/>
        </p:nvSpPr>
        <p:spPr>
          <a:xfrm>
            <a:off x="6917055" y="4904105"/>
            <a:ext cx="5416550" cy="1506855"/>
          </a:xfrm>
          <a:prstGeom prst="rect">
            <a:avLst/>
          </a:prstGeom>
          <a:noFill/>
        </p:spPr>
        <p:txBody>
          <a:bodyPr wrap="square" rtlCol="0">
            <a:spAutoFit/>
          </a:bodyPr>
          <a:p>
            <a:r>
              <a:rPr lang="en-US" sz="2000" b="1"/>
              <a:t>Team Members</a:t>
            </a:r>
            <a:endParaRPr lang="en-US" sz="2000" b="1"/>
          </a:p>
          <a:p>
            <a:endParaRPr lang="en-US"/>
          </a:p>
          <a:p>
            <a:r>
              <a:rPr lang="en-US"/>
              <a:t>   20MIA1117  - PILLARAM MANOJ</a:t>
            </a:r>
            <a:endParaRPr lang="en-US"/>
          </a:p>
          <a:p>
            <a:r>
              <a:rPr lang="en-US"/>
              <a:t>   20MIA1031  - SANJAY.M</a:t>
            </a:r>
            <a:endParaRPr lang="en-US"/>
          </a:p>
          <a:p>
            <a:r>
              <a:rPr lang="en-US"/>
              <a:t>   20MIA1162  -  GUNA SHANKAR.S</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245" y="96520"/>
            <a:ext cx="9520555" cy="531495"/>
          </a:xfrm>
        </p:spPr>
        <p:txBody>
          <a:bodyPr>
            <a:normAutofit fontScale="90000"/>
          </a:bodyPr>
          <a:lstStyle/>
          <a:p>
            <a:r>
              <a:rPr lang="en-US" dirty="0" smtClean="0">
                <a:solidFill>
                  <a:srgbClr val="002060"/>
                </a:solidFill>
                <a:latin typeface="Gill Sans MT" panose="020B0502020104020203" pitchFamily="34" charset="0"/>
                <a:cs typeface="Arial" panose="020B0604020202020204"/>
                <a:sym typeface="Arial" panose="020B0604020202020204"/>
              </a:rPr>
              <a:t>Literature/Existing Solutions Review</a:t>
            </a:r>
            <a:endParaRPr lang="en-US" dirty="0">
              <a:solidFill>
                <a:srgbClr val="002060"/>
              </a:solidFill>
              <a:latin typeface="Gill Sans MT" panose="020B0502020104020203" pitchFamily="34" charset="0"/>
            </a:endParaRPr>
          </a:p>
        </p:txBody>
      </p:sp>
      <p:graphicFrame>
        <p:nvGraphicFramePr>
          <p:cNvPr id="9" name="Content Placeholder 8"/>
          <p:cNvGraphicFramePr>
            <a:graphicFrameLocks noGrp="1"/>
          </p:cNvGraphicFramePr>
          <p:nvPr>
            <p:ph idx="1"/>
          </p:nvPr>
        </p:nvGraphicFramePr>
        <p:xfrm>
          <a:off x="0" y="97155"/>
          <a:ext cx="12192635" cy="6648450"/>
        </p:xfrm>
        <a:graphic>
          <a:graphicData uri="http://schemas.openxmlformats.org/drawingml/2006/table">
            <a:tbl>
              <a:tblPr firstRow="1" bandRow="1">
                <a:tableStyleId>{5C22544A-7EE6-4342-B048-85BDC9FD1C3A}</a:tableStyleId>
              </a:tblPr>
              <a:tblGrid>
                <a:gridCol w="357505"/>
                <a:gridCol w="850900"/>
                <a:gridCol w="1475105"/>
                <a:gridCol w="2936240"/>
                <a:gridCol w="847090"/>
                <a:gridCol w="814070"/>
                <a:gridCol w="878840"/>
                <a:gridCol w="1038860"/>
                <a:gridCol w="2994025"/>
              </a:tblGrid>
              <a:tr h="1800860">
                <a:tc>
                  <a:txBody>
                    <a:bodyPr/>
                    <a:lstStyle/>
                    <a:p>
                      <a:r>
                        <a:rPr lang="en-US" sz="1600" dirty="0" smtClean="0"/>
                        <a:t>Sl. No</a:t>
                      </a:r>
                      <a:endParaRPr lang="en-US" sz="1600" dirty="0"/>
                    </a:p>
                  </a:txBody>
                  <a:tcPr marL="121920" marR="121920" marT="60960" marB="60960"/>
                </a:tc>
                <a:tc>
                  <a:txBody>
                    <a:bodyPr/>
                    <a:lstStyle/>
                    <a:p>
                      <a:r>
                        <a:rPr lang="en-US" sz="1600" dirty="0" smtClean="0"/>
                        <a:t>Authors</a:t>
                      </a:r>
                      <a:endParaRPr lang="en-US" sz="1600" dirty="0"/>
                    </a:p>
                  </a:txBody>
                  <a:tcPr marL="121920" marR="121920" marT="60960" marB="60960"/>
                </a:tc>
                <a:tc>
                  <a:txBody>
                    <a:bodyPr/>
                    <a:lstStyle/>
                    <a:p>
                      <a:r>
                        <a:rPr lang="en-US" sz="1600" dirty="0" smtClean="0"/>
                        <a:t>Title</a:t>
                      </a:r>
                      <a:endParaRPr lang="en-US" sz="1600" dirty="0"/>
                    </a:p>
                  </a:txBody>
                  <a:tcPr marL="121920" marR="121920" marT="60960" marB="60960"/>
                </a:tc>
                <a:tc>
                  <a:txBody>
                    <a:bodyPr/>
                    <a:p>
                      <a:pPr>
                        <a:buNone/>
                      </a:pPr>
                      <a:r>
                        <a:rPr lang="en-US" sz="1600" dirty="0"/>
                        <a:t>Abstract</a:t>
                      </a:r>
                      <a:endParaRPr lang="en-US" sz="1600" dirty="0"/>
                    </a:p>
                  </a:txBody>
                  <a:tcPr marL="121920" marR="121920" marT="60960" marB="60960"/>
                </a:tc>
                <a:tc>
                  <a:txBody>
                    <a:bodyPr/>
                    <a:lstStyle/>
                    <a:p>
                      <a:r>
                        <a:rPr lang="en-US" sz="1600" dirty="0" smtClean="0"/>
                        <a:t>Journal Name, Year</a:t>
                      </a:r>
                      <a:endParaRPr lang="en-US" sz="1600" dirty="0"/>
                    </a:p>
                  </a:txBody>
                  <a:tcPr marL="121920" marR="121920" marT="60960" marB="60960"/>
                </a:tc>
                <a:tc>
                  <a:txBody>
                    <a:bodyPr/>
                    <a:p>
                      <a:pPr>
                        <a:buNone/>
                      </a:pPr>
                      <a:r>
                        <a:rPr lang="en-US" sz="1600" dirty="0"/>
                        <a:t>Data set</a:t>
                      </a:r>
                      <a:endParaRPr lang="en-US" sz="1600" dirty="0"/>
                    </a:p>
                  </a:txBody>
                  <a:tcPr marL="121920" marR="121920" marT="60960" marB="60960"/>
                </a:tc>
                <a:tc>
                  <a:txBody>
                    <a:bodyPr/>
                    <a:p>
                      <a:pPr>
                        <a:buNone/>
                      </a:pPr>
                      <a:r>
                        <a:rPr lang="en-US" sz="1600" dirty="0">
                          <a:sym typeface="+mn-ea"/>
                        </a:rPr>
                        <a:t>Methodology</a:t>
                      </a:r>
                      <a:endParaRPr lang="en-US" sz="1600" dirty="0"/>
                    </a:p>
                  </a:txBody>
                  <a:tcPr marL="121920" marR="121920" marT="60960" marB="60960"/>
                </a:tc>
                <a:tc>
                  <a:txBody>
                    <a:bodyPr/>
                    <a:p>
                      <a:pPr>
                        <a:buNone/>
                      </a:pPr>
                      <a:r>
                        <a:rPr lang="en-US" sz="1600" dirty="0"/>
                        <a:t>performance measure </a:t>
                      </a:r>
                      <a:endParaRPr lang="en-US" sz="1600" dirty="0"/>
                    </a:p>
                    <a:p>
                      <a:pPr>
                        <a:buNone/>
                      </a:pPr>
                      <a:endParaRPr lang="en-US" sz="1600" dirty="0"/>
                    </a:p>
                    <a:p>
                      <a:pPr>
                        <a:buNone/>
                      </a:pPr>
                      <a:endParaRPr lang="en-US" sz="1600" dirty="0"/>
                    </a:p>
                  </a:txBody>
                  <a:tcPr marL="121920" marR="121920" marT="60960" marB="60960"/>
                </a:tc>
                <a:tc>
                  <a:txBody>
                    <a:bodyPr/>
                    <a:lstStyle/>
                    <a:p>
                      <a:r>
                        <a:rPr lang="en-US" sz="1600" dirty="0">
                          <a:sym typeface="+mn-ea"/>
                        </a:rPr>
                        <a:t>pros</a:t>
                      </a:r>
                      <a:endParaRPr lang="en-US" sz="1600" dirty="0">
                        <a:sym typeface="+mn-ea"/>
                      </a:endParaRPr>
                    </a:p>
                    <a:p>
                      <a:r>
                        <a:rPr lang="en-US" sz="1600" dirty="0">
                          <a:sym typeface="+mn-ea"/>
                        </a:rPr>
                        <a:t> &amp; cons</a:t>
                      </a:r>
                      <a:endParaRPr lang="en-US" sz="1600" dirty="0"/>
                    </a:p>
                    <a:p>
                      <a:endParaRPr lang="en-US" sz="1600" dirty="0"/>
                    </a:p>
                  </a:txBody>
                  <a:tcPr marL="121920" marR="121920" marT="60960" marB="60960"/>
                </a:tc>
              </a:tr>
              <a:tr h="4847590">
                <a:tc>
                  <a:txBody>
                    <a:bodyPr/>
                    <a:lstStyle/>
                    <a:p>
                      <a:r>
                        <a:rPr lang="en-US" sz="1600" dirty="0"/>
                        <a:t>5</a:t>
                      </a:r>
                      <a:endParaRPr lang="en-US" sz="1600" dirty="0"/>
                    </a:p>
                  </a:txBody>
                  <a:tcPr marL="121920" marR="121920" marT="60960" marB="60960"/>
                </a:tc>
                <a:tc>
                  <a:txBody>
                    <a:bodyPr/>
                    <a:lstStyle/>
                    <a:p>
                      <a:r>
                        <a:rPr lang="en-US" sz="1600" dirty="0">
                          <a:sym typeface="+mn-ea"/>
                        </a:rPr>
                        <a:t>Nilani Algiriyage</a:t>
                      </a:r>
                      <a:endParaRPr lang="en-US" sz="1600" dirty="0"/>
                    </a:p>
                    <a:p>
                      <a:endParaRPr lang="en-US" sz="1600"/>
                    </a:p>
                  </a:txBody>
                  <a:tcPr marL="121920" marR="121920" marT="60960" marB="60960"/>
                </a:tc>
                <a:tc>
                  <a:txBody>
                    <a:bodyPr/>
                    <a:lstStyle/>
                    <a:p>
                      <a:r>
                        <a:rPr lang="en-US" sz="1600" dirty="0">
                          <a:sym typeface="+mn-ea"/>
                        </a:rPr>
                        <a:t>Identifying Disaster-related Tweets: A Large-Scale Detection Model Comparison</a:t>
                      </a:r>
                      <a:endParaRPr lang="en-US" sz="1600" dirty="0"/>
                    </a:p>
                    <a:p>
                      <a:endParaRPr lang="en-US" sz="1600"/>
                    </a:p>
                  </a:txBody>
                  <a:tcPr marL="121920" marR="121920" marT="60960" marB="60960"/>
                </a:tc>
                <a:tc>
                  <a:txBody>
                    <a:bodyPr/>
                    <a:p>
                      <a:pPr>
                        <a:buNone/>
                      </a:pPr>
                      <a:r>
                        <a:rPr lang="en-US" sz="1600" dirty="0"/>
                        <a:t>Nilani Algiriyage was conveyed that Social media applications such as </a:t>
                      </a:r>
                      <a:r>
                        <a:rPr lang="en-US" sz="1600" b="1" dirty="0"/>
                        <a:t>Twitter and Facebook</a:t>
                      </a:r>
                      <a:r>
                        <a:rPr lang="en-US" sz="1600" dirty="0"/>
                        <a:t> are fast becoming a key instrument in gaining situational awareness  during disasters. In recent years, disaster-related social media posts is analysed as an automatic task using machine learning (ML) or deeplearning (DL) techniques.</a:t>
                      </a:r>
                      <a:endParaRPr lang="en-US" sz="1600" dirty="0"/>
                    </a:p>
                  </a:txBody>
                  <a:tcPr marL="121920" marR="121920" marT="60960" marB="60960"/>
                </a:tc>
                <a:tc>
                  <a:txBody>
                    <a:bodyPr/>
                    <a:lstStyle/>
                    <a:p>
                      <a:r>
                        <a:rPr lang="en-US" sz="1600" dirty="0"/>
                        <a:t> 2017</a:t>
                      </a:r>
                      <a:endParaRPr lang="en-US" sz="1600" dirty="0"/>
                    </a:p>
                  </a:txBody>
                  <a:tcPr marL="121920" marR="121920" marT="60960" marB="60960"/>
                </a:tc>
                <a:tc>
                  <a:txBody>
                    <a:bodyPr/>
                    <a:p>
                      <a:pPr>
                        <a:buNone/>
                      </a:pPr>
                      <a:r>
                        <a:rPr lang="en-US" sz="1600" dirty="0">
                          <a:sym typeface="+mn-ea"/>
                        </a:rPr>
                        <a:t>CrisisNLP3, CrisisLex,</a:t>
                      </a:r>
                      <a:endParaRPr lang="en-US" sz="1600" dirty="0"/>
                    </a:p>
                    <a:p>
                      <a:pPr>
                        <a:buNone/>
                      </a:pPr>
                      <a:r>
                        <a:rPr lang="en-US" sz="1600" dirty="0">
                          <a:sym typeface="+mn-ea"/>
                        </a:rPr>
                        <a:t>AIDR</a:t>
                      </a:r>
                      <a:endParaRPr lang="en-US" sz="1600" dirty="0"/>
                    </a:p>
                  </a:txBody>
                  <a:tcPr marL="121920" marR="121920" marT="60960" marB="60960"/>
                </a:tc>
                <a:tc>
                  <a:txBody>
                    <a:bodyPr/>
                    <a:p>
                      <a:pPr>
                        <a:buNone/>
                      </a:pPr>
                      <a:r>
                        <a:rPr lang="en-US" sz="1600" dirty="0">
                          <a:sym typeface="+mn-ea"/>
                        </a:rPr>
                        <a:t>SVM, LR, RF, CNN</a:t>
                      </a:r>
                      <a:endParaRPr lang="en-US" sz="1600" dirty="0"/>
                    </a:p>
                  </a:txBody>
                  <a:tcPr marL="121920" marR="121920" marT="60960" marB="60960"/>
                </a:tc>
                <a:tc>
                  <a:txBody>
                    <a:bodyPr/>
                    <a:p>
                      <a:pPr>
                        <a:buNone/>
                      </a:pPr>
                      <a:r>
                        <a:rPr lang="en-US" sz="1600" dirty="0"/>
                        <a:t>  </a:t>
                      </a:r>
                      <a:endParaRPr lang="en-US" sz="1600" dirty="0"/>
                    </a:p>
                    <a:p>
                      <a:pPr>
                        <a:buNone/>
                      </a:pPr>
                      <a:r>
                        <a:rPr lang="en-US" sz="1600" dirty="0">
                          <a:sym typeface="+mn-ea"/>
                        </a:rPr>
                        <a:t>0.94</a:t>
                      </a:r>
                      <a:endParaRPr lang="en-US" sz="1600" dirty="0"/>
                    </a:p>
                    <a:p>
                      <a:pPr>
                        <a:buNone/>
                      </a:pPr>
                      <a:endParaRPr lang="en-US" sz="1600" dirty="0"/>
                    </a:p>
                    <a:p>
                      <a:pPr>
                        <a:buNone/>
                      </a:pPr>
                      <a:r>
                        <a:rPr lang="en-US" sz="1600" dirty="0"/>
                        <a:t> </a:t>
                      </a:r>
                      <a:endParaRPr lang="en-US" sz="1600" dirty="0"/>
                    </a:p>
                  </a:txBody>
                  <a:tcPr marL="121920" marR="121920" marT="60960" marB="60960"/>
                </a:tc>
                <a:tc>
                  <a:txBody>
                    <a:bodyPr/>
                    <a:lstStyle/>
                    <a:p>
                      <a:r>
                        <a:rPr lang="en-US" sz="1600" b="1" dirty="0"/>
                        <a:t>adv</a:t>
                      </a:r>
                      <a:r>
                        <a:rPr lang="en-US" sz="1600" dirty="0"/>
                        <a:t>:-During disasters, social media platforms play an important role in providing a quick understanding of the situation as it unfolds. According to research, the general public uses SM applications to communicate information during disasters.</a:t>
                      </a:r>
                      <a:endParaRPr lang="en-US" sz="1600" dirty="0"/>
                    </a:p>
                    <a:p>
                      <a:endParaRPr lang="en-US" sz="1600" dirty="0"/>
                    </a:p>
                    <a:p>
                      <a:r>
                        <a:rPr lang="en-US" sz="1600" b="1" dirty="0"/>
                        <a:t>dis.adv</a:t>
                      </a:r>
                      <a:r>
                        <a:rPr lang="en-US" sz="1600" dirty="0"/>
                        <a:t>:- Access to Social media data in real time can be used for emergency response in the first few hours, significantly reducing both human loss and economic damage.</a:t>
                      </a:r>
                      <a:endParaRPr lang="en-US" sz="1600" dirty="0"/>
                    </a:p>
                  </a:txBody>
                  <a:tcPr marL="121920" marR="121920" marT="60960" marB="60960"/>
                </a:tc>
              </a:tr>
            </a:tbl>
          </a:graphicData>
        </a:graphic>
      </p:graphicFrame>
      <p:sp>
        <p:nvSpPr>
          <p:cNvPr id="6" name="Date Placeholder 5"/>
          <p:cNvSpPr>
            <a:spLocks noGrp="1"/>
          </p:cNvSpPr>
          <p:nvPr>
            <p:ph type="dt" sz="half" idx="10"/>
          </p:nvPr>
        </p:nvSpPr>
        <p:spPr/>
        <p:txBody>
          <a:bodyPr/>
          <a:lstStyle/>
          <a:p>
            <a:r>
              <a:rPr lang="en-US" sz="1600" dirty="0"/>
              <a:t>.</a:t>
            </a:r>
            <a:endParaRPr lang="en-US" sz="1600" dirty="0"/>
          </a:p>
        </p:txBody>
      </p:sp>
      <p:sp>
        <p:nvSpPr>
          <p:cNvPr id="7" name="Slide Number Placeholder 6"/>
          <p:cNvSpPr>
            <a:spLocks noGrp="1"/>
          </p:cNvSpPr>
          <p:nvPr>
            <p:ph type="sldNum" sz="quarter" idx="12"/>
          </p:nvPr>
        </p:nvSpPr>
        <p:spPr/>
        <p:txBody>
          <a:bodyPr/>
          <a:lstStyle/>
          <a:p>
            <a:r>
              <a:rPr lang="en-US" sz="1600" dirty="0"/>
              <a:t>.</a:t>
            </a:r>
            <a:endParaRPr lang="en-US" sz="1600" dirty="0"/>
          </a:p>
        </p:txBody>
      </p:sp>
      <p:sp>
        <p:nvSpPr>
          <p:cNvPr id="8" name="Footer Placeholder 7"/>
          <p:cNvSpPr>
            <a:spLocks noGrp="1"/>
          </p:cNvSpPr>
          <p:nvPr>
            <p:ph type="ftr" sz="quarter" idx="11"/>
          </p:nvPr>
        </p:nvSpPr>
        <p:spPr/>
        <p:txBody>
          <a:bodyPr/>
          <a:lstStyle/>
          <a:p>
            <a:r>
              <a:rPr lang="en-US" sz="1600" dirty="0"/>
              <a:t>.</a:t>
            </a:r>
            <a:endParaRPr 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245" y="96520"/>
            <a:ext cx="9520555" cy="531495"/>
          </a:xfrm>
        </p:spPr>
        <p:txBody>
          <a:bodyPr>
            <a:normAutofit fontScale="90000"/>
          </a:bodyPr>
          <a:lstStyle/>
          <a:p>
            <a:r>
              <a:rPr lang="en-US" dirty="0" smtClean="0">
                <a:solidFill>
                  <a:srgbClr val="002060"/>
                </a:solidFill>
                <a:latin typeface="Gill Sans MT" panose="020B0502020104020203" pitchFamily="34" charset="0"/>
                <a:cs typeface="Arial" panose="020B0604020202020204"/>
                <a:sym typeface="Arial" panose="020B0604020202020204"/>
              </a:rPr>
              <a:t>Literature/Existing Solutions Review</a:t>
            </a:r>
            <a:endParaRPr lang="en-US" dirty="0">
              <a:solidFill>
                <a:srgbClr val="002060"/>
              </a:solidFill>
              <a:latin typeface="Gill Sans MT" panose="020B0502020104020203" pitchFamily="34" charset="0"/>
            </a:endParaRPr>
          </a:p>
        </p:txBody>
      </p:sp>
      <p:graphicFrame>
        <p:nvGraphicFramePr>
          <p:cNvPr id="9" name="Content Placeholder 8"/>
          <p:cNvGraphicFramePr>
            <a:graphicFrameLocks noGrp="1"/>
          </p:cNvGraphicFramePr>
          <p:nvPr>
            <p:ph idx="1"/>
          </p:nvPr>
        </p:nvGraphicFramePr>
        <p:xfrm>
          <a:off x="0" y="97155"/>
          <a:ext cx="12192635" cy="6639560"/>
        </p:xfrm>
        <a:graphic>
          <a:graphicData uri="http://schemas.openxmlformats.org/drawingml/2006/table">
            <a:tbl>
              <a:tblPr firstRow="1" bandRow="1">
                <a:tableStyleId>{5C22544A-7EE6-4342-B048-85BDC9FD1C3A}</a:tableStyleId>
              </a:tblPr>
              <a:tblGrid>
                <a:gridCol w="357505"/>
                <a:gridCol w="1013460"/>
                <a:gridCol w="1312545"/>
                <a:gridCol w="3048000"/>
                <a:gridCol w="796290"/>
                <a:gridCol w="905510"/>
                <a:gridCol w="848360"/>
                <a:gridCol w="795020"/>
                <a:gridCol w="3115945"/>
              </a:tblGrid>
              <a:tr h="2075180">
                <a:tc>
                  <a:txBody>
                    <a:bodyPr/>
                    <a:lstStyle/>
                    <a:p>
                      <a:r>
                        <a:rPr lang="en-US" sz="1600" dirty="0" smtClean="0"/>
                        <a:t>Sl. No</a:t>
                      </a:r>
                      <a:endParaRPr lang="en-US" sz="1600" dirty="0"/>
                    </a:p>
                  </a:txBody>
                  <a:tcPr marL="121920" marR="121920" marT="60960" marB="60960"/>
                </a:tc>
                <a:tc>
                  <a:txBody>
                    <a:bodyPr/>
                    <a:lstStyle/>
                    <a:p>
                      <a:r>
                        <a:rPr lang="en-US" sz="1600" dirty="0" smtClean="0"/>
                        <a:t>Authors</a:t>
                      </a:r>
                      <a:endParaRPr lang="en-US" sz="1600" dirty="0"/>
                    </a:p>
                  </a:txBody>
                  <a:tcPr marL="121920" marR="121920" marT="60960" marB="60960"/>
                </a:tc>
                <a:tc>
                  <a:txBody>
                    <a:bodyPr/>
                    <a:lstStyle/>
                    <a:p>
                      <a:r>
                        <a:rPr lang="en-US" sz="1600" dirty="0" smtClean="0"/>
                        <a:t>Title</a:t>
                      </a:r>
                      <a:endParaRPr lang="en-US" sz="1600" dirty="0"/>
                    </a:p>
                  </a:txBody>
                  <a:tcPr marL="121920" marR="121920" marT="60960" marB="60960"/>
                </a:tc>
                <a:tc>
                  <a:txBody>
                    <a:bodyPr/>
                    <a:p>
                      <a:pPr>
                        <a:buNone/>
                      </a:pPr>
                      <a:r>
                        <a:rPr lang="en-US" sz="1600" dirty="0"/>
                        <a:t>Abstract</a:t>
                      </a:r>
                      <a:endParaRPr lang="en-US" sz="1600" dirty="0"/>
                    </a:p>
                  </a:txBody>
                  <a:tcPr marL="121920" marR="121920" marT="60960" marB="60960"/>
                </a:tc>
                <a:tc>
                  <a:txBody>
                    <a:bodyPr/>
                    <a:lstStyle/>
                    <a:p>
                      <a:r>
                        <a:rPr lang="en-US" sz="1600" dirty="0" smtClean="0"/>
                        <a:t>Journal Name, Year</a:t>
                      </a:r>
                      <a:endParaRPr lang="en-US" sz="1600" dirty="0"/>
                    </a:p>
                  </a:txBody>
                  <a:tcPr marL="121920" marR="121920" marT="60960" marB="60960"/>
                </a:tc>
                <a:tc>
                  <a:txBody>
                    <a:bodyPr/>
                    <a:p>
                      <a:pPr>
                        <a:buNone/>
                      </a:pPr>
                      <a:r>
                        <a:rPr lang="en-US" sz="1600" dirty="0"/>
                        <a:t>Data set</a:t>
                      </a:r>
                      <a:endParaRPr lang="en-US" sz="1600" dirty="0"/>
                    </a:p>
                  </a:txBody>
                  <a:tcPr marL="121920" marR="121920" marT="60960" marB="60960"/>
                </a:tc>
                <a:tc>
                  <a:txBody>
                    <a:bodyPr/>
                    <a:p>
                      <a:pPr>
                        <a:buNone/>
                      </a:pPr>
                      <a:r>
                        <a:rPr lang="en-US" sz="1600" dirty="0">
                          <a:sym typeface="+mn-ea"/>
                        </a:rPr>
                        <a:t>Methodology</a:t>
                      </a:r>
                      <a:endParaRPr lang="en-US" sz="1600" dirty="0"/>
                    </a:p>
                  </a:txBody>
                  <a:tcPr marL="121920" marR="121920" marT="60960" marB="60960"/>
                </a:tc>
                <a:tc>
                  <a:txBody>
                    <a:bodyPr/>
                    <a:p>
                      <a:pPr>
                        <a:buNone/>
                      </a:pPr>
                      <a:r>
                        <a:rPr lang="en-US" sz="1600" dirty="0"/>
                        <a:t>performance measure </a:t>
                      </a:r>
                      <a:endParaRPr lang="en-US" sz="1600" dirty="0"/>
                    </a:p>
                    <a:p>
                      <a:pPr>
                        <a:buNone/>
                      </a:pPr>
                      <a:endParaRPr lang="en-US" sz="1600" dirty="0"/>
                    </a:p>
                    <a:p>
                      <a:pPr>
                        <a:buNone/>
                      </a:pPr>
                      <a:endParaRPr lang="en-US" sz="1600" dirty="0"/>
                    </a:p>
                  </a:txBody>
                  <a:tcPr marL="121920" marR="121920" marT="60960" marB="60960"/>
                </a:tc>
                <a:tc>
                  <a:txBody>
                    <a:bodyPr/>
                    <a:lstStyle/>
                    <a:p>
                      <a:r>
                        <a:rPr lang="en-US" sz="1600" dirty="0">
                          <a:sym typeface="+mn-ea"/>
                        </a:rPr>
                        <a:t>pros</a:t>
                      </a:r>
                      <a:endParaRPr lang="en-US" sz="1600" dirty="0">
                        <a:sym typeface="+mn-ea"/>
                      </a:endParaRPr>
                    </a:p>
                    <a:p>
                      <a:r>
                        <a:rPr lang="en-US" sz="1600" dirty="0">
                          <a:sym typeface="+mn-ea"/>
                        </a:rPr>
                        <a:t> &amp; cons</a:t>
                      </a:r>
                      <a:endParaRPr lang="en-US" sz="1600" dirty="0"/>
                    </a:p>
                    <a:p>
                      <a:endParaRPr lang="en-US" sz="1600" dirty="0"/>
                    </a:p>
                  </a:txBody>
                  <a:tcPr marL="121920" marR="121920" marT="60960" marB="60960"/>
                </a:tc>
              </a:tr>
              <a:tr h="4564380">
                <a:tc>
                  <a:txBody>
                    <a:bodyPr/>
                    <a:lstStyle/>
                    <a:p>
                      <a:r>
                        <a:rPr lang="en-US" sz="1600" dirty="0"/>
                        <a:t>6</a:t>
                      </a:r>
                      <a:endParaRPr lang="en-US" sz="1600" dirty="0"/>
                    </a:p>
                  </a:txBody>
                  <a:tcPr marL="121920" marR="121920" marT="60960" marB="60960"/>
                </a:tc>
                <a:tc>
                  <a:txBody>
                    <a:bodyPr/>
                    <a:lstStyle/>
                    <a:p>
                      <a:r>
                        <a:rPr lang="en-US" sz="1600" dirty="0">
                          <a:sym typeface="+mn-ea"/>
                        </a:rPr>
                        <a:t>Naveen Venkat</a:t>
                      </a:r>
                      <a:endParaRPr lang="en-US" sz="1600" dirty="0"/>
                    </a:p>
                    <a:p>
                      <a:endParaRPr lang="en-US" sz="1600"/>
                    </a:p>
                  </a:txBody>
                  <a:tcPr marL="121920" marR="121920" marT="60960" marB="60960"/>
                </a:tc>
                <a:tc>
                  <a:txBody>
                    <a:bodyPr/>
                    <a:lstStyle/>
                    <a:p>
                      <a:r>
                        <a:rPr lang="en-US" sz="1600" dirty="0">
                          <a:sym typeface="+mn-ea"/>
                        </a:rPr>
                        <a:t>Comparing Learning-Based and Matching-Based Methods for Identifying Disaster Related Tweets</a:t>
                      </a:r>
                      <a:endParaRPr lang="en-US" sz="1600" dirty="0"/>
                    </a:p>
                    <a:p>
                      <a:endParaRPr lang="en-US" sz="1600"/>
                    </a:p>
                  </a:txBody>
                  <a:tcPr marL="121920" marR="121920" marT="60960" marB="60960"/>
                </a:tc>
                <a:tc>
                  <a:txBody>
                    <a:bodyPr/>
                    <a:p>
                      <a:pPr>
                        <a:buNone/>
                      </a:pPr>
                      <a:r>
                        <a:rPr lang="en-US" sz="1600" dirty="0"/>
                        <a:t>Naveen venkat and his colleagues conveyed that Social networking sites such as Twitter have been adopted by people from across the world. Their ease of use enables them to share large amounts. of information in a very short time, leading to their use during</a:t>
                      </a:r>
                      <a:r>
                        <a:rPr lang="en-US" sz="1600" b="1" dirty="0"/>
                        <a:t> natural and man-made disasters</a:t>
                      </a:r>
                      <a:r>
                        <a:rPr lang="en-US" sz="1600" dirty="0"/>
                        <a:t>. Identifying tweets with geotags could be crucial to match victims with help.</a:t>
                      </a:r>
                      <a:endParaRPr lang="en-US" sz="1600" dirty="0"/>
                    </a:p>
                  </a:txBody>
                  <a:tcPr marL="121920" marR="121920" marT="60960" marB="60960"/>
                </a:tc>
                <a:tc>
                  <a:txBody>
                    <a:bodyPr/>
                    <a:lstStyle/>
                    <a:p>
                      <a:r>
                        <a:rPr lang="en-US" sz="1600" dirty="0"/>
                        <a:t> 2017</a:t>
                      </a:r>
                      <a:endParaRPr lang="en-US" sz="1600" dirty="0"/>
                    </a:p>
                  </a:txBody>
                  <a:tcPr marL="121920" marR="121920" marT="60960" marB="60960"/>
                </a:tc>
                <a:tc>
                  <a:txBody>
                    <a:bodyPr/>
                    <a:p>
                      <a:pPr>
                        <a:buNone/>
                      </a:pPr>
                      <a:r>
                        <a:rPr lang="en-US" sz="1600" dirty="0">
                          <a:sym typeface="+mn-ea"/>
                        </a:rPr>
                        <a:t>CrisisLexT26, Crowd Flower10K</a:t>
                      </a:r>
                      <a:endParaRPr lang="en-US" sz="1600" dirty="0"/>
                    </a:p>
                    <a:p>
                      <a:pPr>
                        <a:buNone/>
                      </a:pPr>
                      <a:endParaRPr lang="en-US" sz="1600" dirty="0"/>
                    </a:p>
                  </a:txBody>
                  <a:tcPr marL="121920" marR="121920" marT="60960" marB="60960"/>
                </a:tc>
                <a:tc>
                  <a:txBody>
                    <a:bodyPr/>
                    <a:p>
                      <a:pPr>
                        <a:buNone/>
                      </a:pPr>
                      <a:r>
                        <a:rPr lang="en-US" sz="1600" dirty="0">
                          <a:sym typeface="+mn-ea"/>
                        </a:rPr>
                        <a:t>LR</a:t>
                      </a:r>
                      <a:endParaRPr lang="en-US" sz="1600" dirty="0"/>
                    </a:p>
                    <a:p>
                      <a:pPr>
                        <a:buNone/>
                      </a:pPr>
                      <a:endParaRPr lang="en-US" sz="1600" dirty="0"/>
                    </a:p>
                  </a:txBody>
                  <a:tcPr marL="121920" marR="121920" marT="60960" marB="60960"/>
                </a:tc>
                <a:tc>
                  <a:txBody>
                    <a:bodyPr/>
                    <a:p>
                      <a:pPr>
                        <a:buNone/>
                      </a:pPr>
                      <a:r>
                        <a:rPr lang="en-US" sz="1600" dirty="0"/>
                        <a:t>  </a:t>
                      </a:r>
                      <a:r>
                        <a:rPr lang="en-US" sz="1600" dirty="0">
                          <a:sym typeface="+mn-ea"/>
                        </a:rPr>
                        <a:t>0.80</a:t>
                      </a:r>
                      <a:endParaRPr lang="en-US" sz="1600" dirty="0"/>
                    </a:p>
                    <a:p>
                      <a:pPr>
                        <a:buNone/>
                      </a:pPr>
                      <a:r>
                        <a:rPr lang="en-US" sz="1600" dirty="0"/>
                        <a:t> </a:t>
                      </a:r>
                      <a:endParaRPr lang="en-US" sz="1600" dirty="0"/>
                    </a:p>
                  </a:txBody>
                  <a:tcPr marL="121920" marR="121920" marT="60960" marB="60960"/>
                </a:tc>
                <a:tc>
                  <a:txBody>
                    <a:bodyPr/>
                    <a:lstStyle/>
                    <a:p>
                      <a:r>
                        <a:rPr lang="en-US" sz="1600" b="1" dirty="0"/>
                        <a:t>adv</a:t>
                      </a:r>
                      <a:r>
                        <a:rPr lang="en-US" sz="1600" dirty="0"/>
                        <a:t>:- There are numerous works on identifying disaster-related tweets using learning or matching techniques. While learning-based techniques are constrained by dataset size, matching-based techniques typically yield  recall values due to the informal nature of tweets.</a:t>
                      </a:r>
                      <a:endParaRPr lang="en-US" sz="1600" dirty="0"/>
                    </a:p>
                    <a:p>
                      <a:endParaRPr lang="en-US" sz="1600" dirty="0"/>
                    </a:p>
                    <a:p>
                      <a:r>
                        <a:rPr lang="en-US" sz="1600" b="1" dirty="0"/>
                        <a:t>dis.adv</a:t>
                      </a:r>
                      <a:r>
                        <a:rPr lang="en-US" sz="1600" dirty="0"/>
                        <a:t>:-Because of Twitter's character limit, most tweets make extensive use of slang and lingo. As a result, the context of tweets becomes noisy. </a:t>
                      </a:r>
                      <a:endParaRPr lang="en-US" sz="1600" dirty="0"/>
                    </a:p>
                  </a:txBody>
                  <a:tcPr marL="121920" marR="121920" marT="60960" marB="60960"/>
                </a:tc>
              </a:tr>
            </a:tbl>
          </a:graphicData>
        </a:graphic>
      </p:graphicFrame>
      <p:sp>
        <p:nvSpPr>
          <p:cNvPr id="6" name="Date Placeholder 5"/>
          <p:cNvSpPr>
            <a:spLocks noGrp="1"/>
          </p:cNvSpPr>
          <p:nvPr>
            <p:ph type="dt" sz="half" idx="10"/>
          </p:nvPr>
        </p:nvSpPr>
        <p:spPr/>
        <p:txBody>
          <a:bodyPr/>
          <a:lstStyle/>
          <a:p>
            <a:r>
              <a:rPr lang="en-US" sz="1600" dirty="0"/>
              <a:t>.</a:t>
            </a:r>
            <a:endParaRPr lang="en-US" sz="1600" dirty="0"/>
          </a:p>
        </p:txBody>
      </p:sp>
      <p:sp>
        <p:nvSpPr>
          <p:cNvPr id="7" name="Slide Number Placeholder 6"/>
          <p:cNvSpPr>
            <a:spLocks noGrp="1"/>
          </p:cNvSpPr>
          <p:nvPr>
            <p:ph type="sldNum" sz="quarter" idx="12"/>
          </p:nvPr>
        </p:nvSpPr>
        <p:spPr/>
        <p:txBody>
          <a:bodyPr/>
          <a:lstStyle/>
          <a:p>
            <a:r>
              <a:rPr lang="en-US" sz="1600" dirty="0"/>
              <a:t>.</a:t>
            </a:r>
            <a:endParaRPr lang="en-US" sz="1600" dirty="0"/>
          </a:p>
        </p:txBody>
      </p:sp>
      <p:sp>
        <p:nvSpPr>
          <p:cNvPr id="8" name="Footer Placeholder 7"/>
          <p:cNvSpPr>
            <a:spLocks noGrp="1"/>
          </p:cNvSpPr>
          <p:nvPr>
            <p:ph type="ftr" sz="quarter" idx="11"/>
          </p:nvPr>
        </p:nvSpPr>
        <p:spPr/>
        <p:txBody>
          <a:bodyPr/>
          <a:lstStyle/>
          <a:p>
            <a:r>
              <a:rPr lang="en-US" sz="1600" dirty="0"/>
              <a:t>.</a:t>
            </a:r>
            <a:endParaRPr 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245" y="96520"/>
            <a:ext cx="9520555" cy="531495"/>
          </a:xfrm>
        </p:spPr>
        <p:txBody>
          <a:bodyPr>
            <a:normAutofit fontScale="90000"/>
          </a:bodyPr>
          <a:lstStyle/>
          <a:p>
            <a:r>
              <a:rPr lang="en-US" dirty="0" smtClean="0">
                <a:solidFill>
                  <a:srgbClr val="002060"/>
                </a:solidFill>
                <a:latin typeface="Gill Sans MT" panose="020B0502020104020203" pitchFamily="34" charset="0"/>
                <a:cs typeface="Arial" panose="020B0604020202020204"/>
                <a:sym typeface="Arial" panose="020B0604020202020204"/>
              </a:rPr>
              <a:t>Literature/Existing Solutions Review</a:t>
            </a:r>
            <a:endParaRPr lang="en-US" dirty="0">
              <a:solidFill>
                <a:srgbClr val="002060"/>
              </a:solidFill>
              <a:latin typeface="Gill Sans MT" panose="020B0502020104020203" pitchFamily="34" charset="0"/>
            </a:endParaRPr>
          </a:p>
        </p:txBody>
      </p:sp>
      <p:graphicFrame>
        <p:nvGraphicFramePr>
          <p:cNvPr id="9" name="Content Placeholder 8"/>
          <p:cNvGraphicFramePr>
            <a:graphicFrameLocks noGrp="1"/>
          </p:cNvGraphicFramePr>
          <p:nvPr>
            <p:ph idx="1"/>
          </p:nvPr>
        </p:nvGraphicFramePr>
        <p:xfrm>
          <a:off x="0" y="0"/>
          <a:ext cx="12192635" cy="5852160"/>
        </p:xfrm>
        <a:graphic>
          <a:graphicData uri="http://schemas.openxmlformats.org/drawingml/2006/table">
            <a:tbl>
              <a:tblPr firstRow="1" bandRow="1">
                <a:tableStyleId>{5C22544A-7EE6-4342-B048-85BDC9FD1C3A}</a:tableStyleId>
              </a:tblPr>
              <a:tblGrid>
                <a:gridCol w="357505"/>
                <a:gridCol w="962660"/>
                <a:gridCol w="1363345"/>
                <a:gridCol w="3048000"/>
                <a:gridCol w="796290"/>
                <a:gridCol w="905510"/>
                <a:gridCol w="848360"/>
                <a:gridCol w="835660"/>
                <a:gridCol w="3075305"/>
              </a:tblGrid>
              <a:tr h="2042795">
                <a:tc>
                  <a:txBody>
                    <a:bodyPr/>
                    <a:lstStyle/>
                    <a:p>
                      <a:r>
                        <a:rPr lang="en-US" sz="1600" dirty="0" smtClean="0"/>
                        <a:t>Sl. No</a:t>
                      </a:r>
                      <a:endParaRPr lang="en-US" sz="1600" dirty="0"/>
                    </a:p>
                  </a:txBody>
                  <a:tcPr marL="121920" marR="121920" marT="60960" marB="60960"/>
                </a:tc>
                <a:tc>
                  <a:txBody>
                    <a:bodyPr/>
                    <a:lstStyle/>
                    <a:p>
                      <a:r>
                        <a:rPr lang="en-US" sz="1600" dirty="0" smtClean="0"/>
                        <a:t>Authors</a:t>
                      </a:r>
                      <a:endParaRPr lang="en-US" sz="1600" dirty="0"/>
                    </a:p>
                  </a:txBody>
                  <a:tcPr marL="121920" marR="121920" marT="60960" marB="60960"/>
                </a:tc>
                <a:tc>
                  <a:txBody>
                    <a:bodyPr/>
                    <a:lstStyle/>
                    <a:p>
                      <a:r>
                        <a:rPr lang="en-US" sz="1600" dirty="0" smtClean="0"/>
                        <a:t>Title</a:t>
                      </a:r>
                      <a:endParaRPr lang="en-US" sz="1600" dirty="0"/>
                    </a:p>
                  </a:txBody>
                  <a:tcPr marL="121920" marR="121920" marT="60960" marB="60960"/>
                </a:tc>
                <a:tc>
                  <a:txBody>
                    <a:bodyPr/>
                    <a:p>
                      <a:pPr>
                        <a:buNone/>
                      </a:pPr>
                      <a:r>
                        <a:rPr lang="en-US" sz="1600" dirty="0"/>
                        <a:t>Abstract</a:t>
                      </a:r>
                      <a:endParaRPr lang="en-US" sz="1600" dirty="0"/>
                    </a:p>
                  </a:txBody>
                  <a:tcPr marL="121920" marR="121920" marT="60960" marB="60960"/>
                </a:tc>
                <a:tc>
                  <a:txBody>
                    <a:bodyPr/>
                    <a:lstStyle/>
                    <a:p>
                      <a:r>
                        <a:rPr lang="en-US" sz="1600" dirty="0" smtClean="0"/>
                        <a:t>Journal Name, Year</a:t>
                      </a:r>
                      <a:endParaRPr lang="en-US" sz="1600" dirty="0"/>
                    </a:p>
                  </a:txBody>
                  <a:tcPr marL="121920" marR="121920" marT="60960" marB="60960"/>
                </a:tc>
                <a:tc>
                  <a:txBody>
                    <a:bodyPr/>
                    <a:p>
                      <a:pPr>
                        <a:buNone/>
                      </a:pPr>
                      <a:r>
                        <a:rPr lang="en-US" sz="1600" dirty="0"/>
                        <a:t>Data set</a:t>
                      </a:r>
                      <a:endParaRPr lang="en-US" sz="1600" dirty="0"/>
                    </a:p>
                  </a:txBody>
                  <a:tcPr marL="121920" marR="121920" marT="60960" marB="60960"/>
                </a:tc>
                <a:tc>
                  <a:txBody>
                    <a:bodyPr/>
                    <a:p>
                      <a:pPr>
                        <a:buNone/>
                      </a:pPr>
                      <a:r>
                        <a:rPr lang="en-US" sz="1600" dirty="0">
                          <a:sym typeface="+mn-ea"/>
                        </a:rPr>
                        <a:t>Methodology</a:t>
                      </a:r>
                      <a:endParaRPr lang="en-US" sz="1600" dirty="0"/>
                    </a:p>
                  </a:txBody>
                  <a:tcPr marL="121920" marR="121920" marT="60960" marB="60960"/>
                </a:tc>
                <a:tc>
                  <a:txBody>
                    <a:bodyPr/>
                    <a:p>
                      <a:pPr>
                        <a:buNone/>
                      </a:pPr>
                      <a:r>
                        <a:rPr lang="en-US" sz="1600" dirty="0"/>
                        <a:t> performance measure </a:t>
                      </a:r>
                      <a:endParaRPr lang="en-US" sz="1600" dirty="0"/>
                    </a:p>
                    <a:p>
                      <a:pPr>
                        <a:buNone/>
                      </a:pPr>
                      <a:endParaRPr lang="en-US" sz="1600" dirty="0"/>
                    </a:p>
                    <a:p>
                      <a:pPr>
                        <a:buNone/>
                      </a:pPr>
                      <a:endParaRPr lang="en-US" sz="1600" dirty="0"/>
                    </a:p>
                  </a:txBody>
                  <a:tcPr marL="121920" marR="121920" marT="60960" marB="60960"/>
                </a:tc>
                <a:tc>
                  <a:txBody>
                    <a:bodyPr/>
                    <a:lstStyle/>
                    <a:p>
                      <a:r>
                        <a:rPr lang="en-US" sz="1600" dirty="0">
                          <a:sym typeface="+mn-ea"/>
                        </a:rPr>
                        <a:t>pros</a:t>
                      </a:r>
                      <a:endParaRPr lang="en-US" sz="1600" dirty="0">
                        <a:sym typeface="+mn-ea"/>
                      </a:endParaRPr>
                    </a:p>
                    <a:p>
                      <a:r>
                        <a:rPr lang="en-US" sz="1600" dirty="0">
                          <a:sym typeface="+mn-ea"/>
                        </a:rPr>
                        <a:t> &amp; cons</a:t>
                      </a:r>
                      <a:endParaRPr lang="en-US" sz="1600" dirty="0"/>
                    </a:p>
                    <a:p>
                      <a:endParaRPr lang="en-US" sz="1600" dirty="0"/>
                    </a:p>
                  </a:txBody>
                  <a:tcPr marL="121920" marR="121920" marT="60960" marB="60960"/>
                </a:tc>
              </a:tr>
              <a:tr h="3779520">
                <a:tc>
                  <a:txBody>
                    <a:bodyPr/>
                    <a:lstStyle/>
                    <a:p>
                      <a:r>
                        <a:rPr lang="en-US" sz="1600" dirty="0"/>
                        <a:t>7</a:t>
                      </a:r>
                      <a:endParaRPr lang="en-US" sz="1600" dirty="0"/>
                    </a:p>
                  </a:txBody>
                  <a:tcPr marL="121920" marR="121920" marT="60960" marB="60960"/>
                </a:tc>
                <a:tc>
                  <a:txBody>
                    <a:bodyPr/>
                    <a:lstStyle/>
                    <a:p>
                      <a:r>
                        <a:rPr lang="en-US" sz="1600" dirty="0">
                          <a:sym typeface="+mn-ea"/>
                        </a:rPr>
                        <a:t>Madichetty and Sridevi</a:t>
                      </a:r>
                      <a:endParaRPr lang="en-US" sz="1600" dirty="0"/>
                    </a:p>
                    <a:p>
                      <a:endParaRPr lang="en-US" sz="1600"/>
                    </a:p>
                  </a:txBody>
                  <a:tcPr marL="121920" marR="121920" marT="60960" marB="60960"/>
                </a:tc>
                <a:tc>
                  <a:txBody>
                    <a:bodyPr/>
                    <a:lstStyle/>
                    <a:p>
                      <a:r>
                        <a:rPr lang="en-US" sz="1600" dirty="0">
                          <a:sym typeface="+mn-ea"/>
                        </a:rPr>
                        <a:t>Detecting Informative Tweets during Disaster using Deep Neural Networks</a:t>
                      </a:r>
                      <a:endParaRPr lang="en-US" sz="1600" dirty="0"/>
                    </a:p>
                    <a:p>
                      <a:endParaRPr lang="en-US" sz="1600"/>
                    </a:p>
                  </a:txBody>
                  <a:tcPr marL="121920" marR="121920" marT="60960" marB="60960"/>
                </a:tc>
                <a:tc>
                  <a:txBody>
                    <a:bodyPr/>
                    <a:p>
                      <a:pPr>
                        <a:buNone/>
                      </a:pPr>
                      <a:r>
                        <a:rPr lang="en-US" sz="1600" dirty="0"/>
                        <a:t>Sreenivasulu Madichetty and Sridevi M has Proposed approach, it is based on the Convolutional Neural Network (CNN) and ArtificialNeural Network (ANN). The proposed method out performs the existing methods in precision, recall, F1-score and accuracy. Proposed method is tested on a real-time twitter dataset.</a:t>
                      </a:r>
                      <a:endParaRPr lang="en-US" sz="1600" dirty="0"/>
                    </a:p>
                  </a:txBody>
                  <a:tcPr marL="121920" marR="121920" marT="60960" marB="60960"/>
                </a:tc>
                <a:tc>
                  <a:txBody>
                    <a:bodyPr/>
                    <a:lstStyle/>
                    <a:p>
                      <a:r>
                        <a:rPr lang="en-US" sz="1600" dirty="0"/>
                        <a:t> 2019</a:t>
                      </a:r>
                      <a:endParaRPr lang="en-US" sz="1600" dirty="0"/>
                    </a:p>
                  </a:txBody>
                  <a:tcPr marL="121920" marR="121920" marT="60960" marB="60960"/>
                </a:tc>
                <a:tc>
                  <a:txBody>
                    <a:bodyPr/>
                    <a:p>
                      <a:pPr>
                        <a:buNone/>
                      </a:pPr>
                      <a:r>
                        <a:rPr lang="en-US" sz="1600" dirty="0">
                          <a:sym typeface="+mn-ea"/>
                        </a:rPr>
                        <a:t>CrisisMMD</a:t>
                      </a:r>
                      <a:endParaRPr lang="en-US" sz="1600" dirty="0"/>
                    </a:p>
                  </a:txBody>
                  <a:tcPr marL="121920" marR="121920" marT="60960" marB="60960"/>
                </a:tc>
                <a:tc>
                  <a:txBody>
                    <a:bodyPr/>
                    <a:p>
                      <a:pPr>
                        <a:buNone/>
                      </a:pPr>
                      <a:r>
                        <a:rPr lang="en-US" sz="1600" dirty="0">
                          <a:sym typeface="+mn-ea"/>
                        </a:rPr>
                        <a:t>SVM,CNN, and</a:t>
                      </a:r>
                      <a:endParaRPr lang="en-US" sz="1600" dirty="0"/>
                    </a:p>
                    <a:p>
                      <a:pPr>
                        <a:buNone/>
                      </a:pPr>
                      <a:r>
                        <a:rPr lang="en-US" sz="1600" dirty="0">
                          <a:sym typeface="+mn-ea"/>
                        </a:rPr>
                        <a:t>ANN</a:t>
                      </a:r>
                      <a:endParaRPr lang="en-US" sz="1600" dirty="0"/>
                    </a:p>
                    <a:p>
                      <a:pPr>
                        <a:buNone/>
                      </a:pPr>
                      <a:endParaRPr lang="en-US" sz="1600" dirty="0"/>
                    </a:p>
                  </a:txBody>
                  <a:tcPr marL="121920" marR="121920" marT="60960" marB="60960"/>
                </a:tc>
                <a:tc>
                  <a:txBody>
                    <a:bodyPr/>
                    <a:p>
                      <a:pPr>
                        <a:buNone/>
                      </a:pPr>
                      <a:r>
                        <a:rPr lang="en-US" sz="1600" dirty="0"/>
                        <a:t>  </a:t>
                      </a:r>
                      <a:r>
                        <a:rPr lang="en-US" sz="1600" dirty="0">
                          <a:sym typeface="+mn-ea"/>
                        </a:rPr>
                        <a:t>0.76</a:t>
                      </a:r>
                      <a:r>
                        <a:rPr lang="en-US" sz="1600" dirty="0"/>
                        <a:t> </a:t>
                      </a:r>
                      <a:endParaRPr lang="en-US" sz="1600" dirty="0"/>
                    </a:p>
                  </a:txBody>
                  <a:tcPr marL="121920" marR="121920" marT="60960" marB="60960"/>
                </a:tc>
                <a:tc>
                  <a:txBody>
                    <a:bodyPr/>
                    <a:lstStyle/>
                    <a:p>
                      <a:r>
                        <a:rPr lang="en-US" sz="1600" dirty="0"/>
                        <a:t>Adv:</a:t>
                      </a:r>
                      <a:endParaRPr lang="en-US" sz="1600" dirty="0"/>
                    </a:p>
                    <a:p>
                      <a:r>
                        <a:rPr lang="en-US" sz="1600" dirty="0"/>
                        <a:t>The proposed method achieved better performance in different parameters such as precision, recall, F1-score and accuracy.In future, they can extended for other datasets. Based on CNN and ANN methods, they developed a method for detecting informative tweets during a disaster in their paper. </a:t>
                      </a:r>
                      <a:endParaRPr lang="en-US" sz="1600" dirty="0"/>
                    </a:p>
                    <a:p>
                      <a:r>
                        <a:rPr lang="en-US" sz="1600" dirty="0"/>
                        <a:t>Disadv:</a:t>
                      </a:r>
                      <a:endParaRPr lang="en-US" sz="1600" dirty="0"/>
                    </a:p>
                    <a:p>
                      <a:r>
                        <a:rPr lang="en-US" sz="1600" dirty="0"/>
                        <a:t>Tweets that are not informative provide no useful information about the disaster. As a result, detecting informative tweets during a disaster is a difficult task.</a:t>
                      </a:r>
                      <a:endParaRPr lang="en-US" sz="1600" dirty="0"/>
                    </a:p>
                  </a:txBody>
                  <a:tcPr marL="121920" marR="121920" marT="60960" marB="60960"/>
                </a:tc>
              </a:tr>
            </a:tbl>
          </a:graphicData>
        </a:graphic>
      </p:graphicFrame>
      <p:sp>
        <p:nvSpPr>
          <p:cNvPr id="6" name="Date Placeholder 5"/>
          <p:cNvSpPr>
            <a:spLocks noGrp="1"/>
          </p:cNvSpPr>
          <p:nvPr>
            <p:ph type="dt" sz="half" idx="10"/>
          </p:nvPr>
        </p:nvSpPr>
        <p:spPr/>
        <p:txBody>
          <a:bodyPr/>
          <a:lstStyle/>
          <a:p>
            <a:r>
              <a:rPr lang="en-US" sz="1600" dirty="0"/>
              <a:t>.</a:t>
            </a:r>
            <a:endParaRPr lang="en-US" sz="1600" dirty="0"/>
          </a:p>
        </p:txBody>
      </p:sp>
      <p:sp>
        <p:nvSpPr>
          <p:cNvPr id="7" name="Slide Number Placeholder 6"/>
          <p:cNvSpPr>
            <a:spLocks noGrp="1"/>
          </p:cNvSpPr>
          <p:nvPr>
            <p:ph type="sldNum" sz="quarter" idx="12"/>
          </p:nvPr>
        </p:nvSpPr>
        <p:spPr/>
        <p:txBody>
          <a:bodyPr/>
          <a:lstStyle/>
          <a:p>
            <a:r>
              <a:rPr lang="en-US" sz="1600" dirty="0"/>
              <a:t>.</a:t>
            </a:r>
            <a:endParaRPr lang="en-US" sz="1600" dirty="0"/>
          </a:p>
        </p:txBody>
      </p:sp>
      <p:sp>
        <p:nvSpPr>
          <p:cNvPr id="8" name="Footer Placeholder 7"/>
          <p:cNvSpPr>
            <a:spLocks noGrp="1"/>
          </p:cNvSpPr>
          <p:nvPr>
            <p:ph type="ftr" sz="quarter" idx="11"/>
          </p:nvPr>
        </p:nvSpPr>
        <p:spPr/>
        <p:txBody>
          <a:bodyPr/>
          <a:lstStyle/>
          <a:p>
            <a:r>
              <a:rPr lang="en-US" sz="1600" dirty="0"/>
              <a:t>.</a:t>
            </a: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245" y="96520"/>
            <a:ext cx="9520555" cy="531495"/>
          </a:xfrm>
        </p:spPr>
        <p:txBody>
          <a:bodyPr>
            <a:normAutofit fontScale="90000"/>
          </a:bodyPr>
          <a:lstStyle/>
          <a:p>
            <a:r>
              <a:rPr lang="en-US" dirty="0" smtClean="0">
                <a:solidFill>
                  <a:srgbClr val="002060"/>
                </a:solidFill>
                <a:latin typeface="Gill Sans MT" panose="020B0502020104020203" pitchFamily="34" charset="0"/>
                <a:cs typeface="Arial" panose="020B0604020202020204"/>
                <a:sym typeface="Arial" panose="020B0604020202020204"/>
              </a:rPr>
              <a:t>Literature/Existing Solutions Review</a:t>
            </a:r>
            <a:endParaRPr lang="en-US" dirty="0">
              <a:solidFill>
                <a:srgbClr val="002060"/>
              </a:solidFill>
              <a:latin typeface="Gill Sans MT" panose="020B0502020104020203" pitchFamily="34" charset="0"/>
            </a:endParaRPr>
          </a:p>
        </p:txBody>
      </p:sp>
      <p:graphicFrame>
        <p:nvGraphicFramePr>
          <p:cNvPr id="9" name="Content Placeholder 8"/>
          <p:cNvGraphicFramePr>
            <a:graphicFrameLocks noGrp="1"/>
          </p:cNvGraphicFramePr>
          <p:nvPr>
            <p:ph idx="1"/>
          </p:nvPr>
        </p:nvGraphicFramePr>
        <p:xfrm>
          <a:off x="-635" y="0"/>
          <a:ext cx="12192635" cy="7071360"/>
        </p:xfrm>
        <a:graphic>
          <a:graphicData uri="http://schemas.openxmlformats.org/drawingml/2006/table">
            <a:tbl>
              <a:tblPr firstRow="1" bandRow="1">
                <a:tableStyleId>{5C22544A-7EE6-4342-B048-85BDC9FD1C3A}</a:tableStyleId>
              </a:tblPr>
              <a:tblGrid>
                <a:gridCol w="357505"/>
                <a:gridCol w="972185"/>
                <a:gridCol w="1353820"/>
                <a:gridCol w="2479675"/>
                <a:gridCol w="887730"/>
                <a:gridCol w="742950"/>
                <a:gridCol w="960755"/>
                <a:gridCol w="855345"/>
                <a:gridCol w="3582670"/>
              </a:tblGrid>
              <a:tr h="2072640">
                <a:tc>
                  <a:txBody>
                    <a:bodyPr/>
                    <a:lstStyle/>
                    <a:p>
                      <a:r>
                        <a:rPr lang="en-US" sz="1600" dirty="0" smtClean="0"/>
                        <a:t>Sl. No</a:t>
                      </a:r>
                      <a:endParaRPr lang="en-US" sz="1600" dirty="0"/>
                    </a:p>
                  </a:txBody>
                  <a:tcPr marL="121920" marR="121920" marT="60960" marB="60960"/>
                </a:tc>
                <a:tc>
                  <a:txBody>
                    <a:bodyPr/>
                    <a:lstStyle/>
                    <a:p>
                      <a:r>
                        <a:rPr lang="en-US" sz="1600" dirty="0" smtClean="0"/>
                        <a:t>Authors</a:t>
                      </a:r>
                      <a:endParaRPr lang="en-US" sz="1600" dirty="0"/>
                    </a:p>
                  </a:txBody>
                  <a:tcPr marL="121920" marR="121920" marT="60960" marB="60960"/>
                </a:tc>
                <a:tc>
                  <a:txBody>
                    <a:bodyPr/>
                    <a:lstStyle/>
                    <a:p>
                      <a:r>
                        <a:rPr lang="en-US" sz="1600" dirty="0" smtClean="0"/>
                        <a:t>Title</a:t>
                      </a:r>
                      <a:endParaRPr lang="en-US" sz="1600" dirty="0"/>
                    </a:p>
                  </a:txBody>
                  <a:tcPr marL="121920" marR="121920" marT="60960" marB="60960"/>
                </a:tc>
                <a:tc>
                  <a:txBody>
                    <a:bodyPr/>
                    <a:p>
                      <a:pPr>
                        <a:buNone/>
                      </a:pPr>
                      <a:r>
                        <a:rPr lang="en-US" sz="1600" dirty="0"/>
                        <a:t>Abstract</a:t>
                      </a:r>
                      <a:endParaRPr lang="en-US" sz="1600" dirty="0"/>
                    </a:p>
                  </a:txBody>
                  <a:tcPr marL="121920" marR="121920" marT="60960" marB="60960"/>
                </a:tc>
                <a:tc>
                  <a:txBody>
                    <a:bodyPr/>
                    <a:lstStyle/>
                    <a:p>
                      <a:r>
                        <a:rPr lang="en-US" sz="1600" dirty="0" smtClean="0"/>
                        <a:t>Journal Name, Year</a:t>
                      </a:r>
                      <a:endParaRPr lang="en-US" sz="1600" dirty="0"/>
                    </a:p>
                  </a:txBody>
                  <a:tcPr marL="121920" marR="121920" marT="60960" marB="60960"/>
                </a:tc>
                <a:tc>
                  <a:txBody>
                    <a:bodyPr/>
                    <a:p>
                      <a:pPr>
                        <a:buNone/>
                      </a:pPr>
                      <a:r>
                        <a:rPr lang="en-US" sz="1600" dirty="0"/>
                        <a:t>Data set</a:t>
                      </a:r>
                      <a:endParaRPr lang="en-US" sz="1600" dirty="0"/>
                    </a:p>
                  </a:txBody>
                  <a:tcPr marL="121920" marR="121920" marT="60960" marB="60960"/>
                </a:tc>
                <a:tc>
                  <a:txBody>
                    <a:bodyPr/>
                    <a:p>
                      <a:pPr>
                        <a:buNone/>
                      </a:pPr>
                      <a:r>
                        <a:rPr lang="en-US" sz="1600" dirty="0">
                          <a:sym typeface="+mn-ea"/>
                        </a:rPr>
                        <a:t>Methodology</a:t>
                      </a:r>
                      <a:endParaRPr lang="en-US" sz="1600" dirty="0"/>
                    </a:p>
                  </a:txBody>
                  <a:tcPr marL="121920" marR="121920" marT="60960" marB="60960"/>
                </a:tc>
                <a:tc>
                  <a:txBody>
                    <a:bodyPr/>
                    <a:p>
                      <a:pPr>
                        <a:buNone/>
                      </a:pPr>
                      <a:r>
                        <a:rPr lang="en-US" sz="1600" dirty="0"/>
                        <a:t> performance measure </a:t>
                      </a:r>
                      <a:endParaRPr lang="en-US" sz="1600" dirty="0"/>
                    </a:p>
                    <a:p>
                      <a:pPr>
                        <a:buNone/>
                      </a:pPr>
                      <a:endParaRPr lang="en-US" sz="1600" dirty="0"/>
                    </a:p>
                    <a:p>
                      <a:pPr>
                        <a:buNone/>
                      </a:pPr>
                      <a:endParaRPr lang="en-US" sz="1600" dirty="0"/>
                    </a:p>
                  </a:txBody>
                  <a:tcPr marL="121920" marR="121920" marT="60960" marB="60960"/>
                </a:tc>
                <a:tc>
                  <a:txBody>
                    <a:bodyPr/>
                    <a:lstStyle/>
                    <a:p>
                      <a:r>
                        <a:rPr lang="en-US" sz="1600" dirty="0">
                          <a:sym typeface="+mn-ea"/>
                        </a:rPr>
                        <a:t>pros</a:t>
                      </a:r>
                      <a:endParaRPr lang="en-US" sz="1600" dirty="0">
                        <a:sym typeface="+mn-ea"/>
                      </a:endParaRPr>
                    </a:p>
                    <a:p>
                      <a:r>
                        <a:rPr lang="en-US" sz="1600" dirty="0">
                          <a:sym typeface="+mn-ea"/>
                        </a:rPr>
                        <a:t> &amp; cons</a:t>
                      </a:r>
                      <a:endParaRPr lang="en-US" sz="1600" dirty="0"/>
                    </a:p>
                    <a:p>
                      <a:endParaRPr lang="en-US" sz="1600" dirty="0"/>
                    </a:p>
                  </a:txBody>
                  <a:tcPr marL="121920" marR="121920" marT="60960" marB="60960"/>
                </a:tc>
              </a:tr>
              <a:tr h="3779520">
                <a:tc>
                  <a:txBody>
                    <a:bodyPr/>
                    <a:lstStyle/>
                    <a:p>
                      <a:r>
                        <a:rPr lang="en-US" sz="1600" dirty="0"/>
                        <a:t>8</a:t>
                      </a:r>
                      <a:endParaRPr lang="en-US" sz="1600" dirty="0"/>
                    </a:p>
                  </a:txBody>
                  <a:tcPr marL="121920" marR="121920" marT="60960" marB="60960"/>
                </a:tc>
                <a:tc>
                  <a:txBody>
                    <a:bodyPr/>
                    <a:lstStyle/>
                    <a:p>
                      <a:r>
                        <a:rPr lang="en-US" sz="1600"/>
                        <a:t>Anna Kruspe, Jens Kersten</a:t>
                      </a:r>
                      <a:endParaRPr lang="en-US" sz="1600"/>
                    </a:p>
                  </a:txBody>
                  <a:tcPr marL="121920" marR="121920" marT="60960" marB="60960"/>
                </a:tc>
                <a:tc>
                  <a:txBody>
                    <a:bodyPr/>
                    <a:lstStyle/>
                    <a:p>
                      <a:r>
                        <a:rPr lang="en-US" sz="1600"/>
                        <a:t>Detection of informative tweets in crisis events</a:t>
                      </a:r>
                      <a:endParaRPr lang="en-US" sz="1600"/>
                    </a:p>
                  </a:txBody>
                  <a:tcPr marL="121920" marR="121920" marT="60960" marB="60960"/>
                </a:tc>
                <a:tc>
                  <a:txBody>
                    <a:bodyPr/>
                    <a:p>
                      <a:pPr>
                        <a:buNone/>
                      </a:pPr>
                      <a:endParaRPr lang="en-US" sz="1600" dirty="0"/>
                    </a:p>
                    <a:p>
                      <a:pPr>
                        <a:buNone/>
                      </a:pPr>
                      <a:r>
                        <a:rPr lang="en-US" sz="1600" dirty="0"/>
                        <a:t>Messages on social media can be an important source of information during crisis situations. One challenge is the reliable detection of informative messages in a flood of data. Here, we present methods for the automatic detection of crisis-related messages (tweets) on Twitter.</a:t>
                      </a:r>
                      <a:endParaRPr lang="en-US" sz="1600" dirty="0"/>
                    </a:p>
                  </a:txBody>
                  <a:tcPr marL="121920" marR="121920" marT="60960" marB="60960"/>
                </a:tc>
                <a:tc>
                  <a:txBody>
                    <a:bodyPr/>
                    <a:lstStyle/>
                    <a:p>
                      <a:r>
                        <a:rPr lang="en-US" sz="1600" dirty="0"/>
                        <a:t> 2020</a:t>
                      </a:r>
                      <a:endParaRPr lang="en-US" sz="1600" dirty="0"/>
                    </a:p>
                  </a:txBody>
                  <a:tcPr marL="121920" marR="121920" marT="60960" marB="60960"/>
                </a:tc>
                <a:tc>
                  <a:txBody>
                    <a:bodyPr/>
                    <a:p>
                      <a:pPr>
                        <a:buNone/>
                      </a:pPr>
                      <a:r>
                        <a:rPr lang="en-US" sz="1600" dirty="0"/>
                        <a:t>CrisisMMD</a:t>
                      </a:r>
                      <a:endParaRPr lang="en-US" sz="1600" dirty="0"/>
                    </a:p>
                  </a:txBody>
                  <a:tcPr marL="121920" marR="121920" marT="60960" marB="60960"/>
                </a:tc>
                <a:tc>
                  <a:txBody>
                    <a:bodyPr/>
                    <a:p>
                      <a:pPr>
                        <a:buNone/>
                      </a:pPr>
                      <a:r>
                        <a:rPr lang="en-US" sz="1600" dirty="0"/>
                        <a:t> CNN</a:t>
                      </a:r>
                      <a:endParaRPr lang="en-US" sz="1600" dirty="0"/>
                    </a:p>
                  </a:txBody>
                  <a:tcPr marL="121920" marR="121920" marT="60960" marB="60960"/>
                </a:tc>
                <a:tc>
                  <a:txBody>
                    <a:bodyPr/>
                    <a:p>
                      <a:pPr>
                        <a:buNone/>
                      </a:pPr>
                      <a:r>
                        <a:rPr lang="en-US" sz="1600" dirty="0"/>
                        <a:t>  80%</a:t>
                      </a:r>
                      <a:endParaRPr lang="en-US" sz="1600" dirty="0"/>
                    </a:p>
                  </a:txBody>
                  <a:tcPr marL="121920" marR="121920" marT="60960" marB="60960"/>
                </a:tc>
                <a:tc>
                  <a:txBody>
                    <a:bodyPr/>
                    <a:lstStyle/>
                    <a:p>
                      <a:r>
                        <a:rPr lang="en-US" sz="1600" b="1" dirty="0"/>
                        <a:t>adv</a:t>
                      </a:r>
                      <a:r>
                        <a:rPr lang="en-US" sz="1600" dirty="0"/>
                        <a:t>:-opportunities and risks of</a:t>
                      </a:r>
                      <a:endParaRPr lang="en-US" sz="1600" dirty="0"/>
                    </a:p>
                    <a:p>
                      <a:r>
                        <a:rPr lang="en-US" sz="1600" dirty="0"/>
                        <a:t>disaster data from social media are investigated by means of a systematic review of currently available incident information.</a:t>
                      </a:r>
                      <a:endParaRPr lang="en-US" sz="1600" dirty="0"/>
                    </a:p>
                    <a:p>
                      <a:r>
                        <a:rPr lang="en-US" sz="1600" dirty="0"/>
                        <a:t>One aspect that has not been considered in research so far is how an event changes over time</a:t>
                      </a:r>
                      <a:endParaRPr lang="en-US" sz="1600" dirty="0"/>
                    </a:p>
                    <a:p>
                      <a:r>
                        <a:rPr lang="en-US" sz="1600" b="1" dirty="0"/>
                        <a:t>dis.adv</a:t>
                      </a:r>
                      <a:r>
                        <a:rPr lang="en-US" sz="1600" dirty="0"/>
                        <a:t>:- localizing information coming from Twitter is often a challenge. e, languages other than English have also usually not been included in research on this topic. Multilingual</a:t>
                      </a:r>
                      <a:endParaRPr lang="en-US" sz="1600" dirty="0"/>
                    </a:p>
                    <a:p>
                      <a:r>
                        <a:rPr lang="en-US" sz="1600" dirty="0"/>
                        <a:t>approaches would be a very helpful next step to facilitate usage of such methods in regions of the world where English is not</a:t>
                      </a:r>
                      <a:endParaRPr lang="en-US" sz="1600" dirty="0"/>
                    </a:p>
                    <a:p>
                      <a:r>
                        <a:rPr lang="en-US" sz="1600" dirty="0"/>
                        <a:t>the main language</a:t>
                      </a:r>
                      <a:endParaRPr lang="en-US" sz="1600" dirty="0"/>
                    </a:p>
                    <a:p>
                      <a:endParaRPr lang="en-US" sz="1600" dirty="0"/>
                    </a:p>
                  </a:txBody>
                  <a:tcPr marL="121920" marR="121920" marT="60960" marB="60960"/>
                </a:tc>
              </a:tr>
            </a:tbl>
          </a:graphicData>
        </a:graphic>
      </p:graphicFrame>
      <p:sp>
        <p:nvSpPr>
          <p:cNvPr id="6" name="Date Placeholder 5"/>
          <p:cNvSpPr>
            <a:spLocks noGrp="1"/>
          </p:cNvSpPr>
          <p:nvPr>
            <p:ph type="dt" sz="half" idx="10"/>
          </p:nvPr>
        </p:nvSpPr>
        <p:spPr/>
        <p:txBody>
          <a:bodyPr/>
          <a:lstStyle/>
          <a:p>
            <a:r>
              <a:rPr lang="en-US" sz="1600" dirty="0"/>
              <a:t>.</a:t>
            </a:r>
            <a:endParaRPr lang="en-US" sz="1600" dirty="0"/>
          </a:p>
        </p:txBody>
      </p:sp>
      <p:sp>
        <p:nvSpPr>
          <p:cNvPr id="7" name="Slide Number Placeholder 6"/>
          <p:cNvSpPr>
            <a:spLocks noGrp="1"/>
          </p:cNvSpPr>
          <p:nvPr>
            <p:ph type="sldNum" sz="quarter" idx="12"/>
          </p:nvPr>
        </p:nvSpPr>
        <p:spPr/>
        <p:txBody>
          <a:bodyPr/>
          <a:lstStyle/>
          <a:p>
            <a:r>
              <a:rPr lang="en-US" sz="1600" dirty="0"/>
              <a:t>.</a:t>
            </a:r>
            <a:endParaRPr lang="en-US" sz="1600" dirty="0"/>
          </a:p>
        </p:txBody>
      </p:sp>
      <p:sp>
        <p:nvSpPr>
          <p:cNvPr id="8" name="Footer Placeholder 7"/>
          <p:cNvSpPr>
            <a:spLocks noGrp="1"/>
          </p:cNvSpPr>
          <p:nvPr>
            <p:ph type="ftr" sz="quarter" idx="11"/>
          </p:nvPr>
        </p:nvSpPr>
        <p:spPr/>
        <p:txBody>
          <a:bodyPr/>
          <a:lstStyle/>
          <a:p>
            <a:r>
              <a:rPr lang="en-US" sz="1600" dirty="0"/>
              <a:t>.</a:t>
            </a:r>
            <a:endParaRPr 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245" y="96520"/>
            <a:ext cx="9520555" cy="531495"/>
          </a:xfrm>
        </p:spPr>
        <p:txBody>
          <a:bodyPr>
            <a:normAutofit fontScale="90000"/>
          </a:bodyPr>
          <a:lstStyle/>
          <a:p>
            <a:r>
              <a:rPr lang="en-US" dirty="0" smtClean="0">
                <a:solidFill>
                  <a:srgbClr val="002060"/>
                </a:solidFill>
                <a:latin typeface="Gill Sans MT" panose="020B0502020104020203" pitchFamily="34" charset="0"/>
                <a:cs typeface="Arial" panose="020B0604020202020204"/>
                <a:sym typeface="Arial" panose="020B0604020202020204"/>
              </a:rPr>
              <a:t>Literature/Existing Solutions Review</a:t>
            </a:r>
            <a:endParaRPr lang="en-US" dirty="0">
              <a:solidFill>
                <a:srgbClr val="002060"/>
              </a:solidFill>
              <a:latin typeface="Gill Sans MT" panose="020B0502020104020203" pitchFamily="34" charset="0"/>
            </a:endParaRPr>
          </a:p>
        </p:txBody>
      </p:sp>
      <p:graphicFrame>
        <p:nvGraphicFramePr>
          <p:cNvPr id="9" name="Content Placeholder 8"/>
          <p:cNvGraphicFramePr>
            <a:graphicFrameLocks noGrp="1"/>
          </p:cNvGraphicFramePr>
          <p:nvPr>
            <p:ph idx="1"/>
          </p:nvPr>
        </p:nvGraphicFramePr>
        <p:xfrm>
          <a:off x="0" y="30480"/>
          <a:ext cx="12192635" cy="6827520"/>
        </p:xfrm>
        <a:graphic>
          <a:graphicData uri="http://schemas.openxmlformats.org/drawingml/2006/table">
            <a:tbl>
              <a:tblPr firstRow="1" bandRow="1">
                <a:tableStyleId>{5C22544A-7EE6-4342-B048-85BDC9FD1C3A}</a:tableStyleId>
              </a:tblPr>
              <a:tblGrid>
                <a:gridCol w="357505"/>
                <a:gridCol w="850900"/>
                <a:gridCol w="1475105"/>
                <a:gridCol w="2814955"/>
                <a:gridCol w="715010"/>
                <a:gridCol w="956310"/>
                <a:gridCol w="889000"/>
                <a:gridCol w="916305"/>
                <a:gridCol w="3217545"/>
              </a:tblGrid>
              <a:tr h="2072640">
                <a:tc>
                  <a:txBody>
                    <a:bodyPr/>
                    <a:lstStyle/>
                    <a:p>
                      <a:r>
                        <a:rPr lang="en-US" sz="1600" dirty="0" smtClean="0"/>
                        <a:t>Sl. No</a:t>
                      </a:r>
                      <a:endParaRPr lang="en-US" sz="1600" dirty="0"/>
                    </a:p>
                  </a:txBody>
                  <a:tcPr marL="121920" marR="121920" marT="60960" marB="60960"/>
                </a:tc>
                <a:tc>
                  <a:txBody>
                    <a:bodyPr/>
                    <a:lstStyle/>
                    <a:p>
                      <a:r>
                        <a:rPr lang="en-US" sz="1600" dirty="0" smtClean="0"/>
                        <a:t>Authors</a:t>
                      </a:r>
                      <a:endParaRPr lang="en-US" sz="1600" dirty="0"/>
                    </a:p>
                  </a:txBody>
                  <a:tcPr marL="121920" marR="121920" marT="60960" marB="60960"/>
                </a:tc>
                <a:tc>
                  <a:txBody>
                    <a:bodyPr/>
                    <a:lstStyle/>
                    <a:p>
                      <a:r>
                        <a:rPr lang="en-US" sz="1600" dirty="0" smtClean="0"/>
                        <a:t>Title</a:t>
                      </a:r>
                      <a:endParaRPr lang="en-US" sz="1600" dirty="0"/>
                    </a:p>
                  </a:txBody>
                  <a:tcPr marL="121920" marR="121920" marT="60960" marB="60960"/>
                </a:tc>
                <a:tc>
                  <a:txBody>
                    <a:bodyPr/>
                    <a:p>
                      <a:pPr>
                        <a:buNone/>
                      </a:pPr>
                      <a:r>
                        <a:rPr lang="en-US" sz="1600" dirty="0"/>
                        <a:t>Abstract</a:t>
                      </a:r>
                      <a:endParaRPr lang="en-US" sz="1600" dirty="0"/>
                    </a:p>
                  </a:txBody>
                  <a:tcPr marL="121920" marR="121920" marT="60960" marB="60960"/>
                </a:tc>
                <a:tc>
                  <a:txBody>
                    <a:bodyPr/>
                    <a:lstStyle/>
                    <a:p>
                      <a:r>
                        <a:rPr lang="en-US" sz="1600" dirty="0" smtClean="0"/>
                        <a:t>Journal Name, Year</a:t>
                      </a:r>
                      <a:endParaRPr lang="en-US" sz="1600" dirty="0"/>
                    </a:p>
                  </a:txBody>
                  <a:tcPr marL="121920" marR="121920" marT="60960" marB="60960"/>
                </a:tc>
                <a:tc>
                  <a:txBody>
                    <a:bodyPr/>
                    <a:p>
                      <a:pPr>
                        <a:buNone/>
                      </a:pPr>
                      <a:r>
                        <a:rPr lang="en-US" sz="1600" dirty="0"/>
                        <a:t>Data set</a:t>
                      </a:r>
                      <a:endParaRPr lang="en-US" sz="1600" dirty="0"/>
                    </a:p>
                  </a:txBody>
                  <a:tcPr marL="121920" marR="121920" marT="60960" marB="60960"/>
                </a:tc>
                <a:tc>
                  <a:txBody>
                    <a:bodyPr/>
                    <a:p>
                      <a:pPr>
                        <a:buNone/>
                      </a:pPr>
                      <a:r>
                        <a:rPr lang="en-US" sz="1600" dirty="0">
                          <a:sym typeface="+mn-ea"/>
                        </a:rPr>
                        <a:t>Methodology</a:t>
                      </a:r>
                      <a:endParaRPr lang="en-US" sz="1600" dirty="0"/>
                    </a:p>
                  </a:txBody>
                  <a:tcPr marL="121920" marR="121920" marT="60960" marB="60960"/>
                </a:tc>
                <a:tc>
                  <a:txBody>
                    <a:bodyPr/>
                    <a:p>
                      <a:pPr>
                        <a:buNone/>
                      </a:pPr>
                      <a:r>
                        <a:rPr lang="en-US" sz="1600" dirty="0"/>
                        <a:t> performance measure </a:t>
                      </a:r>
                      <a:endParaRPr lang="en-US" sz="1600" dirty="0"/>
                    </a:p>
                    <a:p>
                      <a:pPr>
                        <a:buNone/>
                      </a:pPr>
                      <a:endParaRPr lang="en-US" sz="1600" dirty="0"/>
                    </a:p>
                    <a:p>
                      <a:pPr>
                        <a:buNone/>
                      </a:pPr>
                      <a:endParaRPr lang="en-US" sz="1600" dirty="0"/>
                    </a:p>
                  </a:txBody>
                  <a:tcPr marL="121920" marR="121920" marT="60960" marB="60960"/>
                </a:tc>
                <a:tc>
                  <a:txBody>
                    <a:bodyPr/>
                    <a:lstStyle/>
                    <a:p>
                      <a:r>
                        <a:rPr lang="en-US" sz="1600" dirty="0">
                          <a:sym typeface="+mn-ea"/>
                        </a:rPr>
                        <a:t>pros</a:t>
                      </a:r>
                      <a:endParaRPr lang="en-US" sz="1600" dirty="0">
                        <a:sym typeface="+mn-ea"/>
                      </a:endParaRPr>
                    </a:p>
                    <a:p>
                      <a:r>
                        <a:rPr lang="en-US" sz="1600" dirty="0">
                          <a:sym typeface="+mn-ea"/>
                        </a:rPr>
                        <a:t> &amp; cons</a:t>
                      </a:r>
                      <a:endParaRPr lang="en-US" sz="1600" dirty="0"/>
                    </a:p>
                    <a:p>
                      <a:endParaRPr lang="en-US" sz="1600" dirty="0"/>
                    </a:p>
                  </a:txBody>
                  <a:tcPr marL="121920" marR="121920" marT="60960" marB="60960"/>
                </a:tc>
              </a:tr>
              <a:tr h="3779520">
                <a:tc>
                  <a:txBody>
                    <a:bodyPr/>
                    <a:lstStyle/>
                    <a:p>
                      <a:r>
                        <a:rPr lang="en-US" sz="1600" dirty="0"/>
                        <a:t>9</a:t>
                      </a:r>
                      <a:endParaRPr lang="en-US" sz="1600" dirty="0"/>
                    </a:p>
                  </a:txBody>
                  <a:tcPr marL="121920" marR="121920" marT="60960" marB="60960"/>
                </a:tc>
                <a:tc>
                  <a:txBody>
                    <a:bodyPr/>
                    <a:lstStyle/>
                    <a:p>
                      <a:r>
                        <a:rPr lang="en-US" sz="1600" dirty="0">
                          <a:sym typeface="+mn-ea"/>
                        </a:rPr>
                        <a:t>Parilla Ferrer</a:t>
                      </a:r>
                      <a:endParaRPr lang="en-US" sz="1600" dirty="0"/>
                    </a:p>
                    <a:p>
                      <a:endParaRPr lang="en-US" sz="1600"/>
                    </a:p>
                  </a:txBody>
                  <a:tcPr marL="121920" marR="121920" marT="60960" marB="60960"/>
                </a:tc>
                <a:tc>
                  <a:txBody>
                    <a:bodyPr/>
                    <a:lstStyle/>
                    <a:p>
                      <a:r>
                        <a:rPr lang="en-US" sz="1600" dirty="0">
                          <a:sym typeface="+mn-ea"/>
                        </a:rPr>
                        <a:t>Automatic Classification of</a:t>
                      </a:r>
                      <a:endParaRPr lang="en-US" sz="1600" dirty="0"/>
                    </a:p>
                    <a:p>
                      <a:r>
                        <a:rPr lang="en-US" sz="1600" dirty="0">
                          <a:sym typeface="+mn-ea"/>
                        </a:rPr>
                        <a:t>Disaster-Related Tweets</a:t>
                      </a:r>
                      <a:endParaRPr lang="en-US" sz="1600" dirty="0"/>
                    </a:p>
                    <a:p>
                      <a:endParaRPr lang="en-US" sz="1600"/>
                    </a:p>
                  </a:txBody>
                  <a:tcPr marL="121920" marR="121920" marT="60960" marB="60960"/>
                </a:tc>
                <a:tc>
                  <a:txBody>
                    <a:bodyPr/>
                    <a:p>
                      <a:pPr>
                        <a:buNone/>
                      </a:pPr>
                      <a:r>
                        <a:rPr lang="en-US" sz="1600" dirty="0"/>
                        <a:t>Parilla-Ferrer was conveyed that Twitter has become one of the quickest sources of news and other information. In there study, they develop some learning models that can automatically detect disaster-related tweets. A dataset of tweets collected during the Habagat flooding of Manila in 2012 was used in building the classifier models.</a:t>
                      </a:r>
                      <a:endParaRPr lang="en-US" sz="1600" dirty="0"/>
                    </a:p>
                  </a:txBody>
                  <a:tcPr marL="121920" marR="121920" marT="60960" marB="60960"/>
                </a:tc>
                <a:tc>
                  <a:txBody>
                    <a:bodyPr/>
                    <a:lstStyle/>
                    <a:p>
                      <a:r>
                        <a:rPr lang="en-US" sz="1600" dirty="0"/>
                        <a:t> 2014</a:t>
                      </a:r>
                      <a:endParaRPr lang="en-US" sz="1600" dirty="0"/>
                    </a:p>
                  </a:txBody>
                  <a:tcPr marL="121920" marR="121920" marT="60960" marB="60960"/>
                </a:tc>
                <a:tc>
                  <a:txBody>
                    <a:bodyPr/>
                    <a:p>
                      <a:pPr>
                        <a:buNone/>
                      </a:pPr>
                      <a:r>
                        <a:rPr lang="en-US" sz="1600" dirty="0">
                          <a:sym typeface="+mn-ea"/>
                        </a:rPr>
                        <a:t>Own data</a:t>
                      </a:r>
                      <a:endParaRPr lang="en-US" sz="1600" dirty="0"/>
                    </a:p>
                    <a:p>
                      <a:pPr>
                        <a:buNone/>
                      </a:pPr>
                      <a:endParaRPr lang="en-US" sz="1600" dirty="0"/>
                    </a:p>
                  </a:txBody>
                  <a:tcPr marL="121920" marR="121920" marT="60960" marB="60960"/>
                </a:tc>
                <a:tc>
                  <a:txBody>
                    <a:bodyPr/>
                    <a:p>
                      <a:pPr>
                        <a:buNone/>
                      </a:pPr>
                      <a:r>
                        <a:rPr lang="en-US" sz="1600" dirty="0"/>
                        <a:t> </a:t>
                      </a:r>
                      <a:r>
                        <a:rPr lang="en-US" sz="1600" dirty="0">
                          <a:sym typeface="+mn-ea"/>
                        </a:rPr>
                        <a:t>NB, SVM</a:t>
                      </a:r>
                      <a:endParaRPr lang="en-US" sz="1600" dirty="0"/>
                    </a:p>
                    <a:p>
                      <a:pPr>
                        <a:buNone/>
                      </a:pPr>
                      <a:endParaRPr lang="en-US" sz="1600" dirty="0"/>
                    </a:p>
                    <a:p>
                      <a:pPr>
                        <a:buNone/>
                      </a:pPr>
                      <a:endParaRPr lang="en-US" sz="1600" dirty="0"/>
                    </a:p>
                  </a:txBody>
                  <a:tcPr marL="121920" marR="121920" marT="60960" marB="60960"/>
                </a:tc>
                <a:tc>
                  <a:txBody>
                    <a:bodyPr/>
                    <a:p>
                      <a:pPr>
                        <a:buNone/>
                      </a:pPr>
                      <a:r>
                        <a:rPr lang="en-US" sz="1600" dirty="0"/>
                        <a:t>  </a:t>
                      </a:r>
                      <a:r>
                        <a:rPr lang="en-US" sz="1600" dirty="0">
                          <a:sym typeface="+mn-ea"/>
                        </a:rPr>
                        <a:t>0.87</a:t>
                      </a:r>
                      <a:r>
                        <a:rPr lang="en-US" sz="1600" dirty="0"/>
                        <a:t> </a:t>
                      </a:r>
                      <a:endParaRPr lang="en-US" sz="1600" dirty="0"/>
                    </a:p>
                  </a:txBody>
                  <a:tcPr marL="121920" marR="121920" marT="60960" marB="60960"/>
                </a:tc>
                <a:tc>
                  <a:txBody>
                    <a:bodyPr/>
                    <a:lstStyle/>
                    <a:p>
                      <a:r>
                        <a:rPr lang="en-US" sz="1600" dirty="0"/>
                        <a:t>Adv:</a:t>
                      </a:r>
                      <a:endParaRPr lang="en-US" sz="1600" dirty="0"/>
                    </a:p>
                    <a:p>
                      <a:r>
                        <a:rPr lang="en-US" sz="1600" dirty="0"/>
                        <a:t>They clearly demonstrated that disaster-relevant information can be classified and used to increase people's awareness of incidents.</a:t>
                      </a:r>
                      <a:endParaRPr lang="en-US" sz="1600" dirty="0"/>
                    </a:p>
                    <a:p>
                      <a:endParaRPr lang="en-US" sz="1600" dirty="0"/>
                    </a:p>
                    <a:p>
                      <a:r>
                        <a:rPr lang="en-US" sz="1600" dirty="0"/>
                        <a:t>Disadv:</a:t>
                      </a:r>
                      <a:endParaRPr lang="en-US" sz="1600" dirty="0"/>
                    </a:p>
                    <a:p>
                      <a:r>
                        <a:rPr lang="en-US" sz="1600" dirty="0"/>
                        <a:t>However, they did not include statistical analysis of tweet big data and performance evaluation of machine learning algorithms for tweet classification. Although several studies have evaluated machine learning algorithms for tweet classification, there studies focused on sentiment or opinion analysis.</a:t>
                      </a:r>
                      <a:endParaRPr lang="en-US" sz="1600" dirty="0"/>
                    </a:p>
                    <a:p>
                      <a:endParaRPr lang="en-US" sz="1600" dirty="0"/>
                    </a:p>
                  </a:txBody>
                  <a:tcPr marL="121920" marR="121920" marT="60960" marB="60960"/>
                </a:tc>
              </a:tr>
            </a:tbl>
          </a:graphicData>
        </a:graphic>
      </p:graphicFrame>
      <p:sp>
        <p:nvSpPr>
          <p:cNvPr id="6" name="Date Placeholder 5"/>
          <p:cNvSpPr>
            <a:spLocks noGrp="1"/>
          </p:cNvSpPr>
          <p:nvPr>
            <p:ph type="dt" sz="half" idx="10"/>
          </p:nvPr>
        </p:nvSpPr>
        <p:spPr/>
        <p:txBody>
          <a:bodyPr/>
          <a:lstStyle/>
          <a:p>
            <a:r>
              <a:rPr lang="en-US" sz="1600" dirty="0"/>
              <a:t>.</a:t>
            </a:r>
            <a:endParaRPr lang="en-US" sz="1600" dirty="0"/>
          </a:p>
        </p:txBody>
      </p:sp>
      <p:sp>
        <p:nvSpPr>
          <p:cNvPr id="7" name="Slide Number Placeholder 6"/>
          <p:cNvSpPr>
            <a:spLocks noGrp="1"/>
          </p:cNvSpPr>
          <p:nvPr>
            <p:ph type="sldNum" sz="quarter" idx="12"/>
          </p:nvPr>
        </p:nvSpPr>
        <p:spPr/>
        <p:txBody>
          <a:bodyPr/>
          <a:lstStyle/>
          <a:p>
            <a:r>
              <a:rPr lang="en-US" sz="1600" dirty="0"/>
              <a:t>.</a:t>
            </a:r>
            <a:endParaRPr lang="en-US" sz="1600" dirty="0"/>
          </a:p>
        </p:txBody>
      </p:sp>
      <p:sp>
        <p:nvSpPr>
          <p:cNvPr id="8" name="Footer Placeholder 7"/>
          <p:cNvSpPr>
            <a:spLocks noGrp="1"/>
          </p:cNvSpPr>
          <p:nvPr>
            <p:ph type="ftr" sz="quarter" idx="11"/>
          </p:nvPr>
        </p:nvSpPr>
        <p:spPr/>
        <p:txBody>
          <a:bodyPr/>
          <a:lstStyle/>
          <a:p>
            <a:r>
              <a:rPr lang="en-US" sz="1600" dirty="0"/>
              <a:t>.</a:t>
            </a:r>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245" y="96520"/>
            <a:ext cx="9520555" cy="531495"/>
          </a:xfrm>
        </p:spPr>
        <p:txBody>
          <a:bodyPr>
            <a:normAutofit fontScale="90000"/>
          </a:bodyPr>
          <a:lstStyle/>
          <a:p>
            <a:r>
              <a:rPr lang="en-US" dirty="0" smtClean="0">
                <a:solidFill>
                  <a:srgbClr val="002060"/>
                </a:solidFill>
                <a:latin typeface="Gill Sans MT" panose="020B0502020104020203" pitchFamily="34" charset="0"/>
                <a:cs typeface="Arial" panose="020B0604020202020204"/>
                <a:sym typeface="Arial" panose="020B0604020202020204"/>
              </a:rPr>
              <a:t>Literature/Existing Solutions Review</a:t>
            </a:r>
            <a:endParaRPr lang="en-US" dirty="0">
              <a:solidFill>
                <a:srgbClr val="002060"/>
              </a:solidFill>
              <a:latin typeface="Gill Sans MT" panose="020B0502020104020203" pitchFamily="34" charset="0"/>
            </a:endParaRPr>
          </a:p>
        </p:txBody>
      </p:sp>
      <p:graphicFrame>
        <p:nvGraphicFramePr>
          <p:cNvPr id="9" name="Content Placeholder 8"/>
          <p:cNvGraphicFramePr>
            <a:graphicFrameLocks noGrp="1"/>
          </p:cNvGraphicFramePr>
          <p:nvPr>
            <p:ph idx="1"/>
          </p:nvPr>
        </p:nvGraphicFramePr>
        <p:xfrm>
          <a:off x="-635" y="0"/>
          <a:ext cx="12192635" cy="6847205"/>
        </p:xfrm>
        <a:graphic>
          <a:graphicData uri="http://schemas.openxmlformats.org/drawingml/2006/table">
            <a:tbl>
              <a:tblPr firstRow="1" bandRow="1">
                <a:tableStyleId>{5C22544A-7EE6-4342-B048-85BDC9FD1C3A}</a:tableStyleId>
              </a:tblPr>
              <a:tblGrid>
                <a:gridCol w="530225"/>
                <a:gridCol w="698500"/>
                <a:gridCol w="1048385"/>
                <a:gridCol w="2379345"/>
                <a:gridCol w="775970"/>
                <a:gridCol w="540385"/>
                <a:gridCol w="716280"/>
                <a:gridCol w="918210"/>
                <a:gridCol w="4585335"/>
              </a:tblGrid>
              <a:tr h="1758315">
                <a:tc>
                  <a:txBody>
                    <a:bodyPr/>
                    <a:lstStyle/>
                    <a:p>
                      <a:r>
                        <a:rPr lang="en-US" sz="1600" dirty="0" smtClean="0"/>
                        <a:t>Sl. No</a:t>
                      </a:r>
                      <a:endParaRPr lang="en-US" sz="1600" dirty="0"/>
                    </a:p>
                  </a:txBody>
                  <a:tcPr marL="121920" marR="121920" marT="60960" marB="60960"/>
                </a:tc>
                <a:tc>
                  <a:txBody>
                    <a:bodyPr/>
                    <a:lstStyle/>
                    <a:p>
                      <a:r>
                        <a:rPr lang="en-US" sz="1600" dirty="0" smtClean="0"/>
                        <a:t>Authors</a:t>
                      </a:r>
                      <a:endParaRPr lang="en-US" sz="1600" dirty="0"/>
                    </a:p>
                  </a:txBody>
                  <a:tcPr marL="121920" marR="121920" marT="60960" marB="60960"/>
                </a:tc>
                <a:tc>
                  <a:txBody>
                    <a:bodyPr/>
                    <a:lstStyle/>
                    <a:p>
                      <a:r>
                        <a:rPr lang="en-US" sz="1600" dirty="0" smtClean="0"/>
                        <a:t>Title</a:t>
                      </a:r>
                      <a:endParaRPr lang="en-US" sz="1600" dirty="0"/>
                    </a:p>
                  </a:txBody>
                  <a:tcPr marL="121920" marR="121920" marT="60960" marB="60960"/>
                </a:tc>
                <a:tc>
                  <a:txBody>
                    <a:bodyPr/>
                    <a:p>
                      <a:pPr>
                        <a:buNone/>
                      </a:pPr>
                      <a:r>
                        <a:rPr lang="en-US" sz="1600" dirty="0"/>
                        <a:t>Abstract</a:t>
                      </a:r>
                      <a:endParaRPr lang="en-US" sz="1600" dirty="0"/>
                    </a:p>
                  </a:txBody>
                  <a:tcPr marL="121920" marR="121920" marT="60960" marB="60960"/>
                </a:tc>
                <a:tc>
                  <a:txBody>
                    <a:bodyPr/>
                    <a:lstStyle/>
                    <a:p>
                      <a:r>
                        <a:rPr lang="en-US" sz="1600" dirty="0" smtClean="0"/>
                        <a:t>Journal Name, Year</a:t>
                      </a:r>
                      <a:endParaRPr lang="en-US" sz="1600" dirty="0"/>
                    </a:p>
                  </a:txBody>
                  <a:tcPr marL="121920" marR="121920" marT="60960" marB="60960"/>
                </a:tc>
                <a:tc>
                  <a:txBody>
                    <a:bodyPr/>
                    <a:p>
                      <a:pPr>
                        <a:buNone/>
                      </a:pPr>
                      <a:r>
                        <a:rPr lang="en-US" sz="1600" dirty="0"/>
                        <a:t>Data set</a:t>
                      </a:r>
                      <a:endParaRPr lang="en-US" sz="1600" dirty="0"/>
                    </a:p>
                  </a:txBody>
                  <a:tcPr marL="121920" marR="121920" marT="60960" marB="60960"/>
                </a:tc>
                <a:tc>
                  <a:txBody>
                    <a:bodyPr/>
                    <a:p>
                      <a:pPr>
                        <a:buNone/>
                      </a:pPr>
                      <a:r>
                        <a:rPr lang="en-US" sz="1600" dirty="0">
                          <a:sym typeface="+mn-ea"/>
                        </a:rPr>
                        <a:t>Methodology</a:t>
                      </a:r>
                      <a:endParaRPr lang="en-US" sz="1600" dirty="0"/>
                    </a:p>
                  </a:txBody>
                  <a:tcPr marL="121920" marR="121920" marT="60960" marB="60960"/>
                </a:tc>
                <a:tc>
                  <a:txBody>
                    <a:bodyPr/>
                    <a:p>
                      <a:pPr>
                        <a:buNone/>
                      </a:pPr>
                      <a:r>
                        <a:rPr lang="en-US" sz="1600" dirty="0"/>
                        <a:t> performance measure </a:t>
                      </a:r>
                      <a:endParaRPr lang="en-US" sz="1600" dirty="0"/>
                    </a:p>
                    <a:p>
                      <a:pPr>
                        <a:buNone/>
                      </a:pPr>
                      <a:endParaRPr lang="en-US" sz="1600" dirty="0"/>
                    </a:p>
                    <a:p>
                      <a:pPr>
                        <a:buNone/>
                      </a:pPr>
                      <a:endParaRPr lang="en-US" sz="1600" dirty="0"/>
                    </a:p>
                  </a:txBody>
                  <a:tcPr marL="121920" marR="121920" marT="60960" marB="60960"/>
                </a:tc>
                <a:tc>
                  <a:txBody>
                    <a:bodyPr/>
                    <a:lstStyle/>
                    <a:p>
                      <a:r>
                        <a:rPr lang="en-US" sz="1600" dirty="0">
                          <a:sym typeface="+mn-ea"/>
                        </a:rPr>
                        <a:t>pros</a:t>
                      </a:r>
                      <a:endParaRPr lang="en-US" sz="1600" dirty="0">
                        <a:sym typeface="+mn-ea"/>
                      </a:endParaRPr>
                    </a:p>
                    <a:p>
                      <a:r>
                        <a:rPr lang="en-US" sz="1600" dirty="0">
                          <a:sym typeface="+mn-ea"/>
                        </a:rPr>
                        <a:t> &amp; cons</a:t>
                      </a:r>
                      <a:endParaRPr lang="en-US" sz="1600" dirty="0"/>
                    </a:p>
                    <a:p>
                      <a:endParaRPr lang="en-US" sz="1600" dirty="0"/>
                    </a:p>
                  </a:txBody>
                  <a:tcPr marL="121920" marR="121920" marT="60960" marB="60960"/>
                </a:tc>
              </a:tr>
              <a:tr h="5018405">
                <a:tc>
                  <a:txBody>
                    <a:bodyPr/>
                    <a:lstStyle/>
                    <a:p>
                      <a:r>
                        <a:rPr lang="en-US" sz="1600" dirty="0"/>
                        <a:t>10</a:t>
                      </a:r>
                      <a:endParaRPr lang="en-US" sz="1600" dirty="0"/>
                    </a:p>
                  </a:txBody>
                  <a:tcPr marL="121920" marR="121920" marT="60960" marB="60960"/>
                </a:tc>
                <a:tc>
                  <a:txBody>
                    <a:bodyPr/>
                    <a:lstStyle/>
                    <a:p>
                      <a:r>
                        <a:rPr lang="en-US" sz="1600" dirty="0">
                          <a:sym typeface="+mn-ea"/>
                        </a:rPr>
                        <a:t>Acerbo and Rossi</a:t>
                      </a:r>
                      <a:r>
                        <a:rPr lang="en-US" sz="1600" dirty="0">
                          <a:sym typeface="+mn-ea"/>
                        </a:rPr>
                        <a:t>r</a:t>
                      </a:r>
                      <a:endParaRPr lang="en-US" sz="1600" dirty="0"/>
                    </a:p>
                    <a:p>
                      <a:endParaRPr lang="en-US" sz="1600"/>
                    </a:p>
                  </a:txBody>
                  <a:tcPr marL="121920" marR="121920" marT="60960" marB="60960"/>
                </a:tc>
                <a:tc>
                  <a:txBody>
                    <a:bodyPr/>
                    <a:lstStyle/>
                    <a:p>
                      <a:r>
                        <a:rPr lang="en-US" sz="1600">
                          <a:sym typeface="+mn-ea"/>
                        </a:rPr>
                        <a:t>Filtering informative tweets during emergencies - a machine learning approach</a:t>
                      </a:r>
                      <a:endParaRPr lang="en-US" sz="1600"/>
                    </a:p>
                  </a:txBody>
                  <a:tcPr marL="121920" marR="121920" marT="60960" marB="60960"/>
                </a:tc>
                <a:tc>
                  <a:txBody>
                    <a:bodyPr/>
                    <a:p>
                      <a:pPr>
                        <a:buNone/>
                      </a:pPr>
                      <a:r>
                        <a:rPr lang="en-US" sz="1600" dirty="0"/>
                        <a:t>Acerbo and Rossi in there paper, they propose a machine learning approach for creating a classifier able to distinguish between informative and not informative messages. They also investigate similarities and differences in the words that mostly occur across three different natural disasters like fire, earthquake and flood.</a:t>
                      </a:r>
                      <a:endParaRPr lang="en-US" sz="1600" dirty="0"/>
                    </a:p>
                  </a:txBody>
                  <a:tcPr marL="121920" marR="121920" marT="60960" marB="60960"/>
                </a:tc>
                <a:tc>
                  <a:txBody>
                    <a:bodyPr/>
                    <a:lstStyle/>
                    <a:p>
                      <a:r>
                        <a:rPr lang="en-US" sz="1600" dirty="0"/>
                        <a:t> 2017</a:t>
                      </a:r>
                      <a:endParaRPr lang="en-US" sz="1600" dirty="0"/>
                    </a:p>
                  </a:txBody>
                  <a:tcPr marL="121920" marR="121920" marT="60960" marB="60960"/>
                </a:tc>
                <a:tc>
                  <a:txBody>
                    <a:bodyPr/>
                    <a:p>
                      <a:pPr>
                        <a:buNone/>
                      </a:pPr>
                      <a:r>
                        <a:rPr lang="en-US" sz="1600" dirty="0">
                          <a:sym typeface="+mn-ea"/>
                        </a:rPr>
                        <a:t>CrisisLexT26</a:t>
                      </a:r>
                      <a:endParaRPr lang="en-US" sz="1600" dirty="0"/>
                    </a:p>
                    <a:p>
                      <a:pPr>
                        <a:buNone/>
                      </a:pPr>
                      <a:endParaRPr lang="en-US" sz="1600" dirty="0"/>
                    </a:p>
                  </a:txBody>
                  <a:tcPr marL="121920" marR="121920" marT="60960" marB="60960"/>
                </a:tc>
                <a:tc>
                  <a:txBody>
                    <a:bodyPr/>
                    <a:p>
                      <a:pPr>
                        <a:buNone/>
                      </a:pPr>
                      <a:r>
                        <a:rPr lang="en-US" sz="1600" dirty="0">
                          <a:sym typeface="+mn-ea"/>
                        </a:rPr>
                        <a:t>Random Forest</a:t>
                      </a:r>
                      <a:endParaRPr lang="en-US" sz="1600" dirty="0"/>
                    </a:p>
                    <a:p>
                      <a:pPr>
                        <a:buNone/>
                      </a:pPr>
                      <a:endParaRPr lang="en-US" sz="1600" dirty="0"/>
                    </a:p>
                    <a:p>
                      <a:pPr>
                        <a:buNone/>
                      </a:pPr>
                      <a:endParaRPr lang="en-US" sz="1600" dirty="0"/>
                    </a:p>
                  </a:txBody>
                  <a:tcPr marL="121920" marR="121920" marT="60960" marB="60960"/>
                </a:tc>
                <a:tc>
                  <a:txBody>
                    <a:bodyPr/>
                    <a:p>
                      <a:pPr>
                        <a:buNone/>
                      </a:pPr>
                      <a:r>
                        <a:rPr lang="en-US" sz="1600" dirty="0"/>
                        <a:t>  </a:t>
                      </a:r>
                      <a:r>
                        <a:rPr lang="en-US" sz="1600" dirty="0">
                          <a:sym typeface="+mn-ea"/>
                        </a:rPr>
                        <a:t>0.76</a:t>
                      </a:r>
                      <a:r>
                        <a:rPr lang="en-US" sz="1600" dirty="0"/>
                        <a:t> </a:t>
                      </a:r>
                      <a:endParaRPr lang="en-US" sz="1600" dirty="0"/>
                    </a:p>
                  </a:txBody>
                  <a:tcPr marL="121920" marR="121920" marT="60960" marB="60960"/>
                </a:tc>
                <a:tc>
                  <a:txBody>
                    <a:bodyPr/>
                    <a:lstStyle/>
                    <a:p>
                      <a:r>
                        <a:rPr lang="en-US" sz="1600" dirty="0"/>
                        <a:t> Adv:The results obtained using real data extracted from Twitter during previous emergency events show the viability of our approach in providing a filtering service capable of delivering only informative contents to crisis managers in order to improve the operational picture during emergency situations. They also look for similarities and differences in the words used in three different natural disasters: fire, earthquake and flood.</a:t>
                      </a:r>
                      <a:endParaRPr lang="en-US" sz="1600" dirty="0"/>
                    </a:p>
                    <a:p>
                      <a:r>
                        <a:rPr lang="en-US" sz="1600" dirty="0"/>
                        <a:t>Disadv:Natural disasters have become more common in recent years as a result of climate change. Simultaneously, during such events, it has become very common to share information on social networks.To improve the quality of the clusters, the training data was expanded to a larger dataset, other word embedding techniques were tested, and finally, a new classifier capable of discriminating between several information classes was created.</a:t>
                      </a:r>
                      <a:endParaRPr lang="en-US" sz="1600" dirty="0"/>
                    </a:p>
                  </a:txBody>
                  <a:tcPr marL="121920" marR="121920" marT="60960" marB="60960"/>
                </a:tc>
              </a:tr>
            </a:tbl>
          </a:graphicData>
        </a:graphic>
      </p:graphicFrame>
      <p:sp>
        <p:nvSpPr>
          <p:cNvPr id="6" name="Date Placeholder 5"/>
          <p:cNvSpPr>
            <a:spLocks noGrp="1"/>
          </p:cNvSpPr>
          <p:nvPr>
            <p:ph type="dt" sz="half" idx="10"/>
          </p:nvPr>
        </p:nvSpPr>
        <p:spPr/>
        <p:txBody>
          <a:bodyPr/>
          <a:lstStyle/>
          <a:p>
            <a:r>
              <a:rPr lang="en-US" sz="1600" dirty="0"/>
              <a:t>.</a:t>
            </a:r>
            <a:endParaRPr lang="en-US" sz="1600" dirty="0"/>
          </a:p>
        </p:txBody>
      </p:sp>
      <p:sp>
        <p:nvSpPr>
          <p:cNvPr id="7" name="Slide Number Placeholder 6"/>
          <p:cNvSpPr>
            <a:spLocks noGrp="1"/>
          </p:cNvSpPr>
          <p:nvPr>
            <p:ph type="sldNum" sz="quarter" idx="12"/>
          </p:nvPr>
        </p:nvSpPr>
        <p:spPr/>
        <p:txBody>
          <a:bodyPr/>
          <a:lstStyle/>
          <a:p>
            <a:r>
              <a:rPr lang="en-US" sz="1600" dirty="0"/>
              <a:t>.</a:t>
            </a:r>
            <a:endParaRPr lang="en-US" sz="1600" dirty="0"/>
          </a:p>
        </p:txBody>
      </p:sp>
      <p:sp>
        <p:nvSpPr>
          <p:cNvPr id="8" name="Footer Placeholder 7"/>
          <p:cNvSpPr>
            <a:spLocks noGrp="1"/>
          </p:cNvSpPr>
          <p:nvPr>
            <p:ph type="ftr" sz="quarter" idx="11"/>
          </p:nvPr>
        </p:nvSpPr>
        <p:spPr/>
        <p:txBody>
          <a:bodyPr/>
          <a:lstStyle/>
          <a:p>
            <a:r>
              <a:rPr lang="en-US" sz="1600" dirty="0"/>
              <a:t>.</a:t>
            </a:r>
            <a:endParaRPr lang="en-US" sz="1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OBJECTIVE</a:t>
            </a:r>
            <a:endParaRPr lang="en-US"/>
          </a:p>
        </p:txBody>
      </p:sp>
      <p:sp>
        <p:nvSpPr>
          <p:cNvPr id="3" name="Content Placeholder 2"/>
          <p:cNvSpPr>
            <a:spLocks noGrp="1"/>
          </p:cNvSpPr>
          <p:nvPr>
            <p:ph sz="half" idx="1"/>
          </p:nvPr>
        </p:nvSpPr>
        <p:spPr>
          <a:xfrm>
            <a:off x="102235" y="1032510"/>
            <a:ext cx="8538210" cy="4953000"/>
          </a:xfrm>
        </p:spPr>
        <p:txBody>
          <a:bodyPr/>
          <a:p>
            <a:endParaRPr lang="en-US"/>
          </a:p>
          <a:p>
            <a:r>
              <a:rPr lang="en-US"/>
              <a:t>We are predicting whether a given tweet is about a real disaster or not. If so, predict a 1. If not, predict a 0. </a:t>
            </a:r>
            <a:endParaRPr lang="en-US"/>
          </a:p>
          <a:p>
            <a:endParaRPr lang="en-US"/>
          </a:p>
          <a:p>
            <a:r>
              <a:rPr lang="en-US"/>
              <a:t>Classify the datasets, using </a:t>
            </a:r>
            <a:endParaRPr lang="en-US"/>
          </a:p>
          <a:p>
            <a:pPr marL="0" indent="0">
              <a:buNone/>
            </a:pPr>
            <a:r>
              <a:rPr lang="en-US"/>
              <a:t>   some deep learning techniques </a:t>
            </a:r>
            <a:endParaRPr lang="en-US"/>
          </a:p>
          <a:p>
            <a:pPr marL="0" indent="0">
              <a:buNone/>
            </a:pPr>
            <a:r>
              <a:rPr lang="en-US"/>
              <a:t>   XGBoost ,Exploratory Data Analytics</a:t>
            </a:r>
            <a:endParaRPr lang="en-US"/>
          </a:p>
          <a:p>
            <a:pPr marL="0" indent="0">
              <a:buNone/>
            </a:pPr>
            <a:r>
              <a:rPr lang="en-US"/>
              <a:t>   is used for better understanding the </a:t>
            </a:r>
            <a:endParaRPr lang="en-US"/>
          </a:p>
          <a:p>
            <a:pPr marL="0" indent="0">
              <a:buNone/>
            </a:pPr>
            <a:r>
              <a:rPr lang="en-US"/>
              <a:t>   data values</a:t>
            </a:r>
            <a:endParaRPr lang="en-US"/>
          </a:p>
        </p:txBody>
      </p:sp>
      <p:pic>
        <p:nvPicPr>
          <p:cNvPr id="4" name="Content Placeholder 3"/>
          <p:cNvPicPr>
            <a:picLocks noChangeAspect="1"/>
          </p:cNvPicPr>
          <p:nvPr>
            <p:ph sz="half" idx="2"/>
          </p:nvPr>
        </p:nvPicPr>
        <p:blipFill>
          <a:blip r:embed="rId1"/>
          <a:srcRect l="-1248" t="-1269" r="1248" b="1269"/>
          <a:stretch>
            <a:fillRect/>
          </a:stretch>
        </p:blipFill>
        <p:spPr>
          <a:xfrm>
            <a:off x="7127875" y="2594610"/>
            <a:ext cx="4884420" cy="3253740"/>
          </a:xfrm>
          <a:prstGeom prst="ellipse">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METHODOLOGY</a:t>
            </a:r>
            <a:endParaRPr lang="en-US"/>
          </a:p>
        </p:txBody>
      </p:sp>
      <p:pic>
        <p:nvPicPr>
          <p:cNvPr id="5" name="Content Placeholder 4"/>
          <p:cNvPicPr>
            <a:picLocks noChangeAspect="1"/>
          </p:cNvPicPr>
          <p:nvPr>
            <p:ph idx="1"/>
          </p:nvPr>
        </p:nvPicPr>
        <p:blipFill>
          <a:blip r:embed="rId1"/>
          <a:stretch>
            <a:fillRect/>
          </a:stretch>
        </p:blipFill>
        <p:spPr>
          <a:xfrm>
            <a:off x="1083945" y="2371725"/>
            <a:ext cx="5061585" cy="3601085"/>
          </a:xfrm>
          <a:prstGeom prst="ellipse">
            <a:avLst/>
          </a:prstGeom>
        </p:spPr>
      </p:pic>
      <p:sp>
        <p:nvSpPr>
          <p:cNvPr id="6" name="Text Box 5"/>
          <p:cNvSpPr txBox="1"/>
          <p:nvPr/>
        </p:nvSpPr>
        <p:spPr>
          <a:xfrm>
            <a:off x="4859020" y="1703705"/>
            <a:ext cx="2018030" cy="368300"/>
          </a:xfrm>
          <a:prstGeom prst="rect">
            <a:avLst/>
          </a:prstGeom>
          <a:noFill/>
        </p:spPr>
        <p:txBody>
          <a:bodyPr wrap="none" rtlCol="0">
            <a:spAutoFit/>
          </a:bodyPr>
          <a:p>
            <a:pPr marL="285750" indent="-285750">
              <a:buFont typeface="Wingdings" panose="05000000000000000000" charset="0"/>
              <a:buChar char="q"/>
            </a:pPr>
            <a:r>
              <a:rPr lang="en-US"/>
              <a:t>Data Collection</a:t>
            </a:r>
            <a:endParaRPr lang="en-US"/>
          </a:p>
        </p:txBody>
      </p:sp>
      <p:sp>
        <p:nvSpPr>
          <p:cNvPr id="7" name="Text Box 6"/>
          <p:cNvSpPr txBox="1"/>
          <p:nvPr/>
        </p:nvSpPr>
        <p:spPr>
          <a:xfrm>
            <a:off x="5547360" y="2456815"/>
            <a:ext cx="3681730" cy="645160"/>
          </a:xfrm>
          <a:prstGeom prst="rect">
            <a:avLst/>
          </a:prstGeom>
          <a:noFill/>
        </p:spPr>
        <p:txBody>
          <a:bodyPr wrap="square" rtlCol="0">
            <a:spAutoFit/>
          </a:bodyPr>
          <a:p>
            <a:pPr marL="285750" indent="-285750">
              <a:buFont typeface="Wingdings" panose="05000000000000000000" charset="0"/>
              <a:buChar char="q"/>
            </a:pPr>
            <a:r>
              <a:rPr lang="en-US">
                <a:sym typeface="+mn-ea"/>
              </a:rPr>
              <a:t>Data Cleaning &amp; Analysing</a:t>
            </a:r>
            <a:endParaRPr lang="en-US"/>
          </a:p>
          <a:p>
            <a:endParaRPr lang="en-US"/>
          </a:p>
        </p:txBody>
      </p:sp>
      <p:sp>
        <p:nvSpPr>
          <p:cNvPr id="8" name="Text Box 7"/>
          <p:cNvSpPr txBox="1"/>
          <p:nvPr/>
        </p:nvSpPr>
        <p:spPr>
          <a:xfrm>
            <a:off x="6145530" y="3244850"/>
            <a:ext cx="3235325" cy="368300"/>
          </a:xfrm>
          <a:prstGeom prst="rect">
            <a:avLst/>
          </a:prstGeom>
          <a:noFill/>
        </p:spPr>
        <p:txBody>
          <a:bodyPr wrap="square" rtlCol="0">
            <a:spAutoFit/>
          </a:bodyPr>
          <a:p>
            <a:pPr marL="285750" indent="-285750">
              <a:buFont typeface="Wingdings" panose="05000000000000000000" charset="0"/>
              <a:buChar char="q"/>
            </a:pPr>
            <a:r>
              <a:rPr lang="en-US"/>
              <a:t>Basic EDA</a:t>
            </a:r>
            <a:endParaRPr lang="en-US"/>
          </a:p>
        </p:txBody>
      </p:sp>
      <p:sp>
        <p:nvSpPr>
          <p:cNvPr id="9" name="Text Box 8"/>
          <p:cNvSpPr txBox="1"/>
          <p:nvPr/>
        </p:nvSpPr>
        <p:spPr>
          <a:xfrm>
            <a:off x="6673850" y="4054475"/>
            <a:ext cx="3812540" cy="645160"/>
          </a:xfrm>
          <a:prstGeom prst="rect">
            <a:avLst/>
          </a:prstGeom>
          <a:noFill/>
        </p:spPr>
        <p:txBody>
          <a:bodyPr wrap="square" rtlCol="0">
            <a:spAutoFit/>
          </a:bodyPr>
          <a:p>
            <a:pPr marL="285750" indent="-285750">
              <a:buFont typeface="Wingdings" panose="05000000000000000000" charset="0"/>
              <a:buChar char="q"/>
            </a:pPr>
            <a:r>
              <a:rPr lang="en-US">
                <a:sym typeface="+mn-ea"/>
              </a:rPr>
              <a:t>Removing unfrequent word</a:t>
            </a:r>
            <a:endParaRPr lang="en-US"/>
          </a:p>
          <a:p>
            <a:endParaRPr lang="en-US"/>
          </a:p>
        </p:txBody>
      </p:sp>
      <p:sp>
        <p:nvSpPr>
          <p:cNvPr id="10" name="Text Box 9"/>
          <p:cNvSpPr txBox="1"/>
          <p:nvPr/>
        </p:nvSpPr>
        <p:spPr>
          <a:xfrm>
            <a:off x="6145530" y="4699635"/>
            <a:ext cx="2830195" cy="645160"/>
          </a:xfrm>
          <a:prstGeom prst="rect">
            <a:avLst/>
          </a:prstGeom>
          <a:noFill/>
        </p:spPr>
        <p:txBody>
          <a:bodyPr wrap="square" rtlCol="0">
            <a:spAutoFit/>
          </a:bodyPr>
          <a:p>
            <a:pPr marL="285750" indent="-285750">
              <a:buFont typeface="Wingdings" panose="05000000000000000000" charset="0"/>
              <a:buChar char="q"/>
            </a:pPr>
            <a:r>
              <a:rPr lang="en-US">
                <a:sym typeface="+mn-ea"/>
              </a:rPr>
              <a:t>Algorithm</a:t>
            </a:r>
            <a:endParaRPr lang="en-US"/>
          </a:p>
          <a:p>
            <a:endParaRPr lang="en-US"/>
          </a:p>
        </p:txBody>
      </p:sp>
      <p:sp>
        <p:nvSpPr>
          <p:cNvPr id="11" name="Text Box 10"/>
          <p:cNvSpPr txBox="1"/>
          <p:nvPr/>
        </p:nvSpPr>
        <p:spPr>
          <a:xfrm>
            <a:off x="5547360" y="5327650"/>
            <a:ext cx="3630930" cy="645160"/>
          </a:xfrm>
          <a:prstGeom prst="rect">
            <a:avLst/>
          </a:prstGeom>
          <a:noFill/>
        </p:spPr>
        <p:txBody>
          <a:bodyPr wrap="square" rtlCol="0">
            <a:spAutoFit/>
          </a:bodyPr>
          <a:p>
            <a:pPr marL="285750" indent="-285750">
              <a:buFont typeface="Wingdings" panose="05000000000000000000" charset="0"/>
              <a:buChar char="q"/>
            </a:pPr>
            <a:r>
              <a:rPr lang="en-US">
                <a:sym typeface="+mn-ea"/>
              </a:rPr>
              <a:t>Metrics Evaluation</a:t>
            </a:r>
            <a:endParaRPr lang="en-US"/>
          </a:p>
          <a:p>
            <a:endParaRPr lang="en-US"/>
          </a:p>
        </p:txBody>
      </p:sp>
      <p:sp>
        <p:nvSpPr>
          <p:cNvPr id="12" name="Text Box 11"/>
          <p:cNvSpPr txBox="1"/>
          <p:nvPr/>
        </p:nvSpPr>
        <p:spPr>
          <a:xfrm>
            <a:off x="4859020" y="5972810"/>
            <a:ext cx="2546350" cy="645160"/>
          </a:xfrm>
          <a:prstGeom prst="rect">
            <a:avLst/>
          </a:prstGeom>
          <a:noFill/>
        </p:spPr>
        <p:txBody>
          <a:bodyPr wrap="square" rtlCol="0">
            <a:spAutoFit/>
          </a:bodyPr>
          <a:p>
            <a:pPr marL="285750" indent="-285750">
              <a:buFont typeface="Wingdings" panose="05000000000000000000" charset="0"/>
              <a:buChar char="q"/>
            </a:pPr>
            <a:r>
              <a:rPr lang="en-US">
                <a:sym typeface="+mn-ea"/>
              </a:rPr>
              <a:t>Conclusion</a:t>
            </a:r>
            <a:endParaRPr lang="en-US"/>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APPLICATIONS</a:t>
            </a:r>
            <a:endParaRPr lang="en-US"/>
          </a:p>
        </p:txBody>
      </p:sp>
      <p:sp>
        <p:nvSpPr>
          <p:cNvPr id="3" name="Content Placeholder 2"/>
          <p:cNvSpPr>
            <a:spLocks noGrp="1"/>
          </p:cNvSpPr>
          <p:nvPr>
            <p:ph idx="1"/>
          </p:nvPr>
        </p:nvSpPr>
        <p:spPr>
          <a:xfrm>
            <a:off x="609600" y="1408430"/>
            <a:ext cx="10972800" cy="4953000"/>
          </a:xfrm>
        </p:spPr>
        <p:txBody>
          <a:bodyPr/>
          <a:p>
            <a:r>
              <a:rPr lang="en-US" sz="2400"/>
              <a:t>There is a growth in the use of social media to connect with everyone since detecting fake tweets, posts, hashtags, and comments is critical.False tweets were 70% more likely to be forwarded than true tweets.</a:t>
            </a:r>
            <a:endParaRPr lang="en-US" sz="2400"/>
          </a:p>
          <a:p>
            <a:endParaRPr lang="en-US" sz="2400"/>
          </a:p>
          <a:p>
            <a:pPr marL="0" indent="0">
              <a:buNone/>
            </a:pPr>
            <a:r>
              <a:rPr lang="en-US" sz="4000" i="1">
                <a:latin typeface="Gill Sans MT Condensed" panose="020B0506020104020203" charset="0"/>
                <a:cs typeface="Gill Sans MT Condensed" panose="020B0506020104020203" charset="0"/>
                <a:sym typeface="+mn-ea"/>
              </a:rPr>
              <a:t>        “Fake news travels quicker than actual news”</a:t>
            </a:r>
            <a:endParaRPr lang="en-US" sz="2400">
              <a:sym typeface="+mn-ea"/>
            </a:endParaRPr>
          </a:p>
          <a:p>
            <a:endParaRPr lang="en-US" sz="2400"/>
          </a:p>
          <a:p>
            <a:r>
              <a:rPr lang="en-US" sz="2400"/>
              <a:t>Then, elements of sample tweets, such as photos or text, are filtered.The model computes the situational importance of each element of the sample tweet using self-attention and then attempts to predict the content of the hidden element.</a:t>
            </a:r>
            <a:endParaRPr 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PROJECT  TIMELINE</a:t>
            </a:r>
            <a:endParaRPr lang="en-US"/>
          </a:p>
        </p:txBody>
      </p:sp>
      <p:pic>
        <p:nvPicPr>
          <p:cNvPr id="4" name="Content Placeholder 3"/>
          <p:cNvPicPr>
            <a:picLocks noChangeAspect="1"/>
          </p:cNvPicPr>
          <p:nvPr>
            <p:ph sz="half" idx="1"/>
          </p:nvPr>
        </p:nvPicPr>
        <p:blipFill>
          <a:blip r:embed="rId1"/>
          <a:stretch>
            <a:fillRect/>
          </a:stretch>
        </p:blipFill>
        <p:spPr>
          <a:xfrm>
            <a:off x="1258570" y="1466850"/>
            <a:ext cx="9825355" cy="5043805"/>
          </a:xfrm>
          <a:prstGeom prst="rect">
            <a:avLst/>
          </a:prstGeom>
        </p:spPr>
      </p:pic>
      <p:pic>
        <p:nvPicPr>
          <p:cNvPr id="5" name="Content Placeholder 4"/>
          <p:cNvPicPr>
            <a:picLocks noChangeAspect="1"/>
          </p:cNvPicPr>
          <p:nvPr>
            <p:ph sz="half" idx="2"/>
          </p:nvPr>
        </p:nvPicPr>
        <p:blipFill>
          <a:blip r:embed="rId2"/>
          <a:stretch>
            <a:fillRect/>
          </a:stretch>
        </p:blipFill>
        <p:spPr>
          <a:xfrm>
            <a:off x="5398135" y="1466850"/>
            <a:ext cx="2338070" cy="620395"/>
          </a:xfrm>
          <a:prstGeom prst="rect">
            <a:avLst/>
          </a:prstGeom>
        </p:spPr>
      </p:pic>
      <p:pic>
        <p:nvPicPr>
          <p:cNvPr id="7" name="Picture 6"/>
          <p:cNvPicPr>
            <a:picLocks noChangeAspect="1"/>
          </p:cNvPicPr>
          <p:nvPr/>
        </p:nvPicPr>
        <p:blipFill>
          <a:blip r:embed="rId2"/>
          <a:stretch>
            <a:fillRect/>
          </a:stretch>
        </p:blipFill>
        <p:spPr>
          <a:xfrm>
            <a:off x="4784725" y="4983480"/>
            <a:ext cx="2433955" cy="601345"/>
          </a:xfrm>
          <a:prstGeom prst="rect">
            <a:avLst/>
          </a:prstGeom>
        </p:spPr>
      </p:pic>
      <p:pic>
        <p:nvPicPr>
          <p:cNvPr id="8" name="Picture 7"/>
          <p:cNvPicPr>
            <a:picLocks noChangeAspect="1"/>
          </p:cNvPicPr>
          <p:nvPr/>
        </p:nvPicPr>
        <p:blipFill>
          <a:blip r:embed="rId2"/>
          <a:stretch>
            <a:fillRect/>
          </a:stretch>
        </p:blipFill>
        <p:spPr>
          <a:xfrm>
            <a:off x="3800475" y="3082925"/>
            <a:ext cx="1405255" cy="986155"/>
          </a:xfrm>
          <a:prstGeom prst="rect">
            <a:avLst/>
          </a:prstGeom>
        </p:spPr>
      </p:pic>
      <p:pic>
        <p:nvPicPr>
          <p:cNvPr id="9" name="Picture 8"/>
          <p:cNvPicPr>
            <a:picLocks noChangeAspect="1"/>
          </p:cNvPicPr>
          <p:nvPr/>
        </p:nvPicPr>
        <p:blipFill>
          <a:blip r:embed="rId2"/>
          <a:stretch>
            <a:fillRect/>
          </a:stretch>
        </p:blipFill>
        <p:spPr>
          <a:xfrm>
            <a:off x="7218680" y="4299585"/>
            <a:ext cx="2408555" cy="774700"/>
          </a:xfrm>
          <a:prstGeom prst="rect">
            <a:avLst/>
          </a:prstGeom>
        </p:spPr>
      </p:pic>
      <p:sp>
        <p:nvSpPr>
          <p:cNvPr id="10" name="Text Box 9"/>
          <p:cNvSpPr txBox="1"/>
          <p:nvPr/>
        </p:nvSpPr>
        <p:spPr>
          <a:xfrm>
            <a:off x="5436235" y="1643380"/>
            <a:ext cx="2282190" cy="368300"/>
          </a:xfrm>
          <a:prstGeom prst="rect">
            <a:avLst/>
          </a:prstGeom>
          <a:noFill/>
        </p:spPr>
        <p:txBody>
          <a:bodyPr wrap="square" rtlCol="0">
            <a:spAutoFit/>
          </a:bodyPr>
          <a:p>
            <a:r>
              <a:rPr lang="en-US"/>
              <a:t>report</a:t>
            </a:r>
            <a:endParaRPr lang="en-US"/>
          </a:p>
        </p:txBody>
      </p:sp>
      <p:sp>
        <p:nvSpPr>
          <p:cNvPr id="11" name="Text Box 10"/>
          <p:cNvSpPr txBox="1"/>
          <p:nvPr/>
        </p:nvSpPr>
        <p:spPr>
          <a:xfrm>
            <a:off x="8732520" y="3631565"/>
            <a:ext cx="1399540" cy="1476375"/>
          </a:xfrm>
          <a:prstGeom prst="rect">
            <a:avLst/>
          </a:prstGeom>
          <a:noFill/>
        </p:spPr>
        <p:txBody>
          <a:bodyPr wrap="square" rtlCol="0">
            <a:spAutoFit/>
          </a:bodyPr>
          <a:p>
            <a:r>
              <a:rPr lang="en-US"/>
              <a:t>last date of submission in kaggle </a:t>
            </a:r>
            <a:endParaRPr lang="en-US"/>
          </a:p>
          <a:p>
            <a:endParaRPr lang="en-US"/>
          </a:p>
          <a:p>
            <a:r>
              <a:rPr lang="en-US"/>
              <a:t>April </a:t>
            </a:r>
            <a:endParaRPr lang="en-US"/>
          </a:p>
        </p:txBody>
      </p:sp>
      <p:sp>
        <p:nvSpPr>
          <p:cNvPr id="12" name="Text Box 11"/>
          <p:cNvSpPr txBox="1"/>
          <p:nvPr/>
        </p:nvSpPr>
        <p:spPr>
          <a:xfrm>
            <a:off x="4107815" y="2961640"/>
            <a:ext cx="1581785" cy="368300"/>
          </a:xfrm>
          <a:prstGeom prst="rect">
            <a:avLst/>
          </a:prstGeom>
          <a:noFill/>
        </p:spPr>
        <p:txBody>
          <a:bodyPr wrap="square" rtlCol="0">
            <a:spAutoFit/>
          </a:bodyPr>
          <a:p>
            <a:r>
              <a:rPr lang="en-US"/>
              <a:t>review 2</a:t>
            </a:r>
            <a:endParaRPr lang="en-US"/>
          </a:p>
        </p:txBody>
      </p:sp>
      <p:sp>
        <p:nvSpPr>
          <p:cNvPr id="13" name="Text Box 12"/>
          <p:cNvSpPr txBox="1"/>
          <p:nvPr/>
        </p:nvSpPr>
        <p:spPr>
          <a:xfrm>
            <a:off x="4837430" y="4990465"/>
            <a:ext cx="1633220" cy="368300"/>
          </a:xfrm>
          <a:prstGeom prst="rect">
            <a:avLst/>
          </a:prstGeom>
          <a:noFill/>
        </p:spPr>
        <p:txBody>
          <a:bodyPr wrap="square" rtlCol="0">
            <a:spAutoFit/>
          </a:bodyPr>
          <a:p>
            <a:r>
              <a:rPr lang="en-US"/>
              <a:t>review 1</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ABSTARCT</a:t>
            </a:r>
            <a:endParaRPr lang="en-US"/>
          </a:p>
        </p:txBody>
      </p:sp>
      <p:sp>
        <p:nvSpPr>
          <p:cNvPr id="3" name="Content Placeholder 2"/>
          <p:cNvSpPr>
            <a:spLocks noGrp="1"/>
          </p:cNvSpPr>
          <p:nvPr>
            <p:ph idx="1"/>
          </p:nvPr>
        </p:nvSpPr>
        <p:spPr>
          <a:xfrm>
            <a:off x="690880" y="1560195"/>
            <a:ext cx="10972800" cy="4953000"/>
          </a:xfrm>
        </p:spPr>
        <p:txBody>
          <a:bodyPr/>
          <a:p>
            <a:r>
              <a:rPr lang="en-US" sz="2800">
                <a:latin typeface="Calibri" panose="020F0502020204030204" charset="0"/>
                <a:cs typeface="Calibri" panose="020F0502020204030204" charset="0"/>
              </a:rPr>
              <a:t>The worldwide availability of smartphones enables people to declare an emergency in real time.</a:t>
            </a:r>
            <a:endParaRPr lang="en-US" sz="2800">
              <a:latin typeface="Calibri" panose="020F0502020204030204" charset="0"/>
              <a:cs typeface="Calibri" panose="020F0502020204030204" charset="0"/>
            </a:endParaRPr>
          </a:p>
          <a:p>
            <a:r>
              <a:rPr lang="en-US" sz="2800">
                <a:latin typeface="Calibri" panose="020F0502020204030204" charset="0"/>
                <a:cs typeface="Calibri" panose="020F0502020204030204" charset="0"/>
              </a:rPr>
              <a:t>Twitter has grown in popularity during times of crisis. As a result, more organisations are interested in programmatically tracking Twitter.</a:t>
            </a:r>
            <a:endParaRPr lang="en-US" sz="2800">
              <a:latin typeface="Calibri" panose="020F0502020204030204" charset="0"/>
              <a:cs typeface="Calibri" panose="020F0502020204030204" charset="0"/>
            </a:endParaRPr>
          </a:p>
          <a:p>
            <a:r>
              <a:rPr lang="en-US" sz="2800">
                <a:latin typeface="Calibri" panose="020F0502020204030204" charset="0"/>
                <a:cs typeface="Calibri" panose="020F0502020204030204" charset="0"/>
              </a:rPr>
              <a:t> In this paper we describes a natural language processing approach for detecting disaster tweets.</a:t>
            </a:r>
            <a:endParaRPr lang="en-US" sz="2800">
              <a:latin typeface="Calibri" panose="020F0502020204030204" charset="0"/>
              <a:cs typeface="Calibri" panose="020F0502020204030204" charset="0"/>
            </a:endParaRPr>
          </a:p>
          <a:p>
            <a:r>
              <a:rPr lang="en-US" sz="2800">
                <a:latin typeface="Calibri" panose="020F0502020204030204" charset="0"/>
                <a:cs typeface="Calibri" panose="020F0502020204030204" charset="0"/>
              </a:rPr>
              <a:t>we have taken compitetion dataset and we are going predict whether a given tweet is about a real disaster or not.</a:t>
            </a:r>
            <a:endParaRPr lang="en-US" sz="2800">
              <a:latin typeface="Calibri" panose="020F0502020204030204" charset="0"/>
              <a:cs typeface="Calibri" panose="020F050202020403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REFERENCES</a:t>
            </a:r>
            <a:endParaRPr lang="en-US"/>
          </a:p>
        </p:txBody>
      </p:sp>
      <p:sp>
        <p:nvSpPr>
          <p:cNvPr id="3" name="Content Placeholder 2"/>
          <p:cNvSpPr>
            <a:spLocks noGrp="1"/>
          </p:cNvSpPr>
          <p:nvPr>
            <p:ph idx="1"/>
          </p:nvPr>
        </p:nvSpPr>
        <p:spPr>
          <a:xfrm>
            <a:off x="609600" y="1174750"/>
            <a:ext cx="10881360" cy="5196840"/>
          </a:xfrm>
        </p:spPr>
        <p:txBody>
          <a:bodyPr/>
          <a:p>
            <a:pPr marL="0" indent="0">
              <a:buNone/>
            </a:pPr>
            <a:r>
              <a:rPr lang="en-US" sz="1400">
                <a:sym typeface="+mn-ea"/>
              </a:rPr>
              <a:t>1  -</a:t>
            </a:r>
            <a:r>
              <a:rPr lang="en-US" sz="1400">
                <a:sym typeface="+mn-ea"/>
                <a:hlinkClick r:id="rId1" action="ppaction://hlinkfile"/>
              </a:rPr>
              <a:t> https://aclanthology.org/W18-4915.pdf</a:t>
            </a:r>
            <a:endParaRPr lang="en-US" sz="1400"/>
          </a:p>
          <a:p>
            <a:pPr marL="0" indent="0">
              <a:buNone/>
            </a:pPr>
            <a:r>
              <a:rPr lang="en-US" sz="1400">
                <a:sym typeface="+mn-ea"/>
              </a:rPr>
              <a:t>2   -  </a:t>
            </a:r>
            <a:r>
              <a:rPr lang="en-US" sz="1400">
                <a:sym typeface="+mn-ea"/>
                <a:hlinkClick r:id="rId1" action="ppaction://hlinkfile"/>
              </a:rPr>
              <a:t>https://idl.iscram.org/files/gregoireburel/2018/2134_GregoireBurel+HarithAlani2018.pdf</a:t>
            </a:r>
            <a:endParaRPr lang="en-US" sz="1400"/>
          </a:p>
          <a:p>
            <a:pPr marL="0" indent="0">
              <a:buNone/>
            </a:pPr>
            <a:r>
              <a:rPr lang="en-US" sz="1400">
                <a:sym typeface="+mn-ea"/>
              </a:rPr>
              <a:t>3 -    </a:t>
            </a:r>
            <a:r>
              <a:rPr lang="en-US" sz="1400">
                <a:sym typeface="+mn-ea"/>
                <a:hlinkClick r:id="rId1" action="ppaction://hlinkfile"/>
              </a:rPr>
              <a:t>https://oro.open.ac.uk/54361/1/ESWC2018_paper_76%20%283%29.pdf</a:t>
            </a:r>
            <a:endParaRPr lang="en-US" sz="1400"/>
          </a:p>
          <a:p>
            <a:pPr marL="0" indent="0">
              <a:buNone/>
            </a:pPr>
            <a:r>
              <a:rPr lang="en-US" sz="1400">
                <a:sym typeface="+mn-ea"/>
              </a:rPr>
              <a:t>4-</a:t>
            </a:r>
            <a:r>
              <a:rPr lang="en-US" sz="1400">
                <a:sym typeface="+mn-ea"/>
                <a:hlinkClick r:id="rId1" action="ppaction://hlinkfile"/>
              </a:rPr>
              <a:t> https://www.researchgate.net/publication/341233057_Analysis_of_Detection_Models_for_Disaster-Related_Tweets</a:t>
            </a:r>
            <a:endParaRPr lang="en-US" sz="1400"/>
          </a:p>
          <a:p>
            <a:pPr marL="0" indent="0">
              <a:buNone/>
            </a:pPr>
            <a:r>
              <a:rPr lang="en-US" sz="1400">
                <a:sym typeface="+mn-ea"/>
              </a:rPr>
              <a:t>5- </a:t>
            </a:r>
            <a:r>
              <a:rPr lang="en-US" sz="1400">
                <a:sym typeface="+mn-ea"/>
                <a:hlinkClick r:id="rId1" action="ppaction://hlinkfile"/>
              </a:rPr>
              <a:t>https://www.researchgate.net/publication/353327105_Identifying_Disaster-related_Tweets_A_Large-Scale_Detection_Model_Comparison</a:t>
            </a:r>
            <a:endParaRPr lang="en-US" sz="1400"/>
          </a:p>
          <a:p>
            <a:pPr marL="0" indent="0">
              <a:buNone/>
            </a:pPr>
            <a:r>
              <a:rPr lang="en-US" sz="1400">
                <a:sym typeface="+mn-ea"/>
              </a:rPr>
              <a:t>6- </a:t>
            </a:r>
            <a:r>
              <a:rPr lang="en-US" sz="1400">
                <a:sym typeface="+mn-ea"/>
                <a:hlinkClick r:id="rId1" action="ppaction://hlinkfile"/>
              </a:rPr>
              <a:t>https://www.researchgate.net/publication/329357875_Comparing_Learning-Based_and_Matching-Based_Methods_for_Identifying_Disaster_Related_Tweets</a:t>
            </a:r>
            <a:endParaRPr lang="en-US" sz="1400"/>
          </a:p>
          <a:p>
            <a:pPr marL="0" indent="0">
              <a:buNone/>
            </a:pPr>
            <a:r>
              <a:rPr lang="en-US" sz="1400">
                <a:sym typeface="+mn-ea"/>
              </a:rPr>
              <a:t>7-  </a:t>
            </a:r>
            <a:r>
              <a:rPr lang="en-US" sz="1400">
                <a:sym typeface="+mn-ea"/>
                <a:hlinkClick r:id="rId1" action="ppaction://hlinkfile"/>
              </a:rPr>
              <a:t>https://www.researchgate.net/publication/333072370_Detecting_Informative_Tweets_during_Disaster_using_Deep_Neural_Networks</a:t>
            </a:r>
            <a:endParaRPr lang="en-US" sz="1400">
              <a:sym typeface="+mn-ea"/>
            </a:endParaRPr>
          </a:p>
          <a:p>
            <a:pPr marL="0" indent="0">
              <a:buNone/>
            </a:pPr>
            <a:r>
              <a:rPr lang="en-US" sz="1400">
                <a:sym typeface="+mn-ea"/>
              </a:rPr>
              <a:t>8-  </a:t>
            </a:r>
            <a:r>
              <a:rPr lang="en-US" sz="1400">
                <a:sym typeface="+mn-ea"/>
                <a:hlinkClick r:id="rId1" action="ppaction://hlinkfile"/>
              </a:rPr>
              <a:t>https://www.google.com/url?sa=t&amp;source=web&amp;rct=j&amp;url=https://nhess.copernicus.org/preprints/nhess-2020-214/nhess-2020-214.pdf&amp;ved=2ahUKEwjLh67t7dD8AhUCxzgGHVoOA14QFnoECBoQAQ&amp;usg=AOvVaw3fMJTn53InSMZFQJw_8TTC </a:t>
            </a:r>
            <a:endParaRPr lang="en-US" sz="1400">
              <a:sym typeface="+mn-ea"/>
            </a:endParaRPr>
          </a:p>
          <a:p>
            <a:pPr marL="0" indent="0">
              <a:buNone/>
            </a:pPr>
            <a:r>
              <a:rPr lang="en-US" sz="1400">
                <a:sym typeface="+mn-ea"/>
              </a:rPr>
              <a:t>9-  </a:t>
            </a:r>
            <a:r>
              <a:rPr lang="en-US" sz="1400">
                <a:sym typeface="+mn-ea"/>
                <a:hlinkClick r:id="rId1" action="ppaction://hlinkfile"/>
              </a:rPr>
              <a:t>http://iieng.org/images/proceedings_pdf/3606E1214072.pdf</a:t>
            </a:r>
            <a:endParaRPr lang="en-US" sz="1400"/>
          </a:p>
          <a:p>
            <a:pPr marL="0" indent="0">
              <a:buNone/>
            </a:pPr>
            <a:r>
              <a:rPr lang="en-US" sz="1400">
                <a:sym typeface="+mn-ea"/>
              </a:rPr>
              <a:t>10- </a:t>
            </a:r>
            <a:r>
              <a:rPr lang="en-US" sz="1400">
                <a:sym typeface="+mn-ea"/>
                <a:hlinkClick r:id="rId1" action="ppaction://hlinkfile"/>
              </a:rPr>
              <a:t>https://www.semanticscholar.org/paper/Filtering-informative-tweets-during-emergencies%3A-a-Acerbo-Rossi/2a4c42d5809a1305b44669345af7ddfb1c252174</a:t>
            </a:r>
            <a:endParaRPr lang="en-US"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t>
            </a:r>
            <a:endParaRPr lang="en-US"/>
          </a:p>
        </p:txBody>
      </p:sp>
      <p:pic>
        <p:nvPicPr>
          <p:cNvPr id="4" name="Content Placeholder 3"/>
          <p:cNvPicPr>
            <a:picLocks noChangeAspect="1"/>
          </p:cNvPicPr>
          <p:nvPr>
            <p:ph idx="1"/>
          </p:nvPr>
        </p:nvPicPr>
        <p:blipFill>
          <a:blip r:embed="rId1"/>
          <a:stretch>
            <a:fillRect/>
          </a:stretch>
        </p:blipFill>
        <p:spPr>
          <a:xfrm>
            <a:off x="4104640" y="1675130"/>
            <a:ext cx="8087360" cy="51828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a:xfrm>
            <a:off x="609600" y="1499235"/>
            <a:ext cx="10972800" cy="4953000"/>
          </a:xfrm>
        </p:spPr>
        <p:txBody>
          <a:bodyPr/>
          <a:p>
            <a:r>
              <a:rPr lang="en-US" sz="2400">
                <a:latin typeface="Calibri" panose="020F0502020204030204" charset="0"/>
                <a:cs typeface="Calibri" panose="020F0502020204030204" charset="0"/>
              </a:rPr>
              <a:t>In times of emergency, Twitter has become an important communication channel. Because smartphones are so prevalent, people can immediately communicate an emergency if they are witnessing it in real time. As a result, more organisations are interested in monitoring Twitter data using language programming techniques. </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Natural Language Processing (NLP) is a subfield of computer science, specifically artificial intelligence, whose primary goal is to understand texts and speeches.</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The growing availability of digital information has contributed significantly to the emerging success of NLP. </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Nowadays, social media allows for a large volume of different opinions to be posted online by real users discussing a wide range of topics, from their thoughts on a single product found in the supermarket to their political positions.</a:t>
            </a:r>
            <a:endParaRPr lang="en-US" sz="2400">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MOTIVATION</a:t>
            </a:r>
            <a:endParaRPr lang="en-US"/>
          </a:p>
        </p:txBody>
      </p:sp>
      <p:sp>
        <p:nvSpPr>
          <p:cNvPr id="3" name="Content Placeholder 2"/>
          <p:cNvSpPr>
            <a:spLocks noGrp="1"/>
          </p:cNvSpPr>
          <p:nvPr>
            <p:ph sz="half" idx="1"/>
          </p:nvPr>
        </p:nvSpPr>
        <p:spPr>
          <a:xfrm>
            <a:off x="609600" y="1388110"/>
            <a:ext cx="6997065" cy="4953000"/>
          </a:xfrm>
        </p:spPr>
        <p:txBody>
          <a:bodyPr/>
          <a:p>
            <a:r>
              <a:rPr lang="en-US" sz="2400"/>
              <a:t>Third-party Twitter apps provide an easy approach for attackers to orchestrate fake or hacked accounts using the Twitter API. Attackers can instal third-party software on fraudulent accounts they establish or purchase in bulk from underground markets.</a:t>
            </a:r>
            <a:endParaRPr lang="en-US" sz="2400"/>
          </a:p>
          <a:p>
            <a:endParaRPr lang="en-US" sz="2400"/>
          </a:p>
          <a:p>
            <a:r>
              <a:rPr lang="en-US" sz="2400"/>
              <a:t> Twitter has revealed large-scale misuse by hundreds of thousands of third-party applications on its platform on multiple times in the recent years.</a:t>
            </a:r>
            <a:endParaRPr lang="en-US" sz="2400"/>
          </a:p>
        </p:txBody>
      </p:sp>
      <p:pic>
        <p:nvPicPr>
          <p:cNvPr id="4" name="Content Placeholder 3"/>
          <p:cNvPicPr>
            <a:picLocks noChangeAspect="1"/>
          </p:cNvPicPr>
          <p:nvPr>
            <p:ph sz="half" idx="2"/>
          </p:nvPr>
        </p:nvPicPr>
        <p:blipFill>
          <a:blip r:embed="rId1"/>
          <a:stretch>
            <a:fillRect/>
          </a:stretch>
        </p:blipFill>
        <p:spPr>
          <a:xfrm>
            <a:off x="7520940" y="1849120"/>
            <a:ext cx="4671060" cy="32981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KAGGLE COMPITITION LINK</a:t>
            </a:r>
            <a:endParaRPr lang="en-US"/>
          </a:p>
        </p:txBody>
      </p:sp>
      <p:sp>
        <p:nvSpPr>
          <p:cNvPr id="3" name="Content Placeholder 2"/>
          <p:cNvSpPr>
            <a:spLocks noGrp="1"/>
          </p:cNvSpPr>
          <p:nvPr>
            <p:ph sz="half" idx="1"/>
          </p:nvPr>
        </p:nvSpPr>
        <p:spPr>
          <a:xfrm>
            <a:off x="658495" y="1965960"/>
            <a:ext cx="10875010" cy="4953000"/>
          </a:xfrm>
        </p:spPr>
        <p:txBody>
          <a:bodyPr/>
          <a:p>
            <a:r>
              <a:rPr lang="en-US">
                <a:hlinkClick r:id="rId1" action="ppaction://hlinkfile"/>
              </a:rPr>
              <a:t>https://www.kaggle.com/competitions/nlp-getting-started</a:t>
            </a:r>
            <a:endParaRPr lang="en-US"/>
          </a:p>
        </p:txBody>
      </p:sp>
      <p:pic>
        <p:nvPicPr>
          <p:cNvPr id="6" name="Content Placeholder 5"/>
          <p:cNvPicPr>
            <a:picLocks noChangeAspect="1"/>
          </p:cNvPicPr>
          <p:nvPr>
            <p:ph sz="half" idx="2"/>
          </p:nvPr>
        </p:nvPicPr>
        <p:blipFill>
          <a:blip r:embed="rId2"/>
          <a:stretch>
            <a:fillRect/>
          </a:stretch>
        </p:blipFill>
        <p:spPr>
          <a:xfrm>
            <a:off x="2367915" y="3932555"/>
            <a:ext cx="7027545" cy="26822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245" y="96520"/>
            <a:ext cx="9520555" cy="531495"/>
          </a:xfrm>
        </p:spPr>
        <p:txBody>
          <a:bodyPr>
            <a:normAutofit fontScale="90000"/>
          </a:bodyPr>
          <a:lstStyle/>
          <a:p>
            <a:r>
              <a:rPr lang="en-US" dirty="0" smtClean="0">
                <a:solidFill>
                  <a:srgbClr val="002060"/>
                </a:solidFill>
                <a:latin typeface="Gill Sans MT" panose="020B0502020104020203" pitchFamily="34" charset="0"/>
                <a:cs typeface="Arial" panose="020B0604020202020204"/>
                <a:sym typeface="Arial" panose="020B0604020202020204"/>
              </a:rPr>
              <a:t>Literature/Existing Solutions Review</a:t>
            </a:r>
            <a:endParaRPr lang="en-US" dirty="0">
              <a:solidFill>
                <a:srgbClr val="002060"/>
              </a:solidFill>
              <a:latin typeface="Gill Sans MT" panose="020B0502020104020203" pitchFamily="34" charset="0"/>
            </a:endParaRPr>
          </a:p>
        </p:txBody>
      </p:sp>
      <p:graphicFrame>
        <p:nvGraphicFramePr>
          <p:cNvPr id="9" name="Content Placeholder 8"/>
          <p:cNvGraphicFramePr>
            <a:graphicFrameLocks noGrp="1"/>
          </p:cNvGraphicFramePr>
          <p:nvPr>
            <p:ph idx="1"/>
          </p:nvPr>
        </p:nvGraphicFramePr>
        <p:xfrm>
          <a:off x="0" y="944880"/>
          <a:ext cx="12192635" cy="5852160"/>
        </p:xfrm>
        <a:graphic>
          <a:graphicData uri="http://schemas.openxmlformats.org/drawingml/2006/table">
            <a:tbl>
              <a:tblPr firstRow="1" bandRow="1">
                <a:tableStyleId>{5C22544A-7EE6-4342-B048-85BDC9FD1C3A}</a:tableStyleId>
              </a:tblPr>
              <a:tblGrid>
                <a:gridCol w="357505"/>
                <a:gridCol w="850900"/>
                <a:gridCol w="1475105"/>
                <a:gridCol w="3048000"/>
                <a:gridCol w="796290"/>
                <a:gridCol w="905510"/>
                <a:gridCol w="848360"/>
                <a:gridCol w="795020"/>
                <a:gridCol w="3115945"/>
              </a:tblGrid>
              <a:tr h="2072640">
                <a:tc>
                  <a:txBody>
                    <a:bodyPr/>
                    <a:lstStyle/>
                    <a:p>
                      <a:r>
                        <a:rPr lang="en-US" sz="1600" dirty="0" smtClean="0"/>
                        <a:t>Sl. No</a:t>
                      </a:r>
                      <a:endParaRPr lang="en-US" sz="1600" dirty="0"/>
                    </a:p>
                  </a:txBody>
                  <a:tcPr marL="121920" marR="121920" marT="60960" marB="60960"/>
                </a:tc>
                <a:tc>
                  <a:txBody>
                    <a:bodyPr/>
                    <a:lstStyle/>
                    <a:p>
                      <a:r>
                        <a:rPr lang="en-US" sz="1600" dirty="0" smtClean="0"/>
                        <a:t>Authors</a:t>
                      </a:r>
                      <a:endParaRPr lang="en-US" sz="1600" dirty="0"/>
                    </a:p>
                  </a:txBody>
                  <a:tcPr marL="121920" marR="121920" marT="60960" marB="60960"/>
                </a:tc>
                <a:tc>
                  <a:txBody>
                    <a:bodyPr/>
                    <a:lstStyle/>
                    <a:p>
                      <a:r>
                        <a:rPr lang="en-US" sz="1600" dirty="0" smtClean="0"/>
                        <a:t>Title</a:t>
                      </a:r>
                      <a:endParaRPr lang="en-US" sz="1600" dirty="0"/>
                    </a:p>
                  </a:txBody>
                  <a:tcPr marL="121920" marR="121920" marT="60960" marB="60960"/>
                </a:tc>
                <a:tc>
                  <a:txBody>
                    <a:bodyPr/>
                    <a:p>
                      <a:pPr>
                        <a:buNone/>
                      </a:pPr>
                      <a:r>
                        <a:rPr lang="en-US" sz="1600" dirty="0"/>
                        <a:t>Abstract</a:t>
                      </a:r>
                      <a:endParaRPr lang="en-US" sz="1600" dirty="0"/>
                    </a:p>
                  </a:txBody>
                  <a:tcPr marL="121920" marR="121920" marT="60960" marB="60960"/>
                </a:tc>
                <a:tc>
                  <a:txBody>
                    <a:bodyPr/>
                    <a:lstStyle/>
                    <a:p>
                      <a:r>
                        <a:rPr lang="en-US" sz="1600" dirty="0" smtClean="0"/>
                        <a:t>Journal Name, Year</a:t>
                      </a:r>
                      <a:endParaRPr lang="en-US" sz="1600" dirty="0"/>
                    </a:p>
                  </a:txBody>
                  <a:tcPr marL="121920" marR="121920" marT="60960" marB="60960"/>
                </a:tc>
                <a:tc>
                  <a:txBody>
                    <a:bodyPr/>
                    <a:p>
                      <a:pPr>
                        <a:buNone/>
                      </a:pPr>
                      <a:r>
                        <a:rPr lang="en-US" sz="1600" dirty="0"/>
                        <a:t>Data set</a:t>
                      </a:r>
                      <a:endParaRPr lang="en-US" sz="1600" dirty="0"/>
                    </a:p>
                  </a:txBody>
                  <a:tcPr marL="121920" marR="121920" marT="60960" marB="60960"/>
                </a:tc>
                <a:tc>
                  <a:txBody>
                    <a:bodyPr/>
                    <a:p>
                      <a:pPr>
                        <a:buNone/>
                      </a:pPr>
                      <a:r>
                        <a:rPr lang="en-US" sz="1600" dirty="0">
                          <a:sym typeface="+mn-ea"/>
                        </a:rPr>
                        <a:t>Methodology</a:t>
                      </a:r>
                      <a:endParaRPr lang="en-US" sz="1600" dirty="0"/>
                    </a:p>
                  </a:txBody>
                  <a:tcPr marL="121920" marR="121920" marT="60960" marB="60960"/>
                </a:tc>
                <a:tc>
                  <a:txBody>
                    <a:bodyPr/>
                    <a:p>
                      <a:pPr>
                        <a:buNone/>
                      </a:pPr>
                      <a:r>
                        <a:rPr lang="en-US" sz="1600" dirty="0"/>
                        <a:t> performance measure </a:t>
                      </a:r>
                      <a:endParaRPr lang="en-US" sz="1600" dirty="0"/>
                    </a:p>
                    <a:p>
                      <a:pPr>
                        <a:buNone/>
                      </a:pPr>
                      <a:endParaRPr lang="en-US" sz="1600" dirty="0"/>
                    </a:p>
                    <a:p>
                      <a:pPr>
                        <a:buNone/>
                      </a:pPr>
                      <a:endParaRPr lang="en-US" sz="1600" dirty="0"/>
                    </a:p>
                  </a:txBody>
                  <a:tcPr marL="121920" marR="121920" marT="60960" marB="60960"/>
                </a:tc>
                <a:tc>
                  <a:txBody>
                    <a:bodyPr/>
                    <a:lstStyle/>
                    <a:p>
                      <a:r>
                        <a:rPr lang="en-US" sz="1600" dirty="0">
                          <a:sym typeface="+mn-ea"/>
                        </a:rPr>
                        <a:t>pros</a:t>
                      </a:r>
                      <a:endParaRPr lang="en-US" sz="1600" dirty="0">
                        <a:sym typeface="+mn-ea"/>
                      </a:endParaRPr>
                    </a:p>
                    <a:p>
                      <a:r>
                        <a:rPr lang="en-US" sz="1600" dirty="0">
                          <a:sym typeface="+mn-ea"/>
                        </a:rPr>
                        <a:t> &amp; cons</a:t>
                      </a:r>
                      <a:endParaRPr lang="en-US" sz="1600" dirty="0"/>
                    </a:p>
                    <a:p>
                      <a:endParaRPr lang="en-US" sz="1600" dirty="0"/>
                    </a:p>
                  </a:txBody>
                  <a:tcPr marL="121920" marR="121920" marT="60960" marB="60960"/>
                </a:tc>
              </a:tr>
              <a:tr h="3779520">
                <a:tc>
                  <a:txBody>
                    <a:bodyPr/>
                    <a:lstStyle/>
                    <a:p>
                      <a:r>
                        <a:rPr lang="en-US" sz="1600" dirty="0" smtClean="0"/>
                        <a:t>1</a:t>
                      </a:r>
                      <a:endParaRPr lang="en-US" sz="1600" dirty="0"/>
                    </a:p>
                  </a:txBody>
                  <a:tcPr marL="121920" marR="121920" marT="60960" marB="60960"/>
                </a:tc>
                <a:tc>
                  <a:txBody>
                    <a:bodyPr/>
                    <a:lstStyle/>
                    <a:p>
                      <a:r>
                        <a:rPr lang="en-US" sz="1600"/>
                        <a:t>Stowe, Paul</a:t>
                      </a:r>
                      <a:endParaRPr lang="en-US" sz="1600"/>
                    </a:p>
                  </a:txBody>
                  <a:tcPr marL="121920" marR="121920" marT="60960" marB="60960"/>
                </a:tc>
                <a:tc>
                  <a:txBody>
                    <a:bodyPr/>
                    <a:lstStyle/>
                    <a:p>
                      <a:r>
                        <a:rPr lang="en-US" sz="1600"/>
                        <a:t>Developing and Evaluating Annotation Procedures for Twitter Data during Hazard Events</a:t>
                      </a:r>
                      <a:endParaRPr lang="en-US" sz="1600"/>
                    </a:p>
                  </a:txBody>
                  <a:tcPr marL="121920" marR="121920" marT="60960" marB="60960"/>
                </a:tc>
                <a:tc>
                  <a:txBody>
                    <a:bodyPr/>
                    <a:p>
                      <a:pPr>
                        <a:buNone/>
                      </a:pPr>
                      <a:r>
                        <a:rPr lang="en-US" sz="1600" dirty="0"/>
                        <a:t>Natural disasters through social media and provide an annotation scheme to identify themes in user's social media behavior. It has three contributions: Annotation scheme to consistently identify hazard-related themes in Twitter, an overview of agreement rates and difficulties in identifying annotation categories, and a public release of both the dataset and guidelines developed from this scheme.</a:t>
                      </a:r>
                      <a:endParaRPr lang="en-US" sz="1600" dirty="0"/>
                    </a:p>
                  </a:txBody>
                  <a:tcPr marL="121920" marR="121920" marT="60960" marB="60960"/>
                </a:tc>
                <a:tc>
                  <a:txBody>
                    <a:bodyPr/>
                    <a:lstStyle/>
                    <a:p>
                      <a:r>
                        <a:rPr lang="en-US" sz="1600" dirty="0"/>
                        <a:t> 2016</a:t>
                      </a:r>
                      <a:endParaRPr lang="en-US" sz="1600" dirty="0"/>
                    </a:p>
                  </a:txBody>
                  <a:tcPr marL="121920" marR="121920" marT="60960" marB="60960"/>
                </a:tc>
                <a:tc>
                  <a:txBody>
                    <a:bodyPr/>
                    <a:p>
                      <a:pPr>
                        <a:buNone/>
                      </a:pPr>
                      <a:r>
                        <a:rPr lang="en-US" sz="1600" dirty="0"/>
                        <a:t>Own data</a:t>
                      </a:r>
                      <a:endParaRPr lang="en-US" sz="1600" dirty="0"/>
                    </a:p>
                  </a:txBody>
                  <a:tcPr marL="121920" marR="121920" marT="60960" marB="60960"/>
                </a:tc>
                <a:tc>
                  <a:txBody>
                    <a:bodyPr/>
                    <a:p>
                      <a:pPr>
                        <a:buNone/>
                      </a:pPr>
                      <a:r>
                        <a:rPr lang="en-US" sz="1600" dirty="0"/>
                        <a:t> SVM, MaxEnt, NB</a:t>
                      </a:r>
                      <a:endParaRPr lang="en-US" sz="1600" dirty="0"/>
                    </a:p>
                  </a:txBody>
                  <a:tcPr marL="121920" marR="121920" marT="60960" marB="60960"/>
                </a:tc>
                <a:tc>
                  <a:txBody>
                    <a:bodyPr/>
                    <a:p>
                      <a:pPr>
                        <a:buNone/>
                      </a:pPr>
                      <a:r>
                        <a:rPr lang="en-US" sz="1600" dirty="0"/>
                        <a:t>   0.72 </a:t>
                      </a:r>
                      <a:endParaRPr lang="en-US" sz="1600" dirty="0"/>
                    </a:p>
                  </a:txBody>
                  <a:tcPr marL="121920" marR="121920" marT="60960" marB="60960"/>
                </a:tc>
                <a:tc>
                  <a:txBody>
                    <a:bodyPr/>
                    <a:lstStyle/>
                    <a:p>
                      <a:r>
                        <a:rPr lang="en-US" sz="1600" b="1" dirty="0"/>
                        <a:t>adv</a:t>
                      </a:r>
                      <a:r>
                        <a:rPr lang="en-US" sz="1600" dirty="0"/>
                        <a:t>:- The understanding gained in their paper can then be used to help design strategies to improve hazard risk communication and support protective decision making.</a:t>
                      </a:r>
                      <a:endParaRPr lang="en-US" sz="1600" dirty="0"/>
                    </a:p>
                    <a:p>
                      <a:r>
                        <a:rPr lang="en-US" sz="1600" b="1" dirty="0"/>
                        <a:t>dis.adv</a:t>
                      </a:r>
                      <a:r>
                        <a:rPr lang="en-US" sz="1600" dirty="0"/>
                        <a:t>:- Social and economic outcomes is negative.Observing others and taking preparatory actions may influence a user's own decisions.</a:t>
                      </a:r>
                      <a:endParaRPr lang="en-US" sz="1600" dirty="0"/>
                    </a:p>
                  </a:txBody>
                  <a:tcPr marL="121920" marR="121920" marT="60960" marB="60960"/>
                </a:tc>
              </a:tr>
            </a:tbl>
          </a:graphicData>
        </a:graphic>
      </p:graphicFrame>
      <p:sp>
        <p:nvSpPr>
          <p:cNvPr id="6" name="Date Placeholder 5"/>
          <p:cNvSpPr>
            <a:spLocks noGrp="1"/>
          </p:cNvSpPr>
          <p:nvPr>
            <p:ph type="dt" sz="half" idx="10"/>
          </p:nvPr>
        </p:nvSpPr>
        <p:spPr/>
        <p:txBody>
          <a:bodyPr/>
          <a:lstStyle/>
          <a:p>
            <a:r>
              <a:rPr lang="en-US" sz="1600" dirty="0"/>
              <a:t>.</a:t>
            </a:r>
            <a:endParaRPr lang="en-US" sz="1600" dirty="0"/>
          </a:p>
        </p:txBody>
      </p:sp>
      <p:sp>
        <p:nvSpPr>
          <p:cNvPr id="7" name="Slide Number Placeholder 6"/>
          <p:cNvSpPr>
            <a:spLocks noGrp="1"/>
          </p:cNvSpPr>
          <p:nvPr>
            <p:ph type="sldNum" sz="quarter" idx="12"/>
          </p:nvPr>
        </p:nvSpPr>
        <p:spPr/>
        <p:txBody>
          <a:bodyPr/>
          <a:lstStyle/>
          <a:p>
            <a:r>
              <a:rPr lang="en-US" sz="1600" dirty="0"/>
              <a:t>.</a:t>
            </a:r>
            <a:endParaRPr lang="en-US" sz="1600" dirty="0"/>
          </a:p>
        </p:txBody>
      </p:sp>
      <p:sp>
        <p:nvSpPr>
          <p:cNvPr id="8" name="Footer Placeholder 7"/>
          <p:cNvSpPr>
            <a:spLocks noGrp="1"/>
          </p:cNvSpPr>
          <p:nvPr>
            <p:ph type="ftr" sz="quarter" idx="11"/>
          </p:nvPr>
        </p:nvSpPr>
        <p:spPr/>
        <p:txBody>
          <a:bodyPr/>
          <a:lstStyle/>
          <a:p>
            <a:r>
              <a:rPr lang="en-US" sz="1600" dirty="0"/>
              <a:t>.</a:t>
            </a:r>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245" y="96520"/>
            <a:ext cx="9520555" cy="531495"/>
          </a:xfrm>
        </p:spPr>
        <p:txBody>
          <a:bodyPr>
            <a:normAutofit fontScale="90000"/>
          </a:bodyPr>
          <a:lstStyle/>
          <a:p>
            <a:r>
              <a:rPr lang="en-US" dirty="0" smtClean="0">
                <a:solidFill>
                  <a:srgbClr val="002060"/>
                </a:solidFill>
                <a:latin typeface="Gill Sans MT" panose="020B0502020104020203" pitchFamily="34" charset="0"/>
                <a:cs typeface="Arial" panose="020B0604020202020204"/>
                <a:sym typeface="Arial" panose="020B0604020202020204"/>
              </a:rPr>
              <a:t>Literature/Existing Solutions Review</a:t>
            </a:r>
            <a:endParaRPr lang="en-US" dirty="0">
              <a:solidFill>
                <a:srgbClr val="002060"/>
              </a:solidFill>
              <a:latin typeface="Gill Sans MT" panose="020B0502020104020203" pitchFamily="34" charset="0"/>
            </a:endParaRPr>
          </a:p>
        </p:txBody>
      </p:sp>
      <p:graphicFrame>
        <p:nvGraphicFramePr>
          <p:cNvPr id="9" name="Content Placeholder 8"/>
          <p:cNvGraphicFramePr>
            <a:graphicFrameLocks noGrp="1"/>
          </p:cNvGraphicFramePr>
          <p:nvPr>
            <p:ph idx="1"/>
          </p:nvPr>
        </p:nvGraphicFramePr>
        <p:xfrm>
          <a:off x="0" y="96520"/>
          <a:ext cx="12192635" cy="6944360"/>
        </p:xfrm>
        <a:graphic>
          <a:graphicData uri="http://schemas.openxmlformats.org/drawingml/2006/table">
            <a:tbl>
              <a:tblPr firstRow="1" bandRow="1">
                <a:tableStyleId>{5C22544A-7EE6-4342-B048-85BDC9FD1C3A}</a:tableStyleId>
              </a:tblPr>
              <a:tblGrid>
                <a:gridCol w="357505"/>
                <a:gridCol w="850900"/>
                <a:gridCol w="1475105"/>
                <a:gridCol w="3048000"/>
                <a:gridCol w="796290"/>
                <a:gridCol w="905510"/>
                <a:gridCol w="848360"/>
                <a:gridCol w="795020"/>
                <a:gridCol w="3115945"/>
              </a:tblGrid>
              <a:tr h="2360930">
                <a:tc>
                  <a:txBody>
                    <a:bodyPr/>
                    <a:lstStyle/>
                    <a:p>
                      <a:r>
                        <a:rPr lang="en-US" sz="1600" dirty="0" smtClean="0"/>
                        <a:t>Sl. No</a:t>
                      </a:r>
                      <a:endParaRPr lang="en-US" sz="1600" dirty="0"/>
                    </a:p>
                  </a:txBody>
                  <a:tcPr marL="121920" marR="121920" marT="60960" marB="60960"/>
                </a:tc>
                <a:tc>
                  <a:txBody>
                    <a:bodyPr/>
                    <a:lstStyle/>
                    <a:p>
                      <a:r>
                        <a:rPr lang="en-US" sz="1600" dirty="0" smtClean="0"/>
                        <a:t>Authors</a:t>
                      </a:r>
                      <a:endParaRPr lang="en-US" sz="1600" dirty="0"/>
                    </a:p>
                  </a:txBody>
                  <a:tcPr marL="121920" marR="121920" marT="60960" marB="60960"/>
                </a:tc>
                <a:tc>
                  <a:txBody>
                    <a:bodyPr/>
                    <a:lstStyle/>
                    <a:p>
                      <a:r>
                        <a:rPr lang="en-US" sz="1600" dirty="0" smtClean="0"/>
                        <a:t>Title</a:t>
                      </a:r>
                      <a:endParaRPr lang="en-US" sz="1600" dirty="0"/>
                    </a:p>
                  </a:txBody>
                  <a:tcPr marL="121920" marR="121920" marT="60960" marB="60960"/>
                </a:tc>
                <a:tc>
                  <a:txBody>
                    <a:bodyPr/>
                    <a:p>
                      <a:pPr>
                        <a:buNone/>
                      </a:pPr>
                      <a:r>
                        <a:rPr lang="en-US" sz="1600" dirty="0"/>
                        <a:t>Abstract</a:t>
                      </a:r>
                      <a:endParaRPr lang="en-US" sz="1600" dirty="0"/>
                    </a:p>
                  </a:txBody>
                  <a:tcPr marL="121920" marR="121920" marT="60960" marB="60960"/>
                </a:tc>
                <a:tc>
                  <a:txBody>
                    <a:bodyPr/>
                    <a:lstStyle/>
                    <a:p>
                      <a:r>
                        <a:rPr lang="en-US" sz="1600" dirty="0" smtClean="0"/>
                        <a:t>Journal Name, Year</a:t>
                      </a:r>
                      <a:endParaRPr lang="en-US" sz="1600" dirty="0"/>
                    </a:p>
                  </a:txBody>
                  <a:tcPr marL="121920" marR="121920" marT="60960" marB="60960"/>
                </a:tc>
                <a:tc>
                  <a:txBody>
                    <a:bodyPr/>
                    <a:p>
                      <a:pPr>
                        <a:buNone/>
                      </a:pPr>
                      <a:r>
                        <a:rPr lang="en-US" sz="1600" dirty="0"/>
                        <a:t>Data set</a:t>
                      </a:r>
                      <a:endParaRPr lang="en-US" sz="1600" dirty="0"/>
                    </a:p>
                  </a:txBody>
                  <a:tcPr marL="121920" marR="121920" marT="60960" marB="60960"/>
                </a:tc>
                <a:tc>
                  <a:txBody>
                    <a:bodyPr/>
                    <a:p>
                      <a:pPr>
                        <a:buNone/>
                      </a:pPr>
                      <a:r>
                        <a:rPr lang="en-US" sz="1600" dirty="0">
                          <a:sym typeface="+mn-ea"/>
                        </a:rPr>
                        <a:t>Methodology</a:t>
                      </a:r>
                      <a:endParaRPr lang="en-US" sz="1600" dirty="0"/>
                    </a:p>
                  </a:txBody>
                  <a:tcPr marL="121920" marR="121920" marT="60960" marB="60960"/>
                </a:tc>
                <a:tc>
                  <a:txBody>
                    <a:bodyPr/>
                    <a:p>
                      <a:pPr>
                        <a:buNone/>
                      </a:pPr>
                      <a:r>
                        <a:rPr lang="en-US" sz="1600" dirty="0"/>
                        <a:t> performance measure </a:t>
                      </a:r>
                      <a:endParaRPr lang="en-US" sz="1600" dirty="0"/>
                    </a:p>
                    <a:p>
                      <a:pPr>
                        <a:buNone/>
                      </a:pPr>
                      <a:endParaRPr lang="en-US" sz="1600" dirty="0"/>
                    </a:p>
                    <a:p>
                      <a:pPr>
                        <a:buNone/>
                      </a:pPr>
                      <a:endParaRPr lang="en-US" sz="1600" dirty="0"/>
                    </a:p>
                  </a:txBody>
                  <a:tcPr marL="121920" marR="121920" marT="60960" marB="60960"/>
                </a:tc>
                <a:tc>
                  <a:txBody>
                    <a:bodyPr/>
                    <a:lstStyle/>
                    <a:p>
                      <a:r>
                        <a:rPr lang="en-US" sz="1600" dirty="0">
                          <a:sym typeface="+mn-ea"/>
                        </a:rPr>
                        <a:t>pros</a:t>
                      </a:r>
                      <a:endParaRPr lang="en-US" sz="1600" dirty="0">
                        <a:sym typeface="+mn-ea"/>
                      </a:endParaRPr>
                    </a:p>
                    <a:p>
                      <a:r>
                        <a:rPr lang="en-US" sz="1600" dirty="0">
                          <a:sym typeface="+mn-ea"/>
                        </a:rPr>
                        <a:t> &amp; cons</a:t>
                      </a:r>
                      <a:endParaRPr lang="en-US" sz="1600" dirty="0"/>
                    </a:p>
                    <a:p>
                      <a:endParaRPr lang="en-US" sz="1600" dirty="0"/>
                    </a:p>
                  </a:txBody>
                  <a:tcPr marL="121920" marR="121920" marT="60960" marB="60960"/>
                </a:tc>
              </a:tr>
              <a:tr h="4583430">
                <a:tc>
                  <a:txBody>
                    <a:bodyPr/>
                    <a:lstStyle/>
                    <a:p>
                      <a:r>
                        <a:rPr lang="en-US" sz="1600" dirty="0"/>
                        <a:t>2</a:t>
                      </a:r>
                      <a:endParaRPr lang="en-US" sz="1600" dirty="0"/>
                    </a:p>
                  </a:txBody>
                  <a:tcPr marL="121920" marR="121920" marT="60960" marB="60960"/>
                </a:tc>
                <a:tc>
                  <a:txBody>
                    <a:bodyPr/>
                    <a:lstStyle/>
                    <a:p>
                      <a:r>
                        <a:rPr lang="en-US" sz="1600" dirty="0">
                          <a:sym typeface="+mn-ea"/>
                        </a:rPr>
                        <a:t>GregoireBurel</a:t>
                      </a:r>
                      <a:endParaRPr lang="en-US" sz="1600" dirty="0"/>
                    </a:p>
                    <a:p>
                      <a:r>
                        <a:rPr lang="en-US" sz="1600" dirty="0">
                          <a:sym typeface="+mn-ea"/>
                        </a:rPr>
                        <a:t>HarithAlni</a:t>
                      </a:r>
                      <a:endParaRPr lang="en-US" sz="1600" dirty="0"/>
                    </a:p>
                    <a:p>
                      <a:endParaRPr lang="en-US" sz="1600"/>
                    </a:p>
                  </a:txBody>
                  <a:tcPr marL="121920" marR="121920" marT="60960" marB="60960"/>
                </a:tc>
                <a:tc>
                  <a:txBody>
                    <a:bodyPr/>
                    <a:lstStyle/>
                    <a:p>
                      <a:r>
                        <a:rPr lang="en-US" sz="1600" dirty="0">
                          <a:sym typeface="+mn-ea"/>
                        </a:rPr>
                        <a:t>Crisis Event Extraction Service</a:t>
                      </a:r>
                      <a:endParaRPr lang="en-US" sz="1600" dirty="0"/>
                    </a:p>
                    <a:p>
                      <a:r>
                        <a:rPr lang="en-US" sz="1600" dirty="0">
                          <a:sym typeface="+mn-ea"/>
                        </a:rPr>
                        <a:t>(CREES) – Automatic Detection and</a:t>
                      </a:r>
                      <a:endParaRPr lang="en-US" sz="1600" dirty="0"/>
                    </a:p>
                    <a:p>
                      <a:r>
                        <a:rPr lang="en-US" sz="1600" dirty="0">
                          <a:sym typeface="+mn-ea"/>
                        </a:rPr>
                        <a:t>Classification of Crisis-related Content</a:t>
                      </a:r>
                      <a:endParaRPr lang="en-US" sz="1600" dirty="0"/>
                    </a:p>
                    <a:p>
                      <a:r>
                        <a:rPr lang="en-US" sz="1600" dirty="0">
                          <a:sym typeface="+mn-ea"/>
                        </a:rPr>
                        <a:t>on Social Media</a:t>
                      </a:r>
                      <a:endParaRPr lang="en-US" sz="1600" dirty="0"/>
                    </a:p>
                    <a:p>
                      <a:endParaRPr lang="en-US" sz="1600"/>
                    </a:p>
                  </a:txBody>
                  <a:tcPr marL="121920" marR="121920" marT="60960" marB="60960"/>
                </a:tc>
                <a:tc>
                  <a:txBody>
                    <a:bodyPr/>
                    <a:p>
                      <a:pPr>
                        <a:buNone/>
                      </a:pPr>
                      <a:r>
                        <a:rPr lang="en-US" sz="1600" dirty="0">
                          <a:sym typeface="+mn-ea"/>
                        </a:rPr>
                        <a:t>Gregoire Burel and Harith Alani has conveyed that Crisis Event Extraction Service (CREES) is an open-source web API that automatically classifies posts during crisis situations. The service provides annotations for crisis-related documents, event types and information categories. It is backed by Convolutional Neural Networks (CNNs) and validated against traditional machine learning models.</a:t>
                      </a:r>
                      <a:endParaRPr lang="en-US" sz="1600" dirty="0"/>
                    </a:p>
                    <a:p>
                      <a:pPr>
                        <a:buNone/>
                      </a:pPr>
                      <a:endParaRPr lang="en-US" sz="1600" dirty="0"/>
                    </a:p>
                  </a:txBody>
                  <a:tcPr marL="121920" marR="121920" marT="60960" marB="60960"/>
                </a:tc>
                <a:tc>
                  <a:txBody>
                    <a:bodyPr/>
                    <a:lstStyle/>
                    <a:p>
                      <a:r>
                        <a:rPr lang="en-US" sz="1600" dirty="0"/>
                        <a:t> 2018</a:t>
                      </a:r>
                      <a:endParaRPr lang="en-US" sz="1600" dirty="0"/>
                    </a:p>
                  </a:txBody>
                  <a:tcPr marL="121920" marR="121920" marT="60960" marB="60960"/>
                </a:tc>
                <a:tc>
                  <a:txBody>
                    <a:bodyPr/>
                    <a:p>
                      <a:pPr>
                        <a:buNone/>
                      </a:pPr>
                      <a:r>
                        <a:rPr lang="en-US" sz="1600" dirty="0">
                          <a:sym typeface="+mn-ea"/>
                        </a:rPr>
                        <a:t>CrisisLexT26</a:t>
                      </a:r>
                      <a:endParaRPr lang="en-US" sz="1600" dirty="0"/>
                    </a:p>
                    <a:p>
                      <a:pPr>
                        <a:buNone/>
                      </a:pPr>
                      <a:endParaRPr lang="en-US" sz="1600" dirty="0"/>
                    </a:p>
                  </a:txBody>
                  <a:tcPr marL="121920" marR="121920" marT="60960" marB="60960"/>
                </a:tc>
                <a:tc>
                  <a:txBody>
                    <a:bodyPr/>
                    <a:p>
                      <a:pPr>
                        <a:buNone/>
                      </a:pPr>
                      <a:r>
                        <a:rPr lang="en-US" sz="1600" dirty="0"/>
                        <a:t> </a:t>
                      </a:r>
                      <a:r>
                        <a:rPr lang="en-US" sz="1600" dirty="0">
                          <a:sym typeface="+mn-ea"/>
                        </a:rPr>
                        <a:t>NB, CART, SVM,CNN</a:t>
                      </a:r>
                      <a:endParaRPr lang="en-US" sz="1600" dirty="0"/>
                    </a:p>
                    <a:p>
                      <a:pPr>
                        <a:buNone/>
                      </a:pPr>
                      <a:endParaRPr lang="en-US" sz="1600" dirty="0"/>
                    </a:p>
                  </a:txBody>
                  <a:tcPr marL="121920" marR="121920" marT="60960" marB="60960"/>
                </a:tc>
                <a:tc>
                  <a:txBody>
                    <a:bodyPr/>
                    <a:p>
                      <a:pPr>
                        <a:buNone/>
                      </a:pPr>
                      <a:r>
                        <a:rPr lang="en-US" sz="1600" dirty="0"/>
                        <a:t>  </a:t>
                      </a:r>
                      <a:r>
                        <a:rPr lang="en-US" sz="1600" dirty="0">
                          <a:sym typeface="+mn-ea"/>
                        </a:rPr>
                        <a:t>0.83</a:t>
                      </a:r>
                      <a:endParaRPr lang="en-US" sz="1600" dirty="0"/>
                    </a:p>
                    <a:p>
                      <a:pPr>
                        <a:buNone/>
                      </a:pPr>
                      <a:r>
                        <a:rPr lang="en-US" sz="1600" dirty="0"/>
                        <a:t> </a:t>
                      </a:r>
                      <a:endParaRPr lang="en-US" sz="1600" dirty="0"/>
                    </a:p>
                  </a:txBody>
                  <a:tcPr marL="121920" marR="121920" marT="60960" marB="60960"/>
                </a:tc>
                <a:tc>
                  <a:txBody>
                    <a:bodyPr/>
                    <a:lstStyle/>
                    <a:p>
                      <a:r>
                        <a:rPr lang="en-US" sz="1600" b="1" dirty="0"/>
                        <a:t>adv</a:t>
                      </a:r>
                      <a:r>
                        <a:rPr lang="en-US" sz="1600" dirty="0"/>
                        <a:t>:- </a:t>
                      </a:r>
                      <a:r>
                        <a:rPr lang="en-US" sz="1600" dirty="0">
                          <a:sym typeface="+mn-ea"/>
                        </a:rPr>
                        <a:t>In there paper, CREES is designed to be lightweight in comparison to other tools that use machine learning methods to aid in the analysis of social media documents during crises, such as the Spreadsheet software.</a:t>
                      </a:r>
                      <a:endParaRPr lang="en-US" sz="1600" dirty="0"/>
                    </a:p>
                    <a:p>
                      <a:r>
                        <a:rPr lang="en-US" sz="1600" b="1" dirty="0"/>
                        <a:t>dis.adv</a:t>
                      </a:r>
                      <a:r>
                        <a:rPr lang="en-US" sz="1600" dirty="0"/>
                        <a:t>:- </a:t>
                      </a:r>
                      <a:r>
                        <a:rPr lang="en-US" sz="1600" dirty="0">
                          <a:sym typeface="+mn-ea"/>
                        </a:rPr>
                        <a:t>While improving the CNN models can result in better predictions, the CREES currently does not support rate-limiting, user authentication, or advanced caching features.</a:t>
                      </a:r>
                      <a:endParaRPr lang="en-US" sz="1600" dirty="0"/>
                    </a:p>
                    <a:p>
                      <a:endParaRPr lang="en-US" sz="1600" dirty="0"/>
                    </a:p>
                  </a:txBody>
                  <a:tcPr marL="121920" marR="121920" marT="60960" marB="60960"/>
                </a:tc>
              </a:tr>
            </a:tbl>
          </a:graphicData>
        </a:graphic>
      </p:graphicFrame>
      <p:sp>
        <p:nvSpPr>
          <p:cNvPr id="6" name="Date Placeholder 5"/>
          <p:cNvSpPr>
            <a:spLocks noGrp="1"/>
          </p:cNvSpPr>
          <p:nvPr>
            <p:ph type="dt" sz="half" idx="10"/>
          </p:nvPr>
        </p:nvSpPr>
        <p:spPr/>
        <p:txBody>
          <a:bodyPr/>
          <a:lstStyle/>
          <a:p>
            <a:r>
              <a:rPr lang="en-US" sz="1600" dirty="0"/>
              <a:t>.</a:t>
            </a:r>
            <a:endParaRPr lang="en-US" sz="1600" dirty="0"/>
          </a:p>
        </p:txBody>
      </p:sp>
      <p:sp>
        <p:nvSpPr>
          <p:cNvPr id="7" name="Slide Number Placeholder 6"/>
          <p:cNvSpPr>
            <a:spLocks noGrp="1"/>
          </p:cNvSpPr>
          <p:nvPr>
            <p:ph type="sldNum" sz="quarter" idx="12"/>
          </p:nvPr>
        </p:nvSpPr>
        <p:spPr/>
        <p:txBody>
          <a:bodyPr/>
          <a:lstStyle/>
          <a:p>
            <a:r>
              <a:rPr lang="en-US" sz="1600" dirty="0"/>
              <a:t>.</a:t>
            </a:r>
            <a:endParaRPr lang="en-US" sz="1600" dirty="0"/>
          </a:p>
        </p:txBody>
      </p:sp>
      <p:sp>
        <p:nvSpPr>
          <p:cNvPr id="8" name="Footer Placeholder 7"/>
          <p:cNvSpPr>
            <a:spLocks noGrp="1"/>
          </p:cNvSpPr>
          <p:nvPr>
            <p:ph type="ftr" sz="quarter" idx="11"/>
          </p:nvPr>
        </p:nvSpPr>
        <p:spPr/>
        <p:txBody>
          <a:bodyPr/>
          <a:lstStyle/>
          <a:p>
            <a:r>
              <a:rPr lang="en-US" sz="1600" dirty="0"/>
              <a:t>.</a:t>
            </a:r>
            <a:endParaRPr 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245" y="96520"/>
            <a:ext cx="9520555" cy="531495"/>
          </a:xfrm>
        </p:spPr>
        <p:txBody>
          <a:bodyPr>
            <a:normAutofit fontScale="90000"/>
          </a:bodyPr>
          <a:lstStyle/>
          <a:p>
            <a:r>
              <a:rPr lang="en-US" dirty="0" smtClean="0">
                <a:solidFill>
                  <a:srgbClr val="002060"/>
                </a:solidFill>
                <a:latin typeface="Gill Sans MT" panose="020B0502020104020203" pitchFamily="34" charset="0"/>
                <a:cs typeface="Arial" panose="020B0604020202020204"/>
                <a:sym typeface="Arial" panose="020B0604020202020204"/>
              </a:rPr>
              <a:t>Literature/Existing Solutions Review</a:t>
            </a:r>
            <a:endParaRPr lang="en-US" dirty="0">
              <a:solidFill>
                <a:srgbClr val="002060"/>
              </a:solidFill>
              <a:latin typeface="Gill Sans MT" panose="020B0502020104020203" pitchFamily="34" charset="0"/>
            </a:endParaRPr>
          </a:p>
        </p:txBody>
      </p:sp>
      <p:graphicFrame>
        <p:nvGraphicFramePr>
          <p:cNvPr id="9" name="Content Placeholder 8"/>
          <p:cNvGraphicFramePr>
            <a:graphicFrameLocks noGrp="1"/>
          </p:cNvGraphicFramePr>
          <p:nvPr>
            <p:ph idx="1"/>
          </p:nvPr>
        </p:nvGraphicFramePr>
        <p:xfrm>
          <a:off x="0" y="96520"/>
          <a:ext cx="12192635" cy="6739890"/>
        </p:xfrm>
        <a:graphic>
          <a:graphicData uri="http://schemas.openxmlformats.org/drawingml/2006/table">
            <a:tbl>
              <a:tblPr firstRow="1" bandRow="1">
                <a:tableStyleId>{5C22544A-7EE6-4342-B048-85BDC9FD1C3A}</a:tableStyleId>
              </a:tblPr>
              <a:tblGrid>
                <a:gridCol w="357505"/>
                <a:gridCol w="850900"/>
                <a:gridCol w="1302385"/>
                <a:gridCol w="3220720"/>
                <a:gridCol w="796290"/>
                <a:gridCol w="905510"/>
                <a:gridCol w="848360"/>
                <a:gridCol w="795020"/>
                <a:gridCol w="3115945"/>
              </a:tblGrid>
              <a:tr h="2372360">
                <a:tc>
                  <a:txBody>
                    <a:bodyPr/>
                    <a:lstStyle/>
                    <a:p>
                      <a:r>
                        <a:rPr lang="en-US" sz="1600" dirty="0" smtClean="0"/>
                        <a:t>Sl. No</a:t>
                      </a:r>
                      <a:endParaRPr lang="en-US" sz="1600" dirty="0"/>
                    </a:p>
                  </a:txBody>
                  <a:tcPr marL="121920" marR="121920" marT="60960" marB="60960"/>
                </a:tc>
                <a:tc>
                  <a:txBody>
                    <a:bodyPr/>
                    <a:lstStyle/>
                    <a:p>
                      <a:r>
                        <a:rPr lang="en-US" sz="1600" dirty="0" smtClean="0"/>
                        <a:t>Authors</a:t>
                      </a:r>
                      <a:endParaRPr lang="en-US" sz="1600" dirty="0"/>
                    </a:p>
                  </a:txBody>
                  <a:tcPr marL="121920" marR="121920" marT="60960" marB="60960"/>
                </a:tc>
                <a:tc>
                  <a:txBody>
                    <a:bodyPr/>
                    <a:lstStyle/>
                    <a:p>
                      <a:r>
                        <a:rPr lang="en-US" sz="1600" dirty="0" smtClean="0"/>
                        <a:t>Title</a:t>
                      </a:r>
                      <a:endParaRPr lang="en-US" sz="1600" dirty="0"/>
                    </a:p>
                  </a:txBody>
                  <a:tcPr marL="121920" marR="121920" marT="60960" marB="60960"/>
                </a:tc>
                <a:tc>
                  <a:txBody>
                    <a:bodyPr/>
                    <a:p>
                      <a:pPr>
                        <a:buNone/>
                      </a:pPr>
                      <a:r>
                        <a:rPr lang="en-US" sz="1600" dirty="0"/>
                        <a:t>Abstract</a:t>
                      </a:r>
                      <a:endParaRPr lang="en-US" sz="1600" dirty="0"/>
                    </a:p>
                  </a:txBody>
                  <a:tcPr marL="121920" marR="121920" marT="60960" marB="60960"/>
                </a:tc>
                <a:tc>
                  <a:txBody>
                    <a:bodyPr/>
                    <a:lstStyle/>
                    <a:p>
                      <a:r>
                        <a:rPr lang="en-US" sz="1600" dirty="0" smtClean="0"/>
                        <a:t>Journal Name, Year</a:t>
                      </a:r>
                      <a:endParaRPr lang="en-US" sz="1600" dirty="0"/>
                    </a:p>
                  </a:txBody>
                  <a:tcPr marL="121920" marR="121920" marT="60960" marB="60960"/>
                </a:tc>
                <a:tc>
                  <a:txBody>
                    <a:bodyPr/>
                    <a:p>
                      <a:pPr>
                        <a:buNone/>
                      </a:pPr>
                      <a:r>
                        <a:rPr lang="en-US" sz="1600" dirty="0"/>
                        <a:t>Data set</a:t>
                      </a:r>
                      <a:endParaRPr lang="en-US" sz="1600" dirty="0"/>
                    </a:p>
                  </a:txBody>
                  <a:tcPr marL="121920" marR="121920" marT="60960" marB="60960"/>
                </a:tc>
                <a:tc>
                  <a:txBody>
                    <a:bodyPr/>
                    <a:p>
                      <a:pPr>
                        <a:buNone/>
                      </a:pPr>
                      <a:r>
                        <a:rPr lang="en-US" sz="1600" dirty="0">
                          <a:sym typeface="+mn-ea"/>
                        </a:rPr>
                        <a:t>Methodology</a:t>
                      </a:r>
                      <a:endParaRPr lang="en-US" sz="1600" dirty="0"/>
                    </a:p>
                  </a:txBody>
                  <a:tcPr marL="121920" marR="121920" marT="60960" marB="60960"/>
                </a:tc>
                <a:tc>
                  <a:txBody>
                    <a:bodyPr/>
                    <a:p>
                      <a:pPr>
                        <a:buNone/>
                      </a:pPr>
                      <a:r>
                        <a:rPr lang="en-US" sz="1600" dirty="0"/>
                        <a:t> performance measure </a:t>
                      </a:r>
                      <a:endParaRPr lang="en-US" sz="1600" dirty="0"/>
                    </a:p>
                    <a:p>
                      <a:pPr>
                        <a:buNone/>
                      </a:pPr>
                      <a:endParaRPr lang="en-US" sz="1600" dirty="0"/>
                    </a:p>
                    <a:p>
                      <a:pPr>
                        <a:buNone/>
                      </a:pPr>
                      <a:endParaRPr lang="en-US" sz="1600" dirty="0"/>
                    </a:p>
                  </a:txBody>
                  <a:tcPr marL="121920" marR="121920" marT="60960" marB="60960"/>
                </a:tc>
                <a:tc>
                  <a:txBody>
                    <a:bodyPr/>
                    <a:lstStyle/>
                    <a:p>
                      <a:r>
                        <a:rPr lang="en-US" sz="1600" dirty="0">
                          <a:sym typeface="+mn-ea"/>
                        </a:rPr>
                        <a:t>pros</a:t>
                      </a:r>
                      <a:endParaRPr lang="en-US" sz="1600" dirty="0">
                        <a:sym typeface="+mn-ea"/>
                      </a:endParaRPr>
                    </a:p>
                    <a:p>
                      <a:r>
                        <a:rPr lang="en-US" sz="1600" dirty="0">
                          <a:sym typeface="+mn-ea"/>
                        </a:rPr>
                        <a:t> &amp; cons</a:t>
                      </a:r>
                      <a:endParaRPr lang="en-US" sz="1600" dirty="0"/>
                    </a:p>
                    <a:p>
                      <a:endParaRPr lang="en-US" sz="1600" dirty="0"/>
                    </a:p>
                  </a:txBody>
                  <a:tcPr marL="121920" marR="121920" marT="60960" marB="60960"/>
                </a:tc>
              </a:tr>
              <a:tr h="4367530">
                <a:tc>
                  <a:txBody>
                    <a:bodyPr/>
                    <a:lstStyle/>
                    <a:p>
                      <a:r>
                        <a:rPr lang="en-US" sz="1600" dirty="0"/>
                        <a:t>3</a:t>
                      </a:r>
                      <a:endParaRPr lang="en-US" sz="1600" dirty="0"/>
                    </a:p>
                  </a:txBody>
                  <a:tcPr marL="121920" marR="121920" marT="60960" marB="60960"/>
                </a:tc>
                <a:tc>
                  <a:txBody>
                    <a:bodyPr/>
                    <a:lstStyle/>
                    <a:p>
                      <a:r>
                        <a:rPr lang="en-US" sz="1600" dirty="0">
                          <a:sym typeface="+mn-ea"/>
                        </a:rPr>
                        <a:t>Prashant Khare, Gregoire Burel, Harith Alani</a:t>
                      </a:r>
                      <a:endParaRPr lang="en-US" sz="1600" dirty="0"/>
                    </a:p>
                    <a:p>
                      <a:endParaRPr lang="en-US" sz="1600"/>
                    </a:p>
                  </a:txBody>
                  <a:tcPr marL="121920" marR="121920" marT="60960" marB="60960"/>
                </a:tc>
                <a:tc>
                  <a:txBody>
                    <a:bodyPr/>
                    <a:lstStyle/>
                    <a:p>
                      <a:r>
                        <a:rPr lang="en-US" sz="1600" dirty="0">
                          <a:sym typeface="+mn-ea"/>
                        </a:rPr>
                        <a:t>Classifying Crises-Information Relevancy with Semantics</a:t>
                      </a:r>
                      <a:endParaRPr lang="en-US" sz="1600" dirty="0"/>
                    </a:p>
                    <a:p>
                      <a:endParaRPr lang="en-US" sz="1600"/>
                    </a:p>
                  </a:txBody>
                  <a:tcPr marL="121920" marR="121920" marT="60960" marB="60960"/>
                </a:tc>
                <a:tc>
                  <a:txBody>
                    <a:bodyPr/>
                    <a:p>
                      <a:pPr>
                        <a:buNone/>
                      </a:pPr>
                      <a:r>
                        <a:rPr lang="en-US" sz="1600" dirty="0"/>
                        <a:t>Prashant, Burel, Gregoire, Khare, Alani and Harith have communicated that the Social media platforms are key portals for sharing information during crisis situations. Human- itarian organisations struggle to sieve through the large volumes of data. Previous work focused on using statistical features, but this approach is sometimes inappropriate for different types of crisis. In this paper, we explore the impact of semantics in classifying Twitter posts.</a:t>
                      </a:r>
                      <a:endParaRPr lang="en-US" sz="1600" dirty="0"/>
                    </a:p>
                  </a:txBody>
                  <a:tcPr marL="121920" marR="121920" marT="60960" marB="60960"/>
                </a:tc>
                <a:tc>
                  <a:txBody>
                    <a:bodyPr/>
                    <a:lstStyle/>
                    <a:p>
                      <a:r>
                        <a:rPr lang="en-US" sz="1600" dirty="0"/>
                        <a:t> 2018</a:t>
                      </a:r>
                      <a:endParaRPr lang="en-US" sz="1600" dirty="0"/>
                    </a:p>
                  </a:txBody>
                  <a:tcPr marL="121920" marR="121920" marT="60960" marB="60960"/>
                </a:tc>
                <a:tc>
                  <a:txBody>
                    <a:bodyPr/>
                    <a:p>
                      <a:pPr>
                        <a:buNone/>
                      </a:pPr>
                      <a:r>
                        <a:rPr lang="en-US" sz="1600" dirty="0">
                          <a:sym typeface="+mn-ea"/>
                        </a:rPr>
                        <a:t>CrisisLexT26</a:t>
                      </a:r>
                      <a:endParaRPr lang="en-US" sz="1600" dirty="0"/>
                    </a:p>
                    <a:p>
                      <a:pPr>
                        <a:buNone/>
                      </a:pPr>
                      <a:endParaRPr lang="en-US" sz="1600" dirty="0"/>
                    </a:p>
                  </a:txBody>
                  <a:tcPr marL="121920" marR="121920" marT="60960" marB="60960"/>
                </a:tc>
                <a:tc>
                  <a:txBody>
                    <a:bodyPr/>
                    <a:p>
                      <a:pPr>
                        <a:buNone/>
                      </a:pPr>
                      <a:endParaRPr lang="en-US" sz="1600" dirty="0">
                        <a:sym typeface="+mn-ea"/>
                      </a:endParaRPr>
                    </a:p>
                    <a:p>
                      <a:pPr>
                        <a:buNone/>
                      </a:pPr>
                      <a:r>
                        <a:rPr lang="en-US" sz="1600" dirty="0">
                          <a:sym typeface="+mn-ea"/>
                        </a:rPr>
                        <a:t> SVM</a:t>
                      </a:r>
                      <a:endParaRPr lang="en-US" sz="1600" dirty="0"/>
                    </a:p>
                    <a:p>
                      <a:pPr>
                        <a:buNone/>
                      </a:pPr>
                      <a:endParaRPr lang="en-US" sz="1600" dirty="0"/>
                    </a:p>
                  </a:txBody>
                  <a:tcPr marL="121920" marR="121920" marT="60960" marB="60960"/>
                </a:tc>
                <a:tc>
                  <a:txBody>
                    <a:bodyPr/>
                    <a:p>
                      <a:pPr>
                        <a:buNone/>
                      </a:pPr>
                      <a:r>
                        <a:rPr lang="en-US" sz="1600" dirty="0"/>
                        <a:t>  </a:t>
                      </a:r>
                      <a:r>
                        <a:rPr lang="en-US" sz="1600" dirty="0">
                          <a:sym typeface="+mn-ea"/>
                        </a:rPr>
                        <a:t>0.86</a:t>
                      </a:r>
                      <a:endParaRPr lang="en-US" sz="1600" dirty="0"/>
                    </a:p>
                    <a:p>
                      <a:pPr>
                        <a:buNone/>
                      </a:pPr>
                      <a:r>
                        <a:rPr lang="en-US" sz="1600" dirty="0"/>
                        <a:t> </a:t>
                      </a:r>
                      <a:endParaRPr lang="en-US" sz="1600" dirty="0"/>
                    </a:p>
                  </a:txBody>
                  <a:tcPr marL="121920" marR="121920" marT="60960" marB="60960"/>
                </a:tc>
                <a:tc>
                  <a:txBody>
                    <a:bodyPr/>
                    <a:lstStyle/>
                    <a:p>
                      <a:r>
                        <a:rPr lang="en-US" sz="1600" dirty="0"/>
                        <a:t>While both the BabelNet and DBpedia</a:t>
                      </a:r>
                      <a:endParaRPr lang="en-US" sz="1600" dirty="0"/>
                    </a:p>
                    <a:p>
                      <a:r>
                        <a:rPr lang="en-US" sz="1600" dirty="0"/>
                        <a:t>semantics performed better than the statistical features, DBpedia semantics was</a:t>
                      </a:r>
                      <a:endParaRPr lang="en-US" sz="1600" dirty="0"/>
                    </a:p>
                    <a:p>
                      <a:r>
                        <a:rPr lang="en-US" sz="1600" dirty="0"/>
                        <a:t>found to be more consistent in its performance while classifying a new type of</a:t>
                      </a:r>
                      <a:endParaRPr lang="en-US" sz="1600" dirty="0"/>
                    </a:p>
                    <a:p>
                      <a:r>
                        <a:rPr lang="en-US" sz="1600" dirty="0"/>
                        <a:t>crisis event This is likely because of the better coverage and semantic depth that</a:t>
                      </a:r>
                      <a:endParaRPr lang="en-US" sz="1600" dirty="0"/>
                    </a:p>
                    <a:p>
                      <a:r>
                        <a:rPr lang="en-US" sz="1600" dirty="0"/>
                        <a:t>DBpedia provides. we dealt with data originating from different languages, but</a:t>
                      </a:r>
                      <a:endParaRPr lang="en-US" sz="1600" dirty="0"/>
                    </a:p>
                    <a:p>
                      <a:r>
                        <a:rPr lang="en-US" sz="1600" dirty="0"/>
                        <a:t>have not performed a cross-lingual analysis</a:t>
                      </a:r>
                      <a:endParaRPr lang="en-US" sz="1600" dirty="0"/>
                    </a:p>
                  </a:txBody>
                  <a:tcPr marL="121920" marR="121920" marT="60960" marB="60960"/>
                </a:tc>
              </a:tr>
            </a:tbl>
          </a:graphicData>
        </a:graphic>
      </p:graphicFrame>
      <p:sp>
        <p:nvSpPr>
          <p:cNvPr id="6" name="Date Placeholder 5"/>
          <p:cNvSpPr>
            <a:spLocks noGrp="1"/>
          </p:cNvSpPr>
          <p:nvPr>
            <p:ph type="dt" sz="half" idx="10"/>
          </p:nvPr>
        </p:nvSpPr>
        <p:spPr/>
        <p:txBody>
          <a:bodyPr/>
          <a:lstStyle/>
          <a:p>
            <a:r>
              <a:rPr lang="en-US" sz="1600" dirty="0"/>
              <a:t>.</a:t>
            </a:r>
            <a:endParaRPr lang="en-US" sz="1600" dirty="0"/>
          </a:p>
        </p:txBody>
      </p:sp>
      <p:sp>
        <p:nvSpPr>
          <p:cNvPr id="7" name="Slide Number Placeholder 6"/>
          <p:cNvSpPr>
            <a:spLocks noGrp="1"/>
          </p:cNvSpPr>
          <p:nvPr>
            <p:ph type="sldNum" sz="quarter" idx="12"/>
          </p:nvPr>
        </p:nvSpPr>
        <p:spPr/>
        <p:txBody>
          <a:bodyPr/>
          <a:lstStyle/>
          <a:p>
            <a:r>
              <a:rPr lang="en-US" sz="1600" dirty="0"/>
              <a:t>.</a:t>
            </a:r>
            <a:endParaRPr lang="en-US" sz="1600" dirty="0"/>
          </a:p>
        </p:txBody>
      </p:sp>
      <p:sp>
        <p:nvSpPr>
          <p:cNvPr id="8" name="Footer Placeholder 7"/>
          <p:cNvSpPr>
            <a:spLocks noGrp="1"/>
          </p:cNvSpPr>
          <p:nvPr>
            <p:ph type="ftr" sz="quarter" idx="11"/>
          </p:nvPr>
        </p:nvSpPr>
        <p:spPr/>
        <p:txBody>
          <a:bodyPr/>
          <a:lstStyle/>
          <a:p>
            <a:r>
              <a:rPr lang="en-US" sz="1600" dirty="0"/>
              <a:t>.</a:t>
            </a:r>
            <a:endParaRPr 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245" y="96520"/>
            <a:ext cx="9520555" cy="531495"/>
          </a:xfrm>
        </p:spPr>
        <p:txBody>
          <a:bodyPr>
            <a:normAutofit fontScale="90000"/>
          </a:bodyPr>
          <a:lstStyle/>
          <a:p>
            <a:r>
              <a:rPr lang="en-US" dirty="0" smtClean="0">
                <a:solidFill>
                  <a:srgbClr val="002060"/>
                </a:solidFill>
                <a:latin typeface="Gill Sans MT" panose="020B0502020104020203" pitchFamily="34" charset="0"/>
                <a:cs typeface="Arial" panose="020B0604020202020204"/>
                <a:sym typeface="Arial" panose="020B0604020202020204"/>
              </a:rPr>
              <a:t>Literature/Existing Solutions Review</a:t>
            </a:r>
            <a:endParaRPr lang="en-US" dirty="0">
              <a:solidFill>
                <a:srgbClr val="002060"/>
              </a:solidFill>
              <a:latin typeface="Gill Sans MT" panose="020B0502020104020203" pitchFamily="34" charset="0"/>
            </a:endParaRPr>
          </a:p>
        </p:txBody>
      </p:sp>
      <p:graphicFrame>
        <p:nvGraphicFramePr>
          <p:cNvPr id="9" name="Content Placeholder 8"/>
          <p:cNvGraphicFramePr>
            <a:graphicFrameLocks noGrp="1"/>
          </p:cNvGraphicFramePr>
          <p:nvPr>
            <p:ph idx="1"/>
          </p:nvPr>
        </p:nvGraphicFramePr>
        <p:xfrm>
          <a:off x="0" y="96520"/>
          <a:ext cx="12192635" cy="6583680"/>
        </p:xfrm>
        <a:graphic>
          <a:graphicData uri="http://schemas.openxmlformats.org/drawingml/2006/table">
            <a:tbl>
              <a:tblPr firstRow="1" bandRow="1">
                <a:tableStyleId>{5C22544A-7EE6-4342-B048-85BDC9FD1C3A}</a:tableStyleId>
              </a:tblPr>
              <a:tblGrid>
                <a:gridCol w="357505"/>
                <a:gridCol w="850900"/>
                <a:gridCol w="1302385"/>
                <a:gridCol w="2570480"/>
                <a:gridCol w="806450"/>
                <a:gridCol w="1200150"/>
                <a:gridCol w="1000760"/>
                <a:gridCol w="764540"/>
                <a:gridCol w="3339465"/>
              </a:tblGrid>
              <a:tr h="1544320">
                <a:tc>
                  <a:txBody>
                    <a:bodyPr/>
                    <a:lstStyle/>
                    <a:p>
                      <a:r>
                        <a:rPr lang="en-US" sz="1600" dirty="0" smtClean="0"/>
                        <a:t>Sl. No</a:t>
                      </a:r>
                      <a:endParaRPr lang="en-US" sz="1600" dirty="0"/>
                    </a:p>
                  </a:txBody>
                  <a:tcPr marL="121920" marR="121920" marT="60960" marB="60960"/>
                </a:tc>
                <a:tc>
                  <a:txBody>
                    <a:bodyPr/>
                    <a:lstStyle/>
                    <a:p>
                      <a:r>
                        <a:rPr lang="en-US" sz="1600" dirty="0" smtClean="0"/>
                        <a:t>Authors</a:t>
                      </a:r>
                      <a:endParaRPr lang="en-US" sz="1600" dirty="0"/>
                    </a:p>
                  </a:txBody>
                  <a:tcPr marL="121920" marR="121920" marT="60960" marB="60960"/>
                </a:tc>
                <a:tc>
                  <a:txBody>
                    <a:bodyPr/>
                    <a:lstStyle/>
                    <a:p>
                      <a:r>
                        <a:rPr lang="en-US" sz="1600" dirty="0" smtClean="0"/>
                        <a:t>Title</a:t>
                      </a:r>
                      <a:endParaRPr lang="en-US" sz="1600" dirty="0"/>
                    </a:p>
                  </a:txBody>
                  <a:tcPr marL="121920" marR="121920" marT="60960" marB="60960"/>
                </a:tc>
                <a:tc>
                  <a:txBody>
                    <a:bodyPr/>
                    <a:p>
                      <a:pPr>
                        <a:buNone/>
                      </a:pPr>
                      <a:r>
                        <a:rPr lang="en-US" sz="1600" dirty="0"/>
                        <a:t>Abstract</a:t>
                      </a:r>
                      <a:endParaRPr lang="en-US" sz="1600" dirty="0"/>
                    </a:p>
                  </a:txBody>
                  <a:tcPr marL="121920" marR="121920" marT="60960" marB="60960"/>
                </a:tc>
                <a:tc>
                  <a:txBody>
                    <a:bodyPr/>
                    <a:lstStyle/>
                    <a:p>
                      <a:r>
                        <a:rPr lang="en-US" sz="1600" dirty="0" smtClean="0"/>
                        <a:t>Journal Name, Year</a:t>
                      </a:r>
                      <a:endParaRPr lang="en-US" sz="1600" dirty="0"/>
                    </a:p>
                  </a:txBody>
                  <a:tcPr marL="121920" marR="121920" marT="60960" marB="60960"/>
                </a:tc>
                <a:tc>
                  <a:txBody>
                    <a:bodyPr/>
                    <a:p>
                      <a:pPr>
                        <a:buNone/>
                      </a:pPr>
                      <a:r>
                        <a:rPr lang="en-US" sz="1600" dirty="0"/>
                        <a:t>Data set</a:t>
                      </a:r>
                      <a:endParaRPr lang="en-US" sz="1600" dirty="0"/>
                    </a:p>
                  </a:txBody>
                  <a:tcPr marL="121920" marR="121920" marT="60960" marB="60960"/>
                </a:tc>
                <a:tc>
                  <a:txBody>
                    <a:bodyPr/>
                    <a:p>
                      <a:pPr>
                        <a:buNone/>
                      </a:pPr>
                      <a:r>
                        <a:rPr lang="en-US" sz="1600" dirty="0">
                          <a:sym typeface="+mn-ea"/>
                        </a:rPr>
                        <a:t>Methodology</a:t>
                      </a:r>
                      <a:endParaRPr lang="en-US" sz="1600" dirty="0"/>
                    </a:p>
                  </a:txBody>
                  <a:tcPr marL="121920" marR="121920" marT="60960" marB="60960"/>
                </a:tc>
                <a:tc>
                  <a:txBody>
                    <a:bodyPr/>
                    <a:p>
                      <a:pPr>
                        <a:buNone/>
                      </a:pPr>
                      <a:r>
                        <a:rPr lang="en-US" sz="1600" dirty="0"/>
                        <a:t>performance measure </a:t>
                      </a:r>
                      <a:endParaRPr lang="en-US" sz="1600" dirty="0"/>
                    </a:p>
                    <a:p>
                      <a:pPr>
                        <a:buNone/>
                      </a:pPr>
                      <a:endParaRPr lang="en-US" sz="1600" dirty="0"/>
                    </a:p>
                    <a:p>
                      <a:pPr>
                        <a:buNone/>
                      </a:pPr>
                      <a:endParaRPr lang="en-US" sz="1600" dirty="0"/>
                    </a:p>
                  </a:txBody>
                  <a:tcPr marL="121920" marR="121920" marT="60960" marB="60960"/>
                </a:tc>
                <a:tc>
                  <a:txBody>
                    <a:bodyPr/>
                    <a:lstStyle/>
                    <a:p>
                      <a:r>
                        <a:rPr lang="en-US" sz="1600" dirty="0">
                          <a:sym typeface="+mn-ea"/>
                        </a:rPr>
                        <a:t>pros</a:t>
                      </a:r>
                      <a:endParaRPr lang="en-US" sz="1600" dirty="0">
                        <a:sym typeface="+mn-ea"/>
                      </a:endParaRPr>
                    </a:p>
                    <a:p>
                      <a:r>
                        <a:rPr lang="en-US" sz="1600" dirty="0">
                          <a:sym typeface="+mn-ea"/>
                        </a:rPr>
                        <a:t> &amp; cons</a:t>
                      </a:r>
                      <a:endParaRPr lang="en-US" sz="1600" dirty="0"/>
                    </a:p>
                    <a:p>
                      <a:endParaRPr lang="en-US" sz="1600" dirty="0"/>
                    </a:p>
                  </a:txBody>
                  <a:tcPr marL="121920" marR="121920" marT="60960" marB="60960"/>
                </a:tc>
              </a:tr>
              <a:tr h="4754880">
                <a:tc>
                  <a:txBody>
                    <a:bodyPr/>
                    <a:lstStyle/>
                    <a:p>
                      <a:r>
                        <a:rPr lang="en-US" sz="1600" dirty="0"/>
                        <a:t>4</a:t>
                      </a:r>
                      <a:endParaRPr lang="en-US" sz="1600" dirty="0"/>
                    </a:p>
                  </a:txBody>
                  <a:tcPr marL="121920" marR="121920" marT="60960" marB="60960"/>
                </a:tc>
                <a:tc>
                  <a:txBody>
                    <a:bodyPr/>
                    <a:lstStyle/>
                    <a:p>
                      <a:r>
                        <a:rPr lang="en-US" sz="1600" dirty="0">
                          <a:sym typeface="+mn-ea"/>
                        </a:rPr>
                        <a:t>Matti Wiegmann</a:t>
                      </a:r>
                      <a:endParaRPr lang="en-US" sz="1600" dirty="0"/>
                    </a:p>
                    <a:p>
                      <a:endParaRPr lang="en-US" sz="1600"/>
                    </a:p>
                  </a:txBody>
                  <a:tcPr marL="121920" marR="121920" marT="60960" marB="60960"/>
                </a:tc>
                <a:tc>
                  <a:txBody>
                    <a:bodyPr/>
                    <a:lstStyle/>
                    <a:p>
                      <a:r>
                        <a:rPr lang="en-US" sz="1600" dirty="0">
                          <a:sym typeface="+mn-ea"/>
                        </a:rPr>
                        <a:t>Analysis of Detection Models forDisaster-Related Tweets</a:t>
                      </a:r>
                      <a:endParaRPr lang="en-US" sz="1600" dirty="0"/>
                    </a:p>
                    <a:p>
                      <a:endParaRPr lang="en-US" sz="1600"/>
                    </a:p>
                  </a:txBody>
                  <a:tcPr marL="121920" marR="121920" marT="60960" marB="60960"/>
                </a:tc>
                <a:tc>
                  <a:txBody>
                    <a:bodyPr/>
                    <a:p>
                      <a:pPr algn="l">
                        <a:buNone/>
                      </a:pPr>
                      <a:r>
                        <a:rPr lang="en-US" sz="1600" dirty="0"/>
                        <a:t>Matti Wiegmann has communicated that Social media is perceived as a rich resource for disaster management and relief efforts, but the high class imbalance</a:t>
                      </a:r>
                      <a:endParaRPr lang="en-US" sz="1600" dirty="0"/>
                    </a:p>
                    <a:p>
                      <a:pPr algn="l">
                        <a:buNone/>
                      </a:pPr>
                      <a:r>
                        <a:rPr lang="en-US" sz="1600" dirty="0"/>
                        <a:t>between</a:t>
                      </a:r>
                      <a:r>
                        <a:rPr lang="en-US" sz="1600" b="1" dirty="0"/>
                        <a:t> disaster-related and non-disaster-related </a:t>
                      </a:r>
                      <a:r>
                        <a:rPr lang="en-US" sz="1600" dirty="0"/>
                        <a:t>messages challenges a reliable detection. In this regard we introduce the Disaster Tweet Corpus 2020, an extended compilation of existing resources covering disaster types.</a:t>
                      </a:r>
                      <a:endParaRPr lang="en-US" sz="1600" dirty="0"/>
                    </a:p>
                  </a:txBody>
                  <a:tcPr marL="121920" marR="121920" marT="60960" marB="60960"/>
                </a:tc>
                <a:tc>
                  <a:txBody>
                    <a:bodyPr/>
                    <a:lstStyle/>
                    <a:p>
                      <a:r>
                        <a:rPr lang="en-US" sz="1600" dirty="0"/>
                        <a:t> 2020</a:t>
                      </a:r>
                      <a:endParaRPr lang="en-US" sz="1600" dirty="0"/>
                    </a:p>
                  </a:txBody>
                  <a:tcPr marL="121920" marR="121920" marT="60960" marB="60960"/>
                </a:tc>
                <a:tc>
                  <a:txBody>
                    <a:bodyPr/>
                    <a:p>
                      <a:pPr>
                        <a:buNone/>
                      </a:pPr>
                      <a:r>
                        <a:rPr lang="en-US" sz="1600" dirty="0">
                          <a:sym typeface="+mn-ea"/>
                        </a:rPr>
                        <a:t>7 datasets; AIDR, CrisisLexT6, CrisisLexT26,</a:t>
                      </a:r>
                      <a:endParaRPr lang="en-US" sz="1600" dirty="0"/>
                    </a:p>
                    <a:p>
                      <a:pPr>
                        <a:buNone/>
                      </a:pPr>
                      <a:r>
                        <a:rPr lang="en-US" sz="1600" dirty="0">
                          <a:sym typeface="+mn-ea"/>
                        </a:rPr>
                        <a:t>CrisisNLP, CrisisMMD,</a:t>
                      </a:r>
                      <a:endParaRPr lang="en-US" sz="1600" dirty="0"/>
                    </a:p>
                    <a:p>
                      <a:pPr>
                        <a:buNone/>
                      </a:pPr>
                      <a:r>
                        <a:rPr lang="en-US" sz="1600" dirty="0">
                          <a:sym typeface="+mn-ea"/>
                        </a:rPr>
                        <a:t>Epic Annotations, collection by McMinn</a:t>
                      </a:r>
                      <a:endParaRPr lang="en-US" sz="1600" dirty="0"/>
                    </a:p>
                  </a:txBody>
                  <a:tcPr marL="121920" marR="121920" marT="60960" marB="60960"/>
                </a:tc>
                <a:tc>
                  <a:txBody>
                    <a:bodyPr/>
                    <a:p>
                      <a:pPr>
                        <a:buNone/>
                      </a:pPr>
                      <a:r>
                        <a:rPr lang="en-US" sz="1600" dirty="0">
                          <a:sym typeface="+mn-ea"/>
                        </a:rPr>
                        <a:t> </a:t>
                      </a:r>
                      <a:r>
                        <a:rPr lang="en-US" sz="1600" dirty="0">
                          <a:sym typeface="+mn-ea"/>
                        </a:rPr>
                        <a:t>NB, CART, SVM,CNN</a:t>
                      </a:r>
                      <a:endParaRPr lang="en-US" sz="1600" dirty="0"/>
                    </a:p>
                    <a:p>
                      <a:pPr>
                        <a:buNone/>
                      </a:pPr>
                      <a:endParaRPr lang="en-US" sz="1600" dirty="0"/>
                    </a:p>
                  </a:txBody>
                  <a:tcPr marL="121920" marR="121920" marT="60960" marB="60960"/>
                </a:tc>
                <a:tc>
                  <a:txBody>
                    <a:bodyPr/>
                    <a:p>
                      <a:pPr>
                        <a:buNone/>
                      </a:pPr>
                      <a:r>
                        <a:rPr lang="en-US" sz="1600" dirty="0"/>
                        <a:t>  </a:t>
                      </a:r>
                      <a:r>
                        <a:rPr lang="en-US" sz="1600" dirty="0">
                          <a:sym typeface="+mn-ea"/>
                        </a:rPr>
                        <a:t>0.98</a:t>
                      </a:r>
                      <a:endParaRPr lang="en-US" sz="1600" dirty="0"/>
                    </a:p>
                    <a:p>
                      <a:pPr>
                        <a:buNone/>
                      </a:pPr>
                      <a:r>
                        <a:rPr lang="en-US" sz="1600" dirty="0"/>
                        <a:t> </a:t>
                      </a:r>
                      <a:endParaRPr lang="en-US" sz="1600" dirty="0"/>
                    </a:p>
                  </a:txBody>
                  <a:tcPr marL="121920" marR="121920" marT="60960" marB="60960"/>
                </a:tc>
                <a:tc>
                  <a:txBody>
                    <a:bodyPr/>
                    <a:lstStyle/>
                    <a:p>
                      <a:r>
                        <a:rPr lang="en-US" sz="1600" b="1" dirty="0"/>
                        <a:t>adv</a:t>
                      </a:r>
                      <a:r>
                        <a:rPr lang="en-US" sz="1600" dirty="0"/>
                        <a:t>:- By using different model like CNN and Bert they find the model performance for each disaster easily.</a:t>
                      </a:r>
                      <a:endParaRPr lang="en-US" sz="1600" dirty="0"/>
                    </a:p>
                    <a:p>
                      <a:endParaRPr lang="en-US" sz="1600" dirty="0"/>
                    </a:p>
                    <a:p>
                      <a:r>
                        <a:rPr lang="en-US" sz="1600" b="1" dirty="0"/>
                        <a:t>dis.adv</a:t>
                      </a:r>
                      <a:r>
                        <a:rPr lang="en-US" sz="1600" dirty="0"/>
                        <a:t>:- Finally, the results reported in there study are not always comparable to those reported in related work. There method of selecting negative examples is based on a statistically soundrepresentation of all unrelated tweets,the results do not represent the best possible performance of the individual classifiers.</a:t>
                      </a:r>
                      <a:endParaRPr lang="en-US" sz="1600" dirty="0"/>
                    </a:p>
                  </a:txBody>
                  <a:tcPr marL="121920" marR="121920" marT="60960" marB="60960"/>
                </a:tc>
              </a:tr>
            </a:tbl>
          </a:graphicData>
        </a:graphic>
      </p:graphicFrame>
      <p:sp>
        <p:nvSpPr>
          <p:cNvPr id="6" name="Date Placeholder 5"/>
          <p:cNvSpPr>
            <a:spLocks noGrp="1"/>
          </p:cNvSpPr>
          <p:nvPr>
            <p:ph type="dt" sz="half" idx="10"/>
          </p:nvPr>
        </p:nvSpPr>
        <p:spPr/>
        <p:txBody>
          <a:bodyPr/>
          <a:lstStyle/>
          <a:p>
            <a:r>
              <a:rPr lang="en-US" sz="1600" dirty="0"/>
              <a:t>.</a:t>
            </a:r>
            <a:endParaRPr lang="en-US" sz="1600" dirty="0"/>
          </a:p>
        </p:txBody>
      </p:sp>
      <p:sp>
        <p:nvSpPr>
          <p:cNvPr id="7" name="Slide Number Placeholder 6"/>
          <p:cNvSpPr>
            <a:spLocks noGrp="1"/>
          </p:cNvSpPr>
          <p:nvPr>
            <p:ph type="sldNum" sz="quarter" idx="12"/>
          </p:nvPr>
        </p:nvSpPr>
        <p:spPr/>
        <p:txBody>
          <a:bodyPr/>
          <a:lstStyle/>
          <a:p>
            <a:r>
              <a:rPr lang="en-US" sz="1600" dirty="0"/>
              <a:t>.</a:t>
            </a:r>
            <a:endParaRPr lang="en-US" sz="1600" dirty="0"/>
          </a:p>
        </p:txBody>
      </p:sp>
      <p:sp>
        <p:nvSpPr>
          <p:cNvPr id="8" name="Footer Placeholder 7"/>
          <p:cNvSpPr>
            <a:spLocks noGrp="1"/>
          </p:cNvSpPr>
          <p:nvPr>
            <p:ph type="ftr" sz="quarter" idx="11"/>
          </p:nvPr>
        </p:nvSpPr>
        <p:spPr/>
        <p:txBody>
          <a:bodyPr/>
          <a:lstStyle/>
          <a:p>
            <a:r>
              <a:rPr lang="en-US" sz="1600" dirty="0"/>
              <a:t>.</a:t>
            </a:r>
            <a:endParaRPr 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15107</Words>
  <Application>WPS Presentation</Application>
  <PresentationFormat>Widescreen</PresentationFormat>
  <Paragraphs>656</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SimSun</vt:lpstr>
      <vt:lpstr>Wingdings</vt:lpstr>
      <vt:lpstr>Calibri</vt:lpstr>
      <vt:lpstr>Gill Sans MT</vt:lpstr>
      <vt:lpstr>Arial</vt:lpstr>
      <vt:lpstr>Microsoft YaHei</vt:lpstr>
      <vt:lpstr>Arial Unicode MS</vt:lpstr>
      <vt:lpstr>Wingdings</vt:lpstr>
      <vt:lpstr>Gill Sans MT Condensed</vt:lpstr>
      <vt:lpstr>Communications and Dialogues</vt:lpstr>
      <vt:lpstr>Disaster Tweets NLP: EDA &amp; BERT With  Transformers</vt:lpstr>
      <vt:lpstr>ABSTARCT</vt:lpstr>
      <vt:lpstr>INTRODUCTION</vt:lpstr>
      <vt:lpstr>MOTIVATION</vt:lpstr>
      <vt:lpstr>KAGGLE COMPITITION LINK</vt:lpstr>
      <vt:lpstr>Literature/Existing Solutions Review</vt:lpstr>
      <vt:lpstr>Literature/Existing Solutions Review</vt:lpstr>
      <vt:lpstr>Literature/Existing Solutions Review</vt:lpstr>
      <vt:lpstr>Literature/Existing Solutions Review</vt:lpstr>
      <vt:lpstr>Literature/Existing Solutions Review</vt:lpstr>
      <vt:lpstr>Literature/Existing Solutions Review</vt:lpstr>
      <vt:lpstr>Literature/Existing Solutions Review</vt:lpstr>
      <vt:lpstr>Literature/Existing Solutions Review</vt:lpstr>
      <vt:lpstr>Literature/Existing Solutions Review</vt:lpstr>
      <vt:lpstr>Literature/Existing Solutions Review</vt:lpstr>
      <vt:lpstr>OBJECTIVE</vt:lpstr>
      <vt:lpstr>METHODOLOGY</vt:lpstr>
      <vt:lpstr>APPLICATIONS</vt:lpstr>
      <vt:lpstr>PROJECT  TIMELINE</vt:lpstr>
      <vt:lpstr>REFERENCES</vt:lpstr>
      <vt:lpst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mural</cp:lastModifiedBy>
  <cp:revision>35</cp:revision>
  <dcterms:created xsi:type="dcterms:W3CDTF">2023-01-18T09:40:00Z</dcterms:created>
  <dcterms:modified xsi:type="dcterms:W3CDTF">2023-01-20T06:38:19Z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1C83933D2041472B9FB4CBCC146C5AC3</vt:lpwstr>
  </property>
  <property fmtid="{D5CDD505-2E9C-101B-9397-08002B2CF9AE}" pid="3" name="KSOProductBuildVer">
    <vt:lpwstr>1033-11.2.0.11440</vt:lpwstr>
  </property>
</Properties>
</file>