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57" r:id="rId6"/>
    <p:sldId id="260" r:id="rId7"/>
    <p:sldId id="261" r:id="rId8"/>
    <p:sldId id="266" r:id="rId9"/>
    <p:sldId id="267" r:id="rId10"/>
    <p:sldId id="268" r:id="rId11"/>
    <p:sldId id="26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677545"/>
            <a:ext cx="9144000" cy="1220470"/>
          </a:xfrm>
        </p:spPr>
        <p:txBody>
          <a:bodyPr>
            <a:noAutofit/>
            <a:scene3d>
              <a:camera prst="orthographicFront"/>
              <a:lightRig rig="threePt" dir="t"/>
            </a:scene3d>
          </a:bodyPr>
          <a:lstStyle/>
          <a:p>
            <a:r>
              <a:rPr lang="en-US" sz="8800" dirty="0">
                <a:solidFill>
                  <a:srgbClr val="C00000"/>
                </a:solidFill>
                <a:effectLst>
                  <a:reflection blurRad="6350" stA="53000" endA="300" endPos="35500" dir="5400000" sy="-90000" algn="bl" rotWithShape="0"/>
                </a:effectLst>
              </a:rPr>
              <a:t>LIGHTGBM</a:t>
            </a:r>
            <a:endParaRPr lang="en-US" sz="8800" dirty="0">
              <a:solidFill>
                <a:srgbClr val="C00000"/>
              </a:solidFill>
              <a:effectLst>
                <a:reflection blurRad="6350" stA="53000" endA="300" endPos="35500" dir="5400000" sy="-90000" algn="bl" rotWithShape="0"/>
              </a:effectLst>
            </a:endParaRPr>
          </a:p>
        </p:txBody>
      </p:sp>
      <p:sp>
        <p:nvSpPr>
          <p:cNvPr id="3" name="Subtitle 2"/>
          <p:cNvSpPr>
            <a:spLocks noGrp="1"/>
          </p:cNvSpPr>
          <p:nvPr>
            <p:ph type="subTitle" idx="1"/>
          </p:nvPr>
        </p:nvSpPr>
        <p:spPr/>
        <p:txBody>
          <a:bodyPr/>
          <a:lstStyle/>
          <a:p>
            <a:endParaRPr lang="en-US"/>
          </a:p>
        </p:txBody>
      </p:sp>
      <p:sp>
        <p:nvSpPr>
          <p:cNvPr id="5" name="Text Box 4"/>
          <p:cNvSpPr txBox="1"/>
          <p:nvPr/>
        </p:nvSpPr>
        <p:spPr>
          <a:xfrm>
            <a:off x="10142220" y="5999480"/>
            <a:ext cx="1961515" cy="645160"/>
          </a:xfrm>
          <a:prstGeom prst="rect">
            <a:avLst/>
          </a:prstGeom>
          <a:noFill/>
        </p:spPr>
        <p:txBody>
          <a:bodyPr wrap="square" rtlCol="0">
            <a:spAutoFit/>
          </a:bodyPr>
          <a:p>
            <a:r>
              <a:rPr lang="en-US">
                <a:gradFill>
                  <a:gsLst>
                    <a:gs pos="0">
                      <a:srgbClr val="012D86"/>
                    </a:gs>
                    <a:gs pos="100000">
                      <a:srgbClr val="0E2557"/>
                    </a:gs>
                  </a:gsLst>
                  <a:lin scaled="0"/>
                </a:gradFill>
              </a:rPr>
              <a:t>20MIA1031</a:t>
            </a:r>
            <a:endParaRPr lang="en-US">
              <a:gradFill>
                <a:gsLst>
                  <a:gs pos="0">
                    <a:srgbClr val="012D86"/>
                  </a:gs>
                  <a:gs pos="100000">
                    <a:srgbClr val="0E2557"/>
                  </a:gs>
                </a:gsLst>
                <a:lin scaled="0"/>
              </a:gradFill>
            </a:endParaRPr>
          </a:p>
          <a:p>
            <a:r>
              <a:rPr lang="en-US">
                <a:gradFill>
                  <a:gsLst>
                    <a:gs pos="0">
                      <a:srgbClr val="012D86"/>
                    </a:gs>
                    <a:gs pos="100000">
                      <a:srgbClr val="0E2557"/>
                    </a:gs>
                  </a:gsLst>
                  <a:lin scaled="0"/>
                </a:gradFill>
              </a:rPr>
              <a:t>Sanjay.M</a:t>
            </a:r>
            <a:endParaRPr lang="en-US">
              <a:gradFill>
                <a:gsLst>
                  <a:gs pos="0">
                    <a:srgbClr val="012D86"/>
                  </a:gs>
                  <a:gs pos="100000">
                    <a:srgbClr val="0E2557"/>
                  </a:gs>
                </a:gsLst>
                <a:lin scaled="0"/>
              </a:gradFill>
            </a:endParaRPr>
          </a:p>
        </p:txBody>
      </p:sp>
      <p:pic>
        <p:nvPicPr>
          <p:cNvPr id="6" name="Picture 5"/>
          <p:cNvPicPr>
            <a:picLocks noChangeAspect="1"/>
          </p:cNvPicPr>
          <p:nvPr/>
        </p:nvPicPr>
        <p:blipFill>
          <a:blip r:embed="rId1">
            <a:lum bright="6000" contrast="6000"/>
          </a:blip>
          <a:stretch>
            <a:fillRect/>
          </a:stretch>
        </p:blipFill>
        <p:spPr>
          <a:xfrm>
            <a:off x="1160145" y="2060575"/>
            <a:ext cx="10031730" cy="3713480"/>
          </a:xfrm>
          <a:prstGeom prst="rect">
            <a:avLst/>
          </a:prstGeom>
        </p:spPr>
      </p:pic>
      <p:pic>
        <p:nvPicPr>
          <p:cNvPr id="7" name="Picture 6"/>
          <p:cNvPicPr>
            <a:picLocks noChangeAspect="1"/>
          </p:cNvPicPr>
          <p:nvPr/>
        </p:nvPicPr>
        <p:blipFill>
          <a:blip r:embed="rId2"/>
          <a:stretch>
            <a:fillRect/>
          </a:stretch>
        </p:blipFill>
        <p:spPr>
          <a:xfrm>
            <a:off x="88265" y="134620"/>
            <a:ext cx="939165" cy="1079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1213485"/>
            <a:ext cx="10440670" cy="5077460"/>
          </a:xfrm>
          <a:prstGeom prst="rect">
            <a:avLst/>
          </a:prstGeom>
          <a:noFill/>
        </p:spPr>
        <p:txBody>
          <a:bodyPr wrap="square" rtlCol="0" anchor="t">
            <a:spAutoFit/>
          </a:bodyPr>
          <a:p>
            <a:pPr marL="285750" indent="-285750">
              <a:buFont typeface="Wingdings" panose="05000000000000000000" charset="0"/>
              <a:buChar char="Ø"/>
            </a:pPr>
            <a:r>
              <a:rPr lang="en-US"/>
              <a:t>ANN stands for Artificial Neural Network, which is a type of machine learning model that is inspired by the structure and function of the biological neural networks in the human brain.</a:t>
            </a:r>
            <a:endParaRPr lang="en-US"/>
          </a:p>
          <a:p>
            <a:endParaRPr lang="en-US"/>
          </a:p>
          <a:p>
            <a:pPr marL="285750" indent="-285750">
              <a:buFont typeface="Wingdings" panose="05000000000000000000" charset="0"/>
              <a:buChar char="Ø"/>
            </a:pPr>
            <a:r>
              <a:rPr lang="en-US"/>
              <a:t>ANNs are composed of layers of interconnected nodes or artificial neurons, which are organized into an input layer, one or more hidden layers, and an output layer.</a:t>
            </a:r>
            <a:endParaRPr lang="en-US"/>
          </a:p>
          <a:p>
            <a:pPr marL="285750" indent="-285750">
              <a:buFont typeface="Wingdings" panose="05000000000000000000" charset="0"/>
              <a:buChar char="Ø"/>
            </a:pPr>
            <a:r>
              <a:rPr lang="en-US"/>
              <a:t> Each neuron receives input from the neurons in the previous layer, and applies a transformation to produce an output that is passed on to the neurons in the next layer.</a:t>
            </a:r>
            <a:endParaRPr lang="en-US"/>
          </a:p>
          <a:p>
            <a:endParaRPr lang="en-US"/>
          </a:p>
          <a:p>
            <a:pPr marL="285750" indent="-285750">
              <a:buFont typeface="Wingdings" panose="05000000000000000000" charset="0"/>
              <a:buChar char="Ø"/>
            </a:pPr>
            <a:r>
              <a:rPr lang="en-US"/>
              <a:t>The connections between neurons are associated with weights, which are adjusted during the training process to minimize a loss function that measures the difference between the predicted output of the network and the true output.</a:t>
            </a:r>
            <a:endParaRPr lang="en-US"/>
          </a:p>
          <a:p>
            <a:endParaRPr lang="en-US"/>
          </a:p>
          <a:p>
            <a:pPr marL="285750" indent="-285750">
              <a:buFont typeface="Wingdings" panose="05000000000000000000" charset="0"/>
              <a:buChar char="Ø"/>
            </a:pPr>
            <a:r>
              <a:rPr lang="en-US"/>
              <a:t>ANNs have been successfully applied to a wide range of tasks, including image and speech recognition, natural language processing, and predictive modeling in various domains such as finance, healthcare, and marketing.</a:t>
            </a:r>
            <a:endParaRPr lang="en-US"/>
          </a:p>
          <a:p>
            <a:pPr marL="285750" indent="-285750">
              <a:buFont typeface="Wingdings" panose="05000000000000000000" charset="0"/>
              <a:buChar char="Ø"/>
            </a:pPr>
            <a:r>
              <a:rPr lang="en-US"/>
              <a:t>The advantage of using an ANN is that it can learn complex relationships between the input features and the target variable, and it can handle a large amount of data. However, it requires a lot of data to train, and it may overfit the data if not regularized properly.</a:t>
            </a:r>
            <a:endParaRPr lang="en-US"/>
          </a:p>
        </p:txBody>
      </p:sp>
      <p:sp>
        <p:nvSpPr>
          <p:cNvPr id="3" name="Text Box 2"/>
          <p:cNvSpPr txBox="1"/>
          <p:nvPr/>
        </p:nvSpPr>
        <p:spPr>
          <a:xfrm>
            <a:off x="587375" y="436245"/>
            <a:ext cx="1257935" cy="768350"/>
          </a:xfrm>
          <a:prstGeom prst="rect">
            <a:avLst/>
          </a:prstGeom>
          <a:noFill/>
        </p:spPr>
        <p:txBody>
          <a:bodyPr wrap="none" rtlCol="0">
            <a:spAutoFit/>
          </a:bodyPr>
          <a:p>
            <a:r>
              <a:rPr lang="en-US" sz="4400" b="1">
                <a:gradFill>
                  <a:gsLst>
                    <a:gs pos="0">
                      <a:srgbClr val="007BD3"/>
                    </a:gs>
                    <a:gs pos="100000">
                      <a:srgbClr val="034373"/>
                    </a:gs>
                  </a:gsLst>
                  <a:lin scaled="0"/>
                </a:gradFill>
              </a:rPr>
              <a:t>ANN</a:t>
            </a:r>
            <a:endParaRPr lang="en-US" sz="4400" b="1">
              <a:gradFill>
                <a:gsLst>
                  <a:gs pos="0">
                    <a:srgbClr val="007BD3"/>
                  </a:gs>
                  <a:gs pos="100000">
                    <a:srgbClr val="034373"/>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904365" y="631825"/>
            <a:ext cx="10287635" cy="58985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INTRODUCTION</a:t>
            </a:r>
            <a:endParaRPr lang="en-US"/>
          </a:p>
        </p:txBody>
      </p:sp>
      <p:sp>
        <p:nvSpPr>
          <p:cNvPr id="4" name="Text Box 3"/>
          <p:cNvSpPr txBox="1"/>
          <p:nvPr/>
        </p:nvSpPr>
        <p:spPr>
          <a:xfrm>
            <a:off x="838200" y="1800225"/>
            <a:ext cx="10514965" cy="1476375"/>
          </a:xfrm>
          <a:prstGeom prst="rect">
            <a:avLst/>
          </a:prstGeom>
          <a:noFill/>
        </p:spPr>
        <p:txBody>
          <a:bodyPr wrap="square" rtlCol="0" anchor="t">
            <a:spAutoFit/>
          </a:bodyPr>
          <a:p>
            <a:pPr marL="285750" indent="-285750">
              <a:buFont typeface="Wingdings" panose="05000000000000000000" charset="0"/>
              <a:buChar char="§"/>
            </a:pPr>
            <a:r>
              <a:rPr lang="en-US"/>
              <a:t>LightGBM is a gradient boosting framework that uses tree based learning algorithms. </a:t>
            </a:r>
            <a:endParaRPr lang="en-US"/>
          </a:p>
          <a:p>
            <a:endParaRPr lang="en-US"/>
          </a:p>
          <a:p>
            <a:pPr marL="285750" indent="-285750">
              <a:buFont typeface="Wingdings" panose="05000000000000000000" charset="0"/>
              <a:buChar char="§"/>
            </a:pPr>
            <a:r>
              <a:rPr lang="en-US"/>
              <a:t>It is designed to be distributed and efficient with the following advantages:</a:t>
            </a:r>
            <a:endParaRPr lang="en-US"/>
          </a:p>
          <a:p>
            <a:endParaRPr lang="en-US"/>
          </a:p>
          <a:p>
            <a:endParaRPr lang="en-US"/>
          </a:p>
        </p:txBody>
      </p:sp>
      <p:pic>
        <p:nvPicPr>
          <p:cNvPr id="5" name="Content Placeholder 3"/>
          <p:cNvPicPr>
            <a:picLocks noChangeAspect="1"/>
          </p:cNvPicPr>
          <p:nvPr>
            <p:ph sz="half" idx="1"/>
          </p:nvPr>
        </p:nvPicPr>
        <p:blipFill>
          <a:blip r:embed="rId1">
            <a:lum bright="70000" contrast="-46000"/>
          </a:blip>
          <a:stretch>
            <a:fillRect/>
          </a:stretch>
        </p:blipFill>
        <p:spPr>
          <a:xfrm>
            <a:off x="838200" y="3366135"/>
            <a:ext cx="5181600" cy="1269365"/>
          </a:xfrm>
          <a:prstGeom prst="rect">
            <a:avLst/>
          </a:prstGeom>
          <a:ln>
            <a:solidFill>
              <a:schemeClr val="accent1"/>
            </a:solidFill>
          </a:ln>
          <a:effectLst>
            <a:softEdge rad="63500"/>
          </a:effectLst>
        </p:spPr>
      </p:pic>
      <p:sp>
        <p:nvSpPr>
          <p:cNvPr id="7" name="Text Box 6"/>
          <p:cNvSpPr txBox="1"/>
          <p:nvPr/>
        </p:nvSpPr>
        <p:spPr>
          <a:xfrm>
            <a:off x="1469390" y="2965450"/>
            <a:ext cx="7734300" cy="2584450"/>
          </a:xfrm>
          <a:prstGeom prst="rect">
            <a:avLst/>
          </a:prstGeom>
          <a:noFill/>
        </p:spPr>
        <p:txBody>
          <a:bodyPr wrap="square" rtlCol="0">
            <a:spAutoFit/>
          </a:bodyPr>
          <a:p>
            <a:pPr marL="285750" indent="-285750" algn="l">
              <a:buFont typeface="Arial" panose="020B0604020202020204" pitchFamily="34" charset="0"/>
              <a:buChar char="•"/>
            </a:pPr>
            <a:r>
              <a:rPr lang="en-US">
                <a:sym typeface="+mn-ea"/>
              </a:rPr>
              <a:t>Faster training speed and higher efficiency.</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Lower memory usage.</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Better accuracy.</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Support of parallel, distributed, and GPU learning.</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Capable of handling large-scale data.</a:t>
            </a:r>
            <a:endParaRPr lang="en-US"/>
          </a:p>
        </p:txBody>
      </p:sp>
      <p:sp>
        <p:nvSpPr>
          <p:cNvPr id="8" name="Text Box 7"/>
          <p:cNvSpPr txBox="1"/>
          <p:nvPr/>
        </p:nvSpPr>
        <p:spPr>
          <a:xfrm>
            <a:off x="838200" y="5932805"/>
            <a:ext cx="6485255" cy="368300"/>
          </a:xfrm>
          <a:prstGeom prst="rect">
            <a:avLst/>
          </a:prstGeom>
          <a:noFill/>
        </p:spPr>
        <p:txBody>
          <a:bodyPr wrap="none" rtlCol="0" anchor="t">
            <a:spAutoFit/>
          </a:bodyPr>
          <a:p>
            <a:pPr marL="285750" indent="-285750">
              <a:buFont typeface="Wingdings" panose="05000000000000000000" charset="0"/>
              <a:buChar char="§"/>
            </a:pPr>
            <a:r>
              <a:rPr lang="en-US">
                <a:sym typeface="+mn-ea"/>
              </a:rPr>
              <a:t>LightGBM is a Supervised ensemble Machine Learning algorithm.</a:t>
            </a:r>
            <a:endParaRPr lang="en-US"/>
          </a:p>
        </p:txBody>
      </p:sp>
      <p:pic>
        <p:nvPicPr>
          <p:cNvPr id="9" name="Content Placeholder 8"/>
          <p:cNvPicPr>
            <a:picLocks noChangeAspect="1"/>
          </p:cNvPicPr>
          <p:nvPr>
            <p:ph sz="half" idx="2"/>
          </p:nvPr>
        </p:nvPicPr>
        <p:blipFill>
          <a:blip r:embed="rId2"/>
          <a:stretch>
            <a:fillRect/>
          </a:stretch>
        </p:blipFill>
        <p:spPr>
          <a:xfrm>
            <a:off x="11133455" y="254000"/>
            <a:ext cx="835025" cy="960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a:t>
            </a:r>
            <a:endParaRPr lang="en-US"/>
          </a:p>
        </p:txBody>
      </p:sp>
      <p:sp>
        <p:nvSpPr>
          <p:cNvPr id="6" name="Text Box 5"/>
          <p:cNvSpPr txBox="1"/>
          <p:nvPr/>
        </p:nvSpPr>
        <p:spPr>
          <a:xfrm>
            <a:off x="433070" y="702945"/>
            <a:ext cx="11230610" cy="1938020"/>
          </a:xfrm>
          <a:prstGeom prst="rect">
            <a:avLst/>
          </a:prstGeom>
          <a:noFill/>
        </p:spPr>
        <p:txBody>
          <a:bodyPr wrap="square" rtlCol="0" anchor="t">
            <a:spAutoFit/>
          </a:bodyPr>
          <a:p>
            <a:r>
              <a:rPr lang="en-US" sz="2000"/>
              <a:t>Why is LightGBM popular?</a:t>
            </a:r>
            <a:endParaRPr lang="en-US" sz="2000"/>
          </a:p>
          <a:p>
            <a:endParaRPr lang="en-US" sz="2000"/>
          </a:p>
          <a:p>
            <a:pPr marL="342900" indent="-342900">
              <a:buFont typeface="Wingdings" panose="05000000000000000000" charset="0"/>
              <a:buChar char="§"/>
            </a:pPr>
            <a:r>
              <a:rPr lang="en-US" sz="2000"/>
              <a:t> It has become difficult for the traditional algorithms to give results fast, as the size of the data is increasing rapidly day by day.</a:t>
            </a:r>
            <a:endParaRPr lang="en-US" sz="2000"/>
          </a:p>
          <a:p>
            <a:pPr marL="342900" indent="-342900">
              <a:buFont typeface="Wingdings" panose="05000000000000000000" charset="0"/>
              <a:buChar char="§"/>
            </a:pPr>
            <a:endParaRPr lang="en-US" sz="2000"/>
          </a:p>
          <a:p>
            <a:pPr marL="342900" indent="-342900">
              <a:buFont typeface="Wingdings" panose="05000000000000000000" charset="0"/>
              <a:buChar char="§"/>
            </a:pPr>
            <a:r>
              <a:rPr lang="en-US" sz="2000"/>
              <a:t> LightGBM is called “Light” because of its computation power and giving results faster.</a:t>
            </a:r>
            <a:endParaRPr lang="en-US" sz="2000"/>
          </a:p>
        </p:txBody>
      </p:sp>
      <p:sp>
        <p:nvSpPr>
          <p:cNvPr id="7" name="Text Box 6"/>
          <p:cNvSpPr txBox="1"/>
          <p:nvPr/>
        </p:nvSpPr>
        <p:spPr>
          <a:xfrm>
            <a:off x="311785" y="2564765"/>
            <a:ext cx="10765790" cy="368300"/>
          </a:xfrm>
          <a:prstGeom prst="rect">
            <a:avLst/>
          </a:prstGeom>
          <a:noFill/>
        </p:spPr>
        <p:txBody>
          <a:bodyPr wrap="square" rtlCol="0" anchor="t">
            <a:spAutoFit/>
          </a:bodyPr>
          <a:p>
            <a:r>
              <a:rPr lang="en-US"/>
              <a:t>.</a:t>
            </a:r>
            <a:endParaRPr lang="en-US"/>
          </a:p>
        </p:txBody>
      </p:sp>
      <p:pic>
        <p:nvPicPr>
          <p:cNvPr id="8" name="Content Placeholder 3"/>
          <p:cNvPicPr>
            <a:picLocks noChangeAspect="1"/>
          </p:cNvPicPr>
          <p:nvPr>
            <p:ph sz="half" idx="1"/>
          </p:nvPr>
        </p:nvPicPr>
        <p:blipFill>
          <a:blip r:embed="rId1">
            <a:lum bright="70000" contrast="-46000"/>
          </a:blip>
          <a:stretch>
            <a:fillRect/>
          </a:stretch>
        </p:blipFill>
        <p:spPr>
          <a:xfrm>
            <a:off x="838200" y="3366135"/>
            <a:ext cx="5181600" cy="1269365"/>
          </a:xfrm>
          <a:prstGeom prst="rect">
            <a:avLst/>
          </a:prstGeom>
          <a:ln>
            <a:solidFill>
              <a:schemeClr val="accent1"/>
            </a:solidFill>
          </a:ln>
          <a:effectLst>
            <a:softEdge rad="63500"/>
          </a:effectLst>
        </p:spPr>
      </p:pic>
      <p:sp>
        <p:nvSpPr>
          <p:cNvPr id="10" name="Text Box 9"/>
          <p:cNvSpPr txBox="1"/>
          <p:nvPr/>
        </p:nvSpPr>
        <p:spPr>
          <a:xfrm>
            <a:off x="433070" y="2829560"/>
            <a:ext cx="7550785" cy="1198880"/>
          </a:xfrm>
          <a:prstGeom prst="rect">
            <a:avLst/>
          </a:prstGeom>
          <a:noFill/>
        </p:spPr>
        <p:txBody>
          <a:bodyPr wrap="square" rtlCol="0">
            <a:spAutoFit/>
          </a:bodyPr>
          <a:p>
            <a:pPr marL="285750" indent="-285750" algn="l">
              <a:buFont typeface="Wingdings" panose="05000000000000000000" charset="0"/>
              <a:buChar char="§"/>
            </a:pPr>
            <a:r>
              <a:rPr lang="en-US">
                <a:sym typeface="+mn-ea"/>
              </a:rPr>
              <a:t>LightGBM is known to be both more efficient and scalable. </a:t>
            </a:r>
            <a:endParaRPr lang="en-US">
              <a:sym typeface="+mn-ea"/>
            </a:endParaRPr>
          </a:p>
          <a:p>
            <a:pPr indent="0" algn="l">
              <a:buFont typeface="Wingdings" panose="05000000000000000000" charset="0"/>
              <a:buNone/>
            </a:pPr>
            <a:endParaRPr lang="en-US">
              <a:sym typeface="+mn-ea"/>
            </a:endParaRPr>
          </a:p>
          <a:p>
            <a:pPr marL="285750" indent="-285750" algn="l">
              <a:buFont typeface="Wingdings" panose="05000000000000000000" charset="0"/>
              <a:buChar char="§"/>
            </a:pPr>
            <a:r>
              <a:rPr lang="en-US">
                <a:sym typeface="+mn-ea"/>
              </a:rPr>
              <a:t>It performs very well on small datasets as well as on large ones.</a:t>
            </a:r>
            <a:endParaRPr lang="en-US"/>
          </a:p>
          <a:p>
            <a:endParaRPr lang="en-US"/>
          </a:p>
        </p:txBody>
      </p:sp>
      <p:sp>
        <p:nvSpPr>
          <p:cNvPr id="12" name="Text Box 11"/>
          <p:cNvSpPr txBox="1"/>
          <p:nvPr/>
        </p:nvSpPr>
        <p:spPr>
          <a:xfrm>
            <a:off x="433070" y="4095115"/>
            <a:ext cx="10370185" cy="2306955"/>
          </a:xfrm>
          <a:prstGeom prst="rect">
            <a:avLst/>
          </a:prstGeom>
          <a:noFill/>
        </p:spPr>
        <p:txBody>
          <a:bodyPr wrap="square" rtlCol="0" anchor="t">
            <a:spAutoFit/>
          </a:bodyPr>
          <a:p>
            <a:pPr algn="l"/>
            <a:r>
              <a:rPr lang="en-US">
                <a:sym typeface="+mn-ea"/>
              </a:rPr>
              <a:t>What is LightGBM used for?</a:t>
            </a:r>
            <a:endParaRPr lang="en-US">
              <a:sym typeface="+mn-ea"/>
            </a:endParaRPr>
          </a:p>
          <a:p>
            <a:pPr algn="l"/>
            <a:endParaRPr lang="en-US"/>
          </a:p>
          <a:p>
            <a:pPr marL="285750" indent="-285750" algn="l">
              <a:buFont typeface="Wingdings" panose="05000000000000000000" charset="0"/>
              <a:buChar char="§"/>
            </a:pPr>
            <a:r>
              <a:rPr lang="en-US">
                <a:sym typeface="+mn-ea"/>
              </a:rPr>
              <a:t>LightGBM is a gradient boosting ensemble method that is used by the Train Using AutoML tool and is based on decision trees. </a:t>
            </a:r>
            <a:endParaRPr lang="en-US">
              <a:sym typeface="+mn-ea"/>
            </a:endParaRPr>
          </a:p>
          <a:p>
            <a:pPr marL="285750" indent="-285750" algn="l">
              <a:buFont typeface="Wingdings" panose="05000000000000000000" charset="0"/>
              <a:buChar char="§"/>
            </a:pPr>
            <a:endParaRPr lang="en-US">
              <a:sym typeface="+mn-ea"/>
            </a:endParaRPr>
          </a:p>
          <a:p>
            <a:pPr marL="285750" indent="-285750" algn="l">
              <a:buFont typeface="Wingdings" panose="05000000000000000000" charset="0"/>
              <a:buChar char="§"/>
            </a:pPr>
            <a:r>
              <a:rPr lang="en-US">
                <a:sym typeface="+mn-ea"/>
              </a:rPr>
              <a:t>As with other decision tree-based methods, LightGBM can be used for both classification and regression.</a:t>
            </a:r>
            <a:endParaRPr lang="en-US">
              <a:sym typeface="+mn-ea"/>
            </a:endParaRPr>
          </a:p>
          <a:p>
            <a:pPr marL="285750" indent="-285750" algn="l">
              <a:buFont typeface="Wingdings" panose="05000000000000000000" charset="0"/>
              <a:buChar char="§"/>
            </a:pPr>
            <a:endParaRPr lang="en-US">
              <a:sym typeface="+mn-ea"/>
            </a:endParaRPr>
          </a:p>
          <a:p>
            <a:pPr marL="285750" indent="-285750" algn="l">
              <a:buFont typeface="Wingdings" panose="05000000000000000000" charset="0"/>
              <a:buChar char="§"/>
            </a:pPr>
            <a:r>
              <a:rPr lang="en-US">
                <a:sym typeface="+mn-ea"/>
              </a:rPr>
              <a:t>LightGBM is optimized for high performance with distributed systems.</a:t>
            </a:r>
            <a:endParaRPr lang="en-US"/>
          </a:p>
        </p:txBody>
      </p:sp>
      <p:pic>
        <p:nvPicPr>
          <p:cNvPr id="13" name="Content Placeholder 12"/>
          <p:cNvPicPr>
            <a:picLocks noChangeAspect="1"/>
          </p:cNvPicPr>
          <p:nvPr>
            <p:ph sz="half" idx="2"/>
          </p:nvPr>
        </p:nvPicPr>
        <p:blipFill>
          <a:blip r:embed="rId2"/>
          <a:stretch>
            <a:fillRect/>
          </a:stretch>
        </p:blipFill>
        <p:spPr>
          <a:xfrm>
            <a:off x="10958830" y="148590"/>
            <a:ext cx="1021715" cy="1174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84605" y="375285"/>
            <a:ext cx="10515600" cy="1325563"/>
          </a:xfrm>
        </p:spPr>
        <p:txBody>
          <a:bodyPr>
            <a:normAutofit/>
          </a:bodyPr>
          <a:p>
            <a:r>
              <a:rPr lang="en-US" sz="3555">
                <a:sym typeface="+mn-ea"/>
              </a:rPr>
              <a:t>How is LightGBM different from XGBoost?</a:t>
            </a:r>
            <a:br>
              <a:rPr lang="en-US" sz="3555"/>
            </a:br>
            <a:endParaRPr lang="en-US" sz="3555"/>
          </a:p>
        </p:txBody>
      </p:sp>
      <p:pic>
        <p:nvPicPr>
          <p:cNvPr id="4" name="Content Placeholder 3"/>
          <p:cNvPicPr>
            <a:picLocks noChangeAspect="1"/>
          </p:cNvPicPr>
          <p:nvPr>
            <p:ph sz="half" idx="1"/>
          </p:nvPr>
        </p:nvPicPr>
        <p:blipFill>
          <a:blip r:embed="rId1">
            <a:lum bright="64000" contrast="14000"/>
          </a:blip>
          <a:stretch>
            <a:fillRect/>
          </a:stretch>
        </p:blipFill>
        <p:spPr>
          <a:xfrm>
            <a:off x="1680210" y="2865755"/>
            <a:ext cx="8406130" cy="2059305"/>
          </a:xfrm>
          <a:prstGeom prst="rect">
            <a:avLst/>
          </a:prstGeom>
          <a:ln>
            <a:solidFill>
              <a:schemeClr val="accent1"/>
            </a:solidFill>
          </a:ln>
          <a:effectLst>
            <a:softEdge rad="63500"/>
          </a:effectLst>
        </p:spPr>
      </p:pic>
      <p:sp>
        <p:nvSpPr>
          <p:cNvPr id="6" name="Text Box 5"/>
          <p:cNvSpPr txBox="1"/>
          <p:nvPr/>
        </p:nvSpPr>
        <p:spPr>
          <a:xfrm>
            <a:off x="624840" y="1110615"/>
            <a:ext cx="8716010" cy="1753235"/>
          </a:xfrm>
          <a:prstGeom prst="rect">
            <a:avLst/>
          </a:prstGeom>
          <a:noFill/>
        </p:spPr>
        <p:txBody>
          <a:bodyPr wrap="square" rtlCol="0" anchor="t">
            <a:spAutoFit/>
          </a:bodyPr>
          <a:p>
            <a:pPr marL="285750" indent="-285750">
              <a:buFont typeface="Wingdings" panose="05000000000000000000" charset="0"/>
              <a:buChar char="§"/>
            </a:pPr>
            <a:endParaRPr lang="en-US"/>
          </a:p>
          <a:p>
            <a:pPr marL="285750" indent="-285750">
              <a:buFont typeface="Wingdings" panose="05000000000000000000" charset="0"/>
              <a:buChar char="§"/>
            </a:pPr>
            <a:r>
              <a:rPr lang="en-US"/>
              <a:t>LightGBM uses a novel technique of Gradient-based One-Side Sampling (GOSS) to filter out the data instances for finding a split value.</a:t>
            </a:r>
            <a:endParaRPr lang="en-US"/>
          </a:p>
          <a:p>
            <a:pPr marL="285750" indent="-285750">
              <a:buFont typeface="Wingdings" panose="05000000000000000000" charset="0"/>
              <a:buChar char="§"/>
            </a:pPr>
            <a:endParaRPr lang="en-US"/>
          </a:p>
          <a:p>
            <a:pPr marL="285750" indent="-285750">
              <a:buFont typeface="Wingdings" panose="05000000000000000000" charset="0"/>
              <a:buChar char="§"/>
            </a:pPr>
            <a:r>
              <a:rPr lang="en-US"/>
              <a:t>while XGBoost uses pre-sorted algorithm &amp; Histogram-based algorithm for computing the best split.</a:t>
            </a:r>
            <a:endParaRPr lang="en-US"/>
          </a:p>
        </p:txBody>
      </p:sp>
      <p:sp>
        <p:nvSpPr>
          <p:cNvPr id="7" name="Text Box 6"/>
          <p:cNvSpPr txBox="1"/>
          <p:nvPr/>
        </p:nvSpPr>
        <p:spPr>
          <a:xfrm>
            <a:off x="2694305" y="4796155"/>
            <a:ext cx="8312785" cy="645160"/>
          </a:xfrm>
          <a:prstGeom prst="rect">
            <a:avLst/>
          </a:prstGeom>
          <a:noFill/>
        </p:spPr>
        <p:txBody>
          <a:bodyPr wrap="square" rtlCol="0" anchor="t">
            <a:spAutoFit/>
          </a:bodyPr>
          <a:p>
            <a:pPr marL="285750" indent="-285750">
              <a:buFont typeface="Wingdings" panose="05000000000000000000" charset="0"/>
              <a:buChar char="§"/>
            </a:pPr>
            <a:r>
              <a:rPr lang="en-US"/>
              <a:t>A properly-tuned LightGBM will most likely win in terms of performance and speed compared with random forest</a:t>
            </a:r>
            <a:endParaRPr lang="en-US"/>
          </a:p>
        </p:txBody>
      </p:sp>
      <p:pic>
        <p:nvPicPr>
          <p:cNvPr id="9" name="Content Placeholder 8"/>
          <p:cNvPicPr>
            <a:picLocks noChangeAspect="1"/>
          </p:cNvPicPr>
          <p:nvPr>
            <p:ph sz="half" idx="2"/>
          </p:nvPr>
        </p:nvPicPr>
        <p:blipFill>
          <a:blip r:embed="rId2"/>
          <a:stretch>
            <a:fillRect/>
          </a:stretch>
        </p:blipFill>
        <p:spPr>
          <a:xfrm>
            <a:off x="130810" y="4695190"/>
            <a:ext cx="2330450" cy="1915160"/>
          </a:xfrm>
          <a:prstGeom prst="rect">
            <a:avLst/>
          </a:prstGeom>
        </p:spPr>
      </p:pic>
      <p:pic>
        <p:nvPicPr>
          <p:cNvPr id="10" name="Picture 9"/>
          <p:cNvPicPr>
            <a:picLocks noChangeAspect="1"/>
          </p:cNvPicPr>
          <p:nvPr/>
        </p:nvPicPr>
        <p:blipFill>
          <a:blip r:embed="rId3"/>
          <a:stretch>
            <a:fillRect/>
          </a:stretch>
        </p:blipFill>
        <p:spPr>
          <a:xfrm>
            <a:off x="9634220" y="462915"/>
            <a:ext cx="2356485" cy="2117090"/>
          </a:xfrm>
          <a:prstGeom prst="rect">
            <a:avLst/>
          </a:prstGeom>
        </p:spPr>
      </p:pic>
      <p:sp>
        <p:nvSpPr>
          <p:cNvPr id="11" name="Text Box 10"/>
          <p:cNvSpPr txBox="1"/>
          <p:nvPr/>
        </p:nvSpPr>
        <p:spPr>
          <a:xfrm>
            <a:off x="445770" y="2899410"/>
            <a:ext cx="11544935" cy="1476375"/>
          </a:xfrm>
          <a:prstGeom prst="rect">
            <a:avLst/>
          </a:prstGeom>
          <a:noFill/>
        </p:spPr>
        <p:txBody>
          <a:bodyPr wrap="square" rtlCol="0" anchor="t">
            <a:spAutoFit/>
          </a:bodyPr>
          <a:p>
            <a:r>
              <a:rPr lang="en-US">
                <a:sym typeface="+mn-ea"/>
              </a:rPr>
              <a:t>Is lgbm faster than XGBoost?</a:t>
            </a:r>
            <a:endParaRPr lang="en-US">
              <a:sym typeface="+mn-ea"/>
            </a:endParaRPr>
          </a:p>
          <a:p>
            <a:endParaRPr lang="en-US"/>
          </a:p>
          <a:p>
            <a:pPr marL="285750" indent="-285750">
              <a:buFont typeface="Wingdings" panose="05000000000000000000" charset="0"/>
              <a:buChar char="§"/>
            </a:pPr>
            <a:r>
              <a:rPr lang="en-US">
                <a:sym typeface="+mn-ea"/>
              </a:rPr>
              <a:t>There has been only a slight increase in accuracy and auc score by applying Light GBM over XGBOOST but there is a significant difference in the execution time for the training procedure.</a:t>
            </a:r>
            <a:endParaRPr lang="en-US">
              <a:sym typeface="+mn-ea"/>
            </a:endParaRPr>
          </a:p>
          <a:p>
            <a:pPr marL="285750" indent="-285750">
              <a:buFont typeface="Wingdings" panose="05000000000000000000" charset="0"/>
              <a:buChar char="§"/>
            </a:pPr>
            <a:r>
              <a:rPr lang="en-US">
                <a:sym typeface="+mn-ea"/>
              </a:rPr>
              <a:t>Light GBM is almost 7 times faster than XGBOOST and is a much better approach when dealing with large datasets.</a:t>
            </a:r>
            <a:endParaRPr lang="en-US"/>
          </a:p>
        </p:txBody>
      </p:sp>
      <p:sp>
        <p:nvSpPr>
          <p:cNvPr id="12" name="Text Box 11"/>
          <p:cNvSpPr txBox="1"/>
          <p:nvPr/>
        </p:nvSpPr>
        <p:spPr>
          <a:xfrm>
            <a:off x="2717165" y="5380355"/>
            <a:ext cx="8289925" cy="645160"/>
          </a:xfrm>
          <a:prstGeom prst="rect">
            <a:avLst/>
          </a:prstGeom>
          <a:noFill/>
        </p:spPr>
        <p:txBody>
          <a:bodyPr wrap="square" rtlCol="0" anchor="t">
            <a:spAutoFit/>
          </a:bodyPr>
          <a:p>
            <a:pPr marL="285750" indent="-285750">
              <a:buFont typeface="Wingdings" panose="05000000000000000000" charset="0"/>
              <a:buChar char="§"/>
            </a:pPr>
            <a:r>
              <a:rPr lang="en-US"/>
              <a:t>High value of estimators for random forest will affect it robustness, where as for GBM model will improve the model fit with your training data </a:t>
            </a:r>
            <a:endParaRPr lang="en-US"/>
          </a:p>
        </p:txBody>
      </p:sp>
      <p:pic>
        <p:nvPicPr>
          <p:cNvPr id="13" name="Content Placeholder 12"/>
          <p:cNvPicPr>
            <a:picLocks noChangeAspect="1"/>
          </p:cNvPicPr>
          <p:nvPr/>
        </p:nvPicPr>
        <p:blipFill>
          <a:blip r:embed="rId4"/>
          <a:stretch>
            <a:fillRect/>
          </a:stretch>
        </p:blipFill>
        <p:spPr>
          <a:xfrm>
            <a:off x="130810" y="158750"/>
            <a:ext cx="1021715" cy="1174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69295" y="365125"/>
            <a:ext cx="484505" cy="261620"/>
          </a:xfrm>
        </p:spPr>
        <p:txBody>
          <a:bodyPr>
            <a:normAutofit fontScale="90000"/>
          </a:bodyPr>
          <a:p>
            <a:r>
              <a:rPr lang="en-US"/>
              <a:t>.</a:t>
            </a:r>
            <a:endParaRPr lang="en-US"/>
          </a:p>
        </p:txBody>
      </p:sp>
      <p:sp>
        <p:nvSpPr>
          <p:cNvPr id="3" name="Content Placeholder 2"/>
          <p:cNvSpPr>
            <a:spLocks noGrp="1"/>
          </p:cNvSpPr>
          <p:nvPr>
            <p:ph idx="1"/>
          </p:nvPr>
        </p:nvSpPr>
        <p:spPr>
          <a:xfrm>
            <a:off x="11112500" y="1825625"/>
            <a:ext cx="241300" cy="4351655"/>
          </a:xfrm>
        </p:spPr>
        <p:txBody>
          <a:bodyPr/>
          <a:p>
            <a:r>
              <a:rPr lang="en-US"/>
              <a:t>.</a:t>
            </a:r>
            <a:endParaRPr lang="en-US"/>
          </a:p>
        </p:txBody>
      </p:sp>
      <p:pic>
        <p:nvPicPr>
          <p:cNvPr id="8" name="Content Placeholder 3"/>
          <p:cNvPicPr>
            <a:picLocks noChangeAspect="1"/>
          </p:cNvPicPr>
          <p:nvPr>
            <p:ph sz="half" idx="2"/>
          </p:nvPr>
        </p:nvPicPr>
        <p:blipFill>
          <a:blip r:embed="rId1">
            <a:lum bright="70000" contrast="-46000"/>
          </a:blip>
          <a:stretch>
            <a:fillRect/>
          </a:stretch>
        </p:blipFill>
        <p:spPr>
          <a:xfrm>
            <a:off x="1597025" y="2899410"/>
            <a:ext cx="8356600" cy="2047240"/>
          </a:xfrm>
          <a:prstGeom prst="rect">
            <a:avLst/>
          </a:prstGeom>
          <a:ln>
            <a:solidFill>
              <a:schemeClr val="accent1"/>
            </a:solidFill>
          </a:ln>
          <a:effectLst>
            <a:softEdge rad="63500"/>
          </a:effectLst>
        </p:spPr>
      </p:pic>
      <p:sp>
        <p:nvSpPr>
          <p:cNvPr id="9" name="Text Box 8"/>
          <p:cNvSpPr txBox="1"/>
          <p:nvPr/>
        </p:nvSpPr>
        <p:spPr>
          <a:xfrm>
            <a:off x="375285" y="700405"/>
            <a:ext cx="10978515" cy="2306955"/>
          </a:xfrm>
          <a:prstGeom prst="rect">
            <a:avLst/>
          </a:prstGeom>
          <a:noFill/>
        </p:spPr>
        <p:txBody>
          <a:bodyPr wrap="square" rtlCol="0">
            <a:spAutoFit/>
          </a:bodyPr>
          <a:p>
            <a:pPr algn="l"/>
            <a:r>
              <a:rPr lang="en-US">
                <a:sym typeface="+mn-ea"/>
              </a:rPr>
              <a:t>Can LightGBM overfit?</a:t>
            </a:r>
            <a:endParaRPr lang="en-US"/>
          </a:p>
          <a:p>
            <a:pPr algn="l"/>
            <a:endParaRPr lang="en-US"/>
          </a:p>
          <a:p>
            <a:pPr marL="285750" indent="-285750" algn="l">
              <a:buFont typeface="Wingdings" panose="05000000000000000000" charset="0"/>
              <a:buChar char="§"/>
            </a:pPr>
            <a:r>
              <a:rPr lang="en-US">
                <a:sym typeface="+mn-ea"/>
              </a:rPr>
              <a:t>LightGBM uses the leaf-wise tree growth algorithm, while many other popular tools use depth-wise tree growth.</a:t>
            </a:r>
            <a:endParaRPr lang="en-US">
              <a:sym typeface="+mn-ea"/>
            </a:endParaRPr>
          </a:p>
          <a:p>
            <a:pPr marL="285750" indent="-285750" algn="l">
              <a:buFont typeface="Wingdings" panose="05000000000000000000" charset="0"/>
              <a:buChar char="§"/>
            </a:pPr>
            <a:endParaRPr lang="en-US">
              <a:sym typeface="+mn-ea"/>
            </a:endParaRPr>
          </a:p>
          <a:p>
            <a:pPr marL="285750" indent="-285750" algn="l">
              <a:buFont typeface="Wingdings" panose="05000000000000000000" charset="0"/>
              <a:buChar char="§"/>
            </a:pPr>
            <a:r>
              <a:rPr lang="en-US">
                <a:sym typeface="+mn-ea"/>
              </a:rPr>
              <a:t>Compared with depth-wise growth, the leaf-wise algorithm can converge much faster.</a:t>
            </a:r>
            <a:endParaRPr lang="en-US">
              <a:sym typeface="+mn-ea"/>
            </a:endParaRPr>
          </a:p>
          <a:p>
            <a:pPr marL="285750" indent="-285750" algn="l">
              <a:buFont typeface="Wingdings" panose="05000000000000000000" charset="0"/>
              <a:buChar char="§"/>
            </a:pPr>
            <a:endParaRPr lang="en-US">
              <a:sym typeface="+mn-ea"/>
            </a:endParaRPr>
          </a:p>
          <a:p>
            <a:pPr marL="285750" indent="-285750" algn="l">
              <a:buFont typeface="Wingdings" panose="05000000000000000000" charset="0"/>
              <a:buChar char="§"/>
            </a:pPr>
            <a:r>
              <a:rPr lang="en-US">
                <a:sym typeface="+mn-ea"/>
              </a:rPr>
              <a:t>However, the leaf-wise growth may be over-fitting if not used with the appropriate parameters.</a:t>
            </a:r>
            <a:endParaRPr lang="en-US"/>
          </a:p>
          <a:p>
            <a:endParaRPr lang="en-US"/>
          </a:p>
        </p:txBody>
      </p:sp>
      <p:sp>
        <p:nvSpPr>
          <p:cNvPr id="10" name="Text Box 9"/>
          <p:cNvSpPr txBox="1"/>
          <p:nvPr/>
        </p:nvSpPr>
        <p:spPr>
          <a:xfrm>
            <a:off x="467995" y="3007360"/>
            <a:ext cx="10885805" cy="1753235"/>
          </a:xfrm>
          <a:prstGeom prst="rect">
            <a:avLst/>
          </a:prstGeom>
          <a:noFill/>
        </p:spPr>
        <p:txBody>
          <a:bodyPr wrap="square" rtlCol="0">
            <a:spAutoFit/>
          </a:bodyPr>
          <a:p>
            <a:pPr algn="l"/>
            <a:r>
              <a:rPr lang="en-US">
                <a:sym typeface="+mn-ea"/>
              </a:rPr>
              <a:t>How does LightGBM treat null values?</a:t>
            </a:r>
            <a:endParaRPr lang="en-US">
              <a:sym typeface="+mn-ea"/>
            </a:endParaRPr>
          </a:p>
          <a:p>
            <a:pPr algn="l"/>
            <a:endParaRPr lang="en-US"/>
          </a:p>
          <a:p>
            <a:pPr algn="l"/>
            <a:r>
              <a:rPr lang="en-US">
                <a:sym typeface="+mn-ea"/>
              </a:rPr>
              <a:t>In lightgbm for categorical variables, "all negative values will be treated as missing values". </a:t>
            </a:r>
            <a:endParaRPr lang="en-US">
              <a:sym typeface="+mn-ea"/>
            </a:endParaRPr>
          </a:p>
          <a:p>
            <a:pPr algn="l"/>
            <a:r>
              <a:rPr lang="en-US">
                <a:sym typeface="+mn-ea"/>
              </a:rPr>
              <a:t>So the reason for often using values like -999 for null/na values is because of convention + usage of tree based algorithms like xgb/lgb.</a:t>
            </a:r>
            <a:endParaRPr lang="en-US"/>
          </a:p>
          <a:p>
            <a:endParaRPr lang="en-US"/>
          </a:p>
        </p:txBody>
      </p:sp>
      <p:sp>
        <p:nvSpPr>
          <p:cNvPr id="11" name="Text Box 10"/>
          <p:cNvSpPr txBox="1"/>
          <p:nvPr/>
        </p:nvSpPr>
        <p:spPr>
          <a:xfrm>
            <a:off x="375285" y="4760595"/>
            <a:ext cx="10515600" cy="1198880"/>
          </a:xfrm>
          <a:prstGeom prst="rect">
            <a:avLst/>
          </a:prstGeom>
          <a:noFill/>
        </p:spPr>
        <p:txBody>
          <a:bodyPr wrap="square" rtlCol="0" anchor="t">
            <a:spAutoFit/>
          </a:bodyPr>
          <a:p>
            <a:r>
              <a:rPr lang="en-US">
                <a:sym typeface="+mn-ea"/>
              </a:rPr>
              <a:t>What makes LightGBM lightning fast?</a:t>
            </a:r>
            <a:endParaRPr lang="en-US">
              <a:sym typeface="+mn-ea"/>
            </a:endParaRPr>
          </a:p>
          <a:p>
            <a:endParaRPr lang="en-US"/>
          </a:p>
          <a:p>
            <a:pPr marL="285750" indent="-285750">
              <a:buFont typeface="Wingdings" panose="05000000000000000000" charset="0"/>
              <a:buChar char="§"/>
            </a:pPr>
            <a:r>
              <a:rPr lang="en-US">
                <a:sym typeface="+mn-ea"/>
              </a:rPr>
              <a:t>There are three reasons why LightGBM is fast: Histogram based splitting, Gradient-based One-Side Sampling (GOSS), Exclusive Feature Bundling (EFB)</a:t>
            </a:r>
            <a:endParaRPr lang="en-US"/>
          </a:p>
        </p:txBody>
      </p:sp>
      <p:pic>
        <p:nvPicPr>
          <p:cNvPr id="13" name="Content Placeholder 12"/>
          <p:cNvPicPr>
            <a:picLocks noChangeAspect="1"/>
          </p:cNvPicPr>
          <p:nvPr/>
        </p:nvPicPr>
        <p:blipFill>
          <a:blip r:embed="rId2"/>
          <a:stretch>
            <a:fillRect/>
          </a:stretch>
        </p:blipFill>
        <p:spPr>
          <a:xfrm>
            <a:off x="10958830" y="148590"/>
            <a:ext cx="1021715" cy="1174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11"/>
          <p:cNvSpPr txBox="1"/>
          <p:nvPr/>
        </p:nvSpPr>
        <p:spPr>
          <a:xfrm>
            <a:off x="568960" y="842010"/>
            <a:ext cx="10354945" cy="1476375"/>
          </a:xfrm>
          <a:prstGeom prst="rect">
            <a:avLst/>
          </a:prstGeom>
          <a:noFill/>
        </p:spPr>
        <p:txBody>
          <a:bodyPr wrap="square" rtlCol="0">
            <a:spAutoFit/>
          </a:bodyPr>
          <a:p>
            <a:pPr marL="285750" indent="-285750" algn="l">
              <a:buFont typeface="Wingdings" panose="05000000000000000000" charset="0"/>
              <a:buChar char="§"/>
            </a:pPr>
            <a:r>
              <a:rPr lang="en-US">
                <a:sym typeface="+mn-ea"/>
              </a:rPr>
              <a:t>Light GBM use histogram based </a:t>
            </a:r>
            <a:r>
              <a:rPr lang="en-US" b="1">
                <a:sym typeface="+mn-ea"/>
              </a:rPr>
              <a:t>algorithm </a:t>
            </a:r>
            <a:r>
              <a:rPr lang="en-US">
                <a:sym typeface="+mn-ea"/>
              </a:rPr>
              <a:t>i.e it buckets continuous feature values into discrete bins which fasten the training procedure. </a:t>
            </a:r>
            <a:endParaRPr lang="en-US"/>
          </a:p>
          <a:p>
            <a:pPr algn="l"/>
            <a:endParaRPr lang="en-US"/>
          </a:p>
          <a:p>
            <a:pPr marL="285750" indent="-285750" algn="l">
              <a:buFont typeface="Wingdings" panose="05000000000000000000" charset="0"/>
              <a:buChar char="§"/>
            </a:pPr>
            <a:r>
              <a:rPr lang="en-US">
                <a:sym typeface="+mn-ea"/>
              </a:rPr>
              <a:t>Lower memory usage: Replaces continuous values to discrete bins which result in lower memory usage.</a:t>
            </a:r>
            <a:endParaRPr lang="en-US"/>
          </a:p>
          <a:p>
            <a:endParaRPr lang="en-US"/>
          </a:p>
        </p:txBody>
      </p:sp>
      <p:pic>
        <p:nvPicPr>
          <p:cNvPr id="13" name="Content Placeholder 12"/>
          <p:cNvPicPr>
            <a:picLocks noChangeAspect="1"/>
          </p:cNvPicPr>
          <p:nvPr/>
        </p:nvPicPr>
        <p:blipFill>
          <a:blip r:embed="rId1"/>
          <a:stretch>
            <a:fillRect/>
          </a:stretch>
        </p:blipFill>
        <p:spPr>
          <a:xfrm>
            <a:off x="10958830" y="148590"/>
            <a:ext cx="1021715" cy="1174115"/>
          </a:xfrm>
          <a:prstGeom prst="rect">
            <a:avLst/>
          </a:prstGeom>
        </p:spPr>
      </p:pic>
      <p:pic>
        <p:nvPicPr>
          <p:cNvPr id="14" name="Picture 13"/>
          <p:cNvPicPr>
            <a:picLocks noChangeAspect="1"/>
          </p:cNvPicPr>
          <p:nvPr/>
        </p:nvPicPr>
        <p:blipFill>
          <a:blip r:embed="rId2"/>
          <a:srcRect l="538" t="594" r="-538" b="54844"/>
          <a:stretch>
            <a:fillRect/>
          </a:stretch>
        </p:blipFill>
        <p:spPr>
          <a:xfrm>
            <a:off x="568960" y="3310890"/>
            <a:ext cx="5661660" cy="1524635"/>
          </a:xfrm>
          <a:prstGeom prst="rect">
            <a:avLst/>
          </a:prstGeom>
        </p:spPr>
      </p:pic>
      <p:pic>
        <p:nvPicPr>
          <p:cNvPr id="15" name="Picture 14"/>
          <p:cNvPicPr>
            <a:picLocks noChangeAspect="1"/>
          </p:cNvPicPr>
          <p:nvPr/>
        </p:nvPicPr>
        <p:blipFill>
          <a:blip r:embed="rId2"/>
          <a:srcRect t="43003" b="9484"/>
          <a:stretch>
            <a:fillRect/>
          </a:stretch>
        </p:blipFill>
        <p:spPr>
          <a:xfrm>
            <a:off x="650240" y="4835525"/>
            <a:ext cx="5661660" cy="1625600"/>
          </a:xfrm>
          <a:prstGeom prst="rect">
            <a:avLst/>
          </a:prstGeom>
        </p:spPr>
      </p:pic>
      <p:sp>
        <p:nvSpPr>
          <p:cNvPr id="16" name="Text Box 15"/>
          <p:cNvSpPr txBox="1"/>
          <p:nvPr/>
        </p:nvSpPr>
        <p:spPr>
          <a:xfrm>
            <a:off x="779145" y="2318385"/>
            <a:ext cx="5593080" cy="368300"/>
          </a:xfrm>
          <a:prstGeom prst="rect">
            <a:avLst/>
          </a:prstGeom>
          <a:noFill/>
        </p:spPr>
        <p:txBody>
          <a:bodyPr wrap="square" rtlCol="0" anchor="t">
            <a:spAutoFit/>
          </a:bodyPr>
          <a:p>
            <a:pPr marL="285750" indent="-285750">
              <a:buFont typeface="Wingdings" panose="05000000000000000000" charset="0"/>
              <a:buChar char="§"/>
            </a:pPr>
            <a:r>
              <a:rPr lang="en-US"/>
              <a:t>XGBoost was based on a level-wise growth algorithm</a:t>
            </a:r>
            <a:endParaRPr lang="en-US"/>
          </a:p>
        </p:txBody>
      </p:sp>
      <p:pic>
        <p:nvPicPr>
          <p:cNvPr id="17" name="Picture 16"/>
          <p:cNvPicPr>
            <a:picLocks noChangeAspect="1"/>
          </p:cNvPicPr>
          <p:nvPr/>
        </p:nvPicPr>
        <p:blipFill>
          <a:blip r:embed="rId3"/>
          <a:stretch>
            <a:fillRect/>
          </a:stretch>
        </p:blipFill>
        <p:spPr>
          <a:xfrm>
            <a:off x="6372225" y="2686685"/>
            <a:ext cx="5201285" cy="3144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5780" y="1183005"/>
            <a:ext cx="11292205" cy="5077460"/>
          </a:xfrm>
          <a:prstGeom prst="rect">
            <a:avLst/>
          </a:prstGeom>
          <a:noFill/>
        </p:spPr>
        <p:txBody>
          <a:bodyPr wrap="square" rtlCol="0" anchor="t">
            <a:spAutoFit/>
          </a:bodyPr>
          <a:p>
            <a:pPr marL="285750" indent="-285750">
              <a:buFont typeface="Wingdings" panose="05000000000000000000" charset="0"/>
              <a:buChar char="Ø"/>
            </a:pPr>
            <a:r>
              <a:rPr lang="en-US"/>
              <a:t>CatBoost (Categorical Boosting) is a machine learning algorithm that is designed specifically to work with categorical features and overcome some of the limitations of traditional gradient boosting methods. </a:t>
            </a:r>
            <a:endParaRPr lang="en-US"/>
          </a:p>
          <a:p>
            <a:pPr marL="285750" indent="-285750">
              <a:buFont typeface="Wingdings" panose="05000000000000000000" charset="0"/>
              <a:buChar char="Ø"/>
            </a:pPr>
            <a:r>
              <a:rPr lang="en-US"/>
              <a:t>CatBoost can handle both numerical and categorical data, and automatically detects which features are categorical. It uses a variant of gradient boosting called gradient-based one-side sampling (GOSS) that reduces the amount of data that needs to be processed during training. </a:t>
            </a:r>
            <a:endParaRPr lang="en-US"/>
          </a:p>
          <a:p>
            <a:pPr marL="285750" indent="-285750">
              <a:buFont typeface="Wingdings" panose="05000000000000000000" charset="0"/>
              <a:buChar char="Ø"/>
            </a:pPr>
            <a:r>
              <a:rPr lang="en-US"/>
              <a:t>This makes it faster and more memory-efficient than traditional gradient boosting methods.</a:t>
            </a:r>
            <a:endParaRPr lang="en-US"/>
          </a:p>
          <a:p>
            <a:pPr indent="0">
              <a:buFont typeface="Wingdings" panose="05000000000000000000" charset="0"/>
              <a:buNone/>
            </a:pPr>
            <a:endParaRPr lang="en-US"/>
          </a:p>
          <a:p>
            <a:pPr marL="285750" indent="-285750">
              <a:buFont typeface="Wingdings" panose="05000000000000000000" charset="0"/>
              <a:buChar char="Ø"/>
            </a:pPr>
            <a:r>
              <a:rPr lang="en-US" b="1"/>
              <a:t>Some key features of CatBoost include:</a:t>
            </a:r>
            <a:endParaRPr lang="en-US"/>
          </a:p>
          <a:p>
            <a:pPr marL="285750" indent="-285750">
              <a:buFont typeface="Wingdings" panose="05000000000000000000" charset="0"/>
              <a:buChar char="Ø"/>
            </a:pPr>
            <a:r>
              <a:rPr lang="en-US"/>
              <a:t>Automatic handling of categorical features: CatBoost can automatically convert categorical features into numerical representations, without the need for one-hot encoding.</a:t>
            </a:r>
            <a:endParaRPr lang="en-US"/>
          </a:p>
          <a:p>
            <a:pPr marL="285750" indent="-285750">
              <a:buFont typeface="Wingdings" panose="05000000000000000000" charset="0"/>
              <a:buChar char="Ø"/>
            </a:pPr>
            <a:r>
              <a:rPr lang="en-US"/>
              <a:t>Built-in feature importance calculation: CatBoost can calculate feature importance based on the contribution of each feature to the model's performance.</a:t>
            </a:r>
            <a:endParaRPr lang="en-US"/>
          </a:p>
          <a:p>
            <a:pPr marL="285750" indent="-285750">
              <a:buFont typeface="Wingdings" panose="05000000000000000000" charset="0"/>
              <a:buChar char="Ø"/>
            </a:pPr>
            <a:r>
              <a:rPr lang="en-US"/>
              <a:t>GPU support: CatBoost can be run on GPUs, which can significantly speed up training time for large datasets.</a:t>
            </a:r>
            <a:endParaRPr lang="en-US"/>
          </a:p>
          <a:p>
            <a:pPr indent="0">
              <a:buFont typeface="Wingdings" panose="05000000000000000000" charset="0"/>
              <a:buNone/>
            </a:pPr>
            <a:endParaRPr lang="en-US"/>
          </a:p>
          <a:p>
            <a:pPr marL="285750" indent="-285750">
              <a:buFont typeface="Wingdings" panose="05000000000000000000" charset="0"/>
              <a:buChar char="Ø"/>
            </a:pPr>
            <a:r>
              <a:rPr lang="en-US" b="1"/>
              <a:t>Some potential benefits of using CatBoost include:</a:t>
            </a:r>
            <a:endParaRPr lang="en-US" b="1"/>
          </a:p>
          <a:p>
            <a:pPr marL="285750" indent="-285750">
              <a:buFont typeface="Wingdings" panose="05000000000000000000" charset="0"/>
              <a:buChar char="Ø"/>
            </a:pPr>
            <a:r>
              <a:rPr lang="en-US"/>
              <a:t>Improved accuracy</a:t>
            </a:r>
            <a:endParaRPr lang="en-US"/>
          </a:p>
          <a:p>
            <a:pPr marL="285750" indent="-285750">
              <a:buFont typeface="Wingdings" panose="05000000000000000000" charset="0"/>
              <a:buChar char="Ø"/>
            </a:pPr>
            <a:r>
              <a:rPr lang="en-US"/>
              <a:t>Reduced processing time</a:t>
            </a:r>
            <a:endParaRPr lang="en-US"/>
          </a:p>
          <a:p>
            <a:pPr indent="0">
              <a:buFont typeface="Wingdings" panose="05000000000000000000" charset="0"/>
              <a:buNone/>
            </a:pPr>
            <a:endParaRPr lang="en-US"/>
          </a:p>
        </p:txBody>
      </p:sp>
      <p:sp>
        <p:nvSpPr>
          <p:cNvPr id="4" name="Text Box 3"/>
          <p:cNvSpPr txBox="1"/>
          <p:nvPr/>
        </p:nvSpPr>
        <p:spPr>
          <a:xfrm>
            <a:off x="831215" y="537845"/>
            <a:ext cx="1887855" cy="645160"/>
          </a:xfrm>
          <a:prstGeom prst="rect">
            <a:avLst/>
          </a:prstGeom>
          <a:noFill/>
        </p:spPr>
        <p:txBody>
          <a:bodyPr wrap="none" rtlCol="0">
            <a:spAutoFit/>
          </a:bodyPr>
          <a:p>
            <a:pPr algn="l"/>
            <a:r>
              <a:rPr lang="en-US" sz="3600" b="1">
                <a:gradFill>
                  <a:gsLst>
                    <a:gs pos="0">
                      <a:srgbClr val="14CD68"/>
                    </a:gs>
                    <a:gs pos="100000">
                      <a:srgbClr val="035C7D"/>
                    </a:gs>
                  </a:gsLst>
                  <a:lin scaled="0"/>
                </a:gradFill>
                <a:sym typeface="+mn-ea"/>
              </a:rPr>
              <a:t>CatBoost</a:t>
            </a:r>
            <a:endParaRPr lang="en-US" sz="3600" b="1">
              <a:gradFill>
                <a:gsLst>
                  <a:gs pos="0">
                    <a:srgbClr val="14CD68"/>
                  </a:gs>
                  <a:gs pos="100000">
                    <a:srgbClr val="035C7D"/>
                  </a:gs>
                </a:gsLst>
                <a:lin scaled="0"/>
              </a:gra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1460" y="631190"/>
            <a:ext cx="11727815" cy="5908040"/>
          </a:xfrm>
          <a:prstGeom prst="rect">
            <a:avLst/>
          </a:prstGeom>
          <a:noFill/>
        </p:spPr>
        <p:txBody>
          <a:bodyPr wrap="square" rtlCol="0" anchor="t">
            <a:spAutoFit/>
          </a:bodyPr>
          <a:p>
            <a:pPr marL="285750" indent="-285750">
              <a:buFont typeface="Wingdings" panose="05000000000000000000" charset="0"/>
              <a:buChar char="Ø"/>
            </a:pPr>
            <a:r>
              <a:rPr lang="en-US"/>
              <a:t>Gradient Boosting Regressor (GBR) is a machine learning algorithm that belongs to the boosting family of ensemble methods. It works by combining multiple weak learners into a single strong learner in an iterative fashion. In each iteration, the algorithm builds a new model that tries to correct the errors made by the previous models.</a:t>
            </a:r>
            <a:endParaRPr lang="en-US"/>
          </a:p>
          <a:p>
            <a:endParaRPr lang="en-US"/>
          </a:p>
          <a:p>
            <a:pPr marL="285750" indent="-285750">
              <a:buFont typeface="Wingdings" panose="05000000000000000000" charset="0"/>
              <a:buChar char="Ø"/>
            </a:pPr>
            <a:r>
              <a:rPr lang="en-US"/>
              <a:t>GBR is a powerful algorithm for regression tasks as it can handle both linear and nonlinear relationships between the features and the target variable. It can also handle missing values and outliers in the data. GBR is based on the principle of gradient descent, which involves minimizing the loss function by adjusting the model's parameters in the direction of the negative gradient.</a:t>
            </a:r>
            <a:endParaRPr lang="en-US"/>
          </a:p>
          <a:p>
            <a:endParaRPr lang="en-US"/>
          </a:p>
          <a:p>
            <a:pPr marL="285750" indent="-285750">
              <a:buFont typeface="Wingdings" panose="05000000000000000000" charset="0"/>
              <a:buChar char="Ø"/>
            </a:pPr>
            <a:r>
              <a:rPr lang="en-US"/>
              <a:t>The main hyperparameters of GBR are the number of trees in the ensemble, the learning rate, and the maximum depth of the trees. The number of trees controls the complexity of the model and the learning rate controls the step size taken in the gradient descent. The maximum depth of the trees controls the level of interaction between the features.</a:t>
            </a:r>
            <a:endParaRPr lang="en-US"/>
          </a:p>
          <a:p>
            <a:pPr marL="285750" indent="-285750">
              <a:buFont typeface="Wingdings" panose="05000000000000000000" charset="0"/>
              <a:buChar char="Ø"/>
            </a:pPr>
            <a:r>
              <a:rPr lang="en-US" b="1"/>
              <a:t>Some of the advantages of GBR include:</a:t>
            </a:r>
            <a:endParaRPr lang="en-US" b="1"/>
          </a:p>
          <a:p>
            <a:pPr marL="285750" indent="-285750">
              <a:buFont typeface="Wingdings" panose="05000000000000000000" charset="0"/>
              <a:buChar char="Ø"/>
            </a:pPr>
            <a:endParaRPr lang="en-US"/>
          </a:p>
          <a:p>
            <a:pPr marL="285750" indent="-285750">
              <a:buFont typeface="Wingdings" panose="05000000000000000000" charset="0"/>
              <a:buChar char="Ø"/>
            </a:pPr>
            <a:r>
              <a:rPr lang="en-US"/>
              <a:t>High accuracy: GBR is a powerful algorithm that can achieve high accuracy on regression tasks.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Robustness: GBR is robust to outliers and can handle missing values in the data.</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Flexibility: GBR can handle both linear and nonlinear relationships between the features and the target variable.</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Interpretability: GBR can provide feature importance scores that can be used to interpret the model.</a:t>
            </a:r>
            <a:endParaRPr lang="en-US"/>
          </a:p>
        </p:txBody>
      </p:sp>
      <p:sp>
        <p:nvSpPr>
          <p:cNvPr id="3" name="Text Box 2"/>
          <p:cNvSpPr txBox="1"/>
          <p:nvPr/>
        </p:nvSpPr>
        <p:spPr>
          <a:xfrm>
            <a:off x="405130" y="263525"/>
            <a:ext cx="3838575" cy="460375"/>
          </a:xfrm>
          <a:prstGeom prst="rect">
            <a:avLst/>
          </a:prstGeom>
          <a:noFill/>
        </p:spPr>
        <p:txBody>
          <a:bodyPr wrap="none" rtlCol="0">
            <a:spAutoFit/>
          </a:bodyPr>
          <a:p>
            <a:pPr algn="l"/>
            <a:r>
              <a:rPr lang="en-US" sz="2400" b="1">
                <a:gradFill>
                  <a:gsLst>
                    <a:gs pos="0">
                      <a:srgbClr val="007BD3"/>
                    </a:gs>
                    <a:gs pos="100000">
                      <a:srgbClr val="034373"/>
                    </a:gs>
                  </a:gsLst>
                  <a:lin scaled="0"/>
                </a:gradFill>
                <a:sym typeface="+mn-ea"/>
              </a:rPr>
              <a:t>Gradient Boosting Regressor </a:t>
            </a:r>
            <a:endParaRPr lang="en-US" sz="2400" b="1">
              <a:gradFill>
                <a:gsLst>
                  <a:gs pos="0">
                    <a:srgbClr val="007BD3"/>
                  </a:gs>
                  <a:gs pos="100000">
                    <a:srgbClr val="034373"/>
                  </a:gs>
                </a:gsLst>
                <a:lin scaled="0"/>
              </a:gra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8455" y="1105535"/>
            <a:ext cx="11353165" cy="3415030"/>
          </a:xfrm>
          <a:prstGeom prst="rect">
            <a:avLst/>
          </a:prstGeom>
          <a:noFill/>
        </p:spPr>
        <p:txBody>
          <a:bodyPr wrap="square" rtlCol="0" anchor="t">
            <a:spAutoFit/>
          </a:bodyPr>
          <a:p>
            <a:pPr marL="285750" indent="-285750">
              <a:buFont typeface="Wingdings" panose="05000000000000000000" charset="0"/>
              <a:buChar char="Ø"/>
            </a:pPr>
            <a:r>
              <a:rPr lang="en-US"/>
              <a:t>Support Vector Machine (SVM) is a popular machine learning algorithm used for classification and regression analysis.</a:t>
            </a:r>
            <a:endParaRPr lang="en-US"/>
          </a:p>
          <a:p>
            <a:pPr marL="285750" indent="-285750">
              <a:buFont typeface="Wingdings" panose="05000000000000000000" charset="0"/>
              <a:buChar char="Ø"/>
            </a:pPr>
            <a:r>
              <a:rPr lang="en-US"/>
              <a:t>It is a supervised learning algorithm that analyzes data and recognizes patterns, then assigns new data points to the correct category or group.</a:t>
            </a:r>
            <a:endParaRPr lang="en-US"/>
          </a:p>
          <a:p>
            <a:pPr marL="285750" indent="-285750">
              <a:buFont typeface="Wingdings" panose="05000000000000000000" charset="0"/>
              <a:buChar char="Ø"/>
            </a:pPr>
            <a:r>
              <a:rPr lang="en-US"/>
              <a:t>SVM works by finding a hyperplane in a high-dimensional space that separates the different classes. The hyperplane is chosen in such a way that it maximizes the margin between the closest points of the different classes. </a:t>
            </a:r>
            <a:endParaRPr lang="en-US"/>
          </a:p>
          <a:p>
            <a:pPr marL="285750" indent="-285750">
              <a:buFont typeface="Wingdings" panose="05000000000000000000" charset="0"/>
              <a:buChar char="Ø"/>
            </a:pPr>
            <a:r>
              <a:rPr lang="en-US"/>
              <a:t>This margin is the distance between the hyperplane and the closest data points of each class. The points closest to the hyperplane are called support vectors.</a:t>
            </a:r>
            <a:endParaRPr lang="en-US"/>
          </a:p>
          <a:p>
            <a:pPr marL="285750" indent="-285750">
              <a:buFont typeface="Wingdings" panose="05000000000000000000" charset="0"/>
              <a:buChar char="Ø"/>
            </a:pPr>
            <a:r>
              <a:rPr lang="en-US"/>
              <a:t>Another advantage of SVM is its ability to handle high-dimensional data with a small number of samples. </a:t>
            </a:r>
            <a:endParaRPr lang="en-US"/>
          </a:p>
          <a:p>
            <a:pPr marL="285750" indent="-285750">
              <a:buFont typeface="Wingdings" panose="05000000000000000000" charset="0"/>
              <a:buChar char="Ø"/>
            </a:pPr>
            <a:r>
              <a:rPr lang="en-US"/>
              <a:t>SVM performs well on datasets with many features, but fewer samples, as it focuses on the points closest to the decision boundary and ignores the other data points.</a:t>
            </a:r>
            <a:endParaRPr lang="en-US"/>
          </a:p>
          <a:p>
            <a:pPr marL="285750" indent="-285750">
              <a:buFont typeface="Wingdings" panose="05000000000000000000" charset="0"/>
              <a:buChar char="Ø"/>
            </a:pPr>
            <a:r>
              <a:rPr lang="en-US"/>
              <a:t>SVM has several applications in various fields such as image classification, text classification, bioinformatics, and finance. Its high accuracy and ability to handle complex data make it a powerful tool in machine learning.</a:t>
            </a:r>
            <a:endParaRPr lang="en-US"/>
          </a:p>
        </p:txBody>
      </p:sp>
      <p:sp>
        <p:nvSpPr>
          <p:cNvPr id="3" name="Text Box 2"/>
          <p:cNvSpPr txBox="1"/>
          <p:nvPr/>
        </p:nvSpPr>
        <p:spPr>
          <a:xfrm>
            <a:off x="699135" y="568325"/>
            <a:ext cx="868045" cy="521970"/>
          </a:xfrm>
          <a:prstGeom prst="rect">
            <a:avLst/>
          </a:prstGeom>
          <a:noFill/>
        </p:spPr>
        <p:txBody>
          <a:bodyPr wrap="none" rtlCol="0">
            <a:spAutoFit/>
          </a:bodyPr>
          <a:p>
            <a:r>
              <a:rPr lang="en-US" sz="2800" b="1">
                <a:gradFill>
                  <a:gsLst>
                    <a:gs pos="0">
                      <a:srgbClr val="FE4444"/>
                    </a:gs>
                    <a:gs pos="100000">
                      <a:srgbClr val="832B2B"/>
                    </a:gs>
                  </a:gsLst>
                  <a:lin scaled="0"/>
                </a:gradFill>
              </a:rPr>
              <a:t>SVM</a:t>
            </a:r>
            <a:endParaRPr lang="en-US" sz="2800" b="1">
              <a:gradFill>
                <a:gsLst>
                  <a:gs pos="0">
                    <a:srgbClr val="FE4444"/>
                  </a:gs>
                  <a:gs pos="100000">
                    <a:srgbClr val="832B2B"/>
                  </a:gs>
                </a:gsLst>
                <a:lin scaled="0"/>
              </a:gra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8039</Words>
  <Application>WPS Presentation</Application>
  <PresentationFormat>Widescreen</PresentationFormat>
  <Paragraphs>148</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Wingdings</vt:lpstr>
      <vt:lpstr>Calibri Light</vt:lpstr>
      <vt:lpstr>Calibri</vt:lpstr>
      <vt:lpstr>Microsoft YaHei</vt:lpstr>
      <vt:lpstr>Arial Unicode MS</vt:lpstr>
      <vt:lpstr>Office Theme</vt:lpstr>
      <vt:lpstr>LIGHTGBM</vt:lpstr>
      <vt:lpstr>INTRODUCTION</vt:lpstr>
      <vt:lpstr>.</vt:lpstr>
      <vt:lpstr>How is LightGBM different from XGBoost? </vt:lpstr>
      <vt:lpst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mural</cp:lastModifiedBy>
  <cp:revision>18</cp:revision>
  <dcterms:created xsi:type="dcterms:W3CDTF">2023-03-24T13:56:00Z</dcterms:created>
  <dcterms:modified xsi:type="dcterms:W3CDTF">2023-04-14T06:28:10Z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F529ABA3D7474DC4A28A8A1D346FDD78</vt:lpwstr>
  </property>
  <property fmtid="{D5CDD505-2E9C-101B-9397-08002B2CF9AE}" pid="3" name="KSOProductBuildVer">
    <vt:lpwstr>1033-11.2.0.11516</vt:lpwstr>
  </property>
</Properties>
</file>