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60" r:id="rId3"/>
  </p:sldIdLst>
  <p:sldSz cx="43891200" cy="3291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472"/>
    <p:restoredTop sz="94664"/>
  </p:normalViewPr>
  <p:slideViewPr>
    <p:cSldViewPr snapToGrid="0" snapToObjects="1">
      <p:cViewPr>
        <p:scale>
          <a:sx n="20" d="100"/>
          <a:sy n="20" d="100"/>
        </p:scale>
        <p:origin x="-522" y="-90"/>
      </p:cViewPr>
      <p:guideLst>
        <p:guide orient="horz" pos="10368"/>
        <p:guide pos="1384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6" Type="http://schemas.openxmlformats.org/officeDocument/2006/relationships/tableStyles" Target="tableStyles.xml"/><Relationship Id="rId5" Type="http://schemas.openxmlformats.org/officeDocument/2006/relationships/viewProps" Target="viewProps.xml"/><Relationship Id="rId4" Type="http://schemas.openxmlformats.org/officeDocument/2006/relationships/presProps" Target="presProps.xml"/><Relationship Id="rId3" Type="http://schemas.openxmlformats.org/officeDocument/2006/relationships/slide" Target="slides/slide1.xml"/><Relationship Id="rId2" Type="http://schemas.openxmlformats.org/officeDocument/2006/relationships/theme" Target="theme/theme1.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387342"/>
            <a:ext cx="37307520" cy="11460480"/>
          </a:xfrm>
        </p:spPr>
        <p:txBody>
          <a:bodyPr anchor="b"/>
          <a:lstStyle>
            <a:lvl1pPr algn="ctr">
              <a:defRPr sz="28800"/>
            </a:lvl1pPr>
          </a:lstStyle>
          <a:p>
            <a:r>
              <a:rPr lang="en-US"/>
              <a:t>Click to edit Master title style</a:t>
            </a:r>
            <a:endParaRPr lang="en-US" dirty="0"/>
          </a:p>
        </p:txBody>
      </p:sp>
      <p:sp>
        <p:nvSpPr>
          <p:cNvPr id="3" name="Subtitle 2"/>
          <p:cNvSpPr>
            <a:spLocks noGrp="1"/>
          </p:cNvSpPr>
          <p:nvPr>
            <p:ph type="subTitle" idx="1"/>
          </p:nvPr>
        </p:nvSpPr>
        <p:spPr>
          <a:xfrm>
            <a:off x="5486400" y="17289782"/>
            <a:ext cx="329184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C1FB4AB-9BC1-CE45-86A6-BBCC9E970F2D}"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504D03-15AE-0741-960A-6ECF5B5D3BCA}"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FC1FB4AB-9BC1-CE45-86A6-BBCC9E970F2D}"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504D03-15AE-0741-960A-6ECF5B5D3BCA}"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1752600"/>
            <a:ext cx="9464040" cy="278968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017522" y="1752600"/>
            <a:ext cx="27843480" cy="27896822"/>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FC1FB4AB-9BC1-CE45-86A6-BBCC9E970F2D}"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504D03-15AE-0741-960A-6ECF5B5D3BCA}"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FC1FB4AB-9BC1-CE45-86A6-BBCC9E970F2D}"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504D03-15AE-0741-960A-6ECF5B5D3BCA}"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8206749"/>
            <a:ext cx="37856160" cy="13693138"/>
          </a:xfrm>
        </p:spPr>
        <p:txBody>
          <a:bodyPr anchor="b"/>
          <a:lstStyle>
            <a:lvl1pPr>
              <a:defRPr sz="28800"/>
            </a:lvl1pPr>
          </a:lstStyle>
          <a:p>
            <a:r>
              <a:rPr lang="en-US"/>
              <a:t>Click to edit Master title style</a:t>
            </a:r>
            <a:endParaRPr lang="en-US" dirty="0"/>
          </a:p>
        </p:txBody>
      </p:sp>
      <p:sp>
        <p:nvSpPr>
          <p:cNvPr id="3" name="Text Placeholder 2"/>
          <p:cNvSpPr>
            <a:spLocks noGrp="1"/>
          </p:cNvSpPr>
          <p:nvPr>
            <p:ph type="body" idx="1"/>
          </p:nvPr>
        </p:nvSpPr>
        <p:spPr>
          <a:xfrm>
            <a:off x="2994662" y="22029429"/>
            <a:ext cx="37856160" cy="7200898"/>
          </a:xfrm>
        </p:spPr>
        <p:txBody>
          <a:bodyPr/>
          <a:lstStyle>
            <a:lvl1pPr marL="0" indent="0">
              <a:buNone/>
              <a:defRPr sz="11520">
                <a:solidFill>
                  <a:schemeClr val="tx1"/>
                </a:solidFill>
              </a:defRPr>
            </a:lvl1pPr>
            <a:lvl2pPr marL="2194560" indent="0">
              <a:buNone/>
              <a:defRPr sz="960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FC1FB4AB-9BC1-CE45-86A6-BBCC9E970F2D}"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504D03-15AE-0741-960A-6ECF5B5D3BCA}"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017520" y="8763000"/>
            <a:ext cx="18653760" cy="20886422"/>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22219920" y="8763000"/>
            <a:ext cx="18653760" cy="20886422"/>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FC1FB4AB-9BC1-CE45-86A6-BBCC9E970F2D}"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504D03-15AE-0741-960A-6ECF5B5D3BCA}"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7"/>
            <a:ext cx="37856160" cy="6362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3023242" y="8069582"/>
            <a:ext cx="18568032"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endParaRPr lang="en-US"/>
          </a:p>
        </p:txBody>
      </p:sp>
      <p:sp>
        <p:nvSpPr>
          <p:cNvPr id="4" name="Content Placeholder 3"/>
          <p:cNvSpPr>
            <a:spLocks noGrp="1"/>
          </p:cNvSpPr>
          <p:nvPr>
            <p:ph sz="half" idx="2"/>
          </p:nvPr>
        </p:nvSpPr>
        <p:spPr>
          <a:xfrm>
            <a:off x="3023242" y="12024360"/>
            <a:ext cx="18568032" cy="17686022"/>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22219922" y="8069582"/>
            <a:ext cx="18659477"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endParaRPr lang="en-US"/>
          </a:p>
        </p:txBody>
      </p:sp>
      <p:sp>
        <p:nvSpPr>
          <p:cNvPr id="6" name="Content Placeholder 5"/>
          <p:cNvSpPr>
            <a:spLocks noGrp="1"/>
          </p:cNvSpPr>
          <p:nvPr>
            <p:ph sz="quarter" idx="4"/>
          </p:nvPr>
        </p:nvSpPr>
        <p:spPr>
          <a:xfrm>
            <a:off x="22219922" y="12024360"/>
            <a:ext cx="18659477" cy="17686022"/>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FC1FB4AB-9BC1-CE45-86A6-BBCC9E970F2D}"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3504D03-15AE-0741-960A-6ECF5B5D3BCA}"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C1FB4AB-9BC1-CE45-86A6-BBCC9E970F2D}"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3504D03-15AE-0741-960A-6ECF5B5D3BCA}"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C1FB4AB-9BC1-CE45-86A6-BBCC9E970F2D}"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3504D03-15AE-0741-960A-6ECF5B5D3BCA}"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Content Placeholder 2"/>
          <p:cNvSpPr>
            <a:spLocks noGrp="1"/>
          </p:cNvSpPr>
          <p:nvPr>
            <p:ph idx="1"/>
          </p:nvPr>
        </p:nvSpPr>
        <p:spPr>
          <a:xfrm>
            <a:off x="18659477" y="4739647"/>
            <a:ext cx="2221992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FC1FB4AB-9BC1-CE45-86A6-BBCC9E970F2D}"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504D03-15AE-0741-960A-6ECF5B5D3BCA}"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Picture Placeholder 2"/>
          <p:cNvSpPr>
            <a:spLocks noGrp="1" noChangeAspect="1"/>
          </p:cNvSpPr>
          <p:nvPr>
            <p:ph type="pic" idx="1"/>
          </p:nvPr>
        </p:nvSpPr>
        <p:spPr>
          <a:xfrm>
            <a:off x="18659477" y="4739647"/>
            <a:ext cx="22219920" cy="233934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a:t>Click icon to add picture</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FC1FB4AB-9BC1-CE45-86A6-BBCC9E970F2D}"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504D03-15AE-0741-960A-6ECF5B5D3BCA}"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FC1FB4AB-9BC1-CE45-86A6-BBCC9E970F2D}" type="datetimeFigureOut">
              <a:rPr lang="en-US" smtClean="0"/>
            </a:fld>
            <a:endParaRPr lang="en-US"/>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F3504D03-15AE-0741-960A-6ECF5B5D3BCA}"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image" Target="../media/image5.jpeg"/><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TextBox 41"/>
          <p:cNvSpPr txBox="1"/>
          <p:nvPr/>
        </p:nvSpPr>
        <p:spPr>
          <a:xfrm>
            <a:off x="29324604" y="4702821"/>
            <a:ext cx="14101483" cy="27894280"/>
          </a:xfrm>
          <a:prstGeom prst="rect">
            <a:avLst/>
          </a:prstGeom>
          <a:no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miter lim="800000"/>
          </a:ln>
        </p:spPr>
        <p:txBody>
          <a:bodyPr wrap="square" rtlCol="0">
            <a:spAutoFit/>
          </a:bodyPr>
          <a:lstStyle/>
          <a:p>
            <a:pPr marR="120650">
              <a:lnSpc>
                <a:spcPts val="4000"/>
              </a:lnSpc>
            </a:pPr>
            <a:endParaRPr lang="en-US" sz="4000" b="1" cap="all" spc="25" dirty="0" smtClean="0">
              <a:solidFill>
                <a:srgbClr val="0070C0"/>
              </a:solidFill>
              <a:latin typeface="Arial" panose="020B0604020202020204"/>
              <a:cs typeface="Arial" panose="020B0604020202020204"/>
            </a:endParaRPr>
          </a:p>
          <a:p>
            <a:pPr marR="120650">
              <a:lnSpc>
                <a:spcPts val="4000"/>
              </a:lnSpc>
            </a:pPr>
            <a:r>
              <a:rPr lang="en-US" sz="4000" b="1" cap="all" spc="25" dirty="0" smtClean="0">
                <a:solidFill>
                  <a:srgbClr val="0070C0"/>
                </a:solidFill>
                <a:latin typeface="Arial" panose="020B0604020202020204"/>
                <a:cs typeface="Arial" panose="020B0604020202020204"/>
              </a:rPr>
              <a:t>Results and discussion</a:t>
            </a:r>
            <a:endParaRPr lang="en-US" sz="3600" b="1" cap="all" spc="25" dirty="0">
              <a:solidFill>
                <a:srgbClr val="0070C0"/>
              </a:solidFill>
              <a:latin typeface="Arial" panose="020B0604020202020204"/>
              <a:cs typeface="Arial" panose="020B0604020202020204"/>
            </a:endParaRPr>
          </a:p>
          <a:p>
            <a:endParaRPr lang="en-US" sz="3600" b="1" cap="all" spc="25" dirty="0" smtClean="0">
              <a:solidFill>
                <a:srgbClr val="0070C0"/>
              </a:solidFill>
              <a:latin typeface="Arial" panose="020B0604020202020204"/>
              <a:cs typeface="Arial" panose="020B0604020202020204"/>
            </a:endParaRPr>
          </a:p>
          <a:p>
            <a:endParaRPr lang="en-US" sz="3600" b="1" cap="all" spc="25" dirty="0">
              <a:solidFill>
                <a:srgbClr val="0070C0"/>
              </a:solidFill>
              <a:latin typeface="Arial" panose="020B0604020202020204"/>
              <a:cs typeface="Arial" panose="020B0604020202020204"/>
            </a:endParaRPr>
          </a:p>
          <a:p>
            <a:endParaRPr lang="en-US" sz="3600" b="1" cap="all" spc="25" dirty="0" smtClean="0">
              <a:solidFill>
                <a:srgbClr val="0070C0"/>
              </a:solidFill>
              <a:latin typeface="Arial" panose="020B0604020202020204"/>
              <a:cs typeface="Arial" panose="020B0604020202020204"/>
            </a:endParaRPr>
          </a:p>
          <a:p>
            <a:endParaRPr lang="en-US" sz="3600" b="1" cap="all" spc="25" dirty="0">
              <a:solidFill>
                <a:srgbClr val="0070C0"/>
              </a:solidFill>
              <a:latin typeface="Arial" panose="020B0604020202020204"/>
              <a:cs typeface="Arial" panose="020B0604020202020204"/>
            </a:endParaRPr>
          </a:p>
          <a:p>
            <a:endParaRPr lang="en-US" sz="3600" b="1" cap="all" spc="25" dirty="0" smtClean="0">
              <a:solidFill>
                <a:srgbClr val="0070C0"/>
              </a:solidFill>
              <a:latin typeface="Arial" panose="020B0604020202020204"/>
              <a:cs typeface="Arial" panose="020B0604020202020204"/>
            </a:endParaRPr>
          </a:p>
          <a:p>
            <a:endParaRPr lang="en-US" sz="3600" b="1" cap="all" spc="25" dirty="0">
              <a:solidFill>
                <a:srgbClr val="0070C0"/>
              </a:solidFill>
              <a:latin typeface="Arial" panose="020B0604020202020204"/>
              <a:cs typeface="Arial" panose="020B0604020202020204"/>
            </a:endParaRPr>
          </a:p>
          <a:p>
            <a:endParaRPr lang="en-US" sz="3600" b="1" cap="all" spc="25" dirty="0" smtClean="0">
              <a:solidFill>
                <a:srgbClr val="0070C0"/>
              </a:solidFill>
              <a:latin typeface="Arial" panose="020B0604020202020204"/>
              <a:cs typeface="Arial" panose="020B0604020202020204"/>
            </a:endParaRPr>
          </a:p>
          <a:p>
            <a:endParaRPr lang="en-US" sz="3600" b="1" cap="all" spc="25" dirty="0">
              <a:solidFill>
                <a:srgbClr val="0070C0"/>
              </a:solidFill>
              <a:latin typeface="Arial" panose="020B0604020202020204"/>
              <a:cs typeface="Arial" panose="020B0604020202020204"/>
            </a:endParaRPr>
          </a:p>
          <a:p>
            <a:endParaRPr lang="en-US" sz="3600" b="1" cap="all" spc="25" dirty="0" smtClean="0">
              <a:solidFill>
                <a:srgbClr val="0070C0"/>
              </a:solidFill>
              <a:latin typeface="Arial" panose="020B0604020202020204"/>
              <a:cs typeface="Arial" panose="020B0604020202020204"/>
            </a:endParaRPr>
          </a:p>
          <a:p>
            <a:endParaRPr lang="en-US" sz="3600" b="1" cap="all" spc="25" dirty="0">
              <a:solidFill>
                <a:srgbClr val="0070C0"/>
              </a:solidFill>
              <a:latin typeface="Arial" panose="020B0604020202020204"/>
              <a:cs typeface="Arial" panose="020B0604020202020204"/>
            </a:endParaRPr>
          </a:p>
          <a:p>
            <a:endParaRPr lang="en-US" sz="3600" b="1" cap="all" spc="25" dirty="0" smtClean="0">
              <a:solidFill>
                <a:srgbClr val="0070C0"/>
              </a:solidFill>
              <a:latin typeface="Arial" panose="020B0604020202020204"/>
              <a:cs typeface="Arial" panose="020B0604020202020204"/>
            </a:endParaRPr>
          </a:p>
          <a:p>
            <a:endParaRPr lang="en-US" sz="3600" b="1" cap="all" spc="25" dirty="0">
              <a:solidFill>
                <a:srgbClr val="0070C0"/>
              </a:solidFill>
              <a:latin typeface="Arial" panose="020B0604020202020204"/>
              <a:cs typeface="Arial" panose="020B0604020202020204"/>
            </a:endParaRPr>
          </a:p>
          <a:p>
            <a:endParaRPr lang="en-US" sz="3600" b="1" cap="all" spc="25" dirty="0" smtClean="0">
              <a:solidFill>
                <a:srgbClr val="0070C0"/>
              </a:solidFill>
              <a:latin typeface="Arial" panose="020B0604020202020204"/>
              <a:cs typeface="Arial" panose="020B0604020202020204"/>
            </a:endParaRPr>
          </a:p>
          <a:p>
            <a:endParaRPr lang="en-US" sz="3600" b="1" cap="all" spc="25" dirty="0">
              <a:solidFill>
                <a:srgbClr val="0070C0"/>
              </a:solidFill>
              <a:latin typeface="Arial" panose="020B0604020202020204"/>
              <a:cs typeface="Arial" panose="020B0604020202020204"/>
            </a:endParaRPr>
          </a:p>
          <a:p>
            <a:endParaRPr lang="en-US" sz="3600" b="1" cap="all" spc="25" dirty="0" smtClean="0">
              <a:solidFill>
                <a:srgbClr val="0070C0"/>
              </a:solidFill>
              <a:latin typeface="Arial" panose="020B0604020202020204"/>
              <a:cs typeface="Arial" panose="020B0604020202020204"/>
            </a:endParaRPr>
          </a:p>
          <a:p>
            <a:endParaRPr lang="en-US" sz="3600" b="1" cap="all" spc="25" dirty="0">
              <a:solidFill>
                <a:srgbClr val="0070C0"/>
              </a:solidFill>
              <a:latin typeface="Arial" panose="020B0604020202020204"/>
              <a:cs typeface="Arial" panose="020B0604020202020204"/>
            </a:endParaRPr>
          </a:p>
          <a:p>
            <a:endParaRPr lang="en-US" sz="3600" b="1" cap="all" spc="25" dirty="0" smtClean="0">
              <a:solidFill>
                <a:srgbClr val="0070C0"/>
              </a:solidFill>
              <a:latin typeface="Arial" panose="020B0604020202020204"/>
              <a:cs typeface="Arial" panose="020B0604020202020204"/>
            </a:endParaRPr>
          </a:p>
          <a:p>
            <a:endParaRPr lang="en-US" sz="3600" b="1" cap="all" spc="25" dirty="0">
              <a:solidFill>
                <a:srgbClr val="0070C0"/>
              </a:solidFill>
              <a:latin typeface="Arial" panose="020B0604020202020204"/>
              <a:cs typeface="Arial" panose="020B0604020202020204"/>
            </a:endParaRPr>
          </a:p>
          <a:p>
            <a:endParaRPr lang="en-US" sz="3600" b="1" cap="all" spc="25" dirty="0" smtClean="0">
              <a:solidFill>
                <a:srgbClr val="0070C0"/>
              </a:solidFill>
              <a:latin typeface="Arial" panose="020B0604020202020204"/>
              <a:cs typeface="Arial" panose="020B0604020202020204"/>
            </a:endParaRPr>
          </a:p>
          <a:p>
            <a:endParaRPr lang="en-US" sz="3600" b="1" cap="all" spc="25" dirty="0">
              <a:solidFill>
                <a:srgbClr val="0070C0"/>
              </a:solidFill>
              <a:latin typeface="Arial" panose="020B0604020202020204"/>
              <a:cs typeface="Arial" panose="020B0604020202020204"/>
            </a:endParaRPr>
          </a:p>
          <a:p>
            <a:endParaRPr lang="en-US" sz="3600" b="1" cap="all" spc="25" dirty="0" smtClean="0">
              <a:solidFill>
                <a:srgbClr val="0070C0"/>
              </a:solidFill>
              <a:latin typeface="Arial" panose="020B0604020202020204"/>
              <a:cs typeface="Arial" panose="020B0604020202020204"/>
            </a:endParaRPr>
          </a:p>
          <a:p>
            <a:endParaRPr lang="en-US" sz="3600" b="1" cap="all" spc="25" dirty="0">
              <a:solidFill>
                <a:srgbClr val="0070C0"/>
              </a:solidFill>
              <a:latin typeface="Arial" panose="020B0604020202020204"/>
              <a:cs typeface="Arial" panose="020B0604020202020204"/>
            </a:endParaRPr>
          </a:p>
          <a:p>
            <a:endParaRPr lang="en-US" sz="3600" b="1" cap="all" spc="25" dirty="0">
              <a:solidFill>
                <a:srgbClr val="0070C0"/>
              </a:solidFill>
              <a:latin typeface="Arial" panose="020B0604020202020204"/>
              <a:cs typeface="Arial" panose="020B0604020202020204"/>
            </a:endParaRPr>
          </a:p>
          <a:p>
            <a:endParaRPr lang="en-US" sz="3600" b="1" cap="all" spc="25" dirty="0">
              <a:solidFill>
                <a:srgbClr val="0070C0"/>
              </a:solidFill>
              <a:latin typeface="Arial" panose="020B0604020202020204"/>
              <a:cs typeface="Arial" panose="020B0604020202020204"/>
            </a:endParaRPr>
          </a:p>
          <a:p>
            <a:endParaRPr lang="en-US" sz="3600" b="1" cap="all" spc="25" dirty="0">
              <a:solidFill>
                <a:srgbClr val="0070C0"/>
              </a:solidFill>
              <a:latin typeface="Arial" panose="020B0604020202020204"/>
              <a:cs typeface="Arial" panose="020B0604020202020204"/>
            </a:endParaRPr>
          </a:p>
          <a:p>
            <a:endParaRPr lang="en-US" sz="3600" b="1" cap="all" spc="25" dirty="0">
              <a:solidFill>
                <a:srgbClr val="0070C0"/>
              </a:solidFill>
              <a:latin typeface="Arial" panose="020B0604020202020204"/>
              <a:cs typeface="Arial" panose="020B0604020202020204"/>
            </a:endParaRPr>
          </a:p>
          <a:p>
            <a:endParaRPr lang="en-US" sz="3600" b="1" cap="all" spc="25" dirty="0" smtClean="0">
              <a:solidFill>
                <a:srgbClr val="0070C0"/>
              </a:solidFill>
              <a:latin typeface="Arial" panose="020B0604020202020204"/>
              <a:cs typeface="Arial" panose="020B0604020202020204"/>
            </a:endParaRPr>
          </a:p>
          <a:p>
            <a:r>
              <a:rPr lang="en-US" sz="3600" b="1" cap="all" spc="25" dirty="0" smtClean="0">
                <a:solidFill>
                  <a:srgbClr val="0070C0"/>
                </a:solidFill>
                <a:latin typeface="Arial" panose="020B0604020202020204"/>
                <a:cs typeface="Arial" panose="020B0604020202020204"/>
              </a:rPr>
              <a:t>Conclusion</a:t>
            </a:r>
            <a:endParaRPr lang="en-US" sz="3600" b="1" cap="all" spc="25" dirty="0">
              <a:solidFill>
                <a:srgbClr val="0070C0"/>
              </a:solidFill>
              <a:latin typeface="Arial" panose="020B0604020202020204"/>
              <a:cs typeface="Arial" panose="020B0604020202020204"/>
            </a:endParaRPr>
          </a:p>
          <a:p>
            <a:r>
              <a:rPr lang="en-US" sz="3600" cap="all" spc="25" dirty="0" smtClean="0">
                <a:solidFill>
                  <a:schemeClr val="tx1"/>
                </a:solidFill>
                <a:latin typeface="Arial" panose="020B0604020202020204" pitchFamily="34" charset="0"/>
                <a:cs typeface="Arial" panose="020B0604020202020204" pitchFamily="34" charset="0"/>
              </a:rPr>
              <a:t>Logistic regression, XGB classifier, random forest classifier, navie bayes, and decision tree algorithms can be used to predict human stress.</a:t>
            </a:r>
            <a:endParaRPr lang="en-US" sz="3600" cap="all" spc="25" dirty="0" smtClean="0">
              <a:solidFill>
                <a:schemeClr val="tx1"/>
              </a:solidFill>
              <a:latin typeface="Arial" panose="020B0604020202020204" pitchFamily="34" charset="0"/>
              <a:cs typeface="Arial" panose="020B0604020202020204" pitchFamily="34" charset="0"/>
            </a:endParaRPr>
          </a:p>
          <a:p>
            <a:r>
              <a:rPr lang="en-US" sz="3600" cap="all" spc="25" dirty="0" smtClean="0">
                <a:solidFill>
                  <a:schemeClr val="tx1"/>
                </a:solidFill>
                <a:latin typeface="Arial" panose="020B0604020202020204" pitchFamily="34" charset="0"/>
                <a:cs typeface="Arial" panose="020B0604020202020204" pitchFamily="34" charset="0"/>
              </a:rPr>
              <a:t>The accuracy comparison of the five algorithms shows logistic regression and navie bayes have 100% accuracy, while the decision tree works relatively fine with an accuracy of 98.41%.</a:t>
            </a:r>
            <a:endParaRPr lang="en-US" sz="3600" cap="all" spc="25" dirty="0" smtClean="0">
              <a:solidFill>
                <a:schemeClr val="tx1"/>
              </a:solidFill>
              <a:latin typeface="Arial" panose="020B0604020202020204" pitchFamily="34" charset="0"/>
              <a:cs typeface="Arial" panose="020B0604020202020204" pitchFamily="34" charset="0"/>
            </a:endParaRPr>
          </a:p>
          <a:p>
            <a:r>
              <a:rPr lang="en-US" sz="3600" cap="all" spc="25" dirty="0" smtClean="0">
                <a:solidFill>
                  <a:schemeClr val="tx1"/>
                </a:solidFill>
                <a:latin typeface="Arial" panose="020B0604020202020204" pitchFamily="34" charset="0"/>
                <a:cs typeface="Arial" panose="020B0604020202020204" pitchFamily="34" charset="0"/>
              </a:rPr>
              <a:t>Inputs from the user are used to predict stress levels, with four levels increasing by 25%.</a:t>
            </a:r>
            <a:endParaRPr lang="en-US" sz="3600" cap="all" spc="25" dirty="0" smtClean="0">
              <a:solidFill>
                <a:schemeClr val="tx1"/>
              </a:solidFill>
              <a:latin typeface="Arial" panose="020B0604020202020204" pitchFamily="34" charset="0"/>
              <a:cs typeface="Arial" panose="020B0604020202020204" pitchFamily="34" charset="0"/>
            </a:endParaRPr>
          </a:p>
          <a:p>
            <a:r>
              <a:rPr lang="en-US" sz="3600" cap="all" spc="25" dirty="0" smtClean="0">
                <a:solidFill>
                  <a:schemeClr val="tx1"/>
                </a:solidFill>
                <a:latin typeface="Arial" panose="020B0604020202020204" pitchFamily="34" charset="0"/>
                <a:cs typeface="Arial" panose="020B0604020202020204" pitchFamily="34" charset="0"/>
              </a:rPr>
              <a:t>Machine learning systems can effectively anticipate stress levels, helping identify variables that create stress in humans.</a:t>
            </a:r>
            <a:endParaRPr lang="en-US" sz="3600" cap="all" spc="25" dirty="0" smtClean="0">
              <a:solidFill>
                <a:schemeClr val="tx1"/>
              </a:solidFill>
              <a:latin typeface="Arial" panose="020B0604020202020204" pitchFamily="34" charset="0"/>
              <a:cs typeface="Arial" panose="020B0604020202020204" pitchFamily="34" charset="0"/>
            </a:endParaRPr>
          </a:p>
          <a:p>
            <a:r>
              <a:rPr lang="en-US" sz="3600" cap="all" spc="25" dirty="0" smtClean="0">
                <a:solidFill>
                  <a:schemeClr val="tx1"/>
                </a:solidFill>
                <a:latin typeface="Arial" panose="020B0604020202020204" pitchFamily="34" charset="0"/>
                <a:cs typeface="Arial" panose="020B0604020202020204" pitchFamily="34" charset="0"/>
              </a:rPr>
              <a:t>Findings may be valuable to scholars and healthcare practitioners investigating stress-related disorders in humans.</a:t>
            </a:r>
            <a:endParaRPr lang="en-US" sz="3600" cap="all" spc="25" dirty="0" smtClean="0">
              <a:solidFill>
                <a:schemeClr val="tx1"/>
              </a:solidFill>
              <a:latin typeface="Arial" panose="020B0604020202020204" pitchFamily="34" charset="0"/>
              <a:cs typeface="Arial" panose="020B0604020202020204" pitchFamily="34" charset="0"/>
            </a:endParaRPr>
          </a:p>
          <a:p>
            <a:endParaRPr lang="en-US" sz="3600" b="1" cap="all" spc="25" dirty="0">
              <a:solidFill>
                <a:srgbClr val="0070C0"/>
              </a:solidFill>
              <a:latin typeface="Arial" panose="020B0604020202020204"/>
              <a:cs typeface="Arial" panose="020B0604020202020204"/>
            </a:endParaRPr>
          </a:p>
          <a:p>
            <a:r>
              <a:rPr lang="en-US" sz="3600" b="1" cap="all" spc="25" dirty="0" smtClean="0">
                <a:solidFill>
                  <a:srgbClr val="0070C0"/>
                </a:solidFill>
                <a:latin typeface="Arial" panose="020B0604020202020204"/>
                <a:cs typeface="Arial" panose="020B0604020202020204"/>
              </a:rPr>
              <a:t>References </a:t>
            </a:r>
            <a:endParaRPr lang="en-US" sz="3600" b="1" cap="all" spc="25" dirty="0" smtClean="0">
              <a:solidFill>
                <a:srgbClr val="0070C0"/>
              </a:solidFill>
              <a:latin typeface="Arial" panose="020B0604020202020204"/>
              <a:cs typeface="Arial" panose="020B0604020202020204"/>
            </a:endParaRPr>
          </a:p>
          <a:p>
            <a:endParaRPr lang="en-US" sz="3600" b="1" cap="all" spc="25" dirty="0">
              <a:solidFill>
                <a:srgbClr val="0070C0"/>
              </a:solidFill>
              <a:latin typeface="Arial" panose="020B0604020202020204"/>
              <a:cs typeface="Arial" panose="020B0604020202020204"/>
            </a:endParaRPr>
          </a:p>
          <a:p>
            <a:r>
              <a:rPr lang="en-US" sz="2800" b="1" cap="all" spc="25" dirty="0">
                <a:solidFill>
                  <a:schemeClr val="tx1"/>
                </a:solidFill>
                <a:latin typeface="Arial" panose="020B0604020202020204"/>
                <a:cs typeface="Arial" panose="020B0604020202020204"/>
              </a:rPr>
              <a:t>https://www.ijeat.org/wp-content/uploads/papers/v9i1/F8573088619.pdf</a:t>
            </a:r>
            <a:endParaRPr lang="en-US" sz="2800" b="1" cap="all" spc="25" dirty="0">
              <a:solidFill>
                <a:schemeClr val="tx1"/>
              </a:solidFill>
              <a:latin typeface="Arial" panose="020B0604020202020204"/>
              <a:cs typeface="Arial" panose="020B0604020202020204"/>
            </a:endParaRPr>
          </a:p>
          <a:p>
            <a:r>
              <a:rPr lang="en-US" sz="2800" b="1" cap="all" spc="25" dirty="0">
                <a:solidFill>
                  <a:schemeClr val="tx1"/>
                </a:solidFill>
                <a:latin typeface="Arial" panose="020B0604020202020204"/>
                <a:cs typeface="Arial" panose="020B0604020202020204"/>
              </a:rPr>
              <a:t>https://www.irejournals.com/formatedpaper/1702649.pdf</a:t>
            </a:r>
            <a:endParaRPr lang="en-US" sz="2800" b="1" cap="all" spc="25" dirty="0" smtClean="0">
              <a:solidFill>
                <a:schemeClr val="tx1"/>
              </a:solidFill>
              <a:latin typeface="Arial" panose="020B0604020202020204"/>
              <a:cs typeface="Arial" panose="020B0604020202020204"/>
            </a:endParaRPr>
          </a:p>
        </p:txBody>
      </p:sp>
      <p:sp>
        <p:nvSpPr>
          <p:cNvPr id="6" name="object 3"/>
          <p:cNvSpPr/>
          <p:nvPr/>
        </p:nvSpPr>
        <p:spPr>
          <a:xfrm>
            <a:off x="0" y="-349622"/>
            <a:ext cx="43891200" cy="3657253"/>
          </a:xfrm>
          <a:custGeom>
            <a:avLst/>
            <a:gdLst/>
            <a:ahLst/>
            <a:cxnLst/>
            <a:rect l="l" t="t" r="r" b="b"/>
            <a:pathLst>
              <a:path w="20104100" h="2233930">
                <a:moveTo>
                  <a:pt x="0" y="2233788"/>
                </a:moveTo>
                <a:lnTo>
                  <a:pt x="20104099" y="2233788"/>
                </a:lnTo>
                <a:lnTo>
                  <a:pt x="20104099" y="0"/>
                </a:lnTo>
                <a:lnTo>
                  <a:pt x="0" y="0"/>
                </a:lnTo>
                <a:lnTo>
                  <a:pt x="0" y="2233788"/>
                </a:lnTo>
                <a:close/>
              </a:path>
            </a:pathLst>
          </a:custGeom>
          <a:solidFill>
            <a:schemeClr val="accent1"/>
          </a:solidFill>
        </p:spPr>
        <p:txBody>
          <a:bodyPr wrap="square" lIns="0" tIns="0" rIns="0" bIns="0" rtlCol="0"/>
          <a:lstStyle/>
          <a:p>
            <a:r>
              <a:rPr sz="4825"/>
              <a:t>                   Human stress detection</a:t>
            </a:r>
            <a:endParaRPr sz="4825"/>
          </a:p>
        </p:txBody>
      </p:sp>
      <p:sp>
        <p:nvSpPr>
          <p:cNvPr id="7" name="object 4"/>
          <p:cNvSpPr txBox="1"/>
          <p:nvPr/>
        </p:nvSpPr>
        <p:spPr>
          <a:xfrm>
            <a:off x="25090490" y="302293"/>
            <a:ext cx="22413150" cy="2777490"/>
          </a:xfrm>
          <a:prstGeom prst="rect">
            <a:avLst/>
          </a:prstGeom>
        </p:spPr>
        <p:txBody>
          <a:bodyPr vert="horz" wrap="square" lIns="0" tIns="19752" rIns="0" bIns="0" rtlCol="0" anchor="b">
            <a:spAutoFit/>
          </a:bodyPr>
          <a:lstStyle>
            <a:lvl1pPr algn="ctr" defTabSz="4389120" rtl="0" eaLnBrk="1" latinLnBrk="0" hangingPunct="1">
              <a:lnSpc>
                <a:spcPct val="90000"/>
              </a:lnSpc>
              <a:spcBef>
                <a:spcPct val="0"/>
              </a:spcBef>
              <a:buNone/>
              <a:defRPr sz="28800" kern="1200">
                <a:solidFill>
                  <a:schemeClr val="tx1"/>
                </a:solidFill>
                <a:latin typeface="+mj-lt"/>
                <a:ea typeface="+mj-ea"/>
                <a:cs typeface="+mj-cs"/>
              </a:defRPr>
            </a:lvl1pPr>
          </a:lstStyle>
          <a:p>
            <a:pPr marL="20955">
              <a:spcBef>
                <a:spcPts val="155"/>
              </a:spcBef>
              <a:tabLst>
                <a:tab pos="4592320" algn="l"/>
              </a:tabLst>
            </a:pPr>
            <a:r>
              <a:rPr lang="en-US" sz="3200" b="1" cap="all" spc="-16" dirty="0">
                <a:solidFill>
                  <a:schemeClr val="bg1"/>
                </a:solidFill>
                <a:latin typeface="Arial" panose="020B0604020202020204" pitchFamily="34" charset="0"/>
              </a:rPr>
              <a:t>Team Members</a:t>
            </a:r>
            <a:endParaRPr lang="en-US" sz="3200" b="1" cap="all" spc="-16" dirty="0">
              <a:solidFill>
                <a:schemeClr val="bg1"/>
              </a:solidFill>
              <a:latin typeface="Arial" panose="020B0604020202020204" pitchFamily="34" charset="0"/>
            </a:endParaRPr>
          </a:p>
          <a:p>
            <a:pPr marL="20955">
              <a:spcBef>
                <a:spcPts val="155"/>
              </a:spcBef>
              <a:tabLst>
                <a:tab pos="4592320" algn="l"/>
              </a:tabLst>
            </a:pPr>
            <a:r>
              <a:rPr lang="en-US" sz="3200" b="1" cap="all" spc="-16" dirty="0">
                <a:solidFill>
                  <a:schemeClr val="bg1"/>
                </a:solidFill>
                <a:latin typeface="Arial" panose="020B0604020202020204" pitchFamily="34" charset="0"/>
              </a:rPr>
              <a:t>20MIA1031 -   SANJAY.M</a:t>
            </a:r>
            <a:endParaRPr lang="en-US" sz="3200" b="1" cap="all" spc="-16" dirty="0">
              <a:solidFill>
                <a:schemeClr val="bg1"/>
              </a:solidFill>
              <a:latin typeface="Arial" panose="020B0604020202020204" pitchFamily="34" charset="0"/>
            </a:endParaRPr>
          </a:p>
          <a:p>
            <a:pPr marL="20955">
              <a:spcBef>
                <a:spcPts val="155"/>
              </a:spcBef>
              <a:tabLst>
                <a:tab pos="4592320" algn="l"/>
              </a:tabLst>
            </a:pPr>
            <a:r>
              <a:rPr lang="en-US" sz="3200" b="1" cap="all" spc="-16" dirty="0">
                <a:solidFill>
                  <a:schemeClr val="bg1"/>
                </a:solidFill>
                <a:latin typeface="Arial" panose="020B0604020202020204" pitchFamily="34" charset="0"/>
              </a:rPr>
              <a:t>  20MIA1039-   SRIGANTH R</a:t>
            </a:r>
            <a:endParaRPr lang="en-US" sz="3200" b="1" cap="all" spc="-16" dirty="0">
              <a:solidFill>
                <a:schemeClr val="bg1"/>
              </a:solidFill>
              <a:latin typeface="Arial" panose="020B0604020202020204" pitchFamily="34" charset="0"/>
            </a:endParaRPr>
          </a:p>
          <a:p>
            <a:pPr marL="20955">
              <a:spcBef>
                <a:spcPts val="155"/>
              </a:spcBef>
              <a:tabLst>
                <a:tab pos="4592320" algn="l"/>
              </a:tabLst>
            </a:pPr>
            <a:r>
              <a:rPr lang="en-US" sz="3200" b="1" cap="all" spc="-16" dirty="0">
                <a:solidFill>
                  <a:schemeClr val="bg1"/>
                </a:solidFill>
                <a:latin typeface="Arial" panose="020B0604020202020204" pitchFamily="34" charset="0"/>
              </a:rPr>
              <a:t>         20MIA1106-    MADHU KIRAN P</a:t>
            </a:r>
            <a:endParaRPr lang="en-US" sz="3200" b="1" cap="all" spc="-16" dirty="0">
              <a:solidFill>
                <a:schemeClr val="bg1"/>
              </a:solidFill>
              <a:latin typeface="Arial" panose="020B0604020202020204" pitchFamily="34" charset="0"/>
            </a:endParaRPr>
          </a:p>
          <a:p>
            <a:pPr marL="20955">
              <a:spcBef>
                <a:spcPts val="155"/>
              </a:spcBef>
              <a:tabLst>
                <a:tab pos="4592320" algn="l"/>
              </a:tabLst>
            </a:pPr>
            <a:r>
              <a:rPr lang="en-US" sz="3200" b="1" cap="all" spc="-16" dirty="0">
                <a:solidFill>
                  <a:schemeClr val="bg1"/>
                </a:solidFill>
                <a:latin typeface="Arial" panose="020B0604020202020204" pitchFamily="34" charset="0"/>
              </a:rPr>
              <a:t>           20MIA1117-   PILLARAM MANOJ</a:t>
            </a:r>
            <a:endParaRPr lang="en-US" sz="3200" b="1" cap="all" spc="-16" dirty="0">
              <a:solidFill>
                <a:schemeClr val="bg1"/>
              </a:solidFill>
              <a:latin typeface="Arial" panose="020B0604020202020204" pitchFamily="34" charset="0"/>
            </a:endParaRPr>
          </a:p>
          <a:p>
            <a:pPr marL="20955">
              <a:spcBef>
                <a:spcPts val="155"/>
              </a:spcBef>
              <a:tabLst>
                <a:tab pos="4592320" algn="l"/>
              </a:tabLst>
            </a:pPr>
            <a:r>
              <a:rPr lang="en-US" sz="3200" b="1" cap="all" spc="-16" dirty="0">
                <a:solidFill>
                  <a:schemeClr val="bg1"/>
                </a:solidFill>
                <a:latin typeface="Arial" panose="020B0604020202020204" pitchFamily="34" charset="0"/>
              </a:rPr>
              <a:t>           20MIA1162 -   GUNA SHANKAR.S</a:t>
            </a:r>
            <a:endParaRPr lang="en-US" sz="3200" b="1" cap="all" spc="-16" dirty="0">
              <a:solidFill>
                <a:schemeClr val="bg1"/>
              </a:solidFill>
              <a:latin typeface="Arial" panose="020B0604020202020204" pitchFamily="34" charset="0"/>
            </a:endParaRPr>
          </a:p>
        </p:txBody>
      </p:sp>
      <p:pic>
        <p:nvPicPr>
          <p:cNvPr id="29" name="Picture 28" descr="See the source image"/>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0" y="-22202"/>
            <a:ext cx="8767482" cy="2963662"/>
          </a:xfrm>
          <a:prstGeom prst="rect">
            <a:avLst/>
          </a:prstGeom>
          <a:noFill/>
          <a:ln>
            <a:noFill/>
          </a:ln>
        </p:spPr>
      </p:pic>
      <p:sp>
        <p:nvSpPr>
          <p:cNvPr id="32" name="object 6"/>
          <p:cNvSpPr txBox="1"/>
          <p:nvPr/>
        </p:nvSpPr>
        <p:spPr>
          <a:xfrm>
            <a:off x="3498850" y="1582420"/>
            <a:ext cx="22630765" cy="641985"/>
          </a:xfrm>
          <a:prstGeom prst="rect">
            <a:avLst/>
          </a:prstGeom>
        </p:spPr>
        <p:txBody>
          <a:bodyPr vert="horz" wrap="square" lIns="0" tIns="27029" rIns="0" bIns="0" rtlCol="0">
            <a:spAutoFit/>
          </a:bodyPr>
          <a:lstStyle/>
          <a:p>
            <a:pPr marL="20955" algn="ctr">
              <a:spcBef>
                <a:spcPts val="215"/>
              </a:spcBef>
            </a:pPr>
            <a:r>
              <a:rPr sz="4000" dirty="0">
                <a:solidFill>
                  <a:schemeClr val="bg1"/>
                </a:solidFill>
                <a:latin typeface="Arial" panose="020B0604020202020204"/>
                <a:cs typeface="Arial" panose="020B0604020202020204"/>
              </a:rPr>
              <a:t>Dr. SAJIDHA S A</a:t>
            </a:r>
            <a:r>
              <a:rPr lang="en-US" sz="4000" dirty="0">
                <a:solidFill>
                  <a:schemeClr val="bg1"/>
                </a:solidFill>
                <a:latin typeface="Arial" panose="020B0604020202020204"/>
                <a:cs typeface="Arial" panose="020B0604020202020204"/>
              </a:rPr>
              <a:t> (</a:t>
            </a:r>
            <a:r>
              <a:rPr sz="4000" dirty="0">
                <a:solidFill>
                  <a:schemeClr val="bg1"/>
                </a:solidFill>
                <a:latin typeface="Arial" panose="020B0604020202020204"/>
                <a:cs typeface="Arial" panose="020B0604020202020204"/>
              </a:rPr>
              <a:t>Associate Professor</a:t>
            </a:r>
            <a:r>
              <a:rPr lang="en-US" sz="4000" dirty="0">
                <a:solidFill>
                  <a:schemeClr val="bg1"/>
                </a:solidFill>
                <a:latin typeface="Arial" panose="020B0604020202020204"/>
                <a:cs typeface="Arial" panose="020B0604020202020204"/>
              </a:rPr>
              <a:t>)</a:t>
            </a:r>
            <a:endParaRPr lang="en-US" sz="4000" dirty="0">
              <a:solidFill>
                <a:schemeClr val="bg1"/>
              </a:solidFill>
              <a:latin typeface="Arial" panose="020B0604020202020204"/>
              <a:cs typeface="Arial" panose="020B0604020202020204"/>
            </a:endParaRPr>
          </a:p>
        </p:txBody>
      </p:sp>
      <p:sp>
        <p:nvSpPr>
          <p:cNvPr id="33" name="object 6"/>
          <p:cNvSpPr txBox="1"/>
          <p:nvPr/>
        </p:nvSpPr>
        <p:spPr>
          <a:xfrm>
            <a:off x="5914129" y="2193914"/>
            <a:ext cx="17800475" cy="1285240"/>
          </a:xfrm>
          <a:prstGeom prst="rect">
            <a:avLst/>
          </a:prstGeom>
        </p:spPr>
        <p:txBody>
          <a:bodyPr vert="horz" wrap="square" lIns="0" tIns="27029" rIns="0" bIns="0" rtlCol="0">
            <a:spAutoFit/>
          </a:bodyPr>
          <a:lstStyle/>
          <a:p>
            <a:pPr marL="20955" algn="ctr">
              <a:spcBef>
                <a:spcPts val="215"/>
              </a:spcBef>
            </a:pPr>
            <a:r>
              <a:rPr lang="en-US" sz="4000" spc="16" dirty="0" smtClean="0">
                <a:solidFill>
                  <a:srgbClr val="FFFFFF"/>
                </a:solidFill>
                <a:latin typeface="Arial" panose="020B0604020202020204"/>
                <a:cs typeface="Arial" panose="020B0604020202020204"/>
                <a:sym typeface="+mn-ea"/>
              </a:rPr>
              <a:t>School of Computer Science and Engineering</a:t>
            </a:r>
            <a:endParaRPr sz="4000" dirty="0">
              <a:latin typeface="Arial" panose="020B0604020202020204"/>
              <a:cs typeface="Arial" panose="020B0604020202020204"/>
            </a:endParaRPr>
          </a:p>
          <a:p>
            <a:pPr marL="20955" algn="ctr">
              <a:spcBef>
                <a:spcPts val="215"/>
              </a:spcBef>
            </a:pPr>
            <a:endParaRPr sz="4000" dirty="0">
              <a:latin typeface="Arial" panose="020B0604020202020204"/>
              <a:cs typeface="Arial" panose="020B0604020202020204"/>
            </a:endParaRPr>
          </a:p>
        </p:txBody>
      </p:sp>
      <p:sp>
        <p:nvSpPr>
          <p:cNvPr id="31" name="TextBox 30"/>
          <p:cNvSpPr txBox="1"/>
          <p:nvPr/>
        </p:nvSpPr>
        <p:spPr>
          <a:xfrm>
            <a:off x="528916" y="4590627"/>
            <a:ext cx="14101483" cy="27530425"/>
          </a:xfrm>
          <a:prstGeom prst="rect">
            <a:avLst/>
          </a:prstGeom>
          <a:no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miter lim="800000"/>
          </a:ln>
        </p:spPr>
        <p:txBody>
          <a:bodyPr wrap="square" rtlCol="0">
            <a:spAutoFit/>
          </a:bodyPr>
          <a:lstStyle/>
          <a:p>
            <a:pPr marR="120650">
              <a:lnSpc>
                <a:spcPts val="4000"/>
              </a:lnSpc>
            </a:pPr>
            <a:endParaRPr lang="en-US" sz="4000" b="1" cap="all" spc="25" dirty="0" smtClean="0">
              <a:solidFill>
                <a:srgbClr val="0070C0"/>
              </a:solidFill>
              <a:latin typeface="Arial" panose="020B0604020202020204"/>
              <a:cs typeface="Arial" panose="020B0604020202020204"/>
            </a:endParaRPr>
          </a:p>
          <a:p>
            <a:pPr marR="120650">
              <a:lnSpc>
                <a:spcPts val="4000"/>
              </a:lnSpc>
            </a:pPr>
            <a:r>
              <a:rPr lang="en-US" sz="4000" b="1" cap="all" spc="25" dirty="0" smtClean="0">
                <a:solidFill>
                  <a:srgbClr val="0070C0"/>
                </a:solidFill>
                <a:latin typeface="Arial" panose="020B0604020202020204"/>
                <a:cs typeface="Arial" panose="020B0604020202020204"/>
              </a:rPr>
              <a:t>INTRODUCTION</a:t>
            </a:r>
            <a:endParaRPr lang="en-US" sz="4000" b="1" cap="all" spc="25" dirty="0" smtClean="0">
              <a:solidFill>
                <a:srgbClr val="0070C0"/>
              </a:solidFill>
              <a:latin typeface="Arial" panose="020B0604020202020204"/>
              <a:cs typeface="Arial" panose="020B0604020202020204"/>
            </a:endParaRPr>
          </a:p>
          <a:p>
            <a:pPr marR="120650">
              <a:lnSpc>
                <a:spcPts val="4000"/>
              </a:lnSpc>
            </a:pPr>
            <a:endParaRPr lang="en-US" sz="4000" b="1" cap="all" dirty="0">
              <a:solidFill>
                <a:srgbClr val="0070C0"/>
              </a:solidFill>
              <a:latin typeface="Arial" panose="020B0604020202020204"/>
              <a:cs typeface="Arial" panose="020B0604020202020204"/>
            </a:endParaRPr>
          </a:p>
          <a:p>
            <a:pPr marR="494030" algn="l">
              <a:lnSpc>
                <a:spcPct val="100000"/>
              </a:lnSpc>
              <a:spcBef>
                <a:spcPts val="1800"/>
              </a:spcBef>
            </a:pPr>
            <a:r>
              <a:rPr lang="en-US" sz="4400" spc="8" dirty="0" smtClean="0">
                <a:solidFill>
                  <a:srgbClr val="231F20"/>
                </a:solidFill>
                <a:latin typeface="Arial" panose="020B0604020202020204" pitchFamily="34" charset="0"/>
                <a:cs typeface="Arial" panose="020B0604020202020204" pitchFamily="34" charset="0"/>
              </a:rPr>
              <a:t>Stress is a common problem that can cause physical and mental health issues such as anxiety, depression, and cardiovascular disease. It can be caused by various factors such as work difficulties, financial problems, marital issues, and health problems. Non-intrusive stress detection tools could be used to provide effective and affordable stress reduction interventions. Everyone has their own unique way of dealing with stress, but too much stress can lead to unfavorable outcomes such as depression and even suicide. Stress can also cause socioeconomic problems, strained professional relationships, and lack of trust in the workplace.</a:t>
            </a:r>
            <a:endParaRPr lang="en-US" sz="3600" spc="8" dirty="0">
              <a:solidFill>
                <a:srgbClr val="231F20"/>
              </a:solidFill>
              <a:latin typeface="Arial" panose="020B0604020202020204" pitchFamily="34" charset="0"/>
              <a:cs typeface="Arial" panose="020B0604020202020204" pitchFamily="34" charset="0"/>
            </a:endParaRPr>
          </a:p>
          <a:p>
            <a:endParaRPr lang="en-US" sz="3600" b="1" cap="all" spc="25" dirty="0" smtClean="0">
              <a:solidFill>
                <a:srgbClr val="0070C0"/>
              </a:solidFill>
              <a:latin typeface="Arial" panose="020B0604020202020204"/>
              <a:cs typeface="Arial" panose="020B0604020202020204"/>
            </a:endParaRPr>
          </a:p>
          <a:p>
            <a:r>
              <a:rPr lang="en-US" sz="3600" b="1" cap="all" spc="25" dirty="0" smtClean="0">
                <a:solidFill>
                  <a:srgbClr val="0070C0"/>
                </a:solidFill>
                <a:latin typeface="Arial" panose="020B0604020202020204"/>
                <a:cs typeface="Arial" panose="020B0604020202020204"/>
              </a:rPr>
              <a:t>Objectives</a:t>
            </a:r>
            <a:endParaRPr lang="en-US" sz="3600" b="1" cap="all" spc="25" dirty="0" smtClean="0">
              <a:solidFill>
                <a:srgbClr val="0070C0"/>
              </a:solidFill>
              <a:latin typeface="Arial" panose="020B0604020202020204"/>
              <a:cs typeface="Arial" panose="020B0604020202020204"/>
            </a:endParaRPr>
          </a:p>
          <a:p>
            <a:endParaRPr lang="en-US" sz="3600" b="1" cap="all" spc="25" dirty="0" smtClean="0">
              <a:solidFill>
                <a:srgbClr val="0070C0"/>
              </a:solidFill>
              <a:latin typeface="Arial" panose="020B0604020202020204"/>
              <a:cs typeface="Arial" panose="020B0604020202020204"/>
            </a:endParaRPr>
          </a:p>
          <a:p>
            <a:r>
              <a:rPr lang="en-US" sz="4400" spc="8" dirty="0">
                <a:solidFill>
                  <a:srgbClr val="231F20"/>
                </a:solidFill>
                <a:latin typeface="Arial" panose="020B0604020202020204" pitchFamily="34" charset="0"/>
                <a:cs typeface="Arial" panose="020B0604020202020204" pitchFamily="34" charset="0"/>
              </a:rPr>
              <a:t>The main objective of human stress detection with machine learning is to create a system that can properly recognise and categorise stress in people.</a:t>
            </a:r>
            <a:endParaRPr lang="en-US" sz="4400" spc="8" dirty="0">
              <a:solidFill>
                <a:srgbClr val="231F20"/>
              </a:solidFill>
              <a:latin typeface="Arial" panose="020B0604020202020204" pitchFamily="34" charset="0"/>
              <a:cs typeface="Arial" panose="020B0604020202020204" pitchFamily="34" charset="0"/>
            </a:endParaRPr>
          </a:p>
          <a:p>
            <a:r>
              <a:rPr lang="en-US" sz="4400" spc="8" dirty="0">
                <a:solidFill>
                  <a:srgbClr val="231F20"/>
                </a:solidFill>
                <a:latin typeface="Arial" panose="020B0604020202020204" pitchFamily="34" charset="0"/>
                <a:cs typeface="Arial" panose="020B0604020202020204" pitchFamily="34" charset="0"/>
              </a:rPr>
              <a:t>This includes using  datasets of wearable technology related to stress to train a machine learning model to identify patterns that are suggestive of stress.</a:t>
            </a:r>
            <a:endParaRPr lang="en-US" sz="4400" spc="8" dirty="0">
              <a:solidFill>
                <a:srgbClr val="231F20"/>
              </a:solidFill>
              <a:latin typeface="Arial" panose="020B0604020202020204" pitchFamily="34" charset="0"/>
              <a:cs typeface="Arial" panose="020B0604020202020204" pitchFamily="34" charset="0"/>
            </a:endParaRPr>
          </a:p>
          <a:p>
            <a:r>
              <a:rPr lang="en-US" sz="4400" spc="8" dirty="0">
                <a:solidFill>
                  <a:srgbClr val="231F20"/>
                </a:solidFill>
                <a:latin typeface="Arial" panose="020B0604020202020204" pitchFamily="34" charset="0"/>
                <a:cs typeface="Arial" panose="020B0604020202020204" pitchFamily="34" charset="0"/>
              </a:rPr>
              <a:t>The algorithm can then be applied to categorise fresh signals as stress- or non-stress-related in real-time utilising wearable technology or sensors.</a:t>
            </a:r>
            <a:endParaRPr lang="en-US" sz="3600" spc="8" dirty="0" smtClean="0">
              <a:solidFill>
                <a:srgbClr val="231F20"/>
              </a:solidFill>
              <a:latin typeface="Arial" panose="020B0604020202020204" pitchFamily="34" charset="0"/>
              <a:cs typeface="Arial" panose="020B0604020202020204" pitchFamily="34" charset="0"/>
            </a:endParaRPr>
          </a:p>
          <a:p>
            <a:endParaRPr lang="en-US" sz="3600" spc="8" dirty="0">
              <a:solidFill>
                <a:srgbClr val="231F20"/>
              </a:solidFill>
              <a:latin typeface="Arial" panose="020B0604020202020204" pitchFamily="34" charset="0"/>
              <a:cs typeface="Arial" panose="020B0604020202020204" pitchFamily="34" charset="0"/>
            </a:endParaRPr>
          </a:p>
          <a:p>
            <a:r>
              <a:rPr lang="en-US" sz="3600" b="1" cap="all" spc="25" dirty="0">
                <a:solidFill>
                  <a:srgbClr val="0070C0"/>
                </a:solidFill>
                <a:latin typeface="Arial" panose="020B0604020202020204"/>
                <a:cs typeface="Arial" panose="020B0604020202020204"/>
              </a:rPr>
              <a:t>SCOPE of the project</a:t>
            </a:r>
            <a:endParaRPr lang="en-US" sz="3600" b="1" cap="all" spc="25" dirty="0">
              <a:solidFill>
                <a:srgbClr val="0070C0"/>
              </a:solidFill>
              <a:latin typeface="Arial" panose="020B0604020202020204"/>
              <a:cs typeface="Arial" panose="020B0604020202020204"/>
            </a:endParaRPr>
          </a:p>
          <a:p>
            <a:endParaRPr lang="en-US" sz="3600" b="1" cap="all" spc="25" dirty="0">
              <a:solidFill>
                <a:srgbClr val="0070C0"/>
              </a:solidFill>
              <a:latin typeface="Arial" panose="020B0604020202020204"/>
              <a:cs typeface="Arial" panose="020B0604020202020204"/>
            </a:endParaRPr>
          </a:p>
          <a:p>
            <a:r>
              <a:rPr lang="en-US" sz="4400" spc="8" dirty="0">
                <a:solidFill>
                  <a:srgbClr val="231F20"/>
                </a:solidFill>
                <a:latin typeface="Arial" panose="020B0604020202020204" pitchFamily="34" charset="0"/>
                <a:cs typeface="Arial" panose="020B0604020202020204" pitchFamily="34" charset="0"/>
              </a:rPr>
              <a:t>Identifying and selecting appropriate physiological and behavioural signals associated with stress.</a:t>
            </a:r>
            <a:endParaRPr lang="en-US" sz="4400" spc="8" dirty="0">
              <a:solidFill>
                <a:srgbClr val="231F20"/>
              </a:solidFill>
              <a:latin typeface="Arial" panose="020B0604020202020204" pitchFamily="34" charset="0"/>
              <a:cs typeface="Arial" panose="020B0604020202020204" pitchFamily="34" charset="0"/>
            </a:endParaRPr>
          </a:p>
          <a:p>
            <a:r>
              <a:rPr lang="en-US" sz="4400" spc="8" dirty="0">
                <a:solidFill>
                  <a:srgbClr val="231F20"/>
                </a:solidFill>
                <a:latin typeface="Arial" panose="020B0604020202020204" pitchFamily="34" charset="0"/>
                <a:cs typeface="Arial" panose="020B0604020202020204" pitchFamily="34" charset="0"/>
              </a:rPr>
              <a:t>Collecting and preprocessing  datasets of stress-related signals from various sources, such as wearable devices or sensors.</a:t>
            </a:r>
            <a:endParaRPr lang="en-US" sz="4400" spc="8" dirty="0">
              <a:solidFill>
                <a:srgbClr val="231F20"/>
              </a:solidFill>
              <a:latin typeface="Arial" panose="020B0604020202020204" pitchFamily="34" charset="0"/>
              <a:cs typeface="Arial" panose="020B0604020202020204" pitchFamily="34" charset="0"/>
            </a:endParaRPr>
          </a:p>
          <a:p>
            <a:r>
              <a:rPr lang="en-US" sz="4400" spc="8" dirty="0">
                <a:solidFill>
                  <a:srgbClr val="231F20"/>
                </a:solidFill>
                <a:latin typeface="Arial" panose="020B0604020202020204" pitchFamily="34" charset="0"/>
                <a:cs typeface="Arial" panose="020B0604020202020204" pitchFamily="34" charset="0"/>
              </a:rPr>
              <a:t>Creating and training machine learning models with various algorithms and techniques, such as supervised and unsupervised learning.</a:t>
            </a:r>
            <a:endParaRPr lang="en-US" sz="4400" spc="8" dirty="0">
              <a:solidFill>
                <a:srgbClr val="231F20"/>
              </a:solidFill>
              <a:latin typeface="Arial" panose="020B0604020202020204" pitchFamily="34" charset="0"/>
              <a:cs typeface="Arial" panose="020B0604020202020204" pitchFamily="34" charset="0"/>
            </a:endParaRPr>
          </a:p>
          <a:p>
            <a:r>
              <a:rPr lang="en-US" sz="4400" spc="8" dirty="0">
                <a:solidFill>
                  <a:srgbClr val="231F20"/>
                </a:solidFill>
                <a:latin typeface="Arial" panose="020B0604020202020204" pitchFamily="34" charset="0"/>
                <a:cs typeface="Arial" panose="020B0604020202020204" pitchFamily="34" charset="0"/>
              </a:rPr>
              <a:t>Using several performance metrics, like as accuracy, precision, and recall, to measure the models' performance.</a:t>
            </a:r>
            <a:endParaRPr lang="en-US" sz="3600" b="1" cap="all" spc="25" dirty="0" smtClean="0">
              <a:solidFill>
                <a:srgbClr val="0070C0"/>
              </a:solidFill>
              <a:latin typeface="Arial" panose="020B0604020202020204"/>
              <a:cs typeface="Arial" panose="020B0604020202020204"/>
            </a:endParaRPr>
          </a:p>
        </p:txBody>
      </p:sp>
      <p:sp>
        <p:nvSpPr>
          <p:cNvPr id="39" name="TextBox 38"/>
          <p:cNvSpPr txBox="1"/>
          <p:nvPr/>
        </p:nvSpPr>
        <p:spPr>
          <a:xfrm>
            <a:off x="14927243" y="4685840"/>
            <a:ext cx="14101483" cy="27660600"/>
          </a:xfrm>
          <a:prstGeom prst="rect">
            <a:avLst/>
          </a:prstGeom>
          <a:no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miter lim="800000"/>
          </a:ln>
        </p:spPr>
        <p:txBody>
          <a:bodyPr wrap="square" rtlCol="0">
            <a:spAutoFit/>
          </a:bodyPr>
          <a:lstStyle/>
          <a:p>
            <a:pPr marR="120650">
              <a:lnSpc>
                <a:spcPts val="4000"/>
              </a:lnSpc>
            </a:pPr>
            <a:endParaRPr lang="en-US" sz="4000" b="1" cap="all" spc="25" dirty="0" smtClean="0">
              <a:solidFill>
                <a:srgbClr val="0070C0"/>
              </a:solidFill>
              <a:latin typeface="Arial" panose="020B0604020202020204"/>
              <a:cs typeface="Arial" panose="020B0604020202020204"/>
            </a:endParaRPr>
          </a:p>
          <a:p>
            <a:pPr marR="120650">
              <a:lnSpc>
                <a:spcPts val="4000"/>
              </a:lnSpc>
            </a:pPr>
            <a:r>
              <a:rPr lang="en-US" sz="4000" b="1" cap="all" spc="25" dirty="0" smtClean="0">
                <a:solidFill>
                  <a:srgbClr val="0070C0"/>
                </a:solidFill>
                <a:latin typeface="Arial" panose="020B0604020202020204"/>
                <a:cs typeface="Arial" panose="020B0604020202020204"/>
              </a:rPr>
              <a:t>methodology</a:t>
            </a:r>
            <a:endParaRPr lang="en-US" sz="4000" b="1" cap="all" dirty="0" smtClean="0">
              <a:solidFill>
                <a:srgbClr val="0070C0"/>
              </a:solidFill>
              <a:latin typeface="Arial" panose="020B0604020202020204"/>
              <a:cs typeface="Arial" panose="020B0604020202020204"/>
            </a:endParaRPr>
          </a:p>
          <a:p>
            <a:pPr marR="494030">
              <a:lnSpc>
                <a:spcPct val="80000"/>
              </a:lnSpc>
              <a:spcBef>
                <a:spcPts val="1800"/>
              </a:spcBef>
              <a:spcAft>
                <a:spcPts val="0"/>
              </a:spcAft>
            </a:pPr>
            <a:r>
              <a:rPr lang="en-US" sz="4000" spc="8" dirty="0" smtClean="0">
                <a:solidFill>
                  <a:srgbClr val="231F20"/>
                </a:solidFill>
                <a:latin typeface="Arial" panose="020B0604020202020204" pitchFamily="34" charset="0"/>
                <a:cs typeface="Arial" panose="020B0604020202020204" pitchFamily="34" charset="0"/>
              </a:rPr>
              <a:t>Collect physiological signals using wearable devices and sensors such as EEG, EOG, EMG, heart rate, respiration, and movement.</a:t>
            </a:r>
            <a:endParaRPr lang="en-US" sz="4000" spc="8" dirty="0" smtClean="0">
              <a:solidFill>
                <a:srgbClr val="231F20"/>
              </a:solidFill>
              <a:latin typeface="Arial" panose="020B0604020202020204" pitchFamily="34" charset="0"/>
              <a:cs typeface="Arial" panose="020B0604020202020204" pitchFamily="34" charset="0"/>
            </a:endParaRPr>
          </a:p>
          <a:p>
            <a:pPr marR="494030">
              <a:lnSpc>
                <a:spcPct val="80000"/>
              </a:lnSpc>
              <a:spcBef>
                <a:spcPts val="1800"/>
              </a:spcBef>
              <a:spcAft>
                <a:spcPts val="0"/>
              </a:spcAft>
            </a:pPr>
            <a:r>
              <a:rPr lang="en-US" sz="4000" spc="8" dirty="0" smtClean="0">
                <a:solidFill>
                  <a:srgbClr val="231F20"/>
                </a:solidFill>
                <a:latin typeface="Arial" panose="020B0604020202020204" pitchFamily="34" charset="0"/>
                <a:cs typeface="Arial" panose="020B0604020202020204" pitchFamily="34" charset="0"/>
              </a:rPr>
              <a:t>Preprocess the data by reducing noise and artefacts and segmenting the data into distinct time periods or epochs.</a:t>
            </a:r>
            <a:endParaRPr lang="en-US" sz="4000" spc="8" dirty="0" smtClean="0">
              <a:solidFill>
                <a:srgbClr val="231F20"/>
              </a:solidFill>
              <a:latin typeface="Arial" panose="020B0604020202020204" pitchFamily="34" charset="0"/>
              <a:cs typeface="Arial" panose="020B0604020202020204" pitchFamily="34" charset="0"/>
            </a:endParaRPr>
          </a:p>
          <a:p>
            <a:pPr marR="494030">
              <a:lnSpc>
                <a:spcPct val="80000"/>
              </a:lnSpc>
              <a:spcBef>
                <a:spcPts val="1800"/>
              </a:spcBef>
              <a:spcAft>
                <a:spcPts val="0"/>
              </a:spcAft>
            </a:pPr>
            <a:r>
              <a:rPr lang="en-US" sz="4000" spc="8" dirty="0" smtClean="0">
                <a:solidFill>
                  <a:srgbClr val="231F20"/>
                </a:solidFill>
                <a:latin typeface="Arial" panose="020B0604020202020204" pitchFamily="34" charset="0"/>
                <a:cs typeface="Arial" panose="020B0604020202020204" pitchFamily="34" charset="0"/>
              </a:rPr>
              <a:t>Extract pertinent features such as frequency content, amplitude, and variability from the preprocessed data using signal processing techniques.</a:t>
            </a:r>
            <a:endParaRPr lang="en-US" sz="4000" spc="8" dirty="0" smtClean="0">
              <a:solidFill>
                <a:srgbClr val="231F20"/>
              </a:solidFill>
              <a:latin typeface="Arial" panose="020B0604020202020204" pitchFamily="34" charset="0"/>
              <a:cs typeface="Arial" panose="020B0604020202020204" pitchFamily="34" charset="0"/>
            </a:endParaRPr>
          </a:p>
          <a:p>
            <a:pPr marR="494030">
              <a:lnSpc>
                <a:spcPct val="80000"/>
              </a:lnSpc>
              <a:spcBef>
                <a:spcPts val="1800"/>
              </a:spcBef>
              <a:spcAft>
                <a:spcPts val="0"/>
              </a:spcAft>
            </a:pPr>
            <a:r>
              <a:rPr lang="en-US" sz="4000" spc="8" dirty="0" smtClean="0">
                <a:solidFill>
                  <a:srgbClr val="231F20"/>
                </a:solidFill>
                <a:latin typeface="Arial" panose="020B0604020202020204" pitchFamily="34" charset="0"/>
                <a:cs typeface="Arial" panose="020B0604020202020204" pitchFamily="34" charset="0"/>
              </a:rPr>
              <a:t>Develop a machine learning model using the extracted features and a labelled dataset that contains examples of both stressed and non-stressed states.</a:t>
            </a:r>
            <a:endParaRPr lang="en-US" sz="4000" spc="8" dirty="0" smtClean="0">
              <a:solidFill>
                <a:srgbClr val="231F20"/>
              </a:solidFill>
              <a:latin typeface="Arial" panose="020B0604020202020204" pitchFamily="34" charset="0"/>
              <a:cs typeface="Arial" panose="020B0604020202020204" pitchFamily="34" charset="0"/>
            </a:endParaRPr>
          </a:p>
          <a:p>
            <a:pPr marR="494030">
              <a:lnSpc>
                <a:spcPct val="80000"/>
              </a:lnSpc>
              <a:spcBef>
                <a:spcPts val="1800"/>
              </a:spcBef>
              <a:spcAft>
                <a:spcPts val="0"/>
              </a:spcAft>
            </a:pPr>
            <a:r>
              <a:rPr lang="en-US" sz="4000" spc="8" dirty="0" smtClean="0">
                <a:solidFill>
                  <a:srgbClr val="231F20"/>
                </a:solidFill>
                <a:latin typeface="Arial" panose="020B0604020202020204" pitchFamily="34" charset="0"/>
                <a:cs typeface="Arial" panose="020B0604020202020204" pitchFamily="34" charset="0"/>
              </a:rPr>
              <a:t>Train and validate the machine learning model using a subset of the labelled dataset for training and the remaining subset for validation to assess accuracy and generalization performance.</a:t>
            </a:r>
            <a:endParaRPr lang="en-US" sz="4000" spc="8" dirty="0" smtClean="0">
              <a:solidFill>
                <a:srgbClr val="231F20"/>
              </a:solidFill>
              <a:latin typeface="Arial" panose="020B0604020202020204" pitchFamily="34" charset="0"/>
              <a:cs typeface="Arial" panose="020B0604020202020204" pitchFamily="34" charset="0"/>
            </a:endParaRPr>
          </a:p>
          <a:p>
            <a:pPr marR="494030">
              <a:lnSpc>
                <a:spcPct val="80000"/>
              </a:lnSpc>
              <a:spcBef>
                <a:spcPts val="1800"/>
              </a:spcBef>
              <a:spcAft>
                <a:spcPts val="0"/>
              </a:spcAft>
            </a:pPr>
            <a:r>
              <a:rPr lang="en-US" sz="4000" spc="8" dirty="0" smtClean="0">
                <a:solidFill>
                  <a:srgbClr val="231F20"/>
                </a:solidFill>
                <a:latin typeface="Arial" panose="020B0604020202020204" pitchFamily="34" charset="0"/>
                <a:cs typeface="Arial" panose="020B0604020202020204" pitchFamily="34" charset="0"/>
              </a:rPr>
              <a:t>Apply the trained model to fresh, unexplored data to predict stress state based on the extracted features.</a:t>
            </a:r>
            <a:endParaRPr lang="en-US" sz="4000" spc="8" dirty="0" smtClean="0">
              <a:solidFill>
                <a:srgbClr val="231F20"/>
              </a:solidFill>
              <a:latin typeface="Arial" panose="020B0604020202020204" pitchFamily="34" charset="0"/>
              <a:cs typeface="Arial" panose="020B0604020202020204" pitchFamily="34" charset="0"/>
            </a:endParaRPr>
          </a:p>
          <a:p>
            <a:pPr marR="494030">
              <a:lnSpc>
                <a:spcPct val="80000"/>
              </a:lnSpc>
              <a:spcBef>
                <a:spcPts val="1800"/>
              </a:spcBef>
              <a:spcAft>
                <a:spcPts val="0"/>
              </a:spcAft>
            </a:pPr>
            <a:r>
              <a:rPr lang="en-US" sz="4000" spc="8" dirty="0" smtClean="0">
                <a:solidFill>
                  <a:srgbClr val="231F20"/>
                </a:solidFill>
                <a:latin typeface="Arial" panose="020B0604020202020204" pitchFamily="34" charset="0"/>
                <a:cs typeface="Arial" panose="020B0604020202020204" pitchFamily="34" charset="0"/>
              </a:rPr>
              <a:t>Use the results of stress detection to develop stress management solutions such as meditation, cognitive behavioural therapy, or medication</a:t>
            </a:r>
            <a:endParaRPr lang="en-US" sz="4000" spc="8" dirty="0" smtClean="0">
              <a:solidFill>
                <a:srgbClr val="231F20"/>
              </a:solidFill>
              <a:latin typeface="Arial" panose="020B0604020202020204" pitchFamily="34" charset="0"/>
              <a:cs typeface="Arial" panose="020B0604020202020204" pitchFamily="34" charset="0"/>
            </a:endParaRPr>
          </a:p>
          <a:p>
            <a:pPr marR="494030">
              <a:lnSpc>
                <a:spcPct val="80000"/>
              </a:lnSpc>
              <a:spcBef>
                <a:spcPts val="1800"/>
              </a:spcBef>
              <a:spcAft>
                <a:spcPts val="0"/>
              </a:spcAft>
            </a:pPr>
            <a:endParaRPr lang="en-US" sz="3600" b="1" cap="all" spc="25" dirty="0" smtClean="0">
              <a:solidFill>
                <a:srgbClr val="0070C0"/>
              </a:solidFill>
              <a:latin typeface="Arial" panose="020B0604020202020204"/>
              <a:cs typeface="Arial" panose="020B0604020202020204"/>
            </a:endParaRPr>
          </a:p>
          <a:p>
            <a:r>
              <a:rPr lang="en-US" sz="3600" b="1" cap="all" spc="25" dirty="0" smtClean="0">
                <a:solidFill>
                  <a:srgbClr val="0070C0"/>
                </a:solidFill>
                <a:latin typeface="Arial" panose="020B0604020202020204"/>
                <a:cs typeface="Arial" panose="020B0604020202020204"/>
              </a:rPr>
              <a:t>Architecture </a:t>
            </a:r>
            <a:endParaRPr lang="en-US" sz="3600" b="1" cap="all" spc="25" dirty="0" smtClean="0">
              <a:solidFill>
                <a:srgbClr val="0070C0"/>
              </a:solidFill>
              <a:latin typeface="Arial" panose="020B0604020202020204"/>
              <a:cs typeface="Arial" panose="020B0604020202020204"/>
            </a:endParaRPr>
          </a:p>
          <a:p>
            <a:endParaRPr lang="en-US" sz="3600" b="1" cap="all" spc="25" dirty="0" smtClean="0">
              <a:solidFill>
                <a:srgbClr val="0070C0"/>
              </a:solidFill>
              <a:latin typeface="Arial" panose="020B0604020202020204"/>
              <a:cs typeface="Arial" panose="020B0604020202020204"/>
            </a:endParaRPr>
          </a:p>
          <a:p>
            <a:endParaRPr lang="en-US" sz="3600" b="1" cap="all" spc="25" dirty="0" smtClean="0">
              <a:solidFill>
                <a:srgbClr val="0070C0"/>
              </a:solidFill>
              <a:latin typeface="Arial" panose="020B0604020202020204"/>
              <a:cs typeface="Arial" panose="020B0604020202020204"/>
            </a:endParaRPr>
          </a:p>
          <a:p>
            <a:r>
              <a:rPr lang="en-US" sz="3600" spc="8" dirty="0" smtClean="0">
                <a:solidFill>
                  <a:srgbClr val="231F20"/>
                </a:solidFill>
                <a:latin typeface="Arial" panose="020B0604020202020204" pitchFamily="34" charset="0"/>
                <a:cs typeface="Arial" panose="020B0604020202020204" pitchFamily="34" charset="0"/>
              </a:rPr>
              <a:t>Have the system architecture diagram/process block diagram here.</a:t>
            </a:r>
            <a:endParaRPr lang="en-US" sz="3600" spc="8" dirty="0" smtClean="0">
              <a:solidFill>
                <a:srgbClr val="231F20"/>
              </a:solidFill>
              <a:latin typeface="Arial" panose="020B0604020202020204" pitchFamily="34" charset="0"/>
              <a:cs typeface="Arial" panose="020B0604020202020204" pitchFamily="34" charset="0"/>
            </a:endParaRPr>
          </a:p>
          <a:p>
            <a:endParaRPr lang="en-US" sz="3600" spc="8" dirty="0" smtClean="0">
              <a:solidFill>
                <a:srgbClr val="231F20"/>
              </a:solidFill>
              <a:latin typeface="Arial" panose="020B0604020202020204" pitchFamily="34" charset="0"/>
              <a:cs typeface="Arial" panose="020B0604020202020204" pitchFamily="34" charset="0"/>
            </a:endParaRPr>
          </a:p>
          <a:p>
            <a:endParaRPr lang="en-US" sz="3600" spc="8" dirty="0" smtClean="0">
              <a:solidFill>
                <a:srgbClr val="231F20"/>
              </a:solidFill>
              <a:latin typeface="Arial" panose="020B0604020202020204" pitchFamily="34" charset="0"/>
              <a:cs typeface="Arial" panose="020B0604020202020204" pitchFamily="34" charset="0"/>
            </a:endParaRPr>
          </a:p>
          <a:p>
            <a:endParaRPr lang="en-US" sz="3600" spc="8" dirty="0" smtClean="0">
              <a:solidFill>
                <a:srgbClr val="231F20"/>
              </a:solidFill>
              <a:latin typeface="Arial" panose="020B0604020202020204" pitchFamily="34" charset="0"/>
              <a:cs typeface="Arial" panose="020B0604020202020204" pitchFamily="34" charset="0"/>
            </a:endParaRPr>
          </a:p>
          <a:p>
            <a:endParaRPr lang="en-US" sz="3600" spc="8" dirty="0" smtClean="0">
              <a:solidFill>
                <a:srgbClr val="231F20"/>
              </a:solidFill>
              <a:latin typeface="Arial" panose="020B0604020202020204" pitchFamily="34" charset="0"/>
              <a:cs typeface="Arial" panose="020B0604020202020204" pitchFamily="34" charset="0"/>
            </a:endParaRPr>
          </a:p>
          <a:p>
            <a:endParaRPr lang="en-US" sz="3600" spc="8" dirty="0" smtClean="0">
              <a:solidFill>
                <a:srgbClr val="231F20"/>
              </a:solidFill>
              <a:latin typeface="Arial" panose="020B0604020202020204" pitchFamily="34" charset="0"/>
              <a:cs typeface="Arial" panose="020B0604020202020204" pitchFamily="34" charset="0"/>
            </a:endParaRPr>
          </a:p>
          <a:p>
            <a:endParaRPr lang="en-US" sz="3600" spc="8" dirty="0" smtClean="0">
              <a:solidFill>
                <a:srgbClr val="231F20"/>
              </a:solidFill>
              <a:latin typeface="Arial" panose="020B0604020202020204" pitchFamily="34" charset="0"/>
              <a:cs typeface="Arial" panose="020B0604020202020204" pitchFamily="34" charset="0"/>
            </a:endParaRPr>
          </a:p>
          <a:p>
            <a:endParaRPr lang="en-US" sz="3600" spc="8" dirty="0" smtClean="0">
              <a:solidFill>
                <a:srgbClr val="231F20"/>
              </a:solidFill>
              <a:latin typeface="Arial" panose="020B0604020202020204" pitchFamily="34" charset="0"/>
              <a:cs typeface="Arial" panose="020B0604020202020204" pitchFamily="34" charset="0"/>
            </a:endParaRPr>
          </a:p>
          <a:p>
            <a:endParaRPr lang="en-US" sz="3600" spc="8" dirty="0" smtClean="0">
              <a:solidFill>
                <a:srgbClr val="231F20"/>
              </a:solidFill>
              <a:latin typeface="Arial" panose="020B0604020202020204" pitchFamily="34" charset="0"/>
              <a:cs typeface="Arial" panose="020B0604020202020204" pitchFamily="34" charset="0"/>
            </a:endParaRPr>
          </a:p>
          <a:p>
            <a:endParaRPr lang="en-US" sz="3600" spc="8" dirty="0" smtClean="0">
              <a:solidFill>
                <a:srgbClr val="231F20"/>
              </a:solidFill>
              <a:latin typeface="Arial" panose="020B0604020202020204" pitchFamily="34" charset="0"/>
              <a:cs typeface="Arial" panose="020B0604020202020204" pitchFamily="34" charset="0"/>
            </a:endParaRPr>
          </a:p>
          <a:p>
            <a:endParaRPr lang="en-US" sz="3600" spc="8" dirty="0" smtClean="0">
              <a:solidFill>
                <a:srgbClr val="231F20"/>
              </a:solidFill>
              <a:latin typeface="Arial" panose="020B0604020202020204" pitchFamily="34" charset="0"/>
              <a:cs typeface="Arial" panose="020B0604020202020204" pitchFamily="34" charset="0"/>
            </a:endParaRPr>
          </a:p>
          <a:p>
            <a:endParaRPr lang="en-US" sz="3600" spc="8" dirty="0" smtClean="0">
              <a:solidFill>
                <a:srgbClr val="231F20"/>
              </a:solidFill>
              <a:latin typeface="Arial" panose="020B0604020202020204" pitchFamily="34" charset="0"/>
              <a:cs typeface="Arial" panose="020B0604020202020204" pitchFamily="34" charset="0"/>
            </a:endParaRPr>
          </a:p>
          <a:p>
            <a:endParaRPr lang="en-US" sz="3600" spc="8" dirty="0" smtClean="0">
              <a:solidFill>
                <a:srgbClr val="231F20"/>
              </a:solidFill>
              <a:latin typeface="Arial" panose="020B0604020202020204" pitchFamily="34" charset="0"/>
              <a:cs typeface="Arial" panose="020B0604020202020204" pitchFamily="34" charset="0"/>
            </a:endParaRPr>
          </a:p>
          <a:p>
            <a:endParaRPr lang="en-US" sz="3600" b="1" cap="all" spc="25" dirty="0" smtClean="0">
              <a:solidFill>
                <a:srgbClr val="0070C0"/>
              </a:solidFill>
              <a:latin typeface="Arial" panose="020B0604020202020204"/>
              <a:cs typeface="Arial" panose="020B0604020202020204"/>
            </a:endParaRPr>
          </a:p>
          <a:p>
            <a:endParaRPr lang="en-US" sz="3600" b="1" cap="all" spc="25" dirty="0" smtClean="0">
              <a:solidFill>
                <a:srgbClr val="0070C0"/>
              </a:solidFill>
              <a:latin typeface="Arial" panose="020B0604020202020204"/>
              <a:cs typeface="Arial" panose="020B0604020202020204"/>
            </a:endParaRPr>
          </a:p>
          <a:p>
            <a:r>
              <a:rPr lang="en-US" sz="3600" spc="8" dirty="0" smtClean="0">
                <a:solidFill>
                  <a:srgbClr val="231F20"/>
                </a:solidFill>
                <a:latin typeface="Arial" panose="020B0604020202020204" pitchFamily="34" charset="0"/>
                <a:cs typeface="Arial" panose="020B0604020202020204" pitchFamily="34" charset="0"/>
              </a:rPr>
              <a:t>Briefly describe the diagram here.</a:t>
            </a:r>
            <a:endParaRPr lang="en-US" sz="3600" spc="8" dirty="0" smtClean="0">
              <a:solidFill>
                <a:srgbClr val="231F20"/>
              </a:solidFill>
              <a:latin typeface="Arial" panose="020B0604020202020204" pitchFamily="34" charset="0"/>
              <a:cs typeface="Arial" panose="020B0604020202020204" pitchFamily="34" charset="0"/>
            </a:endParaRPr>
          </a:p>
          <a:p>
            <a:endParaRPr lang="en-US" sz="3600" spc="8" dirty="0" smtClean="0">
              <a:solidFill>
                <a:srgbClr val="231F20"/>
              </a:solidFill>
              <a:latin typeface="Arial" panose="020B0604020202020204" pitchFamily="34" charset="0"/>
              <a:cs typeface="Arial" panose="020B0604020202020204" pitchFamily="34" charset="0"/>
            </a:endParaRPr>
          </a:p>
          <a:p>
            <a:endParaRPr lang="en-US" sz="3600" b="1" cap="all" spc="25" dirty="0" smtClean="0">
              <a:solidFill>
                <a:srgbClr val="0070C0"/>
              </a:solidFill>
              <a:latin typeface="Arial" panose="020B0604020202020204"/>
              <a:cs typeface="Arial" panose="020B0604020202020204"/>
            </a:endParaRPr>
          </a:p>
          <a:p>
            <a:endParaRPr lang="en-US" sz="3600" b="1" cap="all" spc="25" dirty="0" smtClean="0">
              <a:solidFill>
                <a:srgbClr val="0070C0"/>
              </a:solidFill>
              <a:latin typeface="Arial" panose="020B0604020202020204"/>
              <a:cs typeface="Arial" panose="020B0604020202020204"/>
            </a:endParaRPr>
          </a:p>
          <a:p>
            <a:endParaRPr lang="en-US" sz="3600" b="1" cap="all" spc="25" dirty="0" smtClean="0">
              <a:solidFill>
                <a:srgbClr val="0070C0"/>
              </a:solidFill>
              <a:latin typeface="Arial" panose="020B0604020202020204"/>
              <a:cs typeface="Arial" panose="020B0604020202020204"/>
            </a:endParaRPr>
          </a:p>
          <a:p>
            <a:endParaRPr lang="en-US" sz="3600" b="1" cap="all" spc="25" dirty="0" smtClean="0">
              <a:solidFill>
                <a:srgbClr val="0070C0"/>
              </a:solidFill>
              <a:latin typeface="Arial" panose="020B0604020202020204"/>
              <a:cs typeface="Arial" panose="020B0604020202020204"/>
            </a:endParaRPr>
          </a:p>
          <a:p>
            <a:endParaRPr lang="en-US" sz="3600" b="1" cap="all" spc="25" dirty="0" smtClean="0">
              <a:solidFill>
                <a:srgbClr val="0070C0"/>
              </a:solidFill>
              <a:latin typeface="Arial" panose="020B0604020202020204"/>
              <a:cs typeface="Arial" panose="020B0604020202020204"/>
            </a:endParaRPr>
          </a:p>
          <a:p>
            <a:endParaRPr lang="en-US" sz="3600" b="1" cap="all" spc="25" dirty="0" smtClean="0">
              <a:solidFill>
                <a:srgbClr val="0070C0"/>
              </a:solidFill>
              <a:latin typeface="Arial" panose="020B0604020202020204"/>
              <a:cs typeface="Arial" panose="020B0604020202020204"/>
            </a:endParaRPr>
          </a:p>
        </p:txBody>
      </p:sp>
      <p:sp>
        <p:nvSpPr>
          <p:cNvPr id="16" name="object 4"/>
          <p:cNvSpPr txBox="1"/>
          <p:nvPr/>
        </p:nvSpPr>
        <p:spPr>
          <a:xfrm>
            <a:off x="28544675" y="3573486"/>
            <a:ext cx="14668077" cy="1017141"/>
          </a:xfrm>
          <a:prstGeom prst="rect">
            <a:avLst/>
          </a:prstGeom>
        </p:spPr>
        <p:txBody>
          <a:bodyPr vert="horz" wrap="square" lIns="0" tIns="19752" rIns="0" bIns="0" rtlCol="0" anchor="b">
            <a:spAutoFit/>
          </a:bodyPr>
          <a:lstStyle>
            <a:lvl1pPr algn="ctr" defTabSz="4389120" rtl="0" eaLnBrk="1" latinLnBrk="0" hangingPunct="1">
              <a:lnSpc>
                <a:spcPct val="90000"/>
              </a:lnSpc>
              <a:spcBef>
                <a:spcPct val="0"/>
              </a:spcBef>
              <a:buNone/>
              <a:defRPr sz="28800" kern="1200">
                <a:solidFill>
                  <a:schemeClr val="tx1"/>
                </a:solidFill>
                <a:latin typeface="+mj-lt"/>
                <a:ea typeface="+mj-ea"/>
                <a:cs typeface="+mj-cs"/>
              </a:defRPr>
            </a:lvl1pPr>
          </a:lstStyle>
          <a:p>
            <a:pPr marL="20955">
              <a:spcBef>
                <a:spcPts val="155"/>
              </a:spcBef>
              <a:tabLst>
                <a:tab pos="4592320" algn="l"/>
              </a:tabLst>
            </a:pPr>
            <a:r>
              <a:rPr lang="en-US" sz="7200" b="1" cap="all" spc="-8" dirty="0" smtClean="0">
                <a:latin typeface="Arial" panose="020B0604020202020204" pitchFamily="34" charset="0"/>
              </a:rPr>
              <a:t>INDUSTRY CONCLAVE 2023</a:t>
            </a:r>
            <a:endParaRPr lang="en-US" sz="7200" b="1" cap="all" spc="-16" dirty="0">
              <a:latin typeface="Arial" panose="020B0604020202020204" pitchFamily="34" charset="0"/>
            </a:endParaRPr>
          </a:p>
        </p:txBody>
      </p:sp>
      <p:pic>
        <p:nvPicPr>
          <p:cNvPr id="2" name="Picture 1"/>
          <p:cNvPicPr>
            <a:picLocks noChangeAspect="1"/>
          </p:cNvPicPr>
          <p:nvPr/>
        </p:nvPicPr>
        <p:blipFill>
          <a:blip r:embed="rId2"/>
          <a:stretch>
            <a:fillRect/>
          </a:stretch>
        </p:blipFill>
        <p:spPr>
          <a:xfrm>
            <a:off x="29565600" y="6282055"/>
            <a:ext cx="13463270" cy="5396230"/>
          </a:xfrm>
          <a:prstGeom prst="rect">
            <a:avLst/>
          </a:prstGeom>
        </p:spPr>
      </p:pic>
      <p:pic>
        <p:nvPicPr>
          <p:cNvPr id="3" name="Picture 2"/>
          <p:cNvPicPr>
            <a:picLocks noChangeAspect="1"/>
          </p:cNvPicPr>
          <p:nvPr/>
        </p:nvPicPr>
        <p:blipFill>
          <a:blip r:embed="rId3"/>
          <a:stretch>
            <a:fillRect/>
          </a:stretch>
        </p:blipFill>
        <p:spPr>
          <a:xfrm>
            <a:off x="29565600" y="11189335"/>
            <a:ext cx="13647420" cy="2219325"/>
          </a:xfrm>
          <a:prstGeom prst="rect">
            <a:avLst/>
          </a:prstGeom>
        </p:spPr>
      </p:pic>
      <p:pic>
        <p:nvPicPr>
          <p:cNvPr id="8" name="Picture 7"/>
          <p:cNvPicPr>
            <a:picLocks noChangeAspect="1"/>
          </p:cNvPicPr>
          <p:nvPr/>
        </p:nvPicPr>
        <p:blipFill>
          <a:blip r:embed="rId4"/>
          <a:stretch>
            <a:fillRect/>
          </a:stretch>
        </p:blipFill>
        <p:spPr>
          <a:xfrm>
            <a:off x="30803215" y="13716000"/>
            <a:ext cx="12225655" cy="6711950"/>
          </a:xfrm>
          <a:prstGeom prst="rect">
            <a:avLst/>
          </a:prstGeom>
        </p:spPr>
      </p:pic>
      <p:sp>
        <p:nvSpPr>
          <p:cNvPr id="5" name="Text Box 4"/>
          <p:cNvSpPr txBox="1"/>
          <p:nvPr/>
        </p:nvSpPr>
        <p:spPr>
          <a:xfrm>
            <a:off x="10781030" y="0"/>
            <a:ext cx="20428585" cy="1568450"/>
          </a:xfrm>
          <a:prstGeom prst="rect">
            <a:avLst/>
          </a:prstGeom>
          <a:noFill/>
        </p:spPr>
        <p:txBody>
          <a:bodyPr wrap="square" rtlCol="0">
            <a:spAutoFit/>
          </a:bodyPr>
          <a:p>
            <a:pPr algn="l"/>
            <a:r>
              <a:rPr lang="en-US" sz="9600" b="1">
                <a:solidFill>
                  <a:schemeClr val="bg1"/>
                </a:solidFill>
                <a:latin typeface="Times New Roman" panose="02020603050405020304" pitchFamily="18" charset="0"/>
                <a:cs typeface="Times New Roman" panose="02020603050405020304" pitchFamily="18" charset="0"/>
              </a:rPr>
              <a:t>                   Human stress detection</a:t>
            </a:r>
            <a:endParaRPr lang="en-US" sz="9600" b="1">
              <a:solidFill>
                <a:schemeClr val="bg1"/>
              </a:solidFill>
              <a:latin typeface="Times New Roman" panose="02020603050405020304" pitchFamily="18" charset="0"/>
              <a:cs typeface="Times New Roman" panose="02020603050405020304" pitchFamily="18" charset="0"/>
            </a:endParaRPr>
          </a:p>
        </p:txBody>
      </p:sp>
      <p:pic>
        <p:nvPicPr>
          <p:cNvPr id="10" name="Picture 9" descr="Screenshot_20230405-085547_Canva"/>
          <p:cNvPicPr>
            <a:picLocks noChangeAspect="1"/>
          </p:cNvPicPr>
          <p:nvPr/>
        </p:nvPicPr>
        <p:blipFill>
          <a:blip r:embed="rId5"/>
          <a:srcRect/>
          <a:stretch>
            <a:fillRect/>
          </a:stretch>
        </p:blipFill>
        <p:spPr>
          <a:xfrm>
            <a:off x="15031085" y="19081750"/>
            <a:ext cx="13513435" cy="11530330"/>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3858</Words>
  <Application>WPS Presentation</Application>
  <PresentationFormat>Custom</PresentationFormat>
  <Paragraphs>111</Paragraphs>
  <Slides>1</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vt:i4>
      </vt:variant>
    </vt:vector>
  </HeadingPairs>
  <TitlesOfParts>
    <vt:vector size="13" baseType="lpstr">
      <vt:lpstr>Arial</vt:lpstr>
      <vt:lpstr>SimSun</vt:lpstr>
      <vt:lpstr>Wingdings</vt:lpstr>
      <vt:lpstr>Arial</vt:lpstr>
      <vt:lpstr>Times New Roman</vt:lpstr>
      <vt:lpstr>Calibri</vt:lpstr>
      <vt:lpstr>Microsoft YaHei</vt:lpstr>
      <vt:lpstr>Arial Unicode MS</vt:lpstr>
      <vt:lpstr>Calibri Light</vt:lpstr>
      <vt:lpstr>Algerian</vt:lpstr>
      <vt:lpstr>Gill Sans MT Condensed</vt:lpstr>
      <vt:lpstr>Office Theme</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Swanger, Scott A</dc:creator>
  <cp:lastModifiedBy>SANJAY M 20MIA1031</cp:lastModifiedBy>
  <cp:revision>39</cp:revision>
  <dcterms:created xsi:type="dcterms:W3CDTF">2019-03-04T22:30:00Z</dcterms:created>
  <dcterms:modified xsi:type="dcterms:W3CDTF">2023-04-05T05:22:45Z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A9730931393A4B31A36D11F0BB7A2499</vt:lpwstr>
  </property>
  <property fmtid="{D5CDD505-2E9C-101B-9397-08002B2CF9AE}" pid="3" name="KSOProductBuildVer">
    <vt:lpwstr>1033-11.2.0.11516</vt:lpwstr>
  </property>
</Properties>
</file>