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7"/>
  </p:notesMasterIdLst>
  <p:sldIdLst>
    <p:sldId id="256" r:id="rId2"/>
    <p:sldId id="284" r:id="rId3"/>
    <p:sldId id="261" r:id="rId4"/>
    <p:sldId id="259" r:id="rId5"/>
    <p:sldId id="260" r:id="rId6"/>
    <p:sldId id="262" r:id="rId7"/>
    <p:sldId id="283" r:id="rId8"/>
    <p:sldId id="285" r:id="rId9"/>
    <p:sldId id="263" r:id="rId10"/>
    <p:sldId id="264" r:id="rId11"/>
    <p:sldId id="265" r:id="rId12"/>
    <p:sldId id="286" r:id="rId13"/>
    <p:sldId id="266" r:id="rId14"/>
    <p:sldId id="267" r:id="rId15"/>
    <p:sldId id="268" r:id="rId16"/>
    <p:sldId id="278" r:id="rId17"/>
    <p:sldId id="279" r:id="rId18"/>
    <p:sldId id="280" r:id="rId19"/>
    <p:sldId id="269" r:id="rId20"/>
    <p:sldId id="271" r:id="rId21"/>
    <p:sldId id="270" r:id="rId22"/>
    <p:sldId id="274" r:id="rId23"/>
    <p:sldId id="272" r:id="rId24"/>
    <p:sldId id="273" r:id="rId25"/>
    <p:sldId id="275" r:id="rId26"/>
    <p:sldId id="276" r:id="rId27"/>
    <p:sldId id="293" r:id="rId28"/>
    <p:sldId id="294" r:id="rId29"/>
    <p:sldId id="295" r:id="rId30"/>
    <p:sldId id="296" r:id="rId31"/>
    <p:sldId id="297" r:id="rId32"/>
    <p:sldId id="291" r:id="rId33"/>
    <p:sldId id="281" r:id="rId34"/>
    <p:sldId id="299"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3F83B-CF98-41F4-AF6D-A56F66E109FE}" type="datetimeFigureOut">
              <a:rPr lang="en-IN" smtClean="0"/>
              <a:t>24-04-2018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CC10C-1ABA-44A6-B839-2DFBDA71AAB5}" type="slidenum">
              <a:rPr lang="en-IN" smtClean="0"/>
              <a:t>‹#›</a:t>
            </a:fld>
            <a:endParaRPr lang="en-IN"/>
          </a:p>
        </p:txBody>
      </p:sp>
    </p:spTree>
    <p:extLst>
      <p:ext uri="{BB962C8B-B14F-4D97-AF65-F5344CB8AC3E}">
        <p14:creationId xmlns:p14="http://schemas.microsoft.com/office/powerpoint/2010/main" val="343671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7CC10C-1ABA-44A6-B839-2DFBDA71AAB5}" type="slidenum">
              <a:rPr lang="en-IN" smtClean="0"/>
              <a:t>1</a:t>
            </a:fld>
            <a:endParaRPr lang="en-IN"/>
          </a:p>
        </p:txBody>
      </p:sp>
    </p:spTree>
    <p:extLst>
      <p:ext uri="{BB962C8B-B14F-4D97-AF65-F5344CB8AC3E}">
        <p14:creationId xmlns:p14="http://schemas.microsoft.com/office/powerpoint/2010/main" val="156812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7CC10C-1ABA-44A6-B839-2DFBDA71AAB5}" type="slidenum">
              <a:rPr lang="en-IN" smtClean="0"/>
              <a:t>21</a:t>
            </a:fld>
            <a:endParaRPr lang="en-IN"/>
          </a:p>
        </p:txBody>
      </p:sp>
    </p:spTree>
    <p:extLst>
      <p:ext uri="{BB962C8B-B14F-4D97-AF65-F5344CB8AC3E}">
        <p14:creationId xmlns:p14="http://schemas.microsoft.com/office/powerpoint/2010/main" val="398986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7CC10C-1ABA-44A6-B839-2DFBDA71AAB5}" type="slidenum">
              <a:rPr lang="en-IN" smtClean="0"/>
              <a:t>27</a:t>
            </a:fld>
            <a:endParaRPr lang="en-IN"/>
          </a:p>
        </p:txBody>
      </p:sp>
    </p:spTree>
    <p:extLst>
      <p:ext uri="{BB962C8B-B14F-4D97-AF65-F5344CB8AC3E}">
        <p14:creationId xmlns:p14="http://schemas.microsoft.com/office/powerpoint/2010/main" val="2693433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3E208E-4C8D-411F-B078-C8D666086CBB}" type="datetime1">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289247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40C18-8322-4F27-BB91-ED57E704218C}" type="datetime1">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81848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405F58-4A75-412C-8265-25354B17E5E5}" type="datetime1">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2501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A26DA-5D20-47E0-84E5-25569350123E}" type="datetime1">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52715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3A326F-017D-4207-A018-6B68EDE56CB9}" type="datetime1">
              <a:rPr lang="en-IN" smtClean="0"/>
              <a:t>24-04-2018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363987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B5C8B-7CEA-4388-A9D5-26F3C3BD7DB3}" type="datetime1">
              <a:rPr lang="en-IN" smtClean="0"/>
              <a:t>24-04-2018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310506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887A99-068B-4F1F-B082-89628AC5CBE3}" type="datetime1">
              <a:rPr lang="en-IN" smtClean="0"/>
              <a:t>24-04-2018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39767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EACA15-E74B-469C-8A6B-8BB67EC75CBF}" type="datetime1">
              <a:rPr lang="en-IN" smtClean="0"/>
              <a:t>24-04-2018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318125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4E71F-9DA5-48F8-881C-AC095A6195BE}" type="datetime1">
              <a:rPr lang="en-IN" smtClean="0"/>
              <a:t>24-04-2018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298814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0D8CA-AFCE-48ED-BCF5-604FF884F6C2}" type="datetime1">
              <a:rPr lang="en-IN" smtClean="0"/>
              <a:t>24-04-2018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392225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15125-EE7F-465C-AB02-0BA1E3B19012}" type="datetime1">
              <a:rPr lang="en-IN" smtClean="0"/>
              <a:t>24-04-2018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80A70-3F87-405A-8C9A-E97208D0FC74}" type="slidenum">
              <a:rPr lang="en-IN" smtClean="0"/>
              <a:t>‹#›</a:t>
            </a:fld>
            <a:endParaRPr lang="en-IN"/>
          </a:p>
        </p:txBody>
      </p:sp>
    </p:spTree>
    <p:extLst>
      <p:ext uri="{BB962C8B-B14F-4D97-AF65-F5344CB8AC3E}">
        <p14:creationId xmlns:p14="http://schemas.microsoft.com/office/powerpoint/2010/main" val="176872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85054-522D-48DC-87CB-C04C8E8E330F}" type="datetime1">
              <a:rPr lang="en-IN" smtClean="0"/>
              <a:t>24-04-2018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80A70-3F87-405A-8C9A-E97208D0FC74}" type="slidenum">
              <a:rPr lang="en-IN" smtClean="0"/>
              <a:t>‹#›</a:t>
            </a:fld>
            <a:endParaRPr lang="en-IN"/>
          </a:p>
        </p:txBody>
      </p:sp>
    </p:spTree>
    <p:extLst>
      <p:ext uri="{BB962C8B-B14F-4D97-AF65-F5344CB8AC3E}">
        <p14:creationId xmlns:p14="http://schemas.microsoft.com/office/powerpoint/2010/main" val="170165364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wikipedia.org/wiki/Four-stroke_engine" TargetMode="External"/><Relationship Id="rId2" Type="http://schemas.openxmlformats.org/officeDocument/2006/relationships/hyperlink" Target="https://mechanical-engg.com/gallery/image/1819-parts-of-pistonjpg/" TargetMode="External"/><Relationship Id="rId1" Type="http://schemas.openxmlformats.org/officeDocument/2006/relationships/slideLayout" Target="../slideLayouts/slideLayout7.xml"/><Relationship Id="rId5" Type="http://schemas.openxmlformats.org/officeDocument/2006/relationships/hyperlink" Target="http://www.google.com/" TargetMode="External"/><Relationship Id="rId4" Type="http://schemas.openxmlformats.org/officeDocument/2006/relationships/hyperlink" Target="https://www.sciencedirect.com/science/article/pii/S135943110500152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783" y="1712302"/>
            <a:ext cx="11245755" cy="1323439"/>
          </a:xfrm>
          <a:prstGeom prst="rect">
            <a:avLst/>
          </a:prstGeom>
          <a:noFill/>
        </p:spPr>
        <p:txBody>
          <a:bodyPr wrap="square" lIns="91440" tIns="45720" rIns="91440" bIns="45720">
            <a:spAutoFit/>
          </a:bodyPr>
          <a:lstStyle/>
          <a:p>
            <a:pPr algn="ctr"/>
            <a:r>
              <a:rPr lang="en-IN" sz="4000" b="1" cap="none" spc="0" dirty="0" smtClean="0">
                <a:ln w="12700">
                  <a:solidFill>
                    <a:schemeClr val="accent3">
                      <a:lumMod val="50000"/>
                    </a:schemeClr>
                  </a:solidFill>
                  <a:prstDash val="solid"/>
                </a:ln>
                <a:solidFill>
                  <a:schemeClr val="tx1">
                    <a:lumMod val="75000"/>
                    <a:lumOff val="2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Design And Analysis Of Piston </a:t>
            </a:r>
            <a:r>
              <a:rPr lang="en-IN" sz="4000" b="1" dirty="0" smtClean="0">
                <a:ln w="12700">
                  <a:solidFill>
                    <a:schemeClr val="accent3">
                      <a:lumMod val="50000"/>
                    </a:schemeClr>
                  </a:solidFill>
                  <a:prstDash val="solid"/>
                </a:ln>
                <a:solidFill>
                  <a:schemeClr val="tx1">
                    <a:lumMod val="75000"/>
                    <a:lumOff val="2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By Using SolidWorks &amp; Ansys </a:t>
            </a:r>
            <a:r>
              <a:rPr lang="en-IN" sz="4000" b="1" cap="none" spc="0" dirty="0" smtClean="0">
                <a:ln w="12700">
                  <a:solidFill>
                    <a:schemeClr val="accent3">
                      <a:lumMod val="50000"/>
                    </a:schemeClr>
                  </a:solidFill>
                  <a:prstDash val="solid"/>
                </a:ln>
                <a:solidFill>
                  <a:schemeClr val="tx1">
                    <a:lumMod val="75000"/>
                    <a:lumOff val="2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Software</a:t>
            </a:r>
            <a:endParaRPr lang="en-IN" sz="4000" b="1" cap="none" spc="0" dirty="0">
              <a:ln w="12700">
                <a:solidFill>
                  <a:schemeClr val="accent3">
                    <a:lumMod val="50000"/>
                  </a:schemeClr>
                </a:solidFill>
                <a:prstDash val="solid"/>
              </a:ln>
              <a:solidFill>
                <a:schemeClr val="tx1">
                  <a:lumMod val="75000"/>
                  <a:lumOff val="25000"/>
                </a:schemeClr>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9645" y="338847"/>
            <a:ext cx="4557866" cy="1127234"/>
          </a:xfrm>
          <a:prstGeom prst="rect">
            <a:avLst/>
          </a:prstGeom>
        </p:spPr>
      </p:pic>
      <p:sp>
        <p:nvSpPr>
          <p:cNvPr id="7" name="Rectangle 6"/>
          <p:cNvSpPr/>
          <p:nvPr/>
        </p:nvSpPr>
        <p:spPr>
          <a:xfrm>
            <a:off x="7413251" y="4584497"/>
            <a:ext cx="4966280" cy="1138773"/>
          </a:xfrm>
          <a:prstGeom prst="rect">
            <a:avLst/>
          </a:prstGeom>
          <a:noFill/>
        </p:spPr>
        <p:txBody>
          <a:bodyPr wrap="square" lIns="91440" tIns="45720" rIns="91440" bIns="45720">
            <a:spAutoFit/>
          </a:bodyPr>
          <a:lstStyle/>
          <a:p>
            <a:pPr algn="ctr"/>
            <a:r>
              <a:rPr lang="en-IN" sz="3600" b="1" dirty="0">
                <a:ln w="12700">
                  <a:solidFill>
                    <a:schemeClr val="accent1"/>
                  </a:solidFill>
                  <a:prstDash val="solid"/>
                </a:ln>
                <a:solidFill>
                  <a:schemeClr val="tx1">
                    <a:lumMod val="95000"/>
                    <a:lumOff val="5000"/>
                  </a:schemeClr>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Guided </a:t>
            </a:r>
            <a:r>
              <a:rPr lang="en-IN" sz="3600" b="1" dirty="0" smtClean="0">
                <a:ln w="12700">
                  <a:solidFill>
                    <a:schemeClr val="accent1"/>
                  </a:solidFill>
                  <a:prstDash val="solid"/>
                </a:ln>
                <a:solidFill>
                  <a:schemeClr val="tx1">
                    <a:lumMod val="95000"/>
                    <a:lumOff val="5000"/>
                  </a:schemeClr>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By:</a:t>
            </a:r>
          </a:p>
          <a:p>
            <a:pPr algn="ctr"/>
            <a:r>
              <a:rPr lang="en-IN" sz="3200" b="1" dirty="0" smtClean="0">
                <a:ln w="12700">
                  <a:solidFill>
                    <a:schemeClr val="accent1"/>
                  </a:solidFill>
                  <a:prstDash val="solid"/>
                </a:ln>
                <a:solidFill>
                  <a:srgbClr val="C00000"/>
                </a:solidFill>
                <a:latin typeface="Times New Roman" panose="02020603050405020304" pitchFamily="18" charset="0"/>
                <a:cs typeface="Times New Roman" panose="02020603050405020304" pitchFamily="18" charset="0"/>
              </a:rPr>
              <a:t>Mr</a:t>
            </a:r>
            <a:r>
              <a:rPr lang="en-IN" sz="3200" b="1" dirty="0">
                <a:ln w="12700">
                  <a:solidFill>
                    <a:schemeClr val="accent1"/>
                  </a:solidFill>
                  <a:prstDash val="solid"/>
                </a:ln>
                <a:solidFill>
                  <a:srgbClr val="C00000"/>
                </a:solidFill>
                <a:latin typeface="Times New Roman" panose="02020603050405020304" pitchFamily="18" charset="0"/>
                <a:cs typeface="Times New Roman" panose="02020603050405020304" pitchFamily="18" charset="0"/>
              </a:rPr>
              <a:t>. </a:t>
            </a:r>
            <a:r>
              <a:rPr lang="en-IN" sz="3200" b="1" dirty="0" smtClean="0">
                <a:ln w="12700">
                  <a:solidFill>
                    <a:schemeClr val="accent1"/>
                  </a:solidFill>
                  <a:prstDash val="solid"/>
                </a:ln>
                <a:solidFill>
                  <a:srgbClr val="C00000"/>
                </a:solidFill>
                <a:latin typeface="Times New Roman" panose="02020603050405020304" pitchFamily="18" charset="0"/>
                <a:cs typeface="Times New Roman" panose="02020603050405020304" pitchFamily="18" charset="0"/>
              </a:rPr>
              <a:t>Manoj Kumar</a:t>
            </a:r>
            <a:endParaRPr lang="en-IN" sz="3200" b="1" dirty="0">
              <a:ln w="12700">
                <a:solidFill>
                  <a:schemeClr val="accent1"/>
                </a:solidFill>
                <a:prstDash val="solid"/>
              </a:ln>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93585" y="4338276"/>
            <a:ext cx="7219666" cy="2246769"/>
          </a:xfrm>
          <a:prstGeom prst="rect">
            <a:avLst/>
          </a:prstGeom>
          <a:noFill/>
        </p:spPr>
        <p:txBody>
          <a:bodyPr wrap="square" lIns="91440" tIns="45720" rIns="91440" bIns="45720">
            <a:spAutoFit/>
          </a:bodyPr>
          <a:lstStyle/>
          <a:p>
            <a:r>
              <a:rPr lang="en-IN" sz="2800" b="1" cap="none" spc="0" dirty="0" smtClean="0">
                <a:ln w="12700">
                  <a:solidFill>
                    <a:schemeClr val="tx2">
                      <a:lumMod val="75000"/>
                    </a:schemeClr>
                  </a:solidFill>
                  <a:prstDash val="solid"/>
                </a:ln>
                <a:solidFill>
                  <a:srgbClr val="FF0000"/>
                </a:solidFill>
                <a:latin typeface="Times New Roman" panose="02020603050405020304" pitchFamily="18" charset="0"/>
                <a:cs typeface="Times New Roman" panose="02020603050405020304" pitchFamily="18" charset="0"/>
              </a:rPr>
              <a:t>Presented by: </a:t>
            </a:r>
          </a:p>
          <a:p>
            <a:pPr algn="ctr"/>
            <a:r>
              <a:rPr lang="en-IN" sz="2800" b="1" cap="none" spc="0" dirty="0" smtClean="0">
                <a:ln w="12700">
                  <a:solidFill>
                    <a:schemeClr val="tx2">
                      <a:lumMod val="75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Gautam Kumar                 (1414101086)</a:t>
            </a:r>
          </a:p>
          <a:p>
            <a:pPr algn="ctr"/>
            <a:r>
              <a:rPr lang="en-IN" sz="2800" b="1" cap="none" spc="0" dirty="0" smtClean="0">
                <a:ln w="12700">
                  <a:solidFill>
                    <a:schemeClr val="tx2">
                      <a:lumMod val="75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 Prashant Kumar                (1414101277)</a:t>
            </a:r>
          </a:p>
          <a:p>
            <a:pPr algn="ctr"/>
            <a:r>
              <a:rPr lang="en-IN" sz="2800" b="1" cap="none" spc="0" dirty="0" smtClean="0">
                <a:ln w="12700">
                  <a:solidFill>
                    <a:schemeClr val="tx2">
                      <a:lumMod val="75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 Sanjay Singh                     (1414101185)</a:t>
            </a:r>
          </a:p>
          <a:p>
            <a:pPr algn="ctr"/>
            <a:r>
              <a:rPr lang="en-IN" sz="2800" b="1" cap="none" spc="0" dirty="0" smtClean="0">
                <a:ln w="12700">
                  <a:solidFill>
                    <a:schemeClr val="tx2">
                      <a:lumMod val="75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Ramesh Kumar Prajapati (1414101164)</a:t>
            </a:r>
            <a:endParaRPr lang="en-IN" sz="2800" b="1" cap="none" spc="0" dirty="0">
              <a:ln w="12700">
                <a:solidFill>
                  <a:schemeClr val="tx2">
                    <a:lumMod val="75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4284052" y="3157815"/>
            <a:ext cx="3469219" cy="707886"/>
          </a:xfrm>
          <a:prstGeom prst="rect">
            <a:avLst/>
          </a:prstGeom>
          <a:noFill/>
        </p:spPr>
        <p:txBody>
          <a:bodyPr wrap="none" lIns="91440" tIns="45720" rIns="91440" bIns="45720">
            <a:spAutoFit/>
          </a:bodyPr>
          <a:lstStyle/>
          <a:p>
            <a:pPr algn="ctr"/>
            <a:r>
              <a:rPr lang="en-US" sz="4000" b="1" dirty="0" smtClean="0">
                <a:ln/>
                <a:solidFill>
                  <a:srgbClr val="002060"/>
                </a:solidFill>
                <a:effectLst>
                  <a:outerShdw blurRad="38100" dist="19050" dir="2700000" algn="tl" rotWithShape="0">
                    <a:schemeClr val="dk1">
                      <a:lumMod val="50000"/>
                      <a:alpha val="40000"/>
                    </a:schemeClr>
                  </a:outerShdw>
                </a:effectLst>
              </a:rPr>
              <a:t>Group No. 52</a:t>
            </a:r>
            <a:endParaRPr lang="en-US" sz="4000" b="1" dirty="0">
              <a:ln/>
              <a:solidFill>
                <a:srgbClr val="002060"/>
              </a:solidFill>
              <a:effectLst>
                <a:outerShdw blurRad="38100" dist="19050" dir="2700000" algn="tl" rotWithShape="0">
                  <a:schemeClr val="dk1">
                    <a:lumMod val="50000"/>
                    <a:alpha val="40000"/>
                  </a:schemeClr>
                </a:outerShdw>
              </a:effectLst>
            </a:endParaRPr>
          </a:p>
        </p:txBody>
      </p:sp>
      <p:sp>
        <p:nvSpPr>
          <p:cNvPr id="3" name="Slide Number Placeholder 2"/>
          <p:cNvSpPr>
            <a:spLocks noGrp="1"/>
          </p:cNvSpPr>
          <p:nvPr>
            <p:ph type="sldNum" sz="quarter" idx="12"/>
          </p:nvPr>
        </p:nvSpPr>
        <p:spPr/>
        <p:txBody>
          <a:bodyPr/>
          <a:lstStyle/>
          <a:p>
            <a:fld id="{E2D80A70-3F87-405A-8C9A-E97208D0FC74}" type="slidenum">
              <a:rPr lang="en-IN" smtClean="0"/>
              <a:t>1</a:t>
            </a:fld>
            <a:endParaRPr lang="en-IN"/>
          </a:p>
        </p:txBody>
      </p:sp>
    </p:spTree>
    <p:extLst>
      <p:ext uri="{BB962C8B-B14F-4D97-AF65-F5344CB8AC3E}">
        <p14:creationId xmlns:p14="http://schemas.microsoft.com/office/powerpoint/2010/main" val="3386790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323" y="303388"/>
            <a:ext cx="8188806" cy="713370"/>
          </a:xfrm>
        </p:spPr>
        <p:txBody>
          <a:bodyPr>
            <a:normAutofit fontScale="90000"/>
          </a:bodyPr>
          <a:lstStyle/>
          <a:p>
            <a:r>
              <a:rPr lang="en-IN"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CHARACTERSTICS OF PISTON</a:t>
            </a:r>
            <a:r>
              <a:rPr lang="en-IN" b="1"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0144" y="2879678"/>
            <a:ext cx="11291396" cy="3125337"/>
          </a:xfrm>
        </p:spPr>
        <p:txBody>
          <a:bodyPr>
            <a:noAutofit/>
          </a:bodyPr>
          <a:lstStyle/>
          <a:p>
            <a:pPr algn="just">
              <a:lnSpc>
                <a:spcPct val="150000"/>
              </a:lnSpc>
              <a:buFont typeface="Wingdings" panose="05000000000000000000" pitchFamily="2" charset="2"/>
              <a:buChar char="q"/>
            </a:pPr>
            <a:r>
              <a:rPr lang="en-IN" sz="2600" dirty="0">
                <a:solidFill>
                  <a:srgbClr val="002060"/>
                </a:solidFill>
                <a:latin typeface="Times New Roman" panose="02020603050405020304" pitchFamily="18" charset="0"/>
                <a:cs typeface="Times New Roman" panose="02020603050405020304" pitchFamily="18" charset="0"/>
              </a:rPr>
              <a:t>An Internal Combustion Engine is that kind of prime mover that </a:t>
            </a:r>
            <a:r>
              <a:rPr lang="en-IN" sz="2600" dirty="0" smtClean="0">
                <a:solidFill>
                  <a:srgbClr val="002060"/>
                </a:solidFill>
                <a:latin typeface="Times New Roman" panose="02020603050405020304" pitchFamily="18" charset="0"/>
                <a:cs typeface="Times New Roman" panose="02020603050405020304" pitchFamily="18" charset="0"/>
              </a:rPr>
              <a:t>converts chemical </a:t>
            </a:r>
            <a:r>
              <a:rPr lang="en-IN" sz="2600" dirty="0">
                <a:solidFill>
                  <a:srgbClr val="002060"/>
                </a:solidFill>
                <a:latin typeface="Times New Roman" panose="02020603050405020304" pitchFamily="18" charset="0"/>
                <a:cs typeface="Times New Roman" panose="02020603050405020304" pitchFamily="18" charset="0"/>
              </a:rPr>
              <a:t>energy to mechanical energy. The fuel on burning changes into </a:t>
            </a:r>
            <a:r>
              <a:rPr lang="en-IN" sz="2600" dirty="0" smtClean="0">
                <a:solidFill>
                  <a:srgbClr val="002060"/>
                </a:solidFill>
                <a:latin typeface="Times New Roman" panose="02020603050405020304" pitchFamily="18" charset="0"/>
                <a:cs typeface="Times New Roman" panose="02020603050405020304" pitchFamily="18" charset="0"/>
              </a:rPr>
              <a:t>gas which </a:t>
            </a:r>
            <a:r>
              <a:rPr lang="en-IN" sz="2600" dirty="0">
                <a:solidFill>
                  <a:srgbClr val="002060"/>
                </a:solidFill>
                <a:latin typeface="Times New Roman" panose="02020603050405020304" pitchFamily="18" charset="0"/>
                <a:cs typeface="Times New Roman" panose="02020603050405020304" pitchFamily="18" charset="0"/>
              </a:rPr>
              <a:t>impinges on the piston and pushes it to cause reciprocating motion. </a:t>
            </a:r>
            <a:r>
              <a:rPr lang="en-IN" sz="2600" dirty="0" smtClean="0">
                <a:solidFill>
                  <a:srgbClr val="002060"/>
                </a:solidFill>
                <a:latin typeface="Times New Roman" panose="02020603050405020304" pitchFamily="18" charset="0"/>
                <a:cs typeface="Times New Roman" panose="02020603050405020304" pitchFamily="18" charset="0"/>
              </a:rPr>
              <a:t>The reciprocating </a:t>
            </a:r>
            <a:r>
              <a:rPr lang="en-IN" sz="2600" dirty="0">
                <a:solidFill>
                  <a:srgbClr val="002060"/>
                </a:solidFill>
                <a:latin typeface="Times New Roman" panose="02020603050405020304" pitchFamily="18" charset="0"/>
                <a:cs typeface="Times New Roman" panose="02020603050405020304" pitchFamily="18" charset="0"/>
              </a:rPr>
              <a:t>motion of the piston is then converted into rotary motion of </a:t>
            </a:r>
            <a:r>
              <a:rPr lang="en-IN" sz="2600" dirty="0" smtClean="0">
                <a:solidFill>
                  <a:srgbClr val="002060"/>
                </a:solidFill>
                <a:latin typeface="Times New Roman" panose="02020603050405020304" pitchFamily="18" charset="0"/>
                <a:cs typeface="Times New Roman" panose="02020603050405020304" pitchFamily="18" charset="0"/>
              </a:rPr>
              <a:t>the crankshaft </a:t>
            </a:r>
            <a:r>
              <a:rPr lang="en-IN" sz="2600" dirty="0">
                <a:solidFill>
                  <a:srgbClr val="002060"/>
                </a:solidFill>
                <a:latin typeface="Times New Roman" panose="02020603050405020304" pitchFamily="18" charset="0"/>
                <a:cs typeface="Times New Roman" panose="02020603050405020304" pitchFamily="18" charset="0"/>
              </a:rPr>
              <a:t>with the help of connecting rod. IC engines are used in </a:t>
            </a:r>
            <a:r>
              <a:rPr lang="en-IN" sz="2600" dirty="0" smtClean="0">
                <a:solidFill>
                  <a:srgbClr val="002060"/>
                </a:solidFill>
                <a:latin typeface="Times New Roman" panose="02020603050405020304" pitchFamily="18" charset="0"/>
                <a:cs typeface="Times New Roman" panose="02020603050405020304" pitchFamily="18" charset="0"/>
              </a:rPr>
              <a:t>marine locomotives</a:t>
            </a:r>
            <a:r>
              <a:rPr lang="en-IN" sz="2600" dirty="0">
                <a:solidFill>
                  <a:srgbClr val="002060"/>
                </a:solidFill>
                <a:latin typeface="Times New Roman" panose="02020603050405020304" pitchFamily="18" charset="0"/>
                <a:cs typeface="Times New Roman" panose="02020603050405020304" pitchFamily="18" charset="0"/>
              </a:rPr>
              <a:t>, aircrafts, automobiles and other industrial applications.</a:t>
            </a:r>
          </a:p>
        </p:txBody>
      </p:sp>
      <p:sp>
        <p:nvSpPr>
          <p:cNvPr id="5" name="Content Placeholder 2"/>
          <p:cNvSpPr txBox="1">
            <a:spLocks/>
          </p:cNvSpPr>
          <p:nvPr/>
        </p:nvSpPr>
        <p:spPr>
          <a:xfrm>
            <a:off x="1282741" y="1187355"/>
            <a:ext cx="10235970" cy="169232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600" dirty="0" smtClean="0">
                <a:solidFill>
                  <a:schemeClr val="accent2">
                    <a:lumMod val="75000"/>
                  </a:schemeClr>
                </a:solidFill>
                <a:latin typeface="Times New Roman" panose="02020603050405020304" pitchFamily="18" charset="0"/>
                <a:cs typeface="Times New Roman" panose="02020603050405020304" pitchFamily="18" charset="0"/>
              </a:rPr>
              <a:t>Hammering effect of a combustion gas </a:t>
            </a:r>
          </a:p>
          <a:p>
            <a:r>
              <a:rPr lang="en-IN" sz="2600" dirty="0" smtClean="0">
                <a:solidFill>
                  <a:schemeClr val="accent2">
                    <a:lumMod val="75000"/>
                  </a:schemeClr>
                </a:solidFill>
                <a:latin typeface="Times New Roman" panose="02020603050405020304" pitchFamily="18" charset="0"/>
                <a:cs typeface="Times New Roman" panose="02020603050405020304" pitchFamily="18" charset="0"/>
              </a:rPr>
              <a:t>pressure.</a:t>
            </a:r>
          </a:p>
          <a:p>
            <a:r>
              <a:rPr lang="en-IN" sz="2600" dirty="0" smtClean="0">
                <a:solidFill>
                  <a:schemeClr val="accent2">
                    <a:lumMod val="75000"/>
                  </a:schemeClr>
                </a:solidFill>
                <a:latin typeface="Times New Roman" panose="02020603050405020304" pitchFamily="18" charset="0"/>
                <a:cs typeface="Times New Roman" panose="02020603050405020304" pitchFamily="18" charset="0"/>
              </a:rPr>
              <a:t>High temperature of the gases.</a:t>
            </a:r>
          </a:p>
          <a:p>
            <a:r>
              <a:rPr lang="en-IN" sz="2600" dirty="0" smtClean="0">
                <a:solidFill>
                  <a:schemeClr val="accent2">
                    <a:lumMod val="75000"/>
                  </a:schemeClr>
                </a:solidFill>
                <a:latin typeface="Times New Roman" panose="02020603050405020304" pitchFamily="18" charset="0"/>
                <a:cs typeface="Times New Roman" panose="02020603050405020304" pitchFamily="18" charset="0"/>
              </a:rPr>
              <a:t>Light in weight silent in a operation &amp;Mechanically strong</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D80A70-3F87-405A-8C9A-E97208D0FC74}" type="slidenum">
              <a:rPr lang="en-IN" smtClean="0"/>
              <a:t>10</a:t>
            </a:fld>
            <a:endParaRPr lang="en-IN"/>
          </a:p>
        </p:txBody>
      </p:sp>
    </p:spTree>
    <p:extLst>
      <p:ext uri="{BB962C8B-B14F-4D97-AF65-F5344CB8AC3E}">
        <p14:creationId xmlns:p14="http://schemas.microsoft.com/office/powerpoint/2010/main" val="1310253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902" y="228325"/>
            <a:ext cx="5145356" cy="645132"/>
          </a:xfrm>
        </p:spPr>
        <p:txBody>
          <a:bodyPr>
            <a:normAutofit/>
          </a:bodyPr>
          <a:lstStyle/>
          <a:p>
            <a:r>
              <a:rPr lang="en-IN" sz="2800"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a:t>
            </a:r>
            <a:r>
              <a:rPr lang="en-IN" sz="2800" b="1"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DEFINITION:-</a:t>
            </a:r>
            <a:endParaRPr lang="en-IN" sz="2800"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631" y="1082720"/>
            <a:ext cx="11477921" cy="5065594"/>
          </a:xfrm>
        </p:spPr>
        <p:txBody>
          <a:bodyPr>
            <a:noAutofit/>
          </a:bodyPr>
          <a:lstStyle/>
          <a:p>
            <a:pPr algn="just">
              <a:lnSpc>
                <a:spcPct val="150000"/>
              </a:lnSpc>
              <a:buFont typeface="Wingdings" panose="05000000000000000000" pitchFamily="2" charset="2"/>
              <a:buChar char="q"/>
            </a:pPr>
            <a:r>
              <a:rPr lang="en-IN" sz="2600" dirty="0">
                <a:latin typeface="Times New Roman" panose="02020603050405020304" pitchFamily="18" charset="0"/>
                <a:cs typeface="Times New Roman" panose="02020603050405020304" pitchFamily="18" charset="0"/>
              </a:rPr>
              <a:t>The function of the piston is to absorb the energy released after the </a:t>
            </a:r>
            <a:r>
              <a:rPr lang="en-IN" sz="2600" dirty="0" smtClean="0">
                <a:latin typeface="Times New Roman" panose="02020603050405020304" pitchFamily="18" charset="0"/>
                <a:cs typeface="Times New Roman" panose="02020603050405020304" pitchFamily="18" charset="0"/>
              </a:rPr>
              <a:t>combustion and </a:t>
            </a:r>
            <a:r>
              <a:rPr lang="en-IN" sz="2600" dirty="0">
                <a:latin typeface="Times New Roman" panose="02020603050405020304" pitchFamily="18" charset="0"/>
                <a:cs typeface="Times New Roman" panose="02020603050405020304" pitchFamily="18" charset="0"/>
              </a:rPr>
              <a:t>to produce useful mechanical energy. When the combustion of fuel </a:t>
            </a:r>
            <a:r>
              <a:rPr lang="en-IN" sz="2600" dirty="0" smtClean="0">
                <a:latin typeface="Times New Roman" panose="02020603050405020304" pitchFamily="18" charset="0"/>
                <a:cs typeface="Times New Roman" panose="02020603050405020304" pitchFamily="18" charset="0"/>
              </a:rPr>
              <a:t>takes place </a:t>
            </a:r>
            <a:r>
              <a:rPr lang="en-IN" sz="2600" dirty="0">
                <a:latin typeface="Times New Roman" panose="02020603050405020304" pitchFamily="18" charset="0"/>
                <a:cs typeface="Times New Roman" panose="02020603050405020304" pitchFamily="18" charset="0"/>
              </a:rPr>
              <a:t>in heavy diesel engine cylinder, high temperature and pressure </a:t>
            </a:r>
            <a:r>
              <a:rPr lang="en-IN" sz="2600" dirty="0" smtClean="0">
                <a:latin typeface="Times New Roman" panose="02020603050405020304" pitchFamily="18" charset="0"/>
                <a:cs typeface="Times New Roman" panose="02020603050405020304" pitchFamily="18" charset="0"/>
              </a:rPr>
              <a:t>develops. Because </a:t>
            </a:r>
            <a:r>
              <a:rPr lang="en-IN" sz="2600" dirty="0">
                <a:latin typeface="Times New Roman" panose="02020603050405020304" pitchFamily="18" charset="0"/>
                <a:cs typeface="Times New Roman" panose="02020603050405020304" pitchFamily="18" charset="0"/>
              </a:rPr>
              <a:t>of high speed and at high loads, the piston is subjected to </a:t>
            </a:r>
            <a:r>
              <a:rPr lang="en-IN" sz="2600" dirty="0" smtClean="0">
                <a:latin typeface="Times New Roman" panose="02020603050405020304" pitchFamily="18" charset="0"/>
                <a:cs typeface="Times New Roman" panose="02020603050405020304" pitchFamily="18" charset="0"/>
              </a:rPr>
              <a:t>high thermal </a:t>
            </a:r>
            <a:r>
              <a:rPr lang="en-IN" sz="2600" dirty="0">
                <a:latin typeface="Times New Roman" panose="02020603050405020304" pitchFamily="18" charset="0"/>
                <a:cs typeface="Times New Roman" panose="02020603050405020304" pitchFamily="18" charset="0"/>
              </a:rPr>
              <a:t>and structural stresses. The investigations indicate that the </a:t>
            </a:r>
            <a:r>
              <a:rPr lang="en-IN" sz="2600" dirty="0" smtClean="0">
                <a:latin typeface="Times New Roman" panose="02020603050405020304" pitchFamily="18" charset="0"/>
                <a:cs typeface="Times New Roman" panose="02020603050405020304" pitchFamily="18" charset="0"/>
              </a:rPr>
              <a:t>greatest stress </a:t>
            </a:r>
            <a:r>
              <a:rPr lang="en-IN" sz="2600" dirty="0">
                <a:latin typeface="Times New Roman" panose="02020603050405020304" pitchFamily="18" charset="0"/>
                <a:cs typeface="Times New Roman" panose="02020603050405020304" pitchFamily="18" charset="0"/>
              </a:rPr>
              <a:t>appears on the upper end of the piston and stress concentration is one </a:t>
            </a:r>
            <a:r>
              <a:rPr lang="en-IN" sz="2600" dirty="0" smtClean="0">
                <a:latin typeface="Times New Roman" panose="02020603050405020304" pitchFamily="18" charset="0"/>
                <a:cs typeface="Times New Roman" panose="02020603050405020304" pitchFamily="18" charset="0"/>
              </a:rPr>
              <a:t>of the </a:t>
            </a:r>
            <a:r>
              <a:rPr lang="en-IN" sz="2600" dirty="0">
                <a:latin typeface="Times New Roman" panose="02020603050405020304" pitchFamily="18" charset="0"/>
                <a:cs typeface="Times New Roman" panose="02020603050405020304" pitchFamily="18" charset="0"/>
              </a:rPr>
              <a:t>main reason for fatigue failure. Due to stress concentration and </a:t>
            </a:r>
            <a:r>
              <a:rPr lang="en-IN" sz="2600" dirty="0" smtClean="0">
                <a:latin typeface="Times New Roman" panose="02020603050405020304" pitchFamily="18" charset="0"/>
                <a:cs typeface="Times New Roman" panose="02020603050405020304" pitchFamily="18" charset="0"/>
              </a:rPr>
              <a:t>high thermal </a:t>
            </a:r>
            <a:r>
              <a:rPr lang="en-IN" sz="2600" dirty="0">
                <a:latin typeface="Times New Roman" panose="02020603050405020304" pitchFamily="18" charset="0"/>
                <a:cs typeface="Times New Roman" panose="02020603050405020304" pitchFamily="18" charset="0"/>
              </a:rPr>
              <a:t>load the upper end of the piston, crack generally appears. This </a:t>
            </a:r>
            <a:r>
              <a:rPr lang="en-IN" sz="2600" dirty="0" smtClean="0">
                <a:latin typeface="Times New Roman" panose="02020603050405020304" pitchFamily="18" charset="0"/>
                <a:cs typeface="Times New Roman" panose="02020603050405020304" pitchFamily="18" charset="0"/>
              </a:rPr>
              <a:t>crack may </a:t>
            </a:r>
            <a:r>
              <a:rPr lang="en-IN" sz="2600" dirty="0">
                <a:latin typeface="Times New Roman" panose="02020603050405020304" pitchFamily="18" charset="0"/>
                <a:cs typeface="Times New Roman" panose="02020603050405020304" pitchFamily="18" charset="0"/>
              </a:rPr>
              <a:t>even split the piston.</a:t>
            </a:r>
          </a:p>
        </p:txBody>
      </p:sp>
      <p:sp>
        <p:nvSpPr>
          <p:cNvPr id="4" name="Slide Number Placeholder 3"/>
          <p:cNvSpPr>
            <a:spLocks noGrp="1"/>
          </p:cNvSpPr>
          <p:nvPr>
            <p:ph type="sldNum" sz="quarter" idx="12"/>
          </p:nvPr>
        </p:nvSpPr>
        <p:spPr/>
        <p:txBody>
          <a:bodyPr/>
          <a:lstStyle/>
          <a:p>
            <a:fld id="{E2D80A70-3F87-405A-8C9A-E97208D0FC74}" type="slidenum">
              <a:rPr lang="en-IN" smtClean="0"/>
              <a:t>11</a:t>
            </a:fld>
            <a:endParaRPr lang="en-IN"/>
          </a:p>
        </p:txBody>
      </p:sp>
    </p:spTree>
    <p:extLst>
      <p:ext uri="{BB962C8B-B14F-4D97-AF65-F5344CB8AC3E}">
        <p14:creationId xmlns:p14="http://schemas.microsoft.com/office/powerpoint/2010/main" val="2212390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6479"/>
            <a:ext cx="12192001" cy="6591869"/>
          </a:xfrm>
          <a:prstGeom prst="rect">
            <a:avLst/>
          </a:prstGeom>
          <a:noFill/>
          <a:ln>
            <a:noFill/>
          </a:ln>
        </p:spPr>
      </p:pic>
      <p:sp>
        <p:nvSpPr>
          <p:cNvPr id="6" name="Title 1"/>
          <p:cNvSpPr txBox="1">
            <a:spLocks/>
          </p:cNvSpPr>
          <p:nvPr/>
        </p:nvSpPr>
        <p:spPr>
          <a:xfrm>
            <a:off x="955344" y="5974371"/>
            <a:ext cx="109864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latin typeface="+mn-lt"/>
              </a:rPr>
              <a:t>        </a:t>
            </a:r>
            <a:r>
              <a:rPr lang="en-IN" sz="2000" b="1" dirty="0" smtClean="0"/>
              <a:t>Figure 3 : </a:t>
            </a:r>
            <a:r>
              <a:rPr lang="en-IN" sz="2000" b="1" dirty="0"/>
              <a:t> </a:t>
            </a:r>
            <a:r>
              <a:rPr lang="en-IN" sz="2000" b="1" dirty="0" smtClean="0"/>
              <a:t>Thermo – mechanical fatigue induced by  micro –plasticity after thermal cycling </a:t>
            </a:r>
            <a:endParaRPr lang="en-IN" sz="2000" dirty="0"/>
          </a:p>
        </p:txBody>
      </p:sp>
    </p:spTree>
    <p:extLst>
      <p:ext uri="{BB962C8B-B14F-4D97-AF65-F5344CB8AC3E}">
        <p14:creationId xmlns:p14="http://schemas.microsoft.com/office/powerpoint/2010/main" val="175178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265" y="255621"/>
            <a:ext cx="6537427" cy="781609"/>
          </a:xfrm>
        </p:spPr>
        <p:txBody>
          <a:bodyPr/>
          <a:lstStyle/>
          <a:p>
            <a:pPr marL="571500" indent="-571500">
              <a:buFont typeface="Wingdings" panose="05000000000000000000" pitchFamily="2" charset="2"/>
              <a:buChar char="v"/>
            </a:pPr>
            <a:r>
              <a:rPr lang="en-IN"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main objectives </a:t>
            </a:r>
            <a:r>
              <a:rPr lang="en-IN" dirty="0" smtClean="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are </a:t>
            </a:r>
            <a:endParaRPr lang="en-IN"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8202" y="1193041"/>
            <a:ext cx="10075911" cy="950794"/>
          </a:xfrm>
        </p:spPr>
        <p:txBody>
          <a:bodyPr>
            <a:normAutofit fontScale="85000" lnSpcReduction="10000"/>
          </a:bodyPr>
          <a:lstStyle/>
          <a:p>
            <a:r>
              <a:rPr lang="en-IN" sz="3000" b="1" dirty="0" smtClean="0">
                <a:solidFill>
                  <a:srgbClr val="002060"/>
                </a:solidFill>
                <a:latin typeface="Times New Roman" panose="02020603050405020304" pitchFamily="18" charset="0"/>
                <a:cs typeface="Times New Roman" panose="02020603050405020304" pitchFamily="18" charset="0"/>
              </a:rPr>
              <a:t>To </a:t>
            </a:r>
            <a:r>
              <a:rPr lang="en-IN" sz="3000" b="1" dirty="0">
                <a:solidFill>
                  <a:srgbClr val="002060"/>
                </a:solidFill>
                <a:latin typeface="Times New Roman" panose="02020603050405020304" pitchFamily="18" charset="0"/>
                <a:cs typeface="Times New Roman" panose="02020603050405020304" pitchFamily="18" charset="0"/>
              </a:rPr>
              <a:t>investigate the maximum stress using stress </a:t>
            </a:r>
            <a:r>
              <a:rPr lang="en-IN" sz="3000" b="1" dirty="0" smtClean="0">
                <a:solidFill>
                  <a:srgbClr val="002060"/>
                </a:solidFill>
                <a:latin typeface="Times New Roman" panose="02020603050405020304" pitchFamily="18" charset="0"/>
                <a:cs typeface="Times New Roman" panose="02020603050405020304" pitchFamily="18" charset="0"/>
              </a:rPr>
              <a:t>analysis.</a:t>
            </a:r>
            <a:endParaRPr lang="en-IN" sz="3000" b="1" dirty="0">
              <a:solidFill>
                <a:srgbClr val="002060"/>
              </a:solidFill>
              <a:latin typeface="Times New Roman" panose="02020603050405020304" pitchFamily="18" charset="0"/>
              <a:cs typeface="Times New Roman" panose="02020603050405020304" pitchFamily="18" charset="0"/>
            </a:endParaRPr>
          </a:p>
          <a:p>
            <a:r>
              <a:rPr lang="en-IN" sz="3000" b="1" dirty="0" smtClean="0">
                <a:solidFill>
                  <a:srgbClr val="002060"/>
                </a:solidFill>
                <a:latin typeface="Times New Roman" panose="02020603050405020304" pitchFamily="18" charset="0"/>
                <a:cs typeface="Times New Roman" panose="02020603050405020304" pitchFamily="18" charset="0"/>
              </a:rPr>
              <a:t>To </a:t>
            </a:r>
            <a:r>
              <a:rPr lang="en-IN" sz="3000" b="1" dirty="0">
                <a:solidFill>
                  <a:srgbClr val="002060"/>
                </a:solidFill>
                <a:latin typeface="Times New Roman" panose="02020603050405020304" pitchFamily="18" charset="0"/>
                <a:cs typeface="Times New Roman" panose="02020603050405020304" pitchFamily="18" charset="0"/>
              </a:rPr>
              <a:t>investigate the maximum temperature using thermal </a:t>
            </a:r>
            <a:r>
              <a:rPr lang="en-IN" sz="3000" b="1" dirty="0" smtClean="0">
                <a:solidFill>
                  <a:srgbClr val="002060"/>
                </a:solidFill>
                <a:latin typeface="Times New Roman" panose="02020603050405020304" pitchFamily="18" charset="0"/>
                <a:cs typeface="Times New Roman" panose="02020603050405020304" pitchFamily="18" charset="0"/>
              </a:rPr>
              <a:t>analysis.</a:t>
            </a:r>
          </a:p>
          <a:p>
            <a:endParaRPr lang="en-IN" sz="3000" dirty="0" smtClean="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5" name="Content Placeholder 2"/>
          <p:cNvSpPr txBox="1">
            <a:spLocks/>
          </p:cNvSpPr>
          <p:nvPr/>
        </p:nvSpPr>
        <p:spPr>
          <a:xfrm>
            <a:off x="460149" y="2402007"/>
            <a:ext cx="11003964" cy="44559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The pistons will produce stress and deformation because of the periodic </a:t>
            </a:r>
            <a:r>
              <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rPr>
              <a:t>load effect</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 which are from high gas pressure, high speed reciprocating motion </a:t>
            </a:r>
            <a:r>
              <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rPr>
              <a:t>from the </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inertia force, lateral pressure, friction and so on. Burning of the </a:t>
            </a:r>
            <a:r>
              <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rPr>
              <a:t>high pressure </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gas products high temperature, which makes piston expands in </a:t>
            </a:r>
            <a:r>
              <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rPr>
              <a:t>order that </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its interior produces thermal stress and thermal </a:t>
            </a:r>
            <a:r>
              <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rPr>
              <a:t>deformation. The thermal deformation </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and mechanical deformation will cause piston cracks, </a:t>
            </a:r>
            <a:r>
              <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rPr>
              <a:t>tortuosity, etc</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IN" sz="26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Font typeface="Wingdings 3" charset="2"/>
              <a:buNone/>
            </a:pPr>
            <a:endParaRPr lang="en-IN" dirty="0"/>
          </a:p>
        </p:txBody>
      </p:sp>
      <p:sp>
        <p:nvSpPr>
          <p:cNvPr id="4" name="Slide Number Placeholder 3"/>
          <p:cNvSpPr>
            <a:spLocks noGrp="1"/>
          </p:cNvSpPr>
          <p:nvPr>
            <p:ph type="sldNum" sz="quarter" idx="12"/>
          </p:nvPr>
        </p:nvSpPr>
        <p:spPr/>
        <p:txBody>
          <a:bodyPr/>
          <a:lstStyle/>
          <a:p>
            <a:fld id="{E2D80A70-3F87-405A-8C9A-E97208D0FC74}" type="slidenum">
              <a:rPr lang="en-IN" smtClean="0"/>
              <a:t>13</a:t>
            </a:fld>
            <a:endParaRPr lang="en-IN"/>
          </a:p>
        </p:txBody>
      </p:sp>
    </p:spTree>
    <p:extLst>
      <p:ext uri="{BB962C8B-B14F-4D97-AF65-F5344CB8AC3E}">
        <p14:creationId xmlns:p14="http://schemas.microsoft.com/office/powerpoint/2010/main" val="1465575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049" y="228323"/>
            <a:ext cx="7897536" cy="808905"/>
          </a:xfrm>
        </p:spPr>
        <p:txBody>
          <a:bodyPr>
            <a:normAutofit/>
          </a:bodyPr>
          <a:lstStyle/>
          <a:p>
            <a:r>
              <a:rPr lang="en-IN"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a:t>
            </a:r>
            <a:r>
              <a:rPr lang="en-IN" sz="36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REVIEW:-</a:t>
            </a:r>
            <a:endParaRPr lang="en-IN"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87456" y="1260144"/>
            <a:ext cx="11454335" cy="4731224"/>
          </a:xfrm>
        </p:spPr>
        <p:txBody>
          <a:bodyPr>
            <a:normAutofit/>
          </a:bodyPr>
          <a:lstStyle/>
          <a:p>
            <a:pPr algn="just">
              <a:lnSpc>
                <a:spcPct val="150000"/>
              </a:lnSpc>
              <a:buFont typeface="Wingdings" panose="05000000000000000000" pitchFamily="2" charset="2"/>
              <a:buChar char="q"/>
            </a:pPr>
            <a:r>
              <a:rPr lang="en-IN" sz="2400" b="1" dirty="0" smtClean="0">
                <a:solidFill>
                  <a:srgbClr val="002060"/>
                </a:solidFill>
                <a:latin typeface="Times New Roman" panose="02020603050405020304" pitchFamily="18" charset="0"/>
                <a:cs typeface="Times New Roman" panose="02020603050405020304" pitchFamily="18" charset="0"/>
              </a:rPr>
              <a:t>R.A</a:t>
            </a:r>
            <a:r>
              <a:rPr lang="en-IN" sz="2400" b="1" dirty="0">
                <a:solidFill>
                  <a:srgbClr val="002060"/>
                </a:solidFill>
                <a:latin typeface="Times New Roman" panose="02020603050405020304" pitchFamily="18" charset="0"/>
                <a:cs typeface="Times New Roman" panose="02020603050405020304" pitchFamily="18" charset="0"/>
              </a:rPr>
              <a:t>. Saravanan, M.K. </a:t>
            </a:r>
            <a:r>
              <a:rPr lang="en-IN" sz="2400" b="1" dirty="0" smtClean="0">
                <a:solidFill>
                  <a:srgbClr val="002060"/>
                </a:solidFill>
                <a:latin typeface="Times New Roman" panose="02020603050405020304" pitchFamily="18" charset="0"/>
                <a:cs typeface="Times New Roman" panose="02020603050405020304" pitchFamily="18" charset="0"/>
              </a:rPr>
              <a:t>Surappa</a:t>
            </a:r>
            <a:r>
              <a:rPr lang="en-IN" sz="2400" b="1" dirty="0">
                <a:solidFill>
                  <a:srgbClr val="002060"/>
                </a:solidFill>
                <a:latin typeface="Times New Roman" panose="02020603050405020304" pitchFamily="18" charset="0"/>
                <a:cs typeface="Times New Roman" panose="02020603050405020304" pitchFamily="18" charset="0"/>
              </a:rPr>
              <a:t> </a:t>
            </a:r>
            <a:r>
              <a:rPr lang="en-IN" sz="2400" b="1" i="1" dirty="0" smtClean="0">
                <a:solidFill>
                  <a:srgbClr val="002060"/>
                </a:solidFill>
                <a:latin typeface="Times New Roman" panose="02020603050405020304" pitchFamily="18" charset="0"/>
                <a:cs typeface="Times New Roman" panose="02020603050405020304" pitchFamily="18" charset="0"/>
              </a:rPr>
              <a:t>et al</a:t>
            </a:r>
            <a:r>
              <a:rPr lang="en-IN" sz="2400" i="1" dirty="0" smtClean="0">
                <a:solidFill>
                  <a:srgbClr val="002060"/>
                </a:solidFill>
                <a:latin typeface="Times New Roman" panose="02020603050405020304" pitchFamily="18" charset="0"/>
                <a:cs typeface="Times New Roman" panose="02020603050405020304" pitchFamily="18" charset="0"/>
              </a:rPr>
              <a:t>. </a:t>
            </a:r>
            <a:r>
              <a:rPr lang="en-IN" sz="2400" dirty="0" smtClean="0">
                <a:solidFill>
                  <a:srgbClr val="002060"/>
                </a:solidFill>
                <a:latin typeface="Times New Roman" panose="02020603050405020304" pitchFamily="18" charset="0"/>
                <a:cs typeface="Times New Roman" panose="02020603050405020304" pitchFamily="18" charset="0"/>
              </a:rPr>
              <a:t>“Fabrication </a:t>
            </a:r>
            <a:r>
              <a:rPr lang="en-IN" sz="2400" dirty="0">
                <a:solidFill>
                  <a:srgbClr val="002060"/>
                </a:solidFill>
                <a:latin typeface="Times New Roman" panose="02020603050405020304" pitchFamily="18" charset="0"/>
                <a:cs typeface="Times New Roman" panose="02020603050405020304" pitchFamily="18" charset="0"/>
              </a:rPr>
              <a:t>and characterisation of </a:t>
            </a:r>
            <a:r>
              <a:rPr lang="en-IN" sz="2400" dirty="0" smtClean="0">
                <a:solidFill>
                  <a:srgbClr val="002060"/>
                </a:solidFill>
                <a:latin typeface="Times New Roman" panose="02020603050405020304" pitchFamily="18" charset="0"/>
                <a:cs typeface="Times New Roman" panose="02020603050405020304" pitchFamily="18" charset="0"/>
              </a:rPr>
              <a:t>pure magnesium-30 </a:t>
            </a:r>
            <a:r>
              <a:rPr lang="en-IN" sz="2400" dirty="0">
                <a:solidFill>
                  <a:srgbClr val="002060"/>
                </a:solidFill>
                <a:latin typeface="Times New Roman" panose="02020603050405020304" pitchFamily="18" charset="0"/>
                <a:cs typeface="Times New Roman" panose="02020603050405020304" pitchFamily="18" charset="0"/>
              </a:rPr>
              <a:t>vol.% SiC particle </a:t>
            </a:r>
            <a:r>
              <a:rPr lang="en-IN" sz="2400" dirty="0" smtClean="0">
                <a:solidFill>
                  <a:srgbClr val="002060"/>
                </a:solidFill>
                <a:latin typeface="Times New Roman" panose="02020603050405020304" pitchFamily="18" charset="0"/>
                <a:cs typeface="Times New Roman" panose="02020603050405020304" pitchFamily="18" charset="0"/>
              </a:rPr>
              <a:t>composite”. The </a:t>
            </a:r>
            <a:r>
              <a:rPr lang="en-IN" sz="2400" dirty="0">
                <a:solidFill>
                  <a:srgbClr val="002060"/>
                </a:solidFill>
                <a:latin typeface="Times New Roman" panose="02020603050405020304" pitchFamily="18" charset="0"/>
                <a:cs typeface="Times New Roman" panose="02020603050405020304" pitchFamily="18" charset="0"/>
              </a:rPr>
              <a:t>magnesium 30 vol.% </a:t>
            </a:r>
            <a:r>
              <a:rPr lang="en-IN" sz="2400" dirty="0" smtClean="0">
                <a:solidFill>
                  <a:srgbClr val="002060"/>
                </a:solidFill>
                <a:latin typeface="Times New Roman" panose="02020603050405020304" pitchFamily="18" charset="0"/>
                <a:cs typeface="Times New Roman" panose="02020603050405020304" pitchFamily="18" charset="0"/>
              </a:rPr>
              <a:t>SiC composite </a:t>
            </a:r>
            <a:r>
              <a:rPr lang="en-IN" sz="2400" dirty="0">
                <a:solidFill>
                  <a:srgbClr val="002060"/>
                </a:solidFill>
                <a:latin typeface="Times New Roman" panose="02020603050405020304" pitchFamily="18" charset="0"/>
                <a:cs typeface="Times New Roman" panose="02020603050405020304" pitchFamily="18" charset="0"/>
              </a:rPr>
              <a:t>was processed by melt stir technique. The matrix material </a:t>
            </a:r>
            <a:r>
              <a:rPr lang="en-IN" sz="2400" dirty="0" smtClean="0">
                <a:solidFill>
                  <a:srgbClr val="002060"/>
                </a:solidFill>
                <a:latin typeface="Times New Roman" panose="02020603050405020304" pitchFamily="18" charset="0"/>
                <a:cs typeface="Times New Roman" panose="02020603050405020304" pitchFamily="18" charset="0"/>
              </a:rPr>
              <a:t>was99% pure </a:t>
            </a:r>
            <a:r>
              <a:rPr lang="en-IN" sz="2400" dirty="0">
                <a:solidFill>
                  <a:srgbClr val="002060"/>
                </a:solidFill>
                <a:latin typeface="Times New Roman" panose="02020603050405020304" pitchFamily="18" charset="0"/>
                <a:cs typeface="Times New Roman" panose="02020603050405020304" pitchFamily="18" charset="0"/>
              </a:rPr>
              <a:t>magnesium and SiC particles with 40 mm average size. Steps </a:t>
            </a:r>
            <a:r>
              <a:rPr lang="en-IN" sz="2400" dirty="0" smtClean="0">
                <a:solidFill>
                  <a:srgbClr val="002060"/>
                </a:solidFill>
                <a:latin typeface="Times New Roman" panose="02020603050405020304" pitchFamily="18" charset="0"/>
                <a:cs typeface="Times New Roman" panose="02020603050405020304" pitchFamily="18" charset="0"/>
              </a:rPr>
              <a:t>involved and </a:t>
            </a:r>
            <a:r>
              <a:rPr lang="en-IN" sz="2400" dirty="0">
                <a:solidFill>
                  <a:srgbClr val="002060"/>
                </a:solidFill>
                <a:latin typeface="Times New Roman" panose="02020603050405020304" pitchFamily="18" charset="0"/>
                <a:cs typeface="Times New Roman" panose="02020603050405020304" pitchFamily="18" charset="0"/>
              </a:rPr>
              <a:t>the procedure employed for the fabrication of the melting was carried </a:t>
            </a:r>
            <a:r>
              <a:rPr lang="en-IN" sz="2400" dirty="0" smtClean="0">
                <a:solidFill>
                  <a:srgbClr val="002060"/>
                </a:solidFill>
                <a:latin typeface="Times New Roman" panose="02020603050405020304" pitchFamily="18" charset="0"/>
                <a:cs typeface="Times New Roman" panose="02020603050405020304" pitchFamily="18" charset="0"/>
              </a:rPr>
              <a:t>out using </a:t>
            </a:r>
            <a:r>
              <a:rPr lang="en-IN" sz="2400" dirty="0">
                <a:solidFill>
                  <a:srgbClr val="002060"/>
                </a:solidFill>
                <a:latin typeface="Times New Roman" panose="02020603050405020304" pitchFamily="18" charset="0"/>
                <a:cs typeface="Times New Roman" panose="02020603050405020304" pitchFamily="18" charset="0"/>
              </a:rPr>
              <a:t>a resistance heating furnace of 5 KW. Fracture </a:t>
            </a:r>
            <a:r>
              <a:rPr lang="en-IN" sz="2400" dirty="0" smtClean="0">
                <a:solidFill>
                  <a:srgbClr val="002060"/>
                </a:solidFill>
                <a:latin typeface="Times New Roman" panose="02020603050405020304" pitchFamily="18" charset="0"/>
                <a:cs typeface="Times New Roman" panose="02020603050405020304" pitchFamily="18" charset="0"/>
              </a:rPr>
              <a:t>behaviour </a:t>
            </a:r>
            <a:r>
              <a:rPr lang="en-IN" sz="2400" dirty="0">
                <a:solidFill>
                  <a:srgbClr val="002060"/>
                </a:solidFill>
                <a:latin typeface="Times New Roman" panose="02020603050405020304" pitchFamily="18" charset="0"/>
                <a:cs typeface="Times New Roman" panose="02020603050405020304" pitchFamily="18" charset="0"/>
              </a:rPr>
              <a:t>of </a:t>
            </a:r>
            <a:r>
              <a:rPr lang="en-IN" sz="2400" dirty="0" smtClean="0">
                <a:solidFill>
                  <a:srgbClr val="002060"/>
                </a:solidFill>
                <a:latin typeface="Times New Roman" panose="02020603050405020304" pitchFamily="18" charset="0"/>
                <a:cs typeface="Times New Roman" panose="02020603050405020304" pitchFamily="18" charset="0"/>
              </a:rPr>
              <a:t>pure magnesium </a:t>
            </a:r>
            <a:r>
              <a:rPr lang="en-IN" sz="2400" dirty="0">
                <a:solidFill>
                  <a:srgbClr val="002060"/>
                </a:solidFill>
                <a:latin typeface="Times New Roman" panose="02020603050405020304" pitchFamily="18" charset="0"/>
                <a:cs typeface="Times New Roman" panose="02020603050405020304" pitchFamily="18" charset="0"/>
              </a:rPr>
              <a:t>reveals elongated dimples at room temperature and </a:t>
            </a:r>
            <a:r>
              <a:rPr lang="en-IN" sz="2400" dirty="0" smtClean="0">
                <a:solidFill>
                  <a:srgbClr val="002060"/>
                </a:solidFill>
                <a:latin typeface="Times New Roman" panose="02020603050405020304" pitchFamily="18" charset="0"/>
                <a:cs typeface="Times New Roman" panose="02020603050405020304" pitchFamily="18" charset="0"/>
              </a:rPr>
              <a:t>circular dimples </a:t>
            </a:r>
            <a:r>
              <a:rPr lang="en-IN" sz="2400" dirty="0">
                <a:solidFill>
                  <a:srgbClr val="002060"/>
                </a:solidFill>
                <a:latin typeface="Times New Roman" panose="02020603050405020304" pitchFamily="18" charset="0"/>
                <a:cs typeface="Times New Roman" panose="02020603050405020304" pitchFamily="18" charset="0"/>
              </a:rPr>
              <a:t>at high temperatures</a:t>
            </a:r>
            <a:r>
              <a:rPr lang="en-IN" sz="2400" dirty="0" smtClean="0">
                <a:solidFill>
                  <a:srgbClr val="002060"/>
                </a:solidFill>
                <a:latin typeface="Times New Roman" panose="02020603050405020304" pitchFamily="18" charset="0"/>
                <a:cs typeface="Times New Roman" panose="02020603050405020304" pitchFamily="18" charset="0"/>
              </a:rPr>
              <a:t>. Sliding </a:t>
            </a:r>
            <a:r>
              <a:rPr lang="en-IN" sz="2400" dirty="0">
                <a:solidFill>
                  <a:srgbClr val="002060"/>
                </a:solidFill>
                <a:latin typeface="Times New Roman" panose="02020603050405020304" pitchFamily="18" charset="0"/>
                <a:cs typeface="Times New Roman" panose="02020603050405020304" pitchFamily="18" charset="0"/>
              </a:rPr>
              <a:t>wear rate of the Mg-30 vol.% </a:t>
            </a:r>
            <a:r>
              <a:rPr lang="en-IN" sz="2400" dirty="0" smtClean="0">
                <a:solidFill>
                  <a:srgbClr val="002060"/>
                </a:solidFill>
                <a:latin typeface="Times New Roman" panose="02020603050405020304" pitchFamily="18" charset="0"/>
                <a:cs typeface="Times New Roman" panose="02020603050405020304" pitchFamily="18" charset="0"/>
              </a:rPr>
              <a:t>SiC composite </a:t>
            </a:r>
            <a:r>
              <a:rPr lang="en-IN" sz="2400" dirty="0">
                <a:solidFill>
                  <a:srgbClr val="002060"/>
                </a:solidFill>
                <a:latin typeface="Times New Roman" panose="02020603050405020304" pitchFamily="18" charset="0"/>
                <a:cs typeface="Times New Roman" panose="02020603050405020304" pitchFamily="18" charset="0"/>
              </a:rPr>
              <a:t>is two order of magnitude less compared to </a:t>
            </a:r>
            <a:r>
              <a:rPr lang="en-IN" sz="2400" dirty="0" smtClean="0">
                <a:solidFill>
                  <a:srgbClr val="002060"/>
                </a:solidFill>
                <a:latin typeface="Times New Roman" panose="02020603050405020304" pitchFamily="18" charset="0"/>
                <a:cs typeface="Times New Roman" panose="02020603050405020304" pitchFamily="18" charset="0"/>
              </a:rPr>
              <a:t>unreinforced magnesium</a:t>
            </a:r>
            <a:r>
              <a:rPr lang="en-IN" sz="2400" dirty="0">
                <a:solidFill>
                  <a:srgbClr val="002060"/>
                </a:solidFill>
                <a:latin typeface="Times New Roman" panose="02020603050405020304" pitchFamily="18" charset="0"/>
                <a:cs typeface="Times New Roman" panose="02020603050405020304" pitchFamily="18" charset="0"/>
              </a:rPr>
              <a:t>.</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E2D80A70-3F87-405A-8C9A-E97208D0FC74}" type="slidenum">
              <a:rPr lang="en-IN" smtClean="0"/>
              <a:t>14</a:t>
            </a:fld>
            <a:endParaRPr lang="en-IN"/>
          </a:p>
        </p:txBody>
      </p:sp>
    </p:spTree>
    <p:extLst>
      <p:ext uri="{BB962C8B-B14F-4D97-AF65-F5344CB8AC3E}">
        <p14:creationId xmlns:p14="http://schemas.microsoft.com/office/powerpoint/2010/main" val="3001234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1050879"/>
            <a:ext cx="11273050" cy="4790363"/>
          </a:xfrm>
        </p:spPr>
        <p:txBody>
          <a:bodyPr>
            <a:noAutofit/>
          </a:bodyPr>
          <a:lstStyle/>
          <a:p>
            <a:pPr algn="just">
              <a:lnSpc>
                <a:spcPct val="150000"/>
              </a:lnSpc>
            </a:pPr>
            <a:r>
              <a:rPr lang="en-IN" sz="2400" b="1" dirty="0" smtClean="0">
                <a:solidFill>
                  <a:srgbClr val="002060"/>
                </a:solidFill>
                <a:latin typeface="Times New Roman" panose="02020603050405020304" pitchFamily="18" charset="0"/>
                <a:cs typeface="Times New Roman" panose="02020603050405020304" pitchFamily="18" charset="0"/>
              </a:rPr>
              <a:t>Malarvannan</a:t>
            </a:r>
            <a:r>
              <a:rPr lang="en-IN" sz="2400" b="1" dirty="0">
                <a:solidFill>
                  <a:srgbClr val="002060"/>
                </a:solidFill>
                <a:latin typeface="Times New Roman" panose="02020603050405020304" pitchFamily="18" charset="0"/>
                <a:cs typeface="Times New Roman" panose="02020603050405020304" pitchFamily="18" charset="0"/>
              </a:rPr>
              <a:t>, P. </a:t>
            </a:r>
            <a:r>
              <a:rPr lang="en-IN" sz="2400" b="1" dirty="0" smtClean="0">
                <a:solidFill>
                  <a:srgbClr val="002060"/>
                </a:solidFill>
                <a:latin typeface="Times New Roman" panose="02020603050405020304" pitchFamily="18" charset="0"/>
                <a:cs typeface="Times New Roman" panose="02020603050405020304" pitchFamily="18" charset="0"/>
              </a:rPr>
              <a:t>Vignesh</a:t>
            </a:r>
            <a:r>
              <a:rPr lang="en-IN" sz="2400" b="1" dirty="0">
                <a:solidFill>
                  <a:srgbClr val="002060"/>
                </a:solidFill>
                <a:latin typeface="Times New Roman" panose="02020603050405020304" pitchFamily="18" charset="0"/>
                <a:cs typeface="Times New Roman" panose="02020603050405020304" pitchFamily="18" charset="0"/>
              </a:rPr>
              <a:t> </a:t>
            </a:r>
            <a:r>
              <a:rPr lang="en-IN" sz="2400" b="1" i="1" dirty="0" smtClean="0">
                <a:solidFill>
                  <a:srgbClr val="002060"/>
                </a:solidFill>
                <a:latin typeface="Times New Roman" panose="02020603050405020304" pitchFamily="18" charset="0"/>
                <a:cs typeface="Times New Roman" panose="02020603050405020304" pitchFamily="18" charset="0"/>
              </a:rPr>
              <a:t>et al.</a:t>
            </a:r>
            <a:r>
              <a:rPr lang="en-IN" sz="2400" i="1" dirty="0" smtClean="0">
                <a:solidFill>
                  <a:srgbClr val="002060"/>
                </a:solidFill>
                <a:latin typeface="Times New Roman" panose="02020603050405020304" pitchFamily="18" charset="0"/>
                <a:cs typeface="Times New Roman" panose="02020603050405020304" pitchFamily="18" charset="0"/>
              </a:rPr>
              <a:t> </a:t>
            </a:r>
            <a:r>
              <a:rPr lang="en-IN" sz="2400" dirty="0" smtClean="0">
                <a:solidFill>
                  <a:srgbClr val="002060"/>
                </a:solidFill>
                <a:latin typeface="Times New Roman" panose="02020603050405020304" pitchFamily="18" charset="0"/>
                <a:cs typeface="Times New Roman" panose="02020603050405020304" pitchFamily="18" charset="0"/>
              </a:rPr>
              <a:t>“Experimental </a:t>
            </a:r>
            <a:r>
              <a:rPr lang="en-IN" sz="2400" dirty="0">
                <a:solidFill>
                  <a:srgbClr val="002060"/>
                </a:solidFill>
                <a:latin typeface="Times New Roman" panose="02020603050405020304" pitchFamily="18" charset="0"/>
                <a:cs typeface="Times New Roman" panose="02020603050405020304" pitchFamily="18" charset="0"/>
              </a:rPr>
              <a:t>Investigation and Analysis </a:t>
            </a:r>
            <a:r>
              <a:rPr lang="en-IN" sz="2400" dirty="0" smtClean="0">
                <a:solidFill>
                  <a:srgbClr val="002060"/>
                </a:solidFill>
                <a:latin typeface="Times New Roman" panose="02020603050405020304" pitchFamily="18" charset="0"/>
                <a:cs typeface="Times New Roman" panose="02020603050405020304" pitchFamily="18" charset="0"/>
              </a:rPr>
              <a:t>of Piston </a:t>
            </a:r>
            <a:r>
              <a:rPr lang="en-IN" sz="2400" dirty="0">
                <a:solidFill>
                  <a:srgbClr val="002060"/>
                </a:solidFill>
                <a:latin typeface="Times New Roman" panose="02020603050405020304" pitchFamily="18" charset="0"/>
                <a:cs typeface="Times New Roman" panose="02020603050405020304" pitchFamily="18" charset="0"/>
              </a:rPr>
              <a:t>by using Composite Materials‟ The increased hardness of the </a:t>
            </a:r>
            <a:r>
              <a:rPr lang="en-IN" sz="2400" dirty="0" smtClean="0">
                <a:solidFill>
                  <a:srgbClr val="002060"/>
                </a:solidFill>
                <a:latin typeface="Times New Roman" panose="02020603050405020304" pitchFamily="18" charset="0"/>
                <a:cs typeface="Times New Roman" panose="02020603050405020304" pitchFamily="18" charset="0"/>
              </a:rPr>
              <a:t>material ensures </a:t>
            </a:r>
            <a:r>
              <a:rPr lang="en-IN" sz="2400" dirty="0">
                <a:solidFill>
                  <a:srgbClr val="002060"/>
                </a:solidFill>
                <a:latin typeface="Times New Roman" panose="02020603050405020304" pitchFamily="18" charset="0"/>
                <a:cs typeface="Times New Roman" panose="02020603050405020304" pitchFamily="18" charset="0"/>
              </a:rPr>
              <a:t>the less deformation due to impact loads and keeps the material </a:t>
            </a:r>
            <a:r>
              <a:rPr lang="en-IN" sz="2400" dirty="0" smtClean="0">
                <a:solidFill>
                  <a:srgbClr val="002060"/>
                </a:solidFill>
                <a:latin typeface="Times New Roman" panose="02020603050405020304" pitchFamily="18" charset="0"/>
                <a:cs typeface="Times New Roman" panose="02020603050405020304" pitchFamily="18" charset="0"/>
              </a:rPr>
              <a:t>strong enough </a:t>
            </a:r>
            <a:r>
              <a:rPr lang="en-IN" sz="2400" dirty="0">
                <a:solidFill>
                  <a:srgbClr val="002060"/>
                </a:solidFill>
                <a:latin typeface="Times New Roman" panose="02020603050405020304" pitchFamily="18" charset="0"/>
                <a:cs typeface="Times New Roman" panose="02020603050405020304" pitchFamily="18" charset="0"/>
              </a:rPr>
              <a:t>to with stand loads. The </a:t>
            </a:r>
            <a:r>
              <a:rPr lang="en-IN" sz="2400" dirty="0" smtClean="0">
                <a:solidFill>
                  <a:srgbClr val="002060"/>
                </a:solidFill>
                <a:latin typeface="Times New Roman" panose="02020603050405020304" pitchFamily="18" charset="0"/>
                <a:cs typeface="Times New Roman" panose="02020603050405020304" pitchFamily="18" charset="0"/>
              </a:rPr>
              <a:t>Young's </a:t>
            </a:r>
            <a:r>
              <a:rPr lang="en-IN" sz="2400" dirty="0">
                <a:solidFill>
                  <a:srgbClr val="002060"/>
                </a:solidFill>
                <a:latin typeface="Times New Roman" panose="02020603050405020304" pitchFamily="18" charset="0"/>
                <a:cs typeface="Times New Roman" panose="02020603050405020304" pitchFamily="18" charset="0"/>
              </a:rPr>
              <a:t>modulus of the material is </a:t>
            </a:r>
            <a:r>
              <a:rPr lang="en-IN" sz="2400" dirty="0" smtClean="0">
                <a:solidFill>
                  <a:srgbClr val="002060"/>
                </a:solidFill>
                <a:latin typeface="Times New Roman" panose="02020603050405020304" pitchFamily="18" charset="0"/>
                <a:cs typeface="Times New Roman" panose="02020603050405020304" pitchFamily="18" charset="0"/>
              </a:rPr>
              <a:t>higher compared </a:t>
            </a:r>
            <a:r>
              <a:rPr lang="en-IN" sz="2400" dirty="0">
                <a:solidFill>
                  <a:srgbClr val="002060"/>
                </a:solidFill>
                <a:latin typeface="Times New Roman" panose="02020603050405020304" pitchFamily="18" charset="0"/>
                <a:cs typeface="Times New Roman" panose="02020603050405020304" pitchFamily="18" charset="0"/>
              </a:rPr>
              <a:t>to the smaller composition and the tensile strength of the material </a:t>
            </a:r>
            <a:r>
              <a:rPr lang="en-IN" sz="2400" dirty="0" smtClean="0">
                <a:solidFill>
                  <a:srgbClr val="002060"/>
                </a:solidFill>
                <a:latin typeface="Times New Roman" panose="02020603050405020304" pitchFamily="18" charset="0"/>
                <a:cs typeface="Times New Roman" panose="02020603050405020304" pitchFamily="18" charset="0"/>
              </a:rPr>
              <a:t>is also </a:t>
            </a:r>
            <a:r>
              <a:rPr lang="en-IN" sz="2400" dirty="0">
                <a:solidFill>
                  <a:srgbClr val="002060"/>
                </a:solidFill>
                <a:latin typeface="Times New Roman" panose="02020603050405020304" pitchFamily="18" charset="0"/>
                <a:cs typeface="Times New Roman" panose="02020603050405020304" pitchFamily="18" charset="0"/>
              </a:rPr>
              <a:t>increased to the virgin material. This shows that the </a:t>
            </a:r>
            <a:r>
              <a:rPr lang="en-IN" sz="2400" dirty="0" smtClean="0">
                <a:solidFill>
                  <a:srgbClr val="002060"/>
                </a:solidFill>
                <a:latin typeface="Times New Roman" panose="02020603050405020304" pitchFamily="18" charset="0"/>
                <a:cs typeface="Times New Roman" panose="02020603050405020304" pitchFamily="18" charset="0"/>
              </a:rPr>
              <a:t>AlSic </a:t>
            </a:r>
            <a:r>
              <a:rPr lang="en-IN" sz="2400" dirty="0">
                <a:solidFill>
                  <a:srgbClr val="002060"/>
                </a:solidFill>
                <a:latin typeface="Times New Roman" panose="02020603050405020304" pitchFamily="18" charset="0"/>
                <a:cs typeface="Times New Roman" panose="02020603050405020304" pitchFamily="18" charset="0"/>
              </a:rPr>
              <a:t>is better in </a:t>
            </a:r>
            <a:r>
              <a:rPr lang="en-IN" sz="2400" dirty="0" smtClean="0">
                <a:solidFill>
                  <a:srgbClr val="002060"/>
                </a:solidFill>
                <a:latin typeface="Times New Roman" panose="02020603050405020304" pitchFamily="18" charset="0"/>
                <a:cs typeface="Times New Roman" panose="02020603050405020304" pitchFamily="18" charset="0"/>
              </a:rPr>
              <a:t>all the </a:t>
            </a:r>
            <a:r>
              <a:rPr lang="en-IN" sz="2400" dirty="0">
                <a:solidFill>
                  <a:srgbClr val="002060"/>
                </a:solidFill>
                <a:latin typeface="Times New Roman" panose="02020603050405020304" pitchFamily="18" charset="0"/>
                <a:cs typeface="Times New Roman" panose="02020603050405020304" pitchFamily="18" charset="0"/>
              </a:rPr>
              <a:t>aspects when compared to the Aluminium. Models for the simulation </a:t>
            </a:r>
            <a:r>
              <a:rPr lang="en-IN" sz="2400" dirty="0" smtClean="0">
                <a:solidFill>
                  <a:srgbClr val="002060"/>
                </a:solidFill>
                <a:latin typeface="Times New Roman" panose="02020603050405020304" pitchFamily="18" charset="0"/>
                <a:cs typeface="Times New Roman" panose="02020603050405020304" pitchFamily="18" charset="0"/>
              </a:rPr>
              <a:t>were prepared </a:t>
            </a:r>
            <a:r>
              <a:rPr lang="en-IN" sz="2400" dirty="0">
                <a:solidFill>
                  <a:srgbClr val="002060"/>
                </a:solidFill>
                <a:latin typeface="Times New Roman" panose="02020603050405020304" pitchFamily="18" charset="0"/>
                <a:cs typeface="Times New Roman" panose="02020603050405020304" pitchFamily="18" charset="0"/>
              </a:rPr>
              <a:t>using Pro Engineer. This software enables to create </a:t>
            </a:r>
            <a:r>
              <a:rPr lang="en-IN" sz="2400" dirty="0" smtClean="0">
                <a:solidFill>
                  <a:srgbClr val="002060"/>
                </a:solidFill>
                <a:latin typeface="Times New Roman" panose="02020603050405020304" pitchFamily="18" charset="0"/>
                <a:cs typeface="Times New Roman" panose="02020603050405020304" pitchFamily="18" charset="0"/>
              </a:rPr>
              <a:t>3-dimentional model </a:t>
            </a:r>
            <a:r>
              <a:rPr lang="en-IN" sz="2400" dirty="0">
                <a:solidFill>
                  <a:srgbClr val="002060"/>
                </a:solidFill>
                <a:latin typeface="Times New Roman" panose="02020603050405020304" pitchFamily="18" charset="0"/>
                <a:cs typeface="Times New Roman" panose="02020603050405020304" pitchFamily="18" charset="0"/>
              </a:rPr>
              <a:t>of the piston and to define physical properties of the materials </a:t>
            </a:r>
            <a:r>
              <a:rPr lang="en-IN" sz="2400" dirty="0" smtClean="0">
                <a:solidFill>
                  <a:srgbClr val="002060"/>
                </a:solidFill>
                <a:latin typeface="Times New Roman" panose="02020603050405020304" pitchFamily="18" charset="0"/>
                <a:cs typeface="Times New Roman" panose="02020603050405020304" pitchFamily="18" charset="0"/>
              </a:rPr>
              <a:t>used. Analysis </a:t>
            </a:r>
            <a:r>
              <a:rPr lang="en-IN" sz="2400" dirty="0">
                <a:solidFill>
                  <a:srgbClr val="002060"/>
                </a:solidFill>
                <a:latin typeface="Times New Roman" panose="02020603050405020304" pitchFamily="18" charset="0"/>
                <a:cs typeface="Times New Roman" panose="02020603050405020304" pitchFamily="18" charset="0"/>
              </a:rPr>
              <a:t>of thermal loads and piston deformations was done by finite </a:t>
            </a:r>
            <a:r>
              <a:rPr lang="en-IN" sz="2400" dirty="0" smtClean="0">
                <a:solidFill>
                  <a:srgbClr val="002060"/>
                </a:solidFill>
                <a:latin typeface="Times New Roman" panose="02020603050405020304" pitchFamily="18" charset="0"/>
                <a:cs typeface="Times New Roman" panose="02020603050405020304" pitchFamily="18" charset="0"/>
              </a:rPr>
              <a:t>elements method </a:t>
            </a:r>
            <a:r>
              <a:rPr lang="en-IN" sz="2400" dirty="0">
                <a:solidFill>
                  <a:srgbClr val="002060"/>
                </a:solidFill>
                <a:latin typeface="Times New Roman" panose="02020603050405020304" pitchFamily="18" charset="0"/>
                <a:cs typeface="Times New Roman" panose="02020603050405020304" pitchFamily="18" charset="0"/>
              </a:rPr>
              <a:t>using ANSYS software</a:t>
            </a:r>
            <a:r>
              <a:rPr lang="en-IN" sz="2400" dirty="0">
                <a:latin typeface="Times New Roman" panose="02020603050405020304" pitchFamily="18" charset="0"/>
                <a:cs typeface="Times New Roman" panose="02020603050405020304" pitchFamily="18" charset="0"/>
              </a:rPr>
              <a:t>.</a:t>
            </a:r>
          </a:p>
        </p:txBody>
      </p:sp>
      <p:sp>
        <p:nvSpPr>
          <p:cNvPr id="4" name="Title 1"/>
          <p:cNvSpPr txBox="1">
            <a:spLocks/>
          </p:cNvSpPr>
          <p:nvPr/>
        </p:nvSpPr>
        <p:spPr>
          <a:xfrm>
            <a:off x="2854580" y="241974"/>
            <a:ext cx="5254538" cy="808905"/>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smtClean="0">
                <a:ln w="0"/>
                <a:solidFill>
                  <a:srgbClr val="C00000"/>
                </a:solidFill>
                <a:latin typeface="Times New Roman" panose="02020603050405020304" pitchFamily="18" charset="0"/>
                <a:cs typeface="Times New Roman" panose="02020603050405020304" pitchFamily="18" charset="0"/>
              </a:rPr>
              <a:t>LITERATURE REVIEW….</a:t>
            </a:r>
            <a:endParaRPr lang="en-IN" b="1" dirty="0">
              <a:ln w="0"/>
              <a:solidFill>
                <a:srgbClr val="C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2D80A70-3F87-405A-8C9A-E97208D0FC74}" type="slidenum">
              <a:rPr lang="en-IN" smtClean="0"/>
              <a:t>15</a:t>
            </a:fld>
            <a:endParaRPr lang="en-IN"/>
          </a:p>
        </p:txBody>
      </p:sp>
    </p:spTree>
    <p:extLst>
      <p:ext uri="{BB962C8B-B14F-4D97-AF65-F5344CB8AC3E}">
        <p14:creationId xmlns:p14="http://schemas.microsoft.com/office/powerpoint/2010/main" val="685813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667" y="177242"/>
            <a:ext cx="6359856" cy="832693"/>
          </a:xfrm>
        </p:spPr>
        <p:txBody>
          <a:bodyPr>
            <a:noAutofit/>
          </a:bodyPr>
          <a:lstStyle/>
          <a:p>
            <a:r>
              <a:rPr lang="en-IN" sz="3200" b="1" dirty="0">
                <a:ln w="0"/>
                <a:solidFill>
                  <a:srgbClr val="C00000"/>
                </a:solidFill>
                <a:latin typeface="Times New Roman" panose="02020603050405020304" pitchFamily="18" charset="0"/>
                <a:cs typeface="Times New Roman" panose="02020603050405020304" pitchFamily="18" charset="0"/>
              </a:rPr>
              <a:t>LITERATURE </a:t>
            </a:r>
            <a:r>
              <a:rPr lang="en-IN" sz="3200" b="1" dirty="0" smtClean="0">
                <a:ln w="0"/>
                <a:solidFill>
                  <a:srgbClr val="C00000"/>
                </a:solidFill>
                <a:latin typeface="Times New Roman" panose="02020603050405020304" pitchFamily="18" charset="0"/>
                <a:cs typeface="Times New Roman" panose="02020603050405020304" pitchFamily="18" charset="0"/>
              </a:rPr>
              <a:t>REVIEW…</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209" y="1009935"/>
            <a:ext cx="11181387" cy="5090615"/>
          </a:xfrm>
        </p:spPr>
        <p:txBody>
          <a:bodyPr>
            <a:noAutofit/>
          </a:bodyPr>
          <a:lstStyle/>
          <a:p>
            <a:pPr algn="just">
              <a:lnSpc>
                <a:spcPct val="150000"/>
              </a:lnSpc>
            </a:pPr>
            <a:r>
              <a:rPr lang="en-IN" sz="2600" b="1" dirty="0">
                <a:solidFill>
                  <a:srgbClr val="002060"/>
                </a:solidFill>
                <a:latin typeface="Times New Roman" panose="02020603050405020304" pitchFamily="18" charset="0"/>
                <a:cs typeface="Times New Roman" panose="02020603050405020304" pitchFamily="18" charset="0"/>
              </a:rPr>
              <a:t>Praful R. sakharkar </a:t>
            </a:r>
            <a:r>
              <a:rPr lang="en-IN" sz="2600" b="1" i="1" dirty="0" smtClean="0">
                <a:solidFill>
                  <a:srgbClr val="002060"/>
                </a:solidFill>
                <a:latin typeface="Times New Roman" panose="02020603050405020304" pitchFamily="18" charset="0"/>
                <a:cs typeface="Times New Roman" panose="02020603050405020304" pitchFamily="18" charset="0"/>
              </a:rPr>
              <a:t>et al. </a:t>
            </a:r>
            <a:r>
              <a:rPr lang="en-IN" sz="2600" dirty="0" smtClean="0">
                <a:solidFill>
                  <a:srgbClr val="002060"/>
                </a:solidFill>
                <a:latin typeface="Times New Roman" panose="02020603050405020304" pitchFamily="18" charset="0"/>
                <a:cs typeface="Times New Roman" panose="02020603050405020304" pitchFamily="18" charset="0"/>
              </a:rPr>
              <a:t>“Thermal </a:t>
            </a:r>
            <a:r>
              <a:rPr lang="en-IN" sz="2600" dirty="0">
                <a:solidFill>
                  <a:srgbClr val="002060"/>
                </a:solidFill>
                <a:latin typeface="Times New Roman" panose="02020603050405020304" pitchFamily="18" charset="0"/>
                <a:cs typeface="Times New Roman" panose="02020603050405020304" pitchFamily="18" charset="0"/>
              </a:rPr>
              <a:t>analysis of ic engine piston using </a:t>
            </a:r>
            <a:r>
              <a:rPr lang="en-IN" sz="2600" dirty="0" smtClean="0">
                <a:solidFill>
                  <a:srgbClr val="002060"/>
                </a:solidFill>
                <a:latin typeface="Times New Roman" panose="02020603050405020304" pitchFamily="18" charset="0"/>
                <a:cs typeface="Times New Roman" panose="02020603050405020304" pitchFamily="18" charset="0"/>
              </a:rPr>
              <a:t>FEA”. The</a:t>
            </a:r>
            <a:r>
              <a:rPr lang="en-IN" sz="2600" b="1" dirty="0" smtClean="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finite element analysis is performed using CAD software to investigate and</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analyze thermal stress distribution at the real engine condition during</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combustion process. Piston skirt may appear deformation usually causes crack</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on the upper end of the piston head. Due to deformation, stress concentration</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is caused on the upper end of the piston and the stress distribution on the</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piston mainly depends on the deformation of piston. Therefore piston crown</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should have enough stiffness to reduce the deformation</a:t>
            </a:r>
          </a:p>
        </p:txBody>
      </p:sp>
      <p:sp>
        <p:nvSpPr>
          <p:cNvPr id="4" name="Slide Number Placeholder 3"/>
          <p:cNvSpPr>
            <a:spLocks noGrp="1"/>
          </p:cNvSpPr>
          <p:nvPr>
            <p:ph type="sldNum" sz="quarter" idx="12"/>
          </p:nvPr>
        </p:nvSpPr>
        <p:spPr/>
        <p:txBody>
          <a:bodyPr/>
          <a:lstStyle/>
          <a:p>
            <a:fld id="{E2D80A70-3F87-405A-8C9A-E97208D0FC74}" type="slidenum">
              <a:rPr lang="en-IN" smtClean="0"/>
              <a:t>16</a:t>
            </a:fld>
            <a:endParaRPr lang="en-IN"/>
          </a:p>
        </p:txBody>
      </p:sp>
    </p:spTree>
    <p:extLst>
      <p:ext uri="{BB962C8B-B14F-4D97-AF65-F5344CB8AC3E}">
        <p14:creationId xmlns:p14="http://schemas.microsoft.com/office/powerpoint/2010/main" val="89089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389" y="173734"/>
            <a:ext cx="8911687" cy="740666"/>
          </a:xfrm>
        </p:spPr>
        <p:txBody>
          <a:bodyPr>
            <a:normAutofit/>
          </a:bodyPr>
          <a:lstStyle/>
          <a:p>
            <a:r>
              <a:rPr lang="en-IN" sz="3200"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a:t>
            </a:r>
            <a:r>
              <a:rPr lang="en-IN" sz="3200" b="1"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REVIEW…</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041" y="1110018"/>
            <a:ext cx="11359271" cy="3777622"/>
          </a:xfrm>
        </p:spPr>
        <p:txBody>
          <a:bodyPr>
            <a:noAutofit/>
          </a:bodyPr>
          <a:lstStyle/>
          <a:p>
            <a:pPr algn="just">
              <a:lnSpc>
                <a:spcPct val="150000"/>
              </a:lnSpc>
            </a:pPr>
            <a:r>
              <a:rPr lang="en-IN" sz="2600" b="1" dirty="0">
                <a:solidFill>
                  <a:srgbClr val="002060"/>
                </a:solidFill>
                <a:latin typeface="Times New Roman" panose="02020603050405020304" pitchFamily="18" charset="0"/>
                <a:cs typeface="Times New Roman" panose="02020603050405020304" pitchFamily="18" charset="0"/>
              </a:rPr>
              <a:t>C.H. Li</a:t>
            </a:r>
            <a:r>
              <a:rPr lang="en-IN" sz="2600" b="1" dirty="0" smtClean="0">
                <a:solidFill>
                  <a:srgbClr val="002060"/>
                </a:solidFill>
                <a:latin typeface="Times New Roman" panose="02020603050405020304" pitchFamily="18" charset="0"/>
                <a:cs typeface="Times New Roman" panose="02020603050405020304" pitchFamily="18" charset="0"/>
              </a:rPr>
              <a:t>, </a:t>
            </a:r>
            <a:r>
              <a:rPr lang="en-IN" sz="2600" b="1" i="1" dirty="0" smtClean="0">
                <a:solidFill>
                  <a:srgbClr val="002060"/>
                </a:solidFill>
                <a:latin typeface="Times New Roman" panose="02020603050405020304" pitchFamily="18" charset="0"/>
                <a:cs typeface="Times New Roman" panose="02020603050405020304" pitchFamily="18" charset="0"/>
              </a:rPr>
              <a:t>et al.</a:t>
            </a:r>
            <a:r>
              <a:rPr lang="en-IN" sz="2600" i="1" dirty="0" smtClean="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‘Piston thermal deformation and friction considerations’ The</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thermal analysis of piston is important from different point of views most of the internal combustion (IC) engine pistons are made of aluminium alloy which has a thermal expansion coefficient 80% higher than the cylinder bore material made of cast iron. This leads to some differences between running and the design clearances. Therefore, analysis of the piston thermal behaviour is extremely crucial in designing more efficient engines. First, the highest temperature of any point on piston should not exceed 66% of the melting point temperature of the alloy.</a:t>
            </a:r>
          </a:p>
        </p:txBody>
      </p:sp>
      <p:sp>
        <p:nvSpPr>
          <p:cNvPr id="4" name="Slide Number Placeholder 3"/>
          <p:cNvSpPr>
            <a:spLocks noGrp="1"/>
          </p:cNvSpPr>
          <p:nvPr>
            <p:ph type="sldNum" sz="quarter" idx="12"/>
          </p:nvPr>
        </p:nvSpPr>
        <p:spPr/>
        <p:txBody>
          <a:bodyPr/>
          <a:lstStyle/>
          <a:p>
            <a:fld id="{E2D80A70-3F87-405A-8C9A-E97208D0FC74}" type="slidenum">
              <a:rPr lang="en-IN" smtClean="0"/>
              <a:t>17</a:t>
            </a:fld>
            <a:endParaRPr lang="en-IN"/>
          </a:p>
        </p:txBody>
      </p:sp>
    </p:spTree>
    <p:extLst>
      <p:ext uri="{BB962C8B-B14F-4D97-AF65-F5344CB8AC3E}">
        <p14:creationId xmlns:p14="http://schemas.microsoft.com/office/powerpoint/2010/main" val="1260772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57" y="91847"/>
            <a:ext cx="8911687" cy="631484"/>
          </a:xfrm>
        </p:spPr>
        <p:txBody>
          <a:bodyPr>
            <a:normAutofit/>
          </a:bodyPr>
          <a:lstStyle/>
          <a:p>
            <a:r>
              <a:rPr lang="en-IN" sz="3200"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a:t>
            </a:r>
            <a:r>
              <a:rPr lang="en-IN" sz="3200" b="1"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REVIEW….</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272" y="1000835"/>
            <a:ext cx="11031256" cy="3777622"/>
          </a:xfrm>
        </p:spPr>
        <p:txBody>
          <a:bodyPr>
            <a:noAutofit/>
          </a:bodyPr>
          <a:lstStyle/>
          <a:p>
            <a:pPr algn="just">
              <a:lnSpc>
                <a:spcPct val="150000"/>
              </a:lnSpc>
            </a:pPr>
            <a:r>
              <a:rPr lang="en-IN" sz="2600" b="1" dirty="0">
                <a:solidFill>
                  <a:srgbClr val="002060"/>
                </a:solidFill>
                <a:latin typeface="Times New Roman" panose="02020603050405020304" pitchFamily="18" charset="0"/>
                <a:cs typeface="Times New Roman" panose="02020603050405020304" pitchFamily="18" charset="0"/>
              </a:rPr>
              <a:t>Vinoth M. A </a:t>
            </a:r>
            <a:r>
              <a:rPr lang="en-IN" sz="2600" b="1" i="1" dirty="0" smtClean="0">
                <a:solidFill>
                  <a:srgbClr val="002060"/>
                </a:solidFill>
                <a:latin typeface="Times New Roman" panose="02020603050405020304" pitchFamily="18" charset="0"/>
                <a:cs typeface="Times New Roman" panose="02020603050405020304" pitchFamily="18" charset="0"/>
              </a:rPr>
              <a:t>et al. </a:t>
            </a:r>
            <a:r>
              <a:rPr lang="en-IN" sz="2600" dirty="0" smtClean="0">
                <a:solidFill>
                  <a:srgbClr val="002060"/>
                </a:solidFill>
                <a:latin typeface="Times New Roman" panose="02020603050405020304" pitchFamily="18" charset="0"/>
                <a:cs typeface="Times New Roman" panose="02020603050405020304" pitchFamily="18" charset="0"/>
              </a:rPr>
              <a:t>“Development </a:t>
            </a:r>
            <a:r>
              <a:rPr lang="en-IN" sz="2600" dirty="0">
                <a:solidFill>
                  <a:srgbClr val="002060"/>
                </a:solidFill>
                <a:latin typeface="Times New Roman" panose="02020603050405020304" pitchFamily="18" charset="0"/>
                <a:cs typeface="Times New Roman" panose="02020603050405020304" pitchFamily="18" charset="0"/>
              </a:rPr>
              <a:t>and Assessment of Piston by using Al-Si</a:t>
            </a:r>
            <a:r>
              <a:rPr lang="en-IN" sz="2600" b="1" dirty="0">
                <a:solidFill>
                  <a:srgbClr val="002060"/>
                </a:solidFill>
                <a:latin typeface="Times New Roman" panose="02020603050405020304" pitchFamily="18" charset="0"/>
                <a:cs typeface="Times New Roman" panose="02020603050405020304" pitchFamily="18" charset="0"/>
              </a:rPr>
              <a:t> </a:t>
            </a:r>
            <a:r>
              <a:rPr lang="en-IN" sz="2600" dirty="0">
                <a:solidFill>
                  <a:srgbClr val="002060"/>
                </a:solidFill>
                <a:latin typeface="Times New Roman" panose="02020603050405020304" pitchFamily="18" charset="0"/>
                <a:cs typeface="Times New Roman" panose="02020603050405020304" pitchFamily="18" charset="0"/>
              </a:rPr>
              <a:t>Hybrid Metal Matrix Composites Reinforced with SiC and Cenosphere Particulates‟ During the working condition piston exposed to the high gas pressure because of combustion. So the methodology for analyze the piston is to consider the gas pressure as applied uniformly over the piston crown. The pressure force generated by the burning of fuel is calculated using gas equation and it is assumed that side thrust force and inertia force is negligible but in reality this may have some influence on stress and deformation of piston</a:t>
            </a:r>
          </a:p>
        </p:txBody>
      </p:sp>
      <p:sp>
        <p:nvSpPr>
          <p:cNvPr id="4" name="Slide Number Placeholder 3"/>
          <p:cNvSpPr>
            <a:spLocks noGrp="1"/>
          </p:cNvSpPr>
          <p:nvPr>
            <p:ph type="sldNum" sz="quarter" idx="12"/>
          </p:nvPr>
        </p:nvSpPr>
        <p:spPr/>
        <p:txBody>
          <a:bodyPr/>
          <a:lstStyle/>
          <a:p>
            <a:fld id="{E2D80A70-3F87-405A-8C9A-E97208D0FC74}" type="slidenum">
              <a:rPr lang="en-IN" smtClean="0"/>
              <a:t>18</a:t>
            </a:fld>
            <a:endParaRPr lang="en-IN"/>
          </a:p>
        </p:txBody>
      </p:sp>
    </p:spTree>
    <p:extLst>
      <p:ext uri="{BB962C8B-B14F-4D97-AF65-F5344CB8AC3E}">
        <p14:creationId xmlns:p14="http://schemas.microsoft.com/office/powerpoint/2010/main" val="1110882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85" y="478533"/>
            <a:ext cx="10599075" cy="795257"/>
          </a:xfrm>
        </p:spPr>
        <p:txBody>
          <a:bodyPr>
            <a:normAutofit fontScale="90000"/>
          </a:bodyPr>
          <a:lstStyle/>
          <a:p>
            <a:r>
              <a:rPr lang="en-IN"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MODELLING OF PISTON BY </a:t>
            </a:r>
            <a:r>
              <a:rPr lang="en-IN" b="1"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USING SOLIDWORKS:</a:t>
            </a:r>
            <a:endParaRPr lang="en-IN"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0285" y="1273790"/>
            <a:ext cx="11090395" cy="5147481"/>
          </a:xfrm>
        </p:spPr>
        <p:txBody>
          <a:bodyPr>
            <a:noAutofit/>
          </a:bodyPr>
          <a:lstStyle/>
          <a:p>
            <a:pPr algn="just">
              <a:lnSpc>
                <a:spcPct val="150000"/>
              </a:lnSpc>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Solid works is a 3D design app for parametric </a:t>
            </a:r>
            <a:r>
              <a:rPr lang="en-IN" sz="2400" dirty="0" smtClean="0">
                <a:solidFill>
                  <a:srgbClr val="002060"/>
                </a:solidFill>
                <a:latin typeface="Times New Roman" panose="02020603050405020304" pitchFamily="18" charset="0"/>
                <a:cs typeface="Times New Roman" panose="02020603050405020304" pitchFamily="18" charset="0"/>
              </a:rPr>
              <a:t>modelling </a:t>
            </a:r>
            <a:r>
              <a:rPr lang="en-IN" sz="2400" dirty="0">
                <a:solidFill>
                  <a:srgbClr val="002060"/>
                </a:solidFill>
                <a:latin typeface="Times New Roman" panose="02020603050405020304" pitchFamily="18" charset="0"/>
                <a:cs typeface="Times New Roman" panose="02020603050405020304" pitchFamily="18" charset="0"/>
              </a:rPr>
              <a:t>parametric </a:t>
            </a:r>
            <a:r>
              <a:rPr lang="en-IN" sz="2400" dirty="0" smtClean="0">
                <a:solidFill>
                  <a:srgbClr val="002060"/>
                </a:solidFill>
                <a:latin typeface="Times New Roman" panose="02020603050405020304" pitchFamily="18" charset="0"/>
                <a:cs typeface="Times New Roman" panose="02020603050405020304" pitchFamily="18" charset="0"/>
              </a:rPr>
              <a:t>featured based </a:t>
            </a:r>
            <a:r>
              <a:rPr lang="en-IN" sz="2400" dirty="0">
                <a:solidFill>
                  <a:srgbClr val="002060"/>
                </a:solidFill>
                <a:latin typeface="Times New Roman" panose="02020603050405020304" pitchFamily="18" charset="0"/>
                <a:cs typeface="Times New Roman" panose="02020603050405020304" pitchFamily="18" charset="0"/>
              </a:rPr>
              <a:t>solid </a:t>
            </a:r>
            <a:r>
              <a:rPr lang="en-IN" sz="2400" dirty="0" smtClean="0">
                <a:solidFill>
                  <a:srgbClr val="002060"/>
                </a:solidFill>
                <a:latin typeface="Times New Roman" panose="02020603050405020304" pitchFamily="18" charset="0"/>
                <a:cs typeface="Times New Roman" panose="02020603050405020304" pitchFamily="18" charset="0"/>
              </a:rPr>
              <a:t>modelling. </a:t>
            </a:r>
            <a:r>
              <a:rPr lang="en-IN" sz="2400" dirty="0">
                <a:solidFill>
                  <a:srgbClr val="002060"/>
                </a:solidFill>
                <a:latin typeface="Times New Roman" panose="02020603050405020304" pitchFamily="18" charset="0"/>
                <a:cs typeface="Times New Roman" panose="02020603050405020304" pitchFamily="18" charset="0"/>
              </a:rPr>
              <a:t>To build a company that developed 3D CAD </a:t>
            </a:r>
            <a:r>
              <a:rPr lang="en-IN" sz="2400" dirty="0" smtClean="0">
                <a:solidFill>
                  <a:srgbClr val="002060"/>
                </a:solidFill>
                <a:latin typeface="Times New Roman" panose="02020603050405020304" pitchFamily="18" charset="0"/>
                <a:cs typeface="Times New Roman" panose="02020603050405020304" pitchFamily="18" charset="0"/>
              </a:rPr>
              <a:t>software that </a:t>
            </a:r>
            <a:r>
              <a:rPr lang="en-IN" sz="2400" dirty="0">
                <a:solidFill>
                  <a:srgbClr val="002060"/>
                </a:solidFill>
                <a:latin typeface="Times New Roman" panose="02020603050405020304" pitchFamily="18" charset="0"/>
                <a:cs typeface="Times New Roman" panose="02020603050405020304" pitchFamily="18" charset="0"/>
              </a:rPr>
              <a:t>was easy-to-use, affordable and available on the desktop, with </a:t>
            </a:r>
            <a:r>
              <a:rPr lang="en-IN" sz="2400" dirty="0" smtClean="0">
                <a:solidFill>
                  <a:srgbClr val="002060"/>
                </a:solidFill>
                <a:latin typeface="Times New Roman" panose="02020603050405020304" pitchFamily="18" charset="0"/>
                <a:cs typeface="Times New Roman" panose="02020603050405020304" pitchFamily="18" charset="0"/>
              </a:rPr>
              <a:t>its headquarters </a:t>
            </a:r>
            <a:r>
              <a:rPr lang="en-IN" sz="2400" dirty="0">
                <a:solidFill>
                  <a:srgbClr val="002060"/>
                </a:solidFill>
                <a:latin typeface="Times New Roman" panose="02020603050405020304" pitchFamily="18" charset="0"/>
                <a:cs typeface="Times New Roman" panose="02020603050405020304" pitchFamily="18" charset="0"/>
              </a:rPr>
              <a:t>at Concord, Massachusetts, and released its first </a:t>
            </a:r>
            <a:r>
              <a:rPr lang="en-IN" sz="2400" dirty="0" smtClean="0">
                <a:solidFill>
                  <a:srgbClr val="002060"/>
                </a:solidFill>
                <a:latin typeface="Times New Roman" panose="02020603050405020304" pitchFamily="18" charset="0"/>
                <a:cs typeface="Times New Roman" panose="02020603050405020304" pitchFamily="18" charset="0"/>
              </a:rPr>
              <a:t>product, SolidWorks 95, </a:t>
            </a:r>
            <a:r>
              <a:rPr lang="en-IN" sz="2400" dirty="0">
                <a:solidFill>
                  <a:srgbClr val="002060"/>
                </a:solidFill>
                <a:latin typeface="Times New Roman" panose="02020603050405020304" pitchFamily="18" charset="0"/>
                <a:cs typeface="Times New Roman" panose="02020603050405020304" pitchFamily="18" charset="0"/>
              </a:rPr>
              <a:t>in </a:t>
            </a:r>
            <a:r>
              <a:rPr lang="en-IN" sz="2400" dirty="0" smtClean="0">
                <a:solidFill>
                  <a:srgbClr val="002060"/>
                </a:solidFill>
                <a:latin typeface="Times New Roman" panose="02020603050405020304" pitchFamily="18" charset="0"/>
                <a:cs typeface="Times New Roman" panose="02020603050405020304" pitchFamily="18" charset="0"/>
              </a:rPr>
              <a:t>1995</a:t>
            </a:r>
          </a:p>
          <a:p>
            <a:pPr algn="just">
              <a:lnSpc>
                <a:spcPct val="150000"/>
              </a:lnSpc>
              <a:buFont typeface="Wingdings" panose="05000000000000000000" pitchFamily="2" charset="2"/>
              <a:buChar char="q"/>
            </a:pPr>
            <a:r>
              <a:rPr lang="en-IN" sz="2400" dirty="0" smtClean="0">
                <a:solidFill>
                  <a:srgbClr val="002060"/>
                </a:solidFill>
                <a:latin typeface="Times New Roman" panose="02020603050405020304" pitchFamily="18" charset="0"/>
                <a:cs typeface="Times New Roman" panose="02020603050405020304" pitchFamily="18" charset="0"/>
              </a:rPr>
              <a:t>The </a:t>
            </a:r>
            <a:r>
              <a:rPr lang="en-IN" sz="2400" dirty="0">
                <a:solidFill>
                  <a:srgbClr val="002060"/>
                </a:solidFill>
                <a:latin typeface="Times New Roman" panose="02020603050405020304" pitchFamily="18" charset="0"/>
                <a:cs typeface="Times New Roman" panose="02020603050405020304" pitchFamily="18" charset="0"/>
              </a:rPr>
              <a:t>design of the piston starts with the definition of the piston geometry </a:t>
            </a:r>
            <a:r>
              <a:rPr lang="en-IN" sz="2400" dirty="0" smtClean="0">
                <a:solidFill>
                  <a:srgbClr val="002060"/>
                </a:solidFill>
                <a:latin typeface="Times New Roman" panose="02020603050405020304" pitchFamily="18" charset="0"/>
                <a:cs typeface="Times New Roman" panose="02020603050405020304" pitchFamily="18" charset="0"/>
              </a:rPr>
              <a:t>using ‘Solidworks’ </a:t>
            </a:r>
            <a:r>
              <a:rPr lang="en-IN" sz="2400" dirty="0">
                <a:solidFill>
                  <a:srgbClr val="002060"/>
                </a:solidFill>
                <a:latin typeface="Times New Roman" panose="02020603050405020304" pitchFamily="18" charset="0"/>
                <a:cs typeface="Times New Roman" panose="02020603050405020304" pitchFamily="18" charset="0"/>
              </a:rPr>
              <a:t>software. This </a:t>
            </a:r>
            <a:r>
              <a:rPr lang="en-IN" sz="2400" dirty="0" smtClean="0">
                <a:solidFill>
                  <a:srgbClr val="002060"/>
                </a:solidFill>
                <a:latin typeface="Times New Roman" panose="02020603050405020304" pitchFamily="18" charset="0"/>
                <a:cs typeface="Times New Roman" panose="02020603050405020304" pitchFamily="18" charset="0"/>
              </a:rPr>
              <a:t>3D geometric </a:t>
            </a:r>
            <a:r>
              <a:rPr lang="en-IN" sz="2400" dirty="0">
                <a:solidFill>
                  <a:srgbClr val="002060"/>
                </a:solidFill>
                <a:latin typeface="Times New Roman" panose="02020603050405020304" pitchFamily="18" charset="0"/>
                <a:cs typeface="Times New Roman" panose="02020603050405020304" pitchFamily="18" charset="0"/>
              </a:rPr>
              <a:t>model is then imported to </a:t>
            </a:r>
            <a:r>
              <a:rPr lang="en-IN" sz="2400" dirty="0" smtClean="0">
                <a:solidFill>
                  <a:srgbClr val="002060"/>
                </a:solidFill>
                <a:latin typeface="Times New Roman" panose="02020603050405020304" pitchFamily="18" charset="0"/>
                <a:cs typeface="Times New Roman" panose="02020603050405020304" pitchFamily="18" charset="0"/>
              </a:rPr>
              <a:t>‘Ansys’ software </a:t>
            </a:r>
            <a:r>
              <a:rPr lang="en-IN" sz="2400" dirty="0">
                <a:solidFill>
                  <a:srgbClr val="002060"/>
                </a:solidFill>
                <a:latin typeface="Times New Roman" panose="02020603050405020304" pitchFamily="18" charset="0"/>
                <a:cs typeface="Times New Roman" panose="02020603050405020304" pitchFamily="18" charset="0"/>
              </a:rPr>
              <a:t>and analysed under the predicted service conditions before </a:t>
            </a:r>
            <a:r>
              <a:rPr lang="en-IN" sz="2400" dirty="0" smtClean="0">
                <a:solidFill>
                  <a:srgbClr val="002060"/>
                </a:solidFill>
                <a:latin typeface="Times New Roman" panose="02020603050405020304" pitchFamily="18" charset="0"/>
                <a:cs typeface="Times New Roman" panose="02020603050405020304" pitchFamily="18" charset="0"/>
              </a:rPr>
              <a:t>anything is </a:t>
            </a:r>
            <a:r>
              <a:rPr lang="en-IN" sz="2400" dirty="0">
                <a:solidFill>
                  <a:srgbClr val="002060"/>
                </a:solidFill>
                <a:latin typeface="Times New Roman" panose="02020603050405020304" pitchFamily="18" charset="0"/>
                <a:cs typeface="Times New Roman" panose="02020603050405020304" pitchFamily="18" charset="0"/>
              </a:rPr>
              <a:t>made. That speeds up the design and testing process, reduces the lead </a:t>
            </a:r>
            <a:r>
              <a:rPr lang="en-IN" sz="2400" dirty="0" smtClean="0">
                <a:solidFill>
                  <a:srgbClr val="002060"/>
                </a:solidFill>
                <a:latin typeface="Times New Roman" panose="02020603050405020304" pitchFamily="18" charset="0"/>
                <a:cs typeface="Times New Roman" panose="02020603050405020304" pitchFamily="18" charset="0"/>
              </a:rPr>
              <a:t>time to </a:t>
            </a:r>
            <a:r>
              <a:rPr lang="en-IN" sz="2400" dirty="0">
                <a:solidFill>
                  <a:srgbClr val="002060"/>
                </a:solidFill>
                <a:latin typeface="Times New Roman" panose="02020603050405020304" pitchFamily="18" charset="0"/>
                <a:cs typeface="Times New Roman" panose="02020603050405020304" pitchFamily="18" charset="0"/>
              </a:rPr>
              <a:t>create new pistons designs, and produces a better </a:t>
            </a:r>
            <a:r>
              <a:rPr lang="en-IN" sz="2400" dirty="0" smtClean="0">
                <a:solidFill>
                  <a:srgbClr val="002060"/>
                </a:solidFill>
                <a:latin typeface="Times New Roman" panose="02020603050405020304" pitchFamily="18" charset="0"/>
                <a:cs typeface="Times New Roman" panose="02020603050405020304" pitchFamily="18" charset="0"/>
              </a:rPr>
              <a:t>product.</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D80A70-3F87-405A-8C9A-E97208D0FC74}" type="slidenum">
              <a:rPr lang="en-IN" smtClean="0"/>
              <a:t>19</a:t>
            </a:fld>
            <a:endParaRPr lang="en-IN"/>
          </a:p>
        </p:txBody>
      </p:sp>
    </p:spTree>
    <p:extLst>
      <p:ext uri="{BB962C8B-B14F-4D97-AF65-F5344CB8AC3E}">
        <p14:creationId xmlns:p14="http://schemas.microsoft.com/office/powerpoint/2010/main" val="251319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145" y="1403444"/>
            <a:ext cx="11225167" cy="4478740"/>
          </a:xfrm>
        </p:spPr>
        <p:txBody>
          <a:bodyPr>
            <a:normAutofit/>
          </a:bodyPr>
          <a:lstStyle/>
          <a:p>
            <a:pPr algn="just"/>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To </a:t>
            </a:r>
            <a:r>
              <a:rPr lang="en-IN" sz="3600" b="1" dirty="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design an IC engine (piston and piston ring) by using </a:t>
            </a:r>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SolidWorks Software</a:t>
            </a:r>
            <a:endParaRPr lang="en-IN" sz="3600" b="1" dirty="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endParaRPr>
          </a:p>
          <a:p>
            <a:pPr algn="just"/>
            <a:r>
              <a:rPr lang="en-IN" sz="3600" b="1" dirty="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 </a:t>
            </a:r>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To </a:t>
            </a:r>
            <a:r>
              <a:rPr lang="en-IN" sz="3600" b="1" dirty="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perform the structural and thermal analysis (of </a:t>
            </a:r>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piston) </a:t>
            </a:r>
            <a:r>
              <a:rPr lang="en-IN" sz="3600" b="1" dirty="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using ANSYS </a:t>
            </a:r>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15 Software.</a:t>
            </a:r>
          </a:p>
          <a:p>
            <a:pPr algn="just"/>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To investigate the maximum stress using stress analysis.</a:t>
            </a:r>
          </a:p>
          <a:p>
            <a:pPr algn="just"/>
            <a:r>
              <a:rPr lang="en-IN" sz="3600" b="1" dirty="0" smtClean="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rPr>
              <a:t>To investigate the maximum temperature using thermal analysis.</a:t>
            </a:r>
            <a:endParaRPr lang="en-IN" sz="3600" b="1" dirty="0">
              <a:ln w="12700">
                <a:solidFill>
                  <a:schemeClr val="tx2">
                    <a:lumMod val="75000"/>
                  </a:schemeClr>
                </a:solidFill>
                <a:prstDash val="solid"/>
              </a:ln>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129136" y="409433"/>
            <a:ext cx="4083169" cy="830997"/>
          </a:xfrm>
          <a:prstGeom prst="rect">
            <a:avLst/>
          </a:prstGeom>
          <a:noFill/>
        </p:spPr>
        <p:txBody>
          <a:bodyPr wrap="none" lIns="91440" tIns="45720" rIns="91440" bIns="45720">
            <a:spAutoFit/>
          </a:bodyPr>
          <a:lstStyle/>
          <a:p>
            <a:r>
              <a:rPr lang="en-IN" sz="4800" b="1" i="0" u="none" strike="noStrike" baseline="0" dirty="0" smtClean="0">
                <a:solidFill>
                  <a:srgbClr val="C00000"/>
                </a:solidFill>
                <a:latin typeface="Times New Roman" panose="02020603050405020304" pitchFamily="18" charset="0"/>
              </a:rPr>
              <a:t>OBJECTIVES</a:t>
            </a:r>
          </a:p>
        </p:txBody>
      </p:sp>
    </p:spTree>
    <p:extLst>
      <p:ext uri="{BB962C8B-B14F-4D97-AF65-F5344CB8AC3E}">
        <p14:creationId xmlns:p14="http://schemas.microsoft.com/office/powerpoint/2010/main" val="1919788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 y="133921"/>
            <a:ext cx="11941792" cy="6222429"/>
          </a:xfrm>
        </p:spPr>
      </p:pic>
      <p:sp>
        <p:nvSpPr>
          <p:cNvPr id="3" name="Slide Number Placeholder 2"/>
          <p:cNvSpPr>
            <a:spLocks noGrp="1"/>
          </p:cNvSpPr>
          <p:nvPr>
            <p:ph type="sldNum" sz="quarter" idx="12"/>
          </p:nvPr>
        </p:nvSpPr>
        <p:spPr/>
        <p:txBody>
          <a:bodyPr/>
          <a:lstStyle/>
          <a:p>
            <a:fld id="{E2D80A70-3F87-405A-8C9A-E97208D0FC74}" type="slidenum">
              <a:rPr lang="en-IN" smtClean="0"/>
              <a:t>20</a:t>
            </a:fld>
            <a:endParaRPr lang="en-IN"/>
          </a:p>
        </p:txBody>
      </p:sp>
      <p:sp>
        <p:nvSpPr>
          <p:cNvPr id="5" name="Title 1"/>
          <p:cNvSpPr txBox="1">
            <a:spLocks/>
          </p:cNvSpPr>
          <p:nvPr/>
        </p:nvSpPr>
        <p:spPr>
          <a:xfrm>
            <a:off x="3057110" y="5974371"/>
            <a:ext cx="73561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latin typeface="+mn-lt"/>
              </a:rPr>
              <a:t>        </a:t>
            </a:r>
            <a:r>
              <a:rPr lang="en-IN" sz="2000" b="1" dirty="0" smtClean="0"/>
              <a:t>Figure : 3D Model of Piston in </a:t>
            </a:r>
            <a:r>
              <a:rPr lang="en-IN" sz="2000" b="1" dirty="0"/>
              <a:t>S</a:t>
            </a:r>
            <a:r>
              <a:rPr lang="en-IN" sz="2000" b="1" dirty="0" smtClean="0"/>
              <a:t>olidworks</a:t>
            </a:r>
            <a:endParaRPr lang="en-IN" sz="2000" dirty="0"/>
          </a:p>
        </p:txBody>
      </p:sp>
    </p:spTree>
    <p:extLst>
      <p:ext uri="{BB962C8B-B14F-4D97-AF65-F5344CB8AC3E}">
        <p14:creationId xmlns:p14="http://schemas.microsoft.com/office/powerpoint/2010/main" val="111175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1955439" cy="6858000"/>
          </a:xfrm>
        </p:spPr>
      </p:pic>
      <p:sp>
        <p:nvSpPr>
          <p:cNvPr id="3" name="Slide Number Placeholder 2"/>
          <p:cNvSpPr>
            <a:spLocks noGrp="1"/>
          </p:cNvSpPr>
          <p:nvPr>
            <p:ph type="sldNum" sz="quarter" idx="12"/>
          </p:nvPr>
        </p:nvSpPr>
        <p:spPr/>
        <p:txBody>
          <a:bodyPr/>
          <a:lstStyle/>
          <a:p>
            <a:fld id="{E2D80A70-3F87-405A-8C9A-E97208D0FC74}" type="slidenum">
              <a:rPr lang="en-IN" smtClean="0"/>
              <a:t>21</a:t>
            </a:fld>
            <a:endParaRPr lang="en-IN"/>
          </a:p>
        </p:txBody>
      </p:sp>
    </p:spTree>
    <p:extLst>
      <p:ext uri="{BB962C8B-B14F-4D97-AF65-F5344CB8AC3E}">
        <p14:creationId xmlns:p14="http://schemas.microsoft.com/office/powerpoint/2010/main" val="3245935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6448" y="201030"/>
            <a:ext cx="5704914" cy="767962"/>
          </a:xfrm>
        </p:spPr>
        <p:txBody>
          <a:bodyPr>
            <a:normAutofit/>
          </a:bodyPr>
          <a:lstStyle/>
          <a:p>
            <a:r>
              <a:rPr lang="en-IN" sz="3200"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COMPOSITE </a:t>
            </a:r>
            <a:r>
              <a:rPr lang="en-IN" sz="3200" b="1"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MATERIAL :-</a:t>
            </a:r>
            <a:endParaRPr lang="en-IN" sz="3200" b="1"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7828" y="809767"/>
            <a:ext cx="11022154" cy="5256662"/>
          </a:xfrm>
        </p:spPr>
        <p:txBody>
          <a:bodyPr>
            <a:noAutofit/>
          </a:bodyPr>
          <a:lstStyle/>
          <a:p>
            <a:pPr algn="just">
              <a:lnSpc>
                <a:spcPct val="150000"/>
              </a:lnSpc>
            </a:pPr>
            <a:r>
              <a:rPr lang="en-IN" sz="2800" dirty="0">
                <a:solidFill>
                  <a:srgbClr val="002060"/>
                </a:solidFill>
                <a:latin typeface="Times New Roman" panose="02020603050405020304" pitchFamily="18" charset="0"/>
                <a:cs typeface="Times New Roman" panose="02020603050405020304" pitchFamily="18" charset="0"/>
              </a:rPr>
              <a:t>Composite materials (also called composition materials or shortened </a:t>
            </a:r>
            <a:r>
              <a:rPr lang="en-IN" sz="2800" dirty="0" smtClean="0">
                <a:solidFill>
                  <a:srgbClr val="002060"/>
                </a:solidFill>
                <a:latin typeface="Times New Roman" panose="02020603050405020304" pitchFamily="18" charset="0"/>
                <a:cs typeface="Times New Roman" panose="02020603050405020304" pitchFamily="18" charset="0"/>
              </a:rPr>
              <a:t>to composites</a:t>
            </a:r>
            <a:r>
              <a:rPr lang="en-IN" sz="2800" dirty="0">
                <a:solidFill>
                  <a:srgbClr val="002060"/>
                </a:solidFill>
                <a:latin typeface="Times New Roman" panose="02020603050405020304" pitchFamily="18" charset="0"/>
                <a:cs typeface="Times New Roman" panose="02020603050405020304" pitchFamily="18" charset="0"/>
              </a:rPr>
              <a:t>) are materials made from two or more constituent materials </a:t>
            </a:r>
            <a:r>
              <a:rPr lang="en-IN" sz="2800" dirty="0" smtClean="0">
                <a:solidFill>
                  <a:srgbClr val="002060"/>
                </a:solidFill>
                <a:latin typeface="Times New Roman" panose="02020603050405020304" pitchFamily="18" charset="0"/>
                <a:cs typeface="Times New Roman" panose="02020603050405020304" pitchFamily="18" charset="0"/>
              </a:rPr>
              <a:t>with significantly </a:t>
            </a:r>
            <a:r>
              <a:rPr lang="en-IN" sz="2800" dirty="0">
                <a:solidFill>
                  <a:srgbClr val="002060"/>
                </a:solidFill>
                <a:latin typeface="Times New Roman" panose="02020603050405020304" pitchFamily="18" charset="0"/>
                <a:cs typeface="Times New Roman" panose="02020603050405020304" pitchFamily="18" charset="0"/>
              </a:rPr>
              <a:t>different physical or chemical properties, that when </a:t>
            </a:r>
            <a:r>
              <a:rPr lang="en-IN" sz="2800" dirty="0" smtClean="0">
                <a:solidFill>
                  <a:srgbClr val="002060"/>
                </a:solidFill>
                <a:latin typeface="Times New Roman" panose="02020603050405020304" pitchFamily="18" charset="0"/>
                <a:cs typeface="Times New Roman" panose="02020603050405020304" pitchFamily="18" charset="0"/>
              </a:rPr>
              <a:t>combined produce </a:t>
            </a:r>
            <a:r>
              <a:rPr lang="en-IN" sz="2800" dirty="0">
                <a:solidFill>
                  <a:srgbClr val="002060"/>
                </a:solidFill>
                <a:latin typeface="Times New Roman" panose="02020603050405020304" pitchFamily="18" charset="0"/>
                <a:cs typeface="Times New Roman" panose="02020603050405020304" pitchFamily="18" charset="0"/>
              </a:rPr>
              <a:t>a material with characteristics different from the </a:t>
            </a:r>
            <a:r>
              <a:rPr lang="en-IN" sz="2800" dirty="0" smtClean="0">
                <a:solidFill>
                  <a:srgbClr val="002060"/>
                </a:solidFill>
                <a:latin typeface="Times New Roman" panose="02020603050405020304" pitchFamily="18" charset="0"/>
                <a:cs typeface="Times New Roman" panose="02020603050405020304" pitchFamily="18" charset="0"/>
              </a:rPr>
              <a:t>individual components</a:t>
            </a:r>
            <a:r>
              <a:rPr lang="en-IN" sz="2800" dirty="0">
                <a:solidFill>
                  <a:srgbClr val="002060"/>
                </a:solidFill>
                <a:latin typeface="Times New Roman" panose="02020603050405020304" pitchFamily="18" charset="0"/>
                <a:cs typeface="Times New Roman" panose="02020603050405020304" pitchFamily="18" charset="0"/>
              </a:rPr>
              <a:t>. The individual components remain separate and distinct </a:t>
            </a:r>
            <a:r>
              <a:rPr lang="en-IN" sz="2800" dirty="0" smtClean="0">
                <a:solidFill>
                  <a:srgbClr val="002060"/>
                </a:solidFill>
                <a:latin typeface="Times New Roman" panose="02020603050405020304" pitchFamily="18" charset="0"/>
                <a:cs typeface="Times New Roman" panose="02020603050405020304" pitchFamily="18" charset="0"/>
              </a:rPr>
              <a:t>within the </a:t>
            </a:r>
            <a:r>
              <a:rPr lang="en-IN" sz="2800" dirty="0">
                <a:solidFill>
                  <a:srgbClr val="002060"/>
                </a:solidFill>
                <a:latin typeface="Times New Roman" panose="02020603050405020304" pitchFamily="18" charset="0"/>
                <a:cs typeface="Times New Roman" panose="02020603050405020304" pitchFamily="18" charset="0"/>
              </a:rPr>
              <a:t>finished structure. The new material may be preferred for many </a:t>
            </a:r>
            <a:r>
              <a:rPr lang="en-IN" sz="2800" dirty="0" smtClean="0">
                <a:solidFill>
                  <a:srgbClr val="002060"/>
                </a:solidFill>
                <a:latin typeface="Times New Roman" panose="02020603050405020304" pitchFamily="18" charset="0"/>
                <a:cs typeface="Times New Roman" panose="02020603050405020304" pitchFamily="18" charset="0"/>
              </a:rPr>
              <a:t>reasons common </a:t>
            </a:r>
            <a:r>
              <a:rPr lang="en-IN" sz="2800" dirty="0">
                <a:solidFill>
                  <a:srgbClr val="002060"/>
                </a:solidFill>
                <a:latin typeface="Times New Roman" panose="02020603050405020304" pitchFamily="18" charset="0"/>
                <a:cs typeface="Times New Roman" panose="02020603050405020304" pitchFamily="18" charset="0"/>
              </a:rPr>
              <a:t>examples include materials which are stronger, lighter or </a:t>
            </a:r>
            <a:r>
              <a:rPr lang="en-IN" sz="2800" dirty="0" smtClean="0">
                <a:solidFill>
                  <a:srgbClr val="002060"/>
                </a:solidFill>
                <a:latin typeface="Times New Roman" panose="02020603050405020304" pitchFamily="18" charset="0"/>
                <a:cs typeface="Times New Roman" panose="02020603050405020304" pitchFamily="18" charset="0"/>
              </a:rPr>
              <a:t>less expensive </a:t>
            </a:r>
            <a:r>
              <a:rPr lang="en-IN" sz="2800" dirty="0">
                <a:solidFill>
                  <a:srgbClr val="002060"/>
                </a:solidFill>
                <a:latin typeface="Times New Roman" panose="02020603050405020304" pitchFamily="18" charset="0"/>
                <a:cs typeface="Times New Roman" panose="02020603050405020304" pitchFamily="18" charset="0"/>
              </a:rPr>
              <a:t>when compared to traditional materials.</a:t>
            </a:r>
          </a:p>
        </p:txBody>
      </p:sp>
      <p:sp>
        <p:nvSpPr>
          <p:cNvPr id="4" name="Slide Number Placeholder 3"/>
          <p:cNvSpPr>
            <a:spLocks noGrp="1"/>
          </p:cNvSpPr>
          <p:nvPr>
            <p:ph type="sldNum" sz="quarter" idx="12"/>
          </p:nvPr>
        </p:nvSpPr>
        <p:spPr/>
        <p:txBody>
          <a:bodyPr/>
          <a:lstStyle/>
          <a:p>
            <a:fld id="{E2D80A70-3F87-405A-8C9A-E97208D0FC74}" type="slidenum">
              <a:rPr lang="en-IN" smtClean="0"/>
              <a:t>22</a:t>
            </a:fld>
            <a:endParaRPr lang="en-IN"/>
          </a:p>
        </p:txBody>
      </p:sp>
    </p:spTree>
    <p:extLst>
      <p:ext uri="{BB962C8B-B14F-4D97-AF65-F5344CB8AC3E}">
        <p14:creationId xmlns:p14="http://schemas.microsoft.com/office/powerpoint/2010/main" val="4137430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21152058"/>
              </p:ext>
            </p:extLst>
          </p:nvPr>
        </p:nvGraphicFramePr>
        <p:xfrm>
          <a:off x="163774" y="1132763"/>
          <a:ext cx="11682483" cy="5611353"/>
        </p:xfrm>
        <a:graphic>
          <a:graphicData uri="http://schemas.openxmlformats.org/drawingml/2006/table">
            <a:tbl>
              <a:tblPr firstRow="1" bandRow="1">
                <a:tableStyleId>{5C22544A-7EE6-4342-B048-85BDC9FD1C3A}</a:tableStyleId>
              </a:tblPr>
              <a:tblGrid>
                <a:gridCol w="3894161"/>
                <a:gridCol w="3894161"/>
                <a:gridCol w="3894161"/>
              </a:tblGrid>
              <a:tr h="1465383">
                <a:tc>
                  <a:txBody>
                    <a:bodyPr/>
                    <a:lstStyle/>
                    <a:p>
                      <a:endParaRPr lang="en-IN" dirty="0"/>
                    </a:p>
                  </a:txBody>
                  <a:tcPr/>
                </a:tc>
                <a:tc>
                  <a:txBody>
                    <a:bodyPr/>
                    <a:lstStyle/>
                    <a:p>
                      <a:pPr algn="ctr"/>
                      <a:r>
                        <a:rPr lang="en-IN" sz="3200" dirty="0" smtClean="0">
                          <a:solidFill>
                            <a:schemeClr val="bg1"/>
                          </a:solidFill>
                          <a:latin typeface="Times New Roman" panose="02020603050405020304" pitchFamily="18" charset="0"/>
                          <a:cs typeface="Times New Roman" panose="02020603050405020304" pitchFamily="18" charset="0"/>
                        </a:rPr>
                        <a:t>Al alloy</a:t>
                      </a:r>
                    </a:p>
                    <a:p>
                      <a:pPr algn="ctr"/>
                      <a:r>
                        <a:rPr lang="en-IN" sz="3200" dirty="0" smtClean="0">
                          <a:solidFill>
                            <a:schemeClr val="bg1"/>
                          </a:solidFill>
                          <a:latin typeface="Times New Roman" panose="02020603050405020304" pitchFamily="18" charset="0"/>
                          <a:cs typeface="Times New Roman" panose="02020603050405020304" pitchFamily="18" charset="0"/>
                        </a:rPr>
                        <a:t>  4032</a:t>
                      </a:r>
                      <a:endParaRPr lang="en-IN" sz="32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3200" dirty="0" smtClean="0">
                          <a:latin typeface="Times New Roman" panose="02020603050405020304" pitchFamily="18" charset="0"/>
                          <a:cs typeface="Times New Roman" panose="02020603050405020304" pitchFamily="18" charset="0"/>
                        </a:rPr>
                        <a:t>Titanium</a:t>
                      </a:r>
                    </a:p>
                    <a:p>
                      <a:pPr algn="ctr"/>
                      <a:r>
                        <a:rPr lang="en-IN" sz="3200" dirty="0" smtClean="0">
                          <a:latin typeface="Times New Roman" panose="02020603050405020304" pitchFamily="18" charset="0"/>
                          <a:cs typeface="Times New Roman" panose="02020603050405020304" pitchFamily="18" charset="0"/>
                        </a:rPr>
                        <a:t>Ti-6AI-4V</a:t>
                      </a:r>
                      <a:endParaRPr lang="en-IN" sz="3200" dirty="0">
                        <a:latin typeface="Times New Roman" panose="02020603050405020304" pitchFamily="18" charset="0"/>
                        <a:cs typeface="Times New Roman" panose="02020603050405020304" pitchFamily="18" charset="0"/>
                      </a:endParaRPr>
                    </a:p>
                  </a:txBody>
                  <a:tcPr/>
                </a:tc>
              </a:tr>
              <a:tr h="814100">
                <a:tc>
                  <a:txBody>
                    <a:bodyPr/>
                    <a:lstStyle/>
                    <a:p>
                      <a:pPr algn="ctr"/>
                      <a:r>
                        <a:rPr lang="en-IN" sz="2400" dirty="0" smtClean="0">
                          <a:latin typeface="Times New Roman" panose="02020603050405020304" pitchFamily="18" charset="0"/>
                          <a:cs typeface="Times New Roman" panose="02020603050405020304" pitchFamily="18" charset="0"/>
                        </a:rPr>
                        <a:t>Poisson</a:t>
                      </a:r>
                      <a:r>
                        <a:rPr lang="en-IN" sz="2400" baseline="0" dirty="0" smtClean="0">
                          <a:latin typeface="Times New Roman" panose="02020603050405020304" pitchFamily="18" charset="0"/>
                          <a:cs typeface="Times New Roman" panose="02020603050405020304" pitchFamily="18" charset="0"/>
                        </a:rPr>
                        <a:t> ratio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0.35</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0.342</a:t>
                      </a:r>
                      <a:endParaRPr lang="en-IN" sz="2400" dirty="0">
                        <a:latin typeface="Times New Roman" panose="02020603050405020304" pitchFamily="18" charset="0"/>
                        <a:cs typeface="Times New Roman" panose="02020603050405020304" pitchFamily="18" charset="0"/>
                      </a:endParaRPr>
                    </a:p>
                  </a:txBody>
                  <a:tcPr/>
                </a:tc>
              </a:tr>
              <a:tr h="518065">
                <a:tc>
                  <a:txBody>
                    <a:bodyPr/>
                    <a:lstStyle/>
                    <a:p>
                      <a:pPr algn="ctr"/>
                      <a:r>
                        <a:rPr lang="en-IN" sz="2400" dirty="0" smtClean="0">
                          <a:latin typeface="Times New Roman" panose="02020603050405020304" pitchFamily="18" charset="0"/>
                          <a:cs typeface="Times New Roman" panose="02020603050405020304" pitchFamily="18" charset="0"/>
                        </a:rPr>
                        <a:t>Modulus of</a:t>
                      </a:r>
                      <a:r>
                        <a:rPr lang="en-IN" sz="2400" baseline="0" dirty="0" smtClean="0">
                          <a:latin typeface="Times New Roman" panose="02020603050405020304" pitchFamily="18" charset="0"/>
                          <a:cs typeface="Times New Roman" panose="02020603050405020304" pitchFamily="18" charset="0"/>
                        </a:rPr>
                        <a:t> elasticity(GPa)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79</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113.8</a:t>
                      </a:r>
                      <a:endParaRPr lang="en-IN" sz="2400" dirty="0">
                        <a:latin typeface="Times New Roman" panose="02020603050405020304" pitchFamily="18" charset="0"/>
                        <a:cs typeface="Times New Roman" panose="02020603050405020304" pitchFamily="18" charset="0"/>
                      </a:endParaRPr>
                    </a:p>
                  </a:txBody>
                  <a:tcPr/>
                </a:tc>
              </a:tr>
              <a:tr h="814101">
                <a:tc>
                  <a:txBody>
                    <a:bodyPr/>
                    <a:lstStyle/>
                    <a:p>
                      <a:pPr algn="ctr"/>
                      <a:r>
                        <a:rPr lang="en-IN" sz="2400" dirty="0" smtClean="0">
                          <a:latin typeface="Times New Roman" panose="02020603050405020304" pitchFamily="18" charset="0"/>
                          <a:cs typeface="Times New Roman" panose="02020603050405020304" pitchFamily="18" charset="0"/>
                        </a:rPr>
                        <a:t>Thermal Conductivity</a:t>
                      </a:r>
                    </a:p>
                    <a:p>
                      <a:pPr algn="ctr"/>
                      <a:r>
                        <a:rPr lang="en-IN" sz="2400" dirty="0" smtClean="0">
                          <a:latin typeface="Times New Roman" panose="02020603050405020304" pitchFamily="18" charset="0"/>
                          <a:cs typeface="Times New Roman" panose="02020603050405020304" pitchFamily="18" charset="0"/>
                        </a:rPr>
                        <a:t>(w/m</a:t>
                      </a:r>
                      <a:r>
                        <a:rPr lang="en-IN" sz="2400" baseline="0" dirty="0" smtClean="0">
                          <a:latin typeface="Times New Roman" panose="02020603050405020304" pitchFamily="18" charset="0"/>
                          <a:cs typeface="Times New Roman" panose="02020603050405020304" pitchFamily="18" charset="0"/>
                        </a:rPr>
                        <a:t> k)</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155</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6.7</a:t>
                      </a:r>
                      <a:endParaRPr lang="en-IN" sz="2400" dirty="0">
                        <a:latin typeface="Times New Roman" panose="02020603050405020304" pitchFamily="18" charset="0"/>
                        <a:cs typeface="Times New Roman" panose="02020603050405020304" pitchFamily="18" charset="0"/>
                      </a:endParaRPr>
                    </a:p>
                  </a:txBody>
                  <a:tcPr/>
                </a:tc>
              </a:tr>
              <a:tr h="843704">
                <a:tc>
                  <a:txBody>
                    <a:bodyPr/>
                    <a:lstStyle/>
                    <a:p>
                      <a:pPr algn="ctr"/>
                      <a:r>
                        <a:rPr lang="en-IN" sz="2400" dirty="0" smtClean="0">
                          <a:latin typeface="Times New Roman" panose="02020603050405020304" pitchFamily="18" charset="0"/>
                          <a:cs typeface="Times New Roman" panose="02020603050405020304" pitchFamily="18" charset="0"/>
                        </a:rPr>
                        <a:t>Ultimate tensile strength</a:t>
                      </a:r>
                    </a:p>
                    <a:p>
                      <a:pPr algn="ctr"/>
                      <a:r>
                        <a:rPr lang="en-IN" sz="2400" dirty="0" smtClean="0">
                          <a:latin typeface="Times New Roman" panose="02020603050405020304" pitchFamily="18" charset="0"/>
                          <a:cs typeface="Times New Roman" panose="02020603050405020304" pitchFamily="18" charset="0"/>
                        </a:rPr>
                        <a:t>(MPa)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380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950</a:t>
                      </a:r>
                      <a:endParaRPr lang="en-IN" sz="2400" dirty="0">
                        <a:latin typeface="Times New Roman" panose="02020603050405020304" pitchFamily="18" charset="0"/>
                        <a:cs typeface="Times New Roman" panose="02020603050405020304" pitchFamily="18" charset="0"/>
                      </a:endParaRPr>
                    </a:p>
                  </a:txBody>
                  <a:tcPr/>
                </a:tc>
              </a:tr>
              <a:tr h="689941">
                <a:tc>
                  <a:txBody>
                    <a:bodyPr/>
                    <a:lstStyle/>
                    <a:p>
                      <a:pPr algn="ctr"/>
                      <a:r>
                        <a:rPr lang="en-IN" sz="2400" dirty="0" smtClean="0">
                          <a:latin typeface="Times New Roman" panose="02020603050405020304" pitchFamily="18" charset="0"/>
                          <a:cs typeface="Times New Roman" panose="02020603050405020304" pitchFamily="18" charset="0"/>
                        </a:rPr>
                        <a:t>Yield tensile</a:t>
                      </a:r>
                      <a:r>
                        <a:rPr lang="en-IN" sz="2400" baseline="0" dirty="0" smtClean="0">
                          <a:latin typeface="Times New Roman" panose="02020603050405020304" pitchFamily="18" charset="0"/>
                          <a:cs typeface="Times New Roman" panose="02020603050405020304" pitchFamily="18" charset="0"/>
                        </a:rPr>
                        <a:t> strength (MPa)</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315</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880</a:t>
                      </a:r>
                      <a:endParaRPr lang="en-IN" sz="2400" dirty="0">
                        <a:latin typeface="Times New Roman" panose="02020603050405020304" pitchFamily="18" charset="0"/>
                        <a:cs typeface="Times New Roman" panose="02020603050405020304" pitchFamily="18" charset="0"/>
                      </a:endParaRPr>
                    </a:p>
                  </a:txBody>
                  <a:tcPr/>
                </a:tc>
              </a:tr>
              <a:tr h="436641">
                <a:tc>
                  <a:txBody>
                    <a:bodyPr/>
                    <a:lstStyle/>
                    <a:p>
                      <a:pPr algn="ctr"/>
                      <a:r>
                        <a:rPr lang="en-IN" sz="2400" dirty="0" smtClean="0">
                          <a:latin typeface="Times New Roman" panose="02020603050405020304" pitchFamily="18" charset="0"/>
                          <a:cs typeface="Times New Roman" panose="02020603050405020304" pitchFamily="18" charset="0"/>
                        </a:rPr>
                        <a:t>Density g/cc</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2.68</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latin typeface="Times New Roman" panose="02020603050405020304" pitchFamily="18" charset="0"/>
                          <a:cs typeface="Times New Roman" panose="02020603050405020304" pitchFamily="18" charset="0"/>
                        </a:rPr>
                        <a:t>4.43</a:t>
                      </a:r>
                      <a:endParaRPr lang="en-IN" sz="2400" dirty="0">
                        <a:latin typeface="Times New Roman" panose="02020603050405020304" pitchFamily="18" charset="0"/>
                        <a:cs typeface="Times New Roman" panose="02020603050405020304" pitchFamily="18" charset="0"/>
                      </a:endParaRPr>
                    </a:p>
                  </a:txBody>
                  <a:tcPr/>
                </a:tc>
              </a:tr>
            </a:tbl>
          </a:graphicData>
        </a:graphic>
      </p:graphicFrame>
      <p:sp>
        <p:nvSpPr>
          <p:cNvPr id="7" name="Rectangle 6"/>
          <p:cNvSpPr/>
          <p:nvPr/>
        </p:nvSpPr>
        <p:spPr>
          <a:xfrm>
            <a:off x="2204487" y="265079"/>
            <a:ext cx="8987460" cy="646331"/>
          </a:xfrm>
          <a:prstGeom prst="rect">
            <a:avLst/>
          </a:prstGeom>
          <a:noFill/>
        </p:spPr>
        <p:txBody>
          <a:bodyPr wrap="none" lIns="91440" tIns="45720" rIns="91440" bIns="45720">
            <a:spAutoFit/>
          </a:bodyPr>
          <a:lstStyle/>
          <a:p>
            <a:pPr algn="ctr"/>
            <a:r>
              <a:rPr lang="en-IN" sz="3600" b="1" cap="none" spc="0" dirty="0">
                <a:ln w="0"/>
                <a:solidFill>
                  <a:schemeClr val="tx1">
                    <a:lumMod val="95000"/>
                    <a:lumOff val="5000"/>
                  </a:schemeClr>
                </a:solidFill>
                <a:latin typeface="Times New Roman" panose="02020603050405020304" pitchFamily="18" charset="0"/>
                <a:cs typeface="Times New Roman" panose="02020603050405020304" pitchFamily="18" charset="0"/>
              </a:rPr>
              <a:t>MATERIALS AND THEIR </a:t>
            </a:r>
            <a:r>
              <a:rPr lang="en-IN" sz="3600" b="1" cap="none" spc="0" dirty="0" smtClean="0">
                <a:ln w="0"/>
                <a:solidFill>
                  <a:schemeClr val="tx1">
                    <a:lumMod val="95000"/>
                    <a:lumOff val="5000"/>
                  </a:schemeClr>
                </a:solidFill>
                <a:latin typeface="Times New Roman" panose="02020603050405020304" pitchFamily="18" charset="0"/>
                <a:cs typeface="Times New Roman" panose="02020603050405020304" pitchFamily="18" charset="0"/>
              </a:rPr>
              <a:t>PROPERTIES:-</a:t>
            </a:r>
            <a:endParaRPr lang="en-IN" sz="3600" b="1" cap="none" spc="0" dirty="0">
              <a:ln w="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2D80A70-3F87-405A-8C9A-E97208D0FC74}" type="slidenum">
              <a:rPr lang="en-IN" smtClean="0"/>
              <a:t>23</a:t>
            </a:fld>
            <a:endParaRPr lang="en-IN"/>
          </a:p>
        </p:txBody>
      </p:sp>
    </p:spTree>
    <p:extLst>
      <p:ext uri="{BB962C8B-B14F-4D97-AF65-F5344CB8AC3E}">
        <p14:creationId xmlns:p14="http://schemas.microsoft.com/office/powerpoint/2010/main" val="3149673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62" y="1442971"/>
            <a:ext cx="11232259" cy="4575691"/>
          </a:xfrm>
        </p:spPr>
        <p:txBody>
          <a:bodyPr>
            <a:normAutofit fontScale="90000"/>
          </a:bodyPr>
          <a:lstStyle/>
          <a:p>
            <a:pPr marL="571500" indent="-57150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piston </a:t>
            </a:r>
            <a:r>
              <a:rPr lang="en-IN" dirty="0" smtClean="0">
                <a:latin typeface="Times New Roman" panose="02020603050405020304" pitchFamily="18" charset="0"/>
                <a:cs typeface="Times New Roman" panose="02020603050405020304" pitchFamily="18" charset="0"/>
              </a:rPr>
              <a:t>and piston rings are </a:t>
            </a:r>
            <a:r>
              <a:rPr lang="en-IN" dirty="0">
                <a:latin typeface="Times New Roman" panose="02020603050405020304" pitchFamily="18" charset="0"/>
                <a:cs typeface="Times New Roman" panose="02020603050405020304" pitchFamily="18" charset="0"/>
              </a:rPr>
              <a:t>designed according to procedures </a:t>
            </a:r>
            <a:r>
              <a:rPr lang="en-IN" dirty="0" smtClean="0">
                <a:latin typeface="Times New Roman" panose="02020603050405020304" pitchFamily="18" charset="0"/>
                <a:cs typeface="Times New Roman" panose="02020603050405020304" pitchFamily="18" charset="0"/>
              </a:rPr>
              <a:t>and specifications </a:t>
            </a:r>
            <a:r>
              <a:rPr lang="en-IN" dirty="0">
                <a:latin typeface="Times New Roman" panose="02020603050405020304" pitchFamily="18" charset="0"/>
                <a:cs typeface="Times New Roman" panose="02020603050405020304" pitchFamily="18" charset="0"/>
              </a:rPr>
              <a:t>given </a:t>
            </a:r>
            <a:r>
              <a:rPr lang="en-IN" dirty="0" smtClean="0">
                <a:latin typeface="Times New Roman" panose="02020603050405020304" pitchFamily="18" charset="0"/>
                <a:cs typeface="Times New Roman" panose="02020603050405020304" pitchFamily="18" charset="0"/>
              </a:rPr>
              <a:t>in machine </a:t>
            </a:r>
            <a:r>
              <a:rPr lang="en-IN" dirty="0">
                <a:latin typeface="Times New Roman" panose="02020603050405020304" pitchFamily="18" charset="0"/>
                <a:cs typeface="Times New Roman" panose="02020603050405020304" pitchFamily="18" charset="0"/>
              </a:rPr>
              <a:t>design and design data book. Dimensions are calculated and these are used for </a:t>
            </a:r>
            <a:r>
              <a:rPr lang="en-IN" dirty="0" smtClean="0">
                <a:latin typeface="Times New Roman" panose="02020603050405020304" pitchFamily="18" charset="0"/>
                <a:cs typeface="Times New Roman" panose="02020603050405020304" pitchFamily="18" charset="0"/>
              </a:rPr>
              <a:t>modelling the piston in Solidworks.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432863" y="374261"/>
            <a:ext cx="10629385" cy="769441"/>
          </a:xfrm>
          <a:prstGeom prst="rect">
            <a:avLst/>
          </a:prstGeom>
          <a:noFill/>
        </p:spPr>
        <p:txBody>
          <a:bodyPr wrap="none" lIns="91440" tIns="45720" rIns="91440" bIns="45720">
            <a:spAutoFit/>
          </a:bodyPr>
          <a:lstStyle/>
          <a:p>
            <a:pPr algn="ctr"/>
            <a:r>
              <a:rPr lang="en-IN" sz="4400" b="0" cap="none" spc="0" dirty="0">
                <a:ln w="0"/>
                <a:solidFill>
                  <a:schemeClr val="accent1"/>
                </a:solidFill>
                <a:effectLst>
                  <a:outerShdw blurRad="38100" dist="25400" dir="5400000" algn="ctr" rotWithShape="0">
                    <a:srgbClr val="6E747A">
                      <a:alpha val="43000"/>
                    </a:srgbClr>
                  </a:outerShdw>
                </a:effectLst>
                <a:latin typeface="Times-Bold"/>
              </a:rPr>
              <a:t>MATERIALS AND THEIR </a:t>
            </a:r>
            <a:r>
              <a:rPr lang="en-IN" sz="4400" b="0" cap="none" spc="0" dirty="0" smtClean="0">
                <a:ln w="0"/>
                <a:solidFill>
                  <a:schemeClr val="accent1"/>
                </a:solidFill>
                <a:effectLst>
                  <a:outerShdw blurRad="38100" dist="25400" dir="5400000" algn="ctr" rotWithShape="0">
                    <a:srgbClr val="6E747A">
                      <a:alpha val="43000"/>
                    </a:srgbClr>
                  </a:outerShdw>
                </a:effectLst>
                <a:latin typeface="Times-Bold"/>
              </a:rPr>
              <a:t>PROPERTIES:-</a:t>
            </a:r>
            <a:endParaRPr lang="en-IN" sz="4400" b="0" cap="none" spc="0" dirty="0">
              <a:ln w="0"/>
              <a:solidFill>
                <a:schemeClr val="accent1"/>
              </a:solidFill>
              <a:effectLst>
                <a:outerShdw blurRad="38100" dist="25400" dir="5400000" algn="ctr" rotWithShape="0">
                  <a:srgbClr val="6E747A">
                    <a:alpha val="43000"/>
                  </a:srgbClr>
                </a:outerShdw>
              </a:effectLst>
            </a:endParaRPr>
          </a:p>
        </p:txBody>
      </p:sp>
      <p:sp>
        <p:nvSpPr>
          <p:cNvPr id="3" name="Slide Number Placeholder 2"/>
          <p:cNvSpPr>
            <a:spLocks noGrp="1"/>
          </p:cNvSpPr>
          <p:nvPr>
            <p:ph type="sldNum" sz="quarter" idx="12"/>
          </p:nvPr>
        </p:nvSpPr>
        <p:spPr/>
        <p:txBody>
          <a:bodyPr/>
          <a:lstStyle/>
          <a:p>
            <a:fld id="{E2D80A70-3F87-405A-8C9A-E97208D0FC74}" type="slidenum">
              <a:rPr lang="en-IN" smtClean="0"/>
              <a:t>24</a:t>
            </a:fld>
            <a:endParaRPr lang="en-IN"/>
          </a:p>
        </p:txBody>
      </p:sp>
    </p:spTree>
    <p:extLst>
      <p:ext uri="{BB962C8B-B14F-4D97-AF65-F5344CB8AC3E}">
        <p14:creationId xmlns:p14="http://schemas.microsoft.com/office/powerpoint/2010/main" val="2300752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3776"/>
            <a:ext cx="12141317" cy="6305263"/>
          </a:xfrm>
        </p:spPr>
      </p:pic>
      <p:sp>
        <p:nvSpPr>
          <p:cNvPr id="2" name="Slide Number Placeholder 1"/>
          <p:cNvSpPr>
            <a:spLocks noGrp="1"/>
          </p:cNvSpPr>
          <p:nvPr>
            <p:ph type="sldNum" sz="quarter" idx="12"/>
          </p:nvPr>
        </p:nvSpPr>
        <p:spPr/>
        <p:txBody>
          <a:bodyPr/>
          <a:lstStyle/>
          <a:p>
            <a:fld id="{E2D80A70-3F87-405A-8C9A-E97208D0FC74}" type="slidenum">
              <a:rPr lang="en-IN" smtClean="0"/>
              <a:t>25</a:t>
            </a:fld>
            <a:endParaRPr lang="en-IN"/>
          </a:p>
        </p:txBody>
      </p:sp>
      <p:sp>
        <p:nvSpPr>
          <p:cNvPr id="5" name="Title 1"/>
          <p:cNvSpPr txBox="1">
            <a:spLocks/>
          </p:cNvSpPr>
          <p:nvPr/>
        </p:nvSpPr>
        <p:spPr>
          <a:xfrm>
            <a:off x="3057110" y="5974371"/>
            <a:ext cx="73561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       Figure : 3D Model of Piston ring in </a:t>
            </a:r>
            <a:r>
              <a:rPr lang="en-IN" sz="2000" b="1" dirty="0"/>
              <a:t>S</a:t>
            </a:r>
            <a:r>
              <a:rPr lang="en-IN" sz="2000" b="1" dirty="0" smtClean="0"/>
              <a:t>olidworks</a:t>
            </a:r>
            <a:endParaRPr lang="en-IN" sz="2000" dirty="0"/>
          </a:p>
        </p:txBody>
      </p:sp>
    </p:spTree>
    <p:extLst>
      <p:ext uri="{BB962C8B-B14F-4D97-AF65-F5344CB8AC3E}">
        <p14:creationId xmlns:p14="http://schemas.microsoft.com/office/powerpoint/2010/main" val="2714668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67310" cy="6356349"/>
          </a:xfrm>
        </p:spPr>
      </p:pic>
      <p:sp>
        <p:nvSpPr>
          <p:cNvPr id="3" name="Slide Number Placeholder 2"/>
          <p:cNvSpPr>
            <a:spLocks noGrp="1"/>
          </p:cNvSpPr>
          <p:nvPr>
            <p:ph type="sldNum" sz="quarter" idx="12"/>
          </p:nvPr>
        </p:nvSpPr>
        <p:spPr/>
        <p:txBody>
          <a:bodyPr/>
          <a:lstStyle/>
          <a:p>
            <a:fld id="{E2D80A70-3F87-405A-8C9A-E97208D0FC74}" type="slidenum">
              <a:rPr lang="en-IN" smtClean="0"/>
              <a:t>26</a:t>
            </a:fld>
            <a:endParaRPr lang="en-IN"/>
          </a:p>
        </p:txBody>
      </p:sp>
      <p:sp>
        <p:nvSpPr>
          <p:cNvPr id="5" name="Title 1"/>
          <p:cNvSpPr txBox="1">
            <a:spLocks/>
          </p:cNvSpPr>
          <p:nvPr/>
        </p:nvSpPr>
        <p:spPr>
          <a:xfrm>
            <a:off x="3057110" y="5974371"/>
            <a:ext cx="73561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           Figure : 3D Model of Piston in </a:t>
            </a:r>
            <a:r>
              <a:rPr lang="en-IN" sz="2000" b="1" dirty="0"/>
              <a:t>S</a:t>
            </a:r>
            <a:r>
              <a:rPr lang="en-IN" sz="2000" b="1" dirty="0" smtClean="0"/>
              <a:t>olidworks</a:t>
            </a:r>
            <a:endParaRPr lang="en-IN" sz="2000" dirty="0"/>
          </a:p>
        </p:txBody>
      </p:sp>
    </p:spTree>
    <p:extLst>
      <p:ext uri="{BB962C8B-B14F-4D97-AF65-F5344CB8AC3E}">
        <p14:creationId xmlns:p14="http://schemas.microsoft.com/office/powerpoint/2010/main" val="2567377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27</a:t>
            </a:fld>
            <a:endParaRPr lang="en-IN"/>
          </a:p>
        </p:txBody>
      </p:sp>
      <p:pic>
        <p:nvPicPr>
          <p:cNvPr id="4" name="Picture 3"/>
          <p:cNvPicPr>
            <a:picLocks noChangeAspect="1"/>
          </p:cNvPicPr>
          <p:nvPr/>
        </p:nvPicPr>
        <p:blipFill>
          <a:blip r:embed="rId3"/>
          <a:stretch>
            <a:fillRect/>
          </a:stretch>
        </p:blipFill>
        <p:spPr>
          <a:xfrm>
            <a:off x="-1" y="814369"/>
            <a:ext cx="6100549" cy="5149703"/>
          </a:xfrm>
          <a:prstGeom prst="rect">
            <a:avLst/>
          </a:prstGeom>
        </p:spPr>
      </p:pic>
      <p:sp>
        <p:nvSpPr>
          <p:cNvPr id="6" name="Rectangle 5"/>
          <p:cNvSpPr/>
          <p:nvPr/>
        </p:nvSpPr>
        <p:spPr>
          <a:xfrm>
            <a:off x="3812729" y="87655"/>
            <a:ext cx="5006692" cy="646331"/>
          </a:xfrm>
          <a:prstGeom prst="rect">
            <a:avLst/>
          </a:prstGeom>
          <a:noFill/>
        </p:spPr>
        <p:txBody>
          <a:bodyPr wrap="none" lIns="91440" tIns="45720" rIns="91440" bIns="45720">
            <a:spAutoFit/>
          </a:bodyPr>
          <a:lstStyle/>
          <a:p>
            <a:pPr algn="ctr"/>
            <a:r>
              <a:rPr lang="en-IN" sz="3600" b="1" dirty="0" smtClean="0">
                <a:ln w="0"/>
                <a:solidFill>
                  <a:schemeClr val="tx1">
                    <a:lumMod val="95000"/>
                    <a:lumOff val="5000"/>
                  </a:schemeClr>
                </a:solidFill>
                <a:latin typeface="Times New Roman" panose="02020603050405020304" pitchFamily="18" charset="0"/>
                <a:cs typeface="Times New Roman" panose="02020603050405020304" pitchFamily="18" charset="0"/>
              </a:rPr>
              <a:t>Analysis of Al alloy 4032</a:t>
            </a:r>
            <a:endParaRPr lang="en-IN" sz="3600" b="1" cap="none" spc="0" dirty="0">
              <a:ln w="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 y="6149963"/>
            <a:ext cx="6100550" cy="7080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Total </a:t>
            </a:r>
            <a:r>
              <a:rPr lang="en-IN" sz="2000" b="1" dirty="0"/>
              <a:t>deformation on </a:t>
            </a:r>
            <a:r>
              <a:rPr lang="en-IN" sz="2000" b="1" dirty="0" smtClean="0"/>
              <a:t>Alloy 4032 Piston</a:t>
            </a:r>
            <a:endParaRPr lang="en-IN" sz="2000" dirty="0">
              <a:latin typeface="+mn-lt"/>
            </a:endParaRPr>
          </a:p>
        </p:txBody>
      </p:sp>
      <p:pic>
        <p:nvPicPr>
          <p:cNvPr id="9" name="Picture 8"/>
          <p:cNvPicPr>
            <a:picLocks noChangeAspect="1"/>
          </p:cNvPicPr>
          <p:nvPr/>
        </p:nvPicPr>
        <p:blipFill>
          <a:blip r:embed="rId4"/>
          <a:stretch>
            <a:fillRect/>
          </a:stretch>
        </p:blipFill>
        <p:spPr>
          <a:xfrm>
            <a:off x="6277971" y="814368"/>
            <a:ext cx="5914030" cy="5149703"/>
          </a:xfrm>
          <a:prstGeom prst="rect">
            <a:avLst/>
          </a:prstGeom>
        </p:spPr>
      </p:pic>
      <p:sp>
        <p:nvSpPr>
          <p:cNvPr id="10" name="Title 1"/>
          <p:cNvSpPr txBox="1">
            <a:spLocks/>
          </p:cNvSpPr>
          <p:nvPr/>
        </p:nvSpPr>
        <p:spPr>
          <a:xfrm>
            <a:off x="6908624" y="6081722"/>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Equivalent Stress of Al alloy 4032 Piston</a:t>
            </a:r>
            <a:endParaRPr lang="en-IN" sz="2000" dirty="0">
              <a:latin typeface="+mn-lt"/>
            </a:endParaRPr>
          </a:p>
        </p:txBody>
      </p:sp>
    </p:spTree>
    <p:extLst>
      <p:ext uri="{BB962C8B-B14F-4D97-AF65-F5344CB8AC3E}">
        <p14:creationId xmlns:p14="http://schemas.microsoft.com/office/powerpoint/2010/main" val="3911052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28</a:t>
            </a:fld>
            <a:endParaRPr lang="en-IN"/>
          </a:p>
        </p:txBody>
      </p:sp>
      <p:pic>
        <p:nvPicPr>
          <p:cNvPr id="3" name="Picture 2"/>
          <p:cNvPicPr>
            <a:picLocks noChangeAspect="1"/>
          </p:cNvPicPr>
          <p:nvPr/>
        </p:nvPicPr>
        <p:blipFill>
          <a:blip r:embed="rId2"/>
          <a:stretch>
            <a:fillRect/>
          </a:stretch>
        </p:blipFill>
        <p:spPr>
          <a:xfrm>
            <a:off x="-1" y="0"/>
            <a:ext cx="5909481" cy="5622877"/>
          </a:xfrm>
          <a:prstGeom prst="rect">
            <a:avLst/>
          </a:prstGeom>
        </p:spPr>
      </p:pic>
      <p:sp>
        <p:nvSpPr>
          <p:cNvPr id="5" name="Title 1"/>
          <p:cNvSpPr txBox="1">
            <a:spLocks/>
          </p:cNvSpPr>
          <p:nvPr/>
        </p:nvSpPr>
        <p:spPr>
          <a:xfrm>
            <a:off x="-10812" y="6081724"/>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Normal stress on Al </a:t>
            </a:r>
            <a:r>
              <a:rPr lang="en-IN" sz="2000" b="1" dirty="0"/>
              <a:t>a</a:t>
            </a:r>
            <a:r>
              <a:rPr lang="en-IN" sz="2000" b="1" dirty="0" smtClean="0"/>
              <a:t>lloy 4032 Piston</a:t>
            </a:r>
            <a:endParaRPr lang="en-IN" sz="2000" dirty="0">
              <a:latin typeface="+mn-lt"/>
            </a:endParaRPr>
          </a:p>
        </p:txBody>
      </p:sp>
      <p:pic>
        <p:nvPicPr>
          <p:cNvPr id="7" name="Picture 6"/>
          <p:cNvPicPr>
            <a:picLocks noChangeAspect="1"/>
          </p:cNvPicPr>
          <p:nvPr/>
        </p:nvPicPr>
        <p:blipFill>
          <a:blip r:embed="rId3"/>
          <a:stretch>
            <a:fillRect/>
          </a:stretch>
        </p:blipFill>
        <p:spPr>
          <a:xfrm>
            <a:off x="6182436" y="1"/>
            <a:ext cx="6009564" cy="5708175"/>
          </a:xfrm>
          <a:prstGeom prst="rect">
            <a:avLst/>
          </a:prstGeom>
        </p:spPr>
      </p:pic>
      <p:sp>
        <p:nvSpPr>
          <p:cNvPr id="8" name="Title 1"/>
          <p:cNvSpPr txBox="1">
            <a:spLocks/>
          </p:cNvSpPr>
          <p:nvPr/>
        </p:nvSpPr>
        <p:spPr>
          <a:xfrm>
            <a:off x="6499193" y="6095368"/>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Equivalent elastic strain on Al alloy 4032 Piston</a:t>
            </a:r>
            <a:endParaRPr lang="en-IN" sz="2000" dirty="0">
              <a:latin typeface="+mn-lt"/>
            </a:endParaRPr>
          </a:p>
        </p:txBody>
      </p:sp>
    </p:spTree>
    <p:extLst>
      <p:ext uri="{BB962C8B-B14F-4D97-AF65-F5344CB8AC3E}">
        <p14:creationId xmlns:p14="http://schemas.microsoft.com/office/powerpoint/2010/main" val="896939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29</a:t>
            </a:fld>
            <a:endParaRPr lang="en-IN"/>
          </a:p>
        </p:txBody>
      </p:sp>
      <p:sp>
        <p:nvSpPr>
          <p:cNvPr id="3" name="Rectangle 2"/>
          <p:cNvSpPr/>
          <p:nvPr/>
        </p:nvSpPr>
        <p:spPr>
          <a:xfrm>
            <a:off x="3928148" y="87655"/>
            <a:ext cx="4775859" cy="646331"/>
          </a:xfrm>
          <a:prstGeom prst="rect">
            <a:avLst/>
          </a:prstGeom>
          <a:noFill/>
        </p:spPr>
        <p:txBody>
          <a:bodyPr wrap="none" lIns="91440" tIns="45720" rIns="91440" bIns="45720">
            <a:spAutoFit/>
          </a:bodyPr>
          <a:lstStyle/>
          <a:p>
            <a:pPr algn="ctr"/>
            <a:r>
              <a:rPr lang="en-IN" sz="3600" b="1" dirty="0" smtClean="0">
                <a:ln w="0"/>
                <a:solidFill>
                  <a:schemeClr val="tx1">
                    <a:lumMod val="95000"/>
                    <a:lumOff val="5000"/>
                  </a:schemeClr>
                </a:solidFill>
                <a:latin typeface="Times New Roman" panose="02020603050405020304" pitchFamily="18" charset="0"/>
                <a:cs typeface="Times New Roman" panose="02020603050405020304" pitchFamily="18" charset="0"/>
              </a:rPr>
              <a:t>Results of Al alloy 4032</a:t>
            </a:r>
            <a:endParaRPr lang="en-IN" sz="3600" b="1" cap="none" spc="0" dirty="0">
              <a:ln w="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73040235"/>
              </p:ext>
            </p:extLst>
          </p:nvPr>
        </p:nvGraphicFramePr>
        <p:xfrm>
          <a:off x="955344" y="1388406"/>
          <a:ext cx="10167580" cy="4821324"/>
        </p:xfrm>
        <a:graphic>
          <a:graphicData uri="http://schemas.openxmlformats.org/drawingml/2006/table">
            <a:tbl>
              <a:tblPr firstRow="1" bandRow="1">
                <a:tableStyleId>{5C22544A-7EE6-4342-B048-85BDC9FD1C3A}</a:tableStyleId>
              </a:tblPr>
              <a:tblGrid>
                <a:gridCol w="2033516"/>
                <a:gridCol w="2033516"/>
                <a:gridCol w="2033516"/>
                <a:gridCol w="2033516"/>
                <a:gridCol w="2033516"/>
              </a:tblGrid>
              <a:tr h="1607108">
                <a:tc>
                  <a:txBody>
                    <a:bodyPr/>
                    <a:lstStyle/>
                    <a:p>
                      <a:pPr algn="ctr"/>
                      <a:endParaRPr lang="en-IN" sz="2400" dirty="0"/>
                    </a:p>
                  </a:txBody>
                  <a:tcPr/>
                </a:tc>
                <a:tc>
                  <a:txBody>
                    <a:bodyPr/>
                    <a:lstStyle/>
                    <a:p>
                      <a:pPr algn="ctr"/>
                      <a:r>
                        <a:rPr lang="en-IN" sz="2400" dirty="0" smtClean="0"/>
                        <a:t>Total deformation</a:t>
                      </a:r>
                    </a:p>
                    <a:p>
                      <a:pPr algn="ctr"/>
                      <a:r>
                        <a:rPr lang="en-IN" sz="2400" dirty="0" smtClean="0"/>
                        <a:t> (mm)</a:t>
                      </a:r>
                      <a:endParaRPr lang="en-IN" sz="2400" dirty="0"/>
                    </a:p>
                  </a:txBody>
                  <a:tcPr/>
                </a:tc>
                <a:tc>
                  <a:txBody>
                    <a:bodyPr/>
                    <a:lstStyle/>
                    <a:p>
                      <a:pPr algn="ctr"/>
                      <a:r>
                        <a:rPr lang="en-IN" sz="2400" dirty="0" smtClean="0"/>
                        <a:t>Equivalent stress</a:t>
                      </a:r>
                    </a:p>
                    <a:p>
                      <a:pPr algn="ctr"/>
                      <a:r>
                        <a:rPr lang="en-IN" sz="2400" dirty="0" smtClean="0"/>
                        <a:t>  (MPa)</a:t>
                      </a:r>
                      <a:endParaRPr lang="en-IN" sz="2400" dirty="0"/>
                    </a:p>
                  </a:txBody>
                  <a:tcPr/>
                </a:tc>
                <a:tc>
                  <a:txBody>
                    <a:bodyPr/>
                    <a:lstStyle/>
                    <a:p>
                      <a:pPr algn="ctr"/>
                      <a:r>
                        <a:rPr lang="en-IN" sz="2400" dirty="0" smtClean="0"/>
                        <a:t>Equivalent</a:t>
                      </a:r>
                      <a:r>
                        <a:rPr lang="en-IN" sz="2400" baseline="0" dirty="0" smtClean="0"/>
                        <a:t> strain</a:t>
                      </a:r>
                      <a:endParaRPr lang="en-IN" sz="2400" dirty="0"/>
                    </a:p>
                  </a:txBody>
                  <a:tcPr/>
                </a:tc>
                <a:tc>
                  <a:txBody>
                    <a:bodyPr/>
                    <a:lstStyle/>
                    <a:p>
                      <a:pPr algn="ctr"/>
                      <a:r>
                        <a:rPr lang="en-IN" sz="2400" dirty="0" smtClean="0"/>
                        <a:t>Normal stress</a:t>
                      </a:r>
                    </a:p>
                    <a:p>
                      <a:pPr algn="ctr"/>
                      <a:r>
                        <a:rPr lang="en-IN" sz="2400" dirty="0" smtClean="0"/>
                        <a:t> (MPa)</a:t>
                      </a:r>
                      <a:endParaRPr lang="en-IN" sz="2400" dirty="0"/>
                    </a:p>
                  </a:txBody>
                  <a:tcPr/>
                </a:tc>
              </a:tr>
              <a:tr h="1607108">
                <a:tc>
                  <a:txBody>
                    <a:bodyPr/>
                    <a:lstStyle/>
                    <a:p>
                      <a:pPr algn="ctr"/>
                      <a:r>
                        <a:rPr lang="en-IN" sz="2400" dirty="0" smtClean="0"/>
                        <a:t>Minimum</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0.98956</a:t>
                      </a:r>
                      <a:endParaRPr lang="en-IN" sz="2400" dirty="0"/>
                    </a:p>
                  </a:txBody>
                  <a:tcPr/>
                </a:tc>
                <a:tc>
                  <a:txBody>
                    <a:bodyPr/>
                    <a:lstStyle/>
                    <a:p>
                      <a:pPr algn="ctr"/>
                      <a:r>
                        <a:rPr lang="en-IN" sz="2400" dirty="0" smtClean="0"/>
                        <a:t>3.1738e-5</a:t>
                      </a:r>
                      <a:endParaRPr lang="en-IN" sz="2400" dirty="0"/>
                    </a:p>
                  </a:txBody>
                  <a:tcPr/>
                </a:tc>
                <a:tc>
                  <a:txBody>
                    <a:bodyPr/>
                    <a:lstStyle/>
                    <a:p>
                      <a:pPr algn="ctr"/>
                      <a:r>
                        <a:rPr lang="en-IN" sz="2400" dirty="0" smtClean="0"/>
                        <a:t>-221.4</a:t>
                      </a:r>
                      <a:endParaRPr lang="en-IN" sz="2400" dirty="0"/>
                    </a:p>
                  </a:txBody>
                  <a:tcPr/>
                </a:tc>
              </a:tr>
              <a:tr h="1607108">
                <a:tc>
                  <a:txBody>
                    <a:bodyPr/>
                    <a:lstStyle/>
                    <a:p>
                      <a:pPr algn="ctr"/>
                      <a:r>
                        <a:rPr lang="en-IN" sz="2400" dirty="0" smtClean="0"/>
                        <a:t>Maximum</a:t>
                      </a:r>
                      <a:endParaRPr lang="en-IN" sz="2400" dirty="0"/>
                    </a:p>
                  </a:txBody>
                  <a:tcPr/>
                </a:tc>
                <a:tc>
                  <a:txBody>
                    <a:bodyPr/>
                    <a:lstStyle/>
                    <a:p>
                      <a:pPr algn="ctr"/>
                      <a:r>
                        <a:rPr lang="en-IN" sz="2400" dirty="0" smtClean="0"/>
                        <a:t>0.11457</a:t>
                      </a:r>
                      <a:endParaRPr lang="en-IN" sz="2400" dirty="0"/>
                    </a:p>
                  </a:txBody>
                  <a:tcPr/>
                </a:tc>
                <a:tc>
                  <a:txBody>
                    <a:bodyPr/>
                    <a:lstStyle/>
                    <a:p>
                      <a:pPr algn="ctr"/>
                      <a:r>
                        <a:rPr lang="en-IN" sz="2400" dirty="0" smtClean="0"/>
                        <a:t>439.29</a:t>
                      </a:r>
                      <a:endParaRPr lang="en-IN" sz="2400" dirty="0"/>
                    </a:p>
                  </a:txBody>
                  <a:tcPr/>
                </a:tc>
                <a:tc>
                  <a:txBody>
                    <a:bodyPr/>
                    <a:lstStyle/>
                    <a:p>
                      <a:pPr algn="ctr"/>
                      <a:r>
                        <a:rPr lang="en-IN" sz="2400" dirty="0" smtClean="0"/>
                        <a:t>0.0055622</a:t>
                      </a:r>
                      <a:endParaRPr lang="en-IN" sz="2400" dirty="0"/>
                    </a:p>
                  </a:txBody>
                  <a:tcPr/>
                </a:tc>
                <a:tc>
                  <a:txBody>
                    <a:bodyPr/>
                    <a:lstStyle/>
                    <a:p>
                      <a:pPr algn="ctr"/>
                      <a:r>
                        <a:rPr lang="en-IN" sz="2400" dirty="0" smtClean="0"/>
                        <a:t>135.78</a:t>
                      </a:r>
                      <a:endParaRPr lang="en-IN" sz="2400" dirty="0"/>
                    </a:p>
                  </a:txBody>
                  <a:tcPr/>
                </a:tc>
              </a:tr>
            </a:tbl>
          </a:graphicData>
        </a:graphic>
      </p:graphicFrame>
    </p:spTree>
    <p:extLst>
      <p:ext uri="{BB962C8B-B14F-4D97-AF65-F5344CB8AC3E}">
        <p14:creationId xmlns:p14="http://schemas.microsoft.com/office/powerpoint/2010/main" val="162512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53" y="241973"/>
            <a:ext cx="2661464" cy="877143"/>
          </a:xfrm>
        </p:spPr>
        <p:txBody>
          <a:bodyPr>
            <a:noAutofit/>
          </a:bodyPr>
          <a:lstStyle/>
          <a:p>
            <a:r>
              <a:rPr lang="en-IN" b="1" u="sng" dirty="0">
                <a:ln w="0"/>
                <a:solidFill>
                  <a:srgbClr val="002060"/>
                </a:solidFill>
                <a:latin typeface="Times New Roman" panose="02020603050405020304" pitchFamily="18" charset="0"/>
                <a:cs typeface="Times New Roman" panose="02020603050405020304" pitchFamily="18" charset="0"/>
              </a:rPr>
              <a:t>PISTON</a:t>
            </a:r>
            <a:r>
              <a:rPr lang="en-IN" b="1" dirty="0" smtClean="0">
                <a:ln w="0"/>
                <a:solidFill>
                  <a:srgbClr val="002060"/>
                </a:solidFill>
                <a:latin typeface="Times New Roman" panose="02020603050405020304" pitchFamily="18" charset="0"/>
                <a:cs typeface="Times New Roman" panose="02020603050405020304" pitchFamily="18" charset="0"/>
              </a:rPr>
              <a:t>:-</a:t>
            </a:r>
            <a:endParaRPr lang="en-IN" b="1" dirty="0">
              <a:ln w="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967" y="1119116"/>
            <a:ext cx="11095629" cy="4326340"/>
          </a:xfrm>
        </p:spPr>
        <p:txBody>
          <a:bodyPr>
            <a:noAutofit/>
          </a:bodyPr>
          <a:lstStyle/>
          <a:p>
            <a:pPr algn="just">
              <a:lnSpc>
                <a:spcPct val="150000"/>
              </a:lnSpc>
            </a:pPr>
            <a:r>
              <a:rPr lang="en-IN" sz="3000" b="1" dirty="0">
                <a:solidFill>
                  <a:schemeClr val="tx1"/>
                </a:solidFill>
                <a:latin typeface="Times New Roman" panose="02020603050405020304" pitchFamily="18" charset="0"/>
                <a:cs typeface="Times New Roman" panose="02020603050405020304" pitchFamily="18" charset="0"/>
              </a:rPr>
              <a:t>A piston is a component of reciprocating IC-engines. It is the </a:t>
            </a:r>
            <a:r>
              <a:rPr lang="en-IN" sz="3000" b="1" dirty="0" smtClean="0">
                <a:solidFill>
                  <a:schemeClr val="tx1"/>
                </a:solidFill>
                <a:latin typeface="Times New Roman" panose="02020603050405020304" pitchFamily="18" charset="0"/>
                <a:cs typeface="Times New Roman" panose="02020603050405020304" pitchFamily="18" charset="0"/>
              </a:rPr>
              <a:t>moving component </a:t>
            </a:r>
            <a:r>
              <a:rPr lang="en-IN" sz="3000" b="1" dirty="0">
                <a:solidFill>
                  <a:schemeClr val="tx1"/>
                </a:solidFill>
                <a:latin typeface="Times New Roman" panose="02020603050405020304" pitchFamily="18" charset="0"/>
                <a:cs typeface="Times New Roman" panose="02020603050405020304" pitchFamily="18" charset="0"/>
              </a:rPr>
              <a:t>that is contained by a cylinder and is made gas-tight by </a:t>
            </a:r>
            <a:r>
              <a:rPr lang="en-IN" sz="3000" b="1" dirty="0" smtClean="0">
                <a:solidFill>
                  <a:schemeClr val="tx1"/>
                </a:solidFill>
                <a:latin typeface="Times New Roman" panose="02020603050405020304" pitchFamily="18" charset="0"/>
                <a:cs typeface="Times New Roman" panose="02020603050405020304" pitchFamily="18" charset="0"/>
              </a:rPr>
              <a:t>piston rings. In an engine, its purpose is to transfer force from expanding gas in the cylinder to the crankshaft via a piston rod. Piston endures the cyclic gas pressure and the inertial forces at work, and this working condition may cause the fatigue damage of piston, such as piston side wear, piston head cracks and so on.</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D80A70-3F87-405A-8C9A-E97208D0FC74}" type="slidenum">
              <a:rPr lang="en-IN" smtClean="0"/>
              <a:t>3</a:t>
            </a:fld>
            <a:endParaRPr lang="en-IN"/>
          </a:p>
        </p:txBody>
      </p:sp>
    </p:spTree>
    <p:extLst>
      <p:ext uri="{BB962C8B-B14F-4D97-AF65-F5344CB8AC3E}">
        <p14:creationId xmlns:p14="http://schemas.microsoft.com/office/powerpoint/2010/main" val="1466768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30</a:t>
            </a:fld>
            <a:endParaRPr lang="en-IN"/>
          </a:p>
        </p:txBody>
      </p:sp>
      <p:sp>
        <p:nvSpPr>
          <p:cNvPr id="3" name="Rectangle 2"/>
          <p:cNvSpPr/>
          <p:nvPr/>
        </p:nvSpPr>
        <p:spPr>
          <a:xfrm>
            <a:off x="4090464" y="87655"/>
            <a:ext cx="4451220" cy="646331"/>
          </a:xfrm>
          <a:prstGeom prst="rect">
            <a:avLst/>
          </a:prstGeom>
          <a:noFill/>
        </p:spPr>
        <p:txBody>
          <a:bodyPr wrap="none" lIns="91440" tIns="45720" rIns="91440" bIns="45720">
            <a:spAutoFit/>
          </a:bodyPr>
          <a:lstStyle/>
          <a:p>
            <a:pPr algn="ctr"/>
            <a:r>
              <a:rPr lang="en-IN" sz="3600" b="1" dirty="0" smtClean="0">
                <a:ln w="0"/>
                <a:solidFill>
                  <a:schemeClr val="tx1">
                    <a:lumMod val="95000"/>
                    <a:lumOff val="5000"/>
                  </a:schemeClr>
                </a:solidFill>
                <a:latin typeface="Times New Roman" panose="02020603050405020304" pitchFamily="18" charset="0"/>
                <a:cs typeface="Times New Roman" panose="02020603050405020304" pitchFamily="18" charset="0"/>
              </a:rPr>
              <a:t>Analysis of Ti-6Al-4V</a:t>
            </a:r>
            <a:endParaRPr lang="en-IN" sz="3600" b="1" cap="none" spc="0" dirty="0">
              <a:ln w="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 y="964493"/>
            <a:ext cx="5813947" cy="4944988"/>
          </a:xfrm>
          <a:prstGeom prst="rect">
            <a:avLst/>
          </a:prstGeom>
        </p:spPr>
      </p:pic>
      <p:pic>
        <p:nvPicPr>
          <p:cNvPr id="5" name="Picture 4"/>
          <p:cNvPicPr>
            <a:picLocks noChangeAspect="1"/>
          </p:cNvPicPr>
          <p:nvPr/>
        </p:nvPicPr>
        <p:blipFill>
          <a:blip r:embed="rId3"/>
          <a:stretch>
            <a:fillRect/>
          </a:stretch>
        </p:blipFill>
        <p:spPr>
          <a:xfrm>
            <a:off x="6045959" y="964492"/>
            <a:ext cx="6146042" cy="4811924"/>
          </a:xfrm>
          <a:prstGeom prst="rect">
            <a:avLst/>
          </a:prstGeom>
        </p:spPr>
      </p:pic>
      <p:sp>
        <p:nvSpPr>
          <p:cNvPr id="6" name="Title 1"/>
          <p:cNvSpPr txBox="1">
            <a:spLocks/>
          </p:cNvSpPr>
          <p:nvPr/>
        </p:nvSpPr>
        <p:spPr>
          <a:xfrm>
            <a:off x="57422" y="6149962"/>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Total </a:t>
            </a:r>
            <a:r>
              <a:rPr lang="en-IN" sz="2000" b="1" dirty="0"/>
              <a:t>deformation on </a:t>
            </a:r>
            <a:r>
              <a:rPr lang="en-IN" sz="2000" b="1" dirty="0" smtClean="0"/>
              <a:t>Alloy 4032 Piston</a:t>
            </a:r>
            <a:endParaRPr lang="en-IN" sz="2000" dirty="0">
              <a:latin typeface="+mn-lt"/>
            </a:endParaRPr>
          </a:p>
        </p:txBody>
      </p:sp>
      <p:sp>
        <p:nvSpPr>
          <p:cNvPr id="7" name="Title 1"/>
          <p:cNvSpPr txBox="1">
            <a:spLocks/>
          </p:cNvSpPr>
          <p:nvPr/>
        </p:nvSpPr>
        <p:spPr>
          <a:xfrm>
            <a:off x="6908624" y="6081722"/>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Equivalent Stress of Al alloy 4032 Piston</a:t>
            </a:r>
            <a:endParaRPr lang="en-IN" sz="2000" dirty="0">
              <a:latin typeface="+mn-lt"/>
            </a:endParaRPr>
          </a:p>
        </p:txBody>
      </p:sp>
    </p:spTree>
    <p:extLst>
      <p:ext uri="{BB962C8B-B14F-4D97-AF65-F5344CB8AC3E}">
        <p14:creationId xmlns:p14="http://schemas.microsoft.com/office/powerpoint/2010/main" val="1728704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31</a:t>
            </a:fld>
            <a:endParaRPr lang="en-IN"/>
          </a:p>
        </p:txBody>
      </p:sp>
      <p:pic>
        <p:nvPicPr>
          <p:cNvPr id="3" name="Picture 2"/>
          <p:cNvPicPr>
            <a:picLocks noChangeAspect="1"/>
          </p:cNvPicPr>
          <p:nvPr/>
        </p:nvPicPr>
        <p:blipFill>
          <a:blip r:embed="rId2"/>
          <a:stretch>
            <a:fillRect/>
          </a:stretch>
        </p:blipFill>
        <p:spPr>
          <a:xfrm>
            <a:off x="-1" y="0"/>
            <a:ext cx="5909481" cy="5868537"/>
          </a:xfrm>
          <a:prstGeom prst="rect">
            <a:avLst/>
          </a:prstGeom>
        </p:spPr>
      </p:pic>
      <p:pic>
        <p:nvPicPr>
          <p:cNvPr id="4" name="Picture 3"/>
          <p:cNvPicPr>
            <a:picLocks noChangeAspect="1"/>
          </p:cNvPicPr>
          <p:nvPr/>
        </p:nvPicPr>
        <p:blipFill>
          <a:blip r:embed="rId3"/>
          <a:stretch>
            <a:fillRect/>
          </a:stretch>
        </p:blipFill>
        <p:spPr>
          <a:xfrm>
            <a:off x="6032310" y="-1"/>
            <a:ext cx="6159690" cy="5868537"/>
          </a:xfrm>
          <a:prstGeom prst="rect">
            <a:avLst/>
          </a:prstGeom>
        </p:spPr>
      </p:pic>
      <p:sp>
        <p:nvSpPr>
          <p:cNvPr id="5" name="Title 1"/>
          <p:cNvSpPr txBox="1">
            <a:spLocks/>
          </p:cNvSpPr>
          <p:nvPr/>
        </p:nvSpPr>
        <p:spPr>
          <a:xfrm>
            <a:off x="7126988" y="6054428"/>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Normal stress on Al </a:t>
            </a:r>
            <a:r>
              <a:rPr lang="en-IN" sz="2000" b="1" dirty="0"/>
              <a:t>a</a:t>
            </a:r>
            <a:r>
              <a:rPr lang="en-IN" sz="2000" b="1" dirty="0" smtClean="0"/>
              <a:t>lloy 4032 Piston</a:t>
            </a:r>
            <a:endParaRPr lang="en-IN" sz="2000" dirty="0">
              <a:latin typeface="+mn-lt"/>
            </a:endParaRPr>
          </a:p>
        </p:txBody>
      </p:sp>
      <p:sp>
        <p:nvSpPr>
          <p:cNvPr id="6" name="Title 1"/>
          <p:cNvSpPr txBox="1">
            <a:spLocks/>
          </p:cNvSpPr>
          <p:nvPr/>
        </p:nvSpPr>
        <p:spPr>
          <a:xfrm>
            <a:off x="-10806" y="6081720"/>
            <a:ext cx="7356143" cy="10132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smtClean="0"/>
              <a:t>Figure : Equivalent elastic strain on Al alloy 4032 Piston</a:t>
            </a:r>
            <a:endParaRPr lang="en-IN" sz="2000" dirty="0">
              <a:latin typeface="+mn-lt"/>
            </a:endParaRPr>
          </a:p>
        </p:txBody>
      </p:sp>
    </p:spTree>
    <p:extLst>
      <p:ext uri="{BB962C8B-B14F-4D97-AF65-F5344CB8AC3E}">
        <p14:creationId xmlns:p14="http://schemas.microsoft.com/office/powerpoint/2010/main" val="75482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32</a:t>
            </a:fld>
            <a:endParaRPr lang="en-IN"/>
          </a:p>
        </p:txBody>
      </p:sp>
      <p:sp>
        <p:nvSpPr>
          <p:cNvPr id="4" name="Rectangle 3"/>
          <p:cNvSpPr/>
          <p:nvPr/>
        </p:nvSpPr>
        <p:spPr>
          <a:xfrm>
            <a:off x="4588022" y="265079"/>
            <a:ext cx="4220387" cy="646331"/>
          </a:xfrm>
          <a:prstGeom prst="rect">
            <a:avLst/>
          </a:prstGeom>
          <a:noFill/>
        </p:spPr>
        <p:txBody>
          <a:bodyPr wrap="none" lIns="91440" tIns="45720" rIns="91440" bIns="45720">
            <a:spAutoFit/>
          </a:bodyPr>
          <a:lstStyle/>
          <a:p>
            <a:pPr algn="ctr"/>
            <a:r>
              <a:rPr lang="en-IN" sz="3600" b="1" dirty="0" smtClean="0">
                <a:ln w="0"/>
                <a:solidFill>
                  <a:schemeClr val="tx1">
                    <a:lumMod val="95000"/>
                    <a:lumOff val="5000"/>
                  </a:schemeClr>
                </a:solidFill>
                <a:latin typeface="Times New Roman" panose="02020603050405020304" pitchFamily="18" charset="0"/>
                <a:cs typeface="Times New Roman" panose="02020603050405020304" pitchFamily="18" charset="0"/>
              </a:rPr>
              <a:t>Results of Ti-6Al-4V</a:t>
            </a:r>
            <a:endParaRPr lang="en-IN" sz="3600" b="1" cap="none" spc="0" dirty="0">
              <a:ln w="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6417550"/>
              </p:ext>
            </p:extLst>
          </p:nvPr>
        </p:nvGraphicFramePr>
        <p:xfrm>
          <a:off x="955344" y="1388406"/>
          <a:ext cx="10167580" cy="4821324"/>
        </p:xfrm>
        <a:graphic>
          <a:graphicData uri="http://schemas.openxmlformats.org/drawingml/2006/table">
            <a:tbl>
              <a:tblPr firstRow="1" bandRow="1">
                <a:tableStyleId>{5C22544A-7EE6-4342-B048-85BDC9FD1C3A}</a:tableStyleId>
              </a:tblPr>
              <a:tblGrid>
                <a:gridCol w="2033516"/>
                <a:gridCol w="2033516"/>
                <a:gridCol w="2033516"/>
                <a:gridCol w="2033516"/>
                <a:gridCol w="2033516"/>
              </a:tblGrid>
              <a:tr h="1607108">
                <a:tc>
                  <a:txBody>
                    <a:bodyPr/>
                    <a:lstStyle/>
                    <a:p>
                      <a:pPr algn="ctr"/>
                      <a:endParaRPr lang="en-IN" sz="2400" dirty="0"/>
                    </a:p>
                  </a:txBody>
                  <a:tcPr/>
                </a:tc>
                <a:tc>
                  <a:txBody>
                    <a:bodyPr/>
                    <a:lstStyle/>
                    <a:p>
                      <a:pPr algn="ctr"/>
                      <a:r>
                        <a:rPr lang="en-IN" sz="2400" dirty="0" smtClean="0"/>
                        <a:t>Total deformation</a:t>
                      </a:r>
                    </a:p>
                    <a:p>
                      <a:pPr algn="ctr"/>
                      <a:r>
                        <a:rPr lang="en-IN" sz="2400" dirty="0" smtClean="0"/>
                        <a:t> (mm)</a:t>
                      </a:r>
                      <a:endParaRPr lang="en-IN" sz="2400" dirty="0"/>
                    </a:p>
                  </a:txBody>
                  <a:tcPr/>
                </a:tc>
                <a:tc>
                  <a:txBody>
                    <a:bodyPr/>
                    <a:lstStyle/>
                    <a:p>
                      <a:pPr algn="ctr"/>
                      <a:r>
                        <a:rPr lang="en-IN" sz="2400" dirty="0" smtClean="0"/>
                        <a:t>Equivalent stress</a:t>
                      </a:r>
                    </a:p>
                    <a:p>
                      <a:pPr algn="ctr"/>
                      <a:r>
                        <a:rPr lang="en-IN" sz="2400" dirty="0" smtClean="0"/>
                        <a:t>  (MPa)</a:t>
                      </a:r>
                      <a:endParaRPr lang="en-IN" sz="2400" dirty="0"/>
                    </a:p>
                  </a:txBody>
                  <a:tcPr/>
                </a:tc>
                <a:tc>
                  <a:txBody>
                    <a:bodyPr/>
                    <a:lstStyle/>
                    <a:p>
                      <a:pPr algn="ctr"/>
                      <a:r>
                        <a:rPr lang="en-IN" sz="2400" dirty="0" smtClean="0"/>
                        <a:t>Equivalent</a:t>
                      </a:r>
                      <a:r>
                        <a:rPr lang="en-IN" sz="2400" baseline="0" dirty="0" smtClean="0"/>
                        <a:t> strain</a:t>
                      </a:r>
                      <a:endParaRPr lang="en-IN" sz="2400" dirty="0"/>
                    </a:p>
                  </a:txBody>
                  <a:tcPr/>
                </a:tc>
                <a:tc>
                  <a:txBody>
                    <a:bodyPr/>
                    <a:lstStyle/>
                    <a:p>
                      <a:pPr algn="ctr"/>
                      <a:r>
                        <a:rPr lang="en-IN" sz="2400" dirty="0" smtClean="0"/>
                        <a:t>Normal stress</a:t>
                      </a:r>
                    </a:p>
                    <a:p>
                      <a:pPr algn="ctr"/>
                      <a:r>
                        <a:rPr lang="en-IN" sz="2400" dirty="0" smtClean="0"/>
                        <a:t> (MPa)</a:t>
                      </a:r>
                      <a:endParaRPr lang="en-IN" sz="2400" dirty="0"/>
                    </a:p>
                  </a:txBody>
                  <a:tcPr/>
                </a:tc>
              </a:tr>
              <a:tr h="1607108">
                <a:tc>
                  <a:txBody>
                    <a:bodyPr/>
                    <a:lstStyle/>
                    <a:p>
                      <a:pPr algn="ctr"/>
                      <a:r>
                        <a:rPr lang="en-IN" sz="2400" dirty="0" smtClean="0"/>
                        <a:t>Minimum</a:t>
                      </a:r>
                      <a:endParaRPr lang="en-IN" sz="2400" dirty="0"/>
                    </a:p>
                  </a:txBody>
                  <a:tcPr/>
                </a:tc>
                <a:tc>
                  <a:txBody>
                    <a:bodyPr/>
                    <a:lstStyle/>
                    <a:p>
                      <a:pPr algn="ctr"/>
                      <a:r>
                        <a:rPr lang="en-IN" sz="2400" dirty="0" smtClean="0"/>
                        <a:t>0</a:t>
                      </a:r>
                      <a:endParaRPr lang="en-IN" sz="2400" dirty="0"/>
                    </a:p>
                  </a:txBody>
                  <a:tcPr/>
                </a:tc>
                <a:tc>
                  <a:txBody>
                    <a:bodyPr/>
                    <a:lstStyle/>
                    <a:p>
                      <a:pPr algn="ctr"/>
                      <a:r>
                        <a:rPr lang="en-IN" sz="2400" dirty="0" smtClean="0"/>
                        <a:t>0.98249</a:t>
                      </a:r>
                      <a:endParaRPr lang="en-IN" sz="2400" dirty="0"/>
                    </a:p>
                  </a:txBody>
                  <a:tcPr/>
                </a:tc>
                <a:tc>
                  <a:txBody>
                    <a:bodyPr/>
                    <a:lstStyle/>
                    <a:p>
                      <a:pPr algn="ctr"/>
                      <a:r>
                        <a:rPr lang="en-IN" sz="2400" dirty="0" smtClean="0"/>
                        <a:t>2.1592e-5</a:t>
                      </a:r>
                      <a:endParaRPr lang="en-IN" sz="2400" dirty="0"/>
                    </a:p>
                  </a:txBody>
                  <a:tcPr/>
                </a:tc>
                <a:tc>
                  <a:txBody>
                    <a:bodyPr/>
                    <a:lstStyle/>
                    <a:p>
                      <a:pPr algn="ctr"/>
                      <a:r>
                        <a:rPr lang="en-IN" sz="2400" dirty="0" smtClean="0"/>
                        <a:t>-210.69</a:t>
                      </a:r>
                      <a:endParaRPr lang="en-IN" sz="2400" dirty="0"/>
                    </a:p>
                  </a:txBody>
                  <a:tcPr/>
                </a:tc>
              </a:tr>
              <a:tr h="1607108">
                <a:tc>
                  <a:txBody>
                    <a:bodyPr/>
                    <a:lstStyle/>
                    <a:p>
                      <a:pPr algn="ctr"/>
                      <a:r>
                        <a:rPr lang="en-IN" sz="2400" dirty="0" smtClean="0"/>
                        <a:t>Maximum</a:t>
                      </a:r>
                      <a:endParaRPr lang="en-IN" sz="2400" dirty="0"/>
                    </a:p>
                  </a:txBody>
                  <a:tcPr/>
                </a:tc>
                <a:tc>
                  <a:txBody>
                    <a:bodyPr/>
                    <a:lstStyle/>
                    <a:p>
                      <a:pPr algn="ctr"/>
                      <a:r>
                        <a:rPr lang="en-IN" sz="2400" dirty="0" smtClean="0"/>
                        <a:t>0.079662</a:t>
                      </a:r>
                      <a:endParaRPr lang="en-IN" sz="2400" dirty="0"/>
                    </a:p>
                  </a:txBody>
                  <a:tcPr/>
                </a:tc>
                <a:tc>
                  <a:txBody>
                    <a:bodyPr/>
                    <a:lstStyle/>
                    <a:p>
                      <a:pPr algn="ctr"/>
                      <a:r>
                        <a:rPr lang="en-IN" sz="2400" dirty="0" smtClean="0"/>
                        <a:t>439.42</a:t>
                      </a:r>
                      <a:endParaRPr lang="en-IN" sz="2400" dirty="0"/>
                    </a:p>
                  </a:txBody>
                  <a:tcPr/>
                </a:tc>
                <a:tc>
                  <a:txBody>
                    <a:bodyPr/>
                    <a:lstStyle/>
                    <a:p>
                      <a:pPr algn="ctr"/>
                      <a:r>
                        <a:rPr lang="en-IN" sz="2400" dirty="0" smtClean="0"/>
                        <a:t>0.0038624</a:t>
                      </a:r>
                      <a:endParaRPr lang="en-IN" sz="2400" dirty="0"/>
                    </a:p>
                  </a:txBody>
                  <a:tcPr/>
                </a:tc>
                <a:tc>
                  <a:txBody>
                    <a:bodyPr/>
                    <a:lstStyle/>
                    <a:p>
                      <a:pPr algn="ctr"/>
                      <a:r>
                        <a:rPr lang="en-IN" sz="2400" dirty="0" smtClean="0"/>
                        <a:t>133.7</a:t>
                      </a:r>
                      <a:endParaRPr lang="en-IN" sz="2400" dirty="0"/>
                    </a:p>
                  </a:txBody>
                  <a:tcPr/>
                </a:tc>
              </a:tr>
            </a:tbl>
          </a:graphicData>
        </a:graphic>
      </p:graphicFrame>
    </p:spTree>
    <p:extLst>
      <p:ext uri="{BB962C8B-B14F-4D97-AF65-F5344CB8AC3E}">
        <p14:creationId xmlns:p14="http://schemas.microsoft.com/office/powerpoint/2010/main" val="208388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2" y="122830"/>
            <a:ext cx="10515600" cy="750627"/>
          </a:xfrm>
        </p:spPr>
        <p:txBody>
          <a:bodyPr/>
          <a:lstStyle/>
          <a:p>
            <a:r>
              <a:rPr lang="en-US" dirty="0" smtClean="0">
                <a:latin typeface="Times New Roman" panose="02020603050405020304" pitchFamily="18" charset="0"/>
                <a:cs typeface="Times New Roman" panose="02020603050405020304" pitchFamily="18" charset="0"/>
              </a:rPr>
              <a:t>REFRENCES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2289" y="1006758"/>
            <a:ext cx="11308308" cy="5407689"/>
          </a:xfrm>
        </p:spPr>
        <p:txBody>
          <a:bodyPr>
            <a:normAutofit/>
          </a:bodyPr>
          <a:lstStyle/>
          <a:p>
            <a:pPr lvl="0" algn="just"/>
            <a:r>
              <a:rPr lang="en-IN" dirty="0"/>
              <a:t>Ekrem Buyukkaya , Muhammet Cerit (2007) „Thermal analysis of a ceramic coating diesel engine piston using 3-Dfinite element‟, Surface &amp; Coatings Technology 202 398–402</a:t>
            </a:r>
            <a:endParaRPr lang="en-US" dirty="0"/>
          </a:p>
          <a:p>
            <a:pPr lvl="0" algn="just"/>
            <a:r>
              <a:rPr lang="en-IN" dirty="0"/>
              <a:t>R.A. Saravanan, M.K. Surappa (2000) „ Fabrication and characterisation of Pure magnesium-30 vol. % SiCP particle composite‟, Materials Science and Engineering A276 V0l.108–116</a:t>
            </a:r>
            <a:endParaRPr lang="en-US" dirty="0"/>
          </a:p>
          <a:p>
            <a:pPr lvl="0" algn="just"/>
            <a:r>
              <a:rPr lang="en-IN" dirty="0"/>
              <a:t>C.H. Li, (1982) „ Piston thermal deformation and friction considerations‟, SAE Paper, vol. </a:t>
            </a:r>
            <a:r>
              <a:rPr lang="en-IN" dirty="0" smtClean="0"/>
              <a:t>820086</a:t>
            </a:r>
            <a:endParaRPr lang="en-US" dirty="0"/>
          </a:p>
          <a:p>
            <a:pPr lvl="0" algn="just"/>
            <a:r>
              <a:rPr lang="en-IN" dirty="0"/>
              <a:t>R.S.Khurmi, J.K.Gupta, A Text Book of Machine Design, </a:t>
            </a:r>
            <a:r>
              <a:rPr lang="en-IN" dirty="0" err="1"/>
              <a:t>S.Chand</a:t>
            </a:r>
            <a:r>
              <a:rPr lang="en-IN" dirty="0"/>
              <a:t>&amp; Co., pp. 1132-1144, 2004.</a:t>
            </a:r>
            <a:endParaRPr lang="en-US" dirty="0"/>
          </a:p>
          <a:p>
            <a:pPr lvl="0" algn="just"/>
            <a:r>
              <a:rPr lang="en-IN" dirty="0"/>
              <a:t>V. B Bhandari a Text Book of Machine Design and also its data book.</a:t>
            </a:r>
            <a:endParaRPr lang="en-US" dirty="0"/>
          </a:p>
          <a:p>
            <a:pPr algn="just"/>
            <a:endParaRPr lang="en-US" dirty="0"/>
          </a:p>
        </p:txBody>
      </p:sp>
      <p:sp>
        <p:nvSpPr>
          <p:cNvPr id="4" name="Slide Number Placeholder 3"/>
          <p:cNvSpPr>
            <a:spLocks noGrp="1"/>
          </p:cNvSpPr>
          <p:nvPr>
            <p:ph type="sldNum" sz="quarter" idx="12"/>
          </p:nvPr>
        </p:nvSpPr>
        <p:spPr/>
        <p:txBody>
          <a:bodyPr/>
          <a:lstStyle/>
          <a:p>
            <a:fld id="{E2D80A70-3F87-405A-8C9A-E97208D0FC74}" type="slidenum">
              <a:rPr lang="en-IN" smtClean="0"/>
              <a:t>33</a:t>
            </a:fld>
            <a:endParaRPr lang="en-IN"/>
          </a:p>
        </p:txBody>
      </p:sp>
    </p:spTree>
    <p:extLst>
      <p:ext uri="{BB962C8B-B14F-4D97-AF65-F5344CB8AC3E}">
        <p14:creationId xmlns:p14="http://schemas.microsoft.com/office/powerpoint/2010/main" val="2076827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D80A70-3F87-405A-8C9A-E97208D0FC74}" type="slidenum">
              <a:rPr lang="en-IN" smtClean="0"/>
              <a:t>34</a:t>
            </a:fld>
            <a:endParaRPr lang="en-IN"/>
          </a:p>
        </p:txBody>
      </p:sp>
      <p:sp>
        <p:nvSpPr>
          <p:cNvPr id="3" name="Title 1"/>
          <p:cNvSpPr txBox="1">
            <a:spLocks/>
          </p:cNvSpPr>
          <p:nvPr/>
        </p:nvSpPr>
        <p:spPr>
          <a:xfrm>
            <a:off x="401472" y="122830"/>
            <a:ext cx="10515600" cy="75062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latin typeface="Times New Roman" panose="02020603050405020304" pitchFamily="18" charset="0"/>
                <a:cs typeface="Times New Roman" panose="02020603050405020304" pitchFamily="18" charset="0"/>
              </a:rPr>
              <a:t>REFRENCES</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45910" y="1323833"/>
            <a:ext cx="11245756" cy="47030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Fig. 1 slide no 4 </a:t>
            </a:r>
            <a:r>
              <a:rPr lang="en-IN" dirty="0"/>
              <a:t>– </a:t>
            </a:r>
            <a:r>
              <a:rPr lang="en-IN" dirty="0">
                <a:hlinkClick r:id="rId2"/>
              </a:rPr>
              <a:t>https://</a:t>
            </a:r>
            <a:r>
              <a:rPr lang="en-IN" dirty="0" smtClean="0">
                <a:hlinkClick r:id="rId2"/>
              </a:rPr>
              <a:t>mechanical-engg.com/gallery/image/1819-            parts-of-</a:t>
            </a:r>
            <a:r>
              <a:rPr lang="en-IN" dirty="0" err="1" smtClean="0">
                <a:hlinkClick r:id="rId2"/>
              </a:rPr>
              <a:t>pistonjpg</a:t>
            </a:r>
            <a:r>
              <a:rPr lang="en-IN" dirty="0" smtClean="0">
                <a:hlinkClick r:id="rId2"/>
              </a:rPr>
              <a:t>/</a:t>
            </a:r>
            <a:endParaRPr lang="en-IN" dirty="0" smtClean="0"/>
          </a:p>
          <a:p>
            <a:r>
              <a:rPr lang="en-IN" dirty="0" smtClean="0"/>
              <a:t>Fig. 2 slide no </a:t>
            </a:r>
            <a:r>
              <a:rPr lang="en-IN" dirty="0"/>
              <a:t>9- </a:t>
            </a:r>
            <a:r>
              <a:rPr lang="en-IN" dirty="0" smtClean="0">
                <a:hlinkClick r:id="rId3"/>
              </a:rPr>
              <a:t>www.wikipedia.org/wiki/Four-stroke_engine</a:t>
            </a:r>
            <a:endParaRPr lang="en-IN" dirty="0" smtClean="0"/>
          </a:p>
          <a:p>
            <a:r>
              <a:rPr lang="en-IN" dirty="0" smtClean="0"/>
              <a:t>Fig. 3 slide no </a:t>
            </a:r>
            <a:r>
              <a:rPr lang="en-IN" dirty="0"/>
              <a:t>12- </a:t>
            </a:r>
            <a:r>
              <a:rPr lang="en-IN" dirty="0">
                <a:hlinkClick r:id="rId4"/>
              </a:rPr>
              <a:t>https://</a:t>
            </a:r>
            <a:r>
              <a:rPr lang="en-IN" dirty="0" smtClean="0">
                <a:hlinkClick r:id="rId4"/>
              </a:rPr>
              <a:t>www.sciencedirect.com/science/article/pii/S1359431105001523</a:t>
            </a:r>
            <a:endParaRPr lang="en-IN" dirty="0" smtClean="0"/>
          </a:p>
          <a:p>
            <a:r>
              <a:rPr lang="en-IN" dirty="0" smtClean="0">
                <a:hlinkClick r:id="rId5"/>
              </a:rPr>
              <a:t>www.google.com</a:t>
            </a:r>
            <a:endParaRPr lang="en-IN" dirty="0" smtClean="0"/>
          </a:p>
          <a:p>
            <a:endParaRPr lang="en-IN" dirty="0"/>
          </a:p>
        </p:txBody>
      </p:sp>
    </p:spTree>
    <p:extLst>
      <p:ext uri="{BB962C8B-B14F-4D97-AF65-F5344CB8AC3E}">
        <p14:creationId xmlns:p14="http://schemas.microsoft.com/office/powerpoint/2010/main" val="2012524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5166" y="2462368"/>
            <a:ext cx="8057014" cy="1785104"/>
          </a:xfrm>
          <a:prstGeom prst="rect">
            <a:avLst/>
          </a:prstGeom>
          <a:noFill/>
        </p:spPr>
        <p:txBody>
          <a:bodyPr wrap="none" lIns="91440" tIns="45720" rIns="91440" bIns="45720">
            <a:spAutoFit/>
          </a:bodyPr>
          <a:lstStyle/>
          <a:p>
            <a:pPr algn="ctr"/>
            <a:r>
              <a:rPr lang="en-US" sz="11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rPr>
              <a:t>THANK YOU</a:t>
            </a:r>
            <a:endParaRPr lang="en-US" sz="11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endParaRPr>
          </a:p>
        </p:txBody>
      </p:sp>
      <p:sp>
        <p:nvSpPr>
          <p:cNvPr id="2" name="Slide Number Placeholder 1"/>
          <p:cNvSpPr>
            <a:spLocks noGrp="1"/>
          </p:cNvSpPr>
          <p:nvPr>
            <p:ph type="sldNum" sz="quarter" idx="12"/>
          </p:nvPr>
        </p:nvSpPr>
        <p:spPr/>
        <p:txBody>
          <a:bodyPr/>
          <a:lstStyle/>
          <a:p>
            <a:fld id="{E2D80A70-3F87-405A-8C9A-E97208D0FC74}" type="slidenum">
              <a:rPr lang="en-IN" smtClean="0"/>
              <a:t>35</a:t>
            </a:fld>
            <a:endParaRPr lang="en-IN"/>
          </a:p>
        </p:txBody>
      </p:sp>
    </p:spTree>
    <p:extLst>
      <p:ext uri="{BB962C8B-B14F-4D97-AF65-F5344CB8AC3E}">
        <p14:creationId xmlns:p14="http://schemas.microsoft.com/office/powerpoint/2010/main" val="1397017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83" y="641444"/>
            <a:ext cx="8830101" cy="556828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2D80A70-3F87-405A-8C9A-E97208D0FC74}" type="slidenum">
              <a:rPr lang="en-IN" smtClean="0"/>
              <a:t>4</a:t>
            </a:fld>
            <a:endParaRPr lang="en-IN"/>
          </a:p>
        </p:txBody>
      </p:sp>
      <p:sp>
        <p:nvSpPr>
          <p:cNvPr id="3" name="Rectangle 2"/>
          <p:cNvSpPr/>
          <p:nvPr/>
        </p:nvSpPr>
        <p:spPr>
          <a:xfrm>
            <a:off x="4114212" y="6015335"/>
            <a:ext cx="3963586" cy="523220"/>
          </a:xfrm>
          <a:prstGeom prst="rect">
            <a:avLst/>
          </a:prstGeom>
          <a:noFill/>
        </p:spPr>
        <p:txBody>
          <a:bodyPr wrap="none" lIns="91440" tIns="45720" rIns="91440" bIns="45720">
            <a:spAutoFit/>
          </a:bodyPr>
          <a:lstStyle/>
          <a:p>
            <a:pPr algn="ctr"/>
            <a:r>
              <a:rPr lang="en-US" sz="2800" b="1" dirty="0" smtClean="0">
                <a:ln w="17780" cmpd="sng">
                  <a:solidFill>
                    <a:srgbClr val="FFFFFF"/>
                  </a:solidFill>
                  <a:prstDash val="solid"/>
                  <a:miter lim="800000"/>
                </a:ln>
                <a:solidFill>
                  <a:srgbClr val="FF0000"/>
                </a:solidFill>
                <a:effectLst>
                  <a:outerShdw blurRad="50800" algn="tl" rotWithShape="0">
                    <a:srgbClr val="000000"/>
                  </a:outerShdw>
                </a:effectLst>
              </a:rPr>
              <a:t>Figure 1: Parts of a piston</a:t>
            </a:r>
            <a:endParaRPr lang="en-US" sz="2800" b="1" cap="none" spc="0" dirty="0" smtClean="0">
              <a:ln w="17780" cmpd="sng">
                <a:solidFill>
                  <a:srgbClr val="FFFFFF"/>
                </a:solidFill>
                <a:prstDash val="solid"/>
                <a:miter lim="800000"/>
              </a:ln>
              <a:solidFill>
                <a:srgbClr val="FF0000"/>
              </a:solidFill>
              <a:effectLst>
                <a:outerShdw blurRad="50800" algn="tl" rotWithShape="0">
                  <a:srgbClr val="000000"/>
                </a:outerShdw>
              </a:effectLst>
            </a:endParaRPr>
          </a:p>
        </p:txBody>
      </p:sp>
    </p:spTree>
    <p:extLst>
      <p:ext uri="{BB962C8B-B14F-4D97-AF65-F5344CB8AC3E}">
        <p14:creationId xmlns:p14="http://schemas.microsoft.com/office/powerpoint/2010/main" val="1094324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3" y="1611963"/>
            <a:ext cx="11307171" cy="3777622"/>
          </a:xfrm>
        </p:spPr>
        <p:txBody>
          <a:bodyPr>
            <a:noAutofit/>
          </a:bodyPr>
          <a:lstStyle/>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Strength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to resist gas pressure.</a:t>
            </a:r>
          </a:p>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Must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have minimum weight.</a:t>
            </a:r>
          </a:p>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Must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be able to reciprocate with minimum noise.</a:t>
            </a:r>
          </a:p>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Must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have sufficient bearing area to prevent wear.</a:t>
            </a:r>
          </a:p>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Must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seal the gas from top and oil from the bottom.</a:t>
            </a:r>
          </a:p>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Must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disperse the heat generated during combustion.</a:t>
            </a:r>
          </a:p>
          <a:p>
            <a:pPr>
              <a:lnSpc>
                <a:spcPct val="150000"/>
              </a:lnSpc>
            </a:pP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Must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have good resistance to distortion under heavy forces </a:t>
            </a:r>
            <a:r>
              <a:rPr lang="en-IN" sz="2400" b="1" dirty="0" smtClean="0">
                <a:solidFill>
                  <a:schemeClr val="tx1">
                    <a:lumMod val="95000"/>
                    <a:lumOff val="5000"/>
                  </a:schemeClr>
                </a:solidFill>
                <a:latin typeface="Times New Roman" panose="02020603050405020304" pitchFamily="18" charset="0"/>
                <a:cs typeface="Times New Roman" panose="02020603050405020304" pitchFamily="18" charset="0"/>
              </a:rPr>
              <a:t>and heavy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temperature</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4" name="Rectangle 3"/>
          <p:cNvSpPr/>
          <p:nvPr/>
        </p:nvSpPr>
        <p:spPr>
          <a:xfrm>
            <a:off x="0" y="411634"/>
            <a:ext cx="11737075" cy="1200329"/>
          </a:xfrm>
          <a:prstGeom prst="rect">
            <a:avLst/>
          </a:prstGeom>
          <a:noFill/>
        </p:spPr>
        <p:txBody>
          <a:bodyPr wrap="square" lIns="91440" tIns="45720" rIns="91440" bIns="45720">
            <a:spAutoFit/>
          </a:bodyPr>
          <a:lstStyle/>
          <a:p>
            <a:pPr algn="ctr"/>
            <a:r>
              <a:rPr lang="en-IN" sz="3600" b="1" dirty="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Piston in an IC engine must possess </a:t>
            </a:r>
            <a:r>
              <a:rPr lang="en-IN" sz="36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following </a:t>
            </a:r>
            <a:r>
              <a:rPr lang="en-IN" sz="3600" b="1" dirty="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characteristics</a:t>
            </a:r>
            <a:r>
              <a:rPr lang="en-IN" sz="3600" b="1" dirty="0" smtClean="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US" sz="3600" b="1" dirty="0">
              <a:ln w="0"/>
              <a:solidFill>
                <a:srgbClr val="00206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2D80A70-3F87-405A-8C9A-E97208D0FC74}" type="slidenum">
              <a:rPr lang="en-IN" smtClean="0"/>
              <a:t>5</a:t>
            </a:fld>
            <a:endParaRPr lang="en-IN"/>
          </a:p>
        </p:txBody>
      </p:sp>
    </p:spTree>
    <p:extLst>
      <p:ext uri="{BB962C8B-B14F-4D97-AF65-F5344CB8AC3E}">
        <p14:creationId xmlns:p14="http://schemas.microsoft.com/office/powerpoint/2010/main" val="3331011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38" y="678701"/>
            <a:ext cx="8311635" cy="699723"/>
          </a:xfrm>
        </p:spPr>
        <p:txBody>
          <a:bodyPr>
            <a:noAutofit/>
          </a:bodyPr>
          <a:lstStyle/>
          <a:p>
            <a:r>
              <a:rPr lang="en-IN" sz="3600" b="1" dirty="0">
                <a:ln w="0"/>
                <a:solidFill>
                  <a:srgbClr val="002060"/>
                </a:solidFill>
                <a:latin typeface="Times New Roman" panose="02020603050405020304" pitchFamily="18" charset="0"/>
                <a:cs typeface="Times New Roman" panose="02020603050405020304" pitchFamily="18" charset="0"/>
              </a:rPr>
              <a:t>FUNCTIONS OF THE PISTONS</a:t>
            </a:r>
            <a:r>
              <a:rPr lang="en-IN" sz="3600" b="1" dirty="0" smtClean="0">
                <a:ln w="0"/>
                <a:solidFill>
                  <a:srgbClr val="002060"/>
                </a:solidFill>
                <a:latin typeface="Times New Roman" panose="02020603050405020304" pitchFamily="18" charset="0"/>
                <a:cs typeface="Times New Roman" panose="02020603050405020304" pitchFamily="18" charset="0"/>
              </a:rPr>
              <a:t>:-</a:t>
            </a:r>
            <a:endParaRPr lang="en-IN" sz="3600" b="1" dirty="0">
              <a:ln w="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283" y="1774216"/>
            <a:ext cx="11396029" cy="5131558"/>
          </a:xfrm>
        </p:spPr>
        <p:txBody>
          <a:bodyPr>
            <a:normAutofit/>
          </a:bodyPr>
          <a:lstStyle/>
          <a:p>
            <a:pPr algn="just">
              <a:lnSpc>
                <a:spcPct val="150000"/>
              </a:lnSpc>
            </a:pPr>
            <a:r>
              <a:rPr lang="en-IN" b="1" dirty="0">
                <a:latin typeface="Times New Roman" panose="02020603050405020304" pitchFamily="18" charset="0"/>
                <a:cs typeface="Times New Roman" panose="02020603050405020304" pitchFamily="18" charset="0"/>
              </a:rPr>
              <a:t>To receive the impulse from the expanding gas &amp; transmit </a:t>
            </a:r>
            <a:r>
              <a:rPr lang="en-IN" b="1" dirty="0" smtClean="0">
                <a:latin typeface="Times New Roman" panose="02020603050405020304" pitchFamily="18" charset="0"/>
                <a:cs typeface="Times New Roman" panose="02020603050405020304" pitchFamily="18" charset="0"/>
              </a:rPr>
              <a:t>the energy </a:t>
            </a:r>
            <a:r>
              <a:rPr lang="en-IN" b="1" dirty="0">
                <a:latin typeface="Times New Roman" panose="02020603050405020304" pitchFamily="18" charset="0"/>
                <a:cs typeface="Times New Roman" panose="02020603050405020304" pitchFamily="18" charset="0"/>
              </a:rPr>
              <a:t>to the crank shaft through the connecting rod.</a:t>
            </a:r>
          </a:p>
          <a:p>
            <a:pPr algn="just">
              <a:lnSpc>
                <a:spcPct val="150000"/>
              </a:lnSpc>
            </a:pPr>
            <a:r>
              <a:rPr lang="en-IN" b="1" dirty="0" smtClean="0">
                <a:latin typeface="Times New Roman" panose="02020603050405020304" pitchFamily="18" charset="0"/>
                <a:cs typeface="Times New Roman" panose="02020603050405020304" pitchFamily="18" charset="0"/>
              </a:rPr>
              <a:t>It </a:t>
            </a:r>
            <a:r>
              <a:rPr lang="en-IN" b="1" dirty="0">
                <a:latin typeface="Times New Roman" panose="02020603050405020304" pitchFamily="18" charset="0"/>
                <a:cs typeface="Times New Roman" panose="02020603050405020304" pitchFamily="18" charset="0"/>
              </a:rPr>
              <a:t>transmits the force of combustion gases to the crank shaft.</a:t>
            </a:r>
          </a:p>
          <a:p>
            <a:pPr algn="just">
              <a:lnSpc>
                <a:spcPct val="150000"/>
              </a:lnSpc>
            </a:pPr>
            <a:r>
              <a:rPr lang="en-IN" b="1" dirty="0" smtClean="0">
                <a:latin typeface="Times New Roman" panose="02020603050405020304" pitchFamily="18" charset="0"/>
                <a:cs typeface="Times New Roman" panose="02020603050405020304" pitchFamily="18" charset="0"/>
              </a:rPr>
              <a:t>It </a:t>
            </a:r>
            <a:r>
              <a:rPr lang="en-IN" b="1" dirty="0">
                <a:latin typeface="Times New Roman" panose="02020603050405020304" pitchFamily="18" charset="0"/>
                <a:cs typeface="Times New Roman" panose="02020603050405020304" pitchFamily="18" charset="0"/>
              </a:rPr>
              <a:t>controls the opening &amp; closing of the parts in a 2-stroke engine.</a:t>
            </a:r>
          </a:p>
          <a:p>
            <a:pPr algn="just">
              <a:lnSpc>
                <a:spcPct val="150000"/>
              </a:lnSpc>
            </a:pPr>
            <a:r>
              <a:rPr lang="en-IN" b="1" dirty="0" smtClean="0">
                <a:latin typeface="Times New Roman" panose="02020603050405020304" pitchFamily="18" charset="0"/>
                <a:cs typeface="Times New Roman" panose="02020603050405020304" pitchFamily="18" charset="0"/>
              </a:rPr>
              <a:t>It </a:t>
            </a:r>
            <a:r>
              <a:rPr lang="en-IN" b="1" dirty="0">
                <a:latin typeface="Times New Roman" panose="02020603050405020304" pitchFamily="18" charset="0"/>
                <a:cs typeface="Times New Roman" panose="02020603050405020304" pitchFamily="18" charset="0"/>
              </a:rPr>
              <a:t>acts as a seal to escape of high pressure gases in to the </a:t>
            </a:r>
            <a:r>
              <a:rPr lang="en-IN" b="1" dirty="0" smtClean="0">
                <a:latin typeface="Times New Roman" panose="02020603050405020304" pitchFamily="18" charset="0"/>
                <a:cs typeface="Times New Roman" panose="02020603050405020304" pitchFamily="18" charset="0"/>
              </a:rPr>
              <a:t>crank case</a:t>
            </a:r>
            <a:r>
              <a:rPr lang="en-IN"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2D80A70-3F87-405A-8C9A-E97208D0FC74}" type="slidenum">
              <a:rPr lang="en-IN" smtClean="0"/>
              <a:t>6</a:t>
            </a:fld>
            <a:endParaRPr lang="en-IN"/>
          </a:p>
        </p:txBody>
      </p:sp>
    </p:spTree>
    <p:extLst>
      <p:ext uri="{BB962C8B-B14F-4D97-AF65-F5344CB8AC3E}">
        <p14:creationId xmlns:p14="http://schemas.microsoft.com/office/powerpoint/2010/main" val="2602355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38" y="678701"/>
            <a:ext cx="8311635" cy="699723"/>
          </a:xfrm>
        </p:spPr>
        <p:txBody>
          <a:bodyPr>
            <a:noAutofit/>
          </a:bodyPr>
          <a:lstStyle/>
          <a:p>
            <a:r>
              <a:rPr lang="en-IN" sz="3600" b="1" dirty="0" smtClean="0">
                <a:ln w="0"/>
                <a:solidFill>
                  <a:srgbClr val="002060"/>
                </a:solidFill>
                <a:latin typeface="Times New Roman" panose="02020603050405020304" pitchFamily="18" charset="0"/>
                <a:cs typeface="Times New Roman" panose="02020603050405020304" pitchFamily="18" charset="0"/>
              </a:rPr>
              <a:t>SCOPES OF THE PROJECT</a:t>
            </a:r>
            <a:endParaRPr lang="en-IN" sz="3600" b="1" dirty="0">
              <a:ln w="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283" y="1378424"/>
            <a:ext cx="11396029" cy="5131558"/>
          </a:xfrm>
        </p:spPr>
        <p:txBody>
          <a:bodyPr>
            <a:normAutofit fontScale="92500" lnSpcReduction="10000"/>
          </a:bodyPr>
          <a:lstStyle/>
          <a:p>
            <a:pPr algn="just">
              <a:lnSpc>
                <a:spcPct val="150000"/>
              </a:lnSpc>
            </a:pPr>
            <a:r>
              <a:rPr lang="en-IN" b="1" dirty="0" smtClean="0">
                <a:latin typeface="Times New Roman" panose="02020603050405020304" pitchFamily="18" charset="0"/>
                <a:cs typeface="Times New Roman" panose="02020603050405020304" pitchFamily="18" charset="0"/>
              </a:rPr>
              <a:t>A several needs to be identified in order to analysis the piston. This project will be focusing on an analysis of the failure of the piston. This scope are will be done first by finding the literature review about the piston , SOLIDWORK </a:t>
            </a:r>
            <a:r>
              <a:rPr lang="en-IN" b="1" dirty="0">
                <a:latin typeface="Times New Roman" pitchFamily="18" charset="0"/>
                <a:cs typeface="Times New Roman" pitchFamily="18" charset="0"/>
              </a:rPr>
              <a:t>software and </a:t>
            </a:r>
            <a:r>
              <a:rPr lang="en-IN" b="1" dirty="0" smtClean="0">
                <a:latin typeface="Times New Roman" pitchFamily="18" charset="0"/>
                <a:cs typeface="Times New Roman" pitchFamily="18" charset="0"/>
              </a:rPr>
              <a:t>ANSYS </a:t>
            </a:r>
            <a:r>
              <a:rPr lang="en-IN" b="1" dirty="0">
                <a:latin typeface="Times New Roman" pitchFamily="18" charset="0"/>
                <a:cs typeface="Times New Roman" pitchFamily="18" charset="0"/>
              </a:rPr>
              <a:t>software. Next, the type of piston that is used for petrol engine from automobile and four-stroke cycle will be </a:t>
            </a:r>
            <a:r>
              <a:rPr lang="en-IN" b="1" dirty="0" smtClean="0">
                <a:latin typeface="Times New Roman" pitchFamily="18" charset="0"/>
                <a:cs typeface="Times New Roman" pitchFamily="18" charset="0"/>
              </a:rPr>
              <a:t>analysed. </a:t>
            </a:r>
            <a:r>
              <a:rPr lang="en-IN" b="1" dirty="0">
                <a:latin typeface="Times New Roman" pitchFamily="18" charset="0"/>
                <a:cs typeface="Times New Roman" pitchFamily="18" charset="0"/>
              </a:rPr>
              <a:t>Then, all information about piston will be collected. Besides that, the material that will be used is </a:t>
            </a:r>
            <a:r>
              <a:rPr lang="en-IN" b="1" dirty="0" smtClean="0">
                <a:latin typeface="Times New Roman" pitchFamily="18" charset="0"/>
                <a:cs typeface="Times New Roman" pitchFamily="18" charset="0"/>
              </a:rPr>
              <a:t>aluminium </a:t>
            </a:r>
            <a:r>
              <a:rPr lang="en-IN" b="1" dirty="0">
                <a:latin typeface="Times New Roman" pitchFamily="18" charset="0"/>
                <a:cs typeface="Times New Roman" pitchFamily="18" charset="0"/>
              </a:rPr>
              <a:t>alloy. The others scope is to design the piston using SOLIDWORK software and analysis by </a:t>
            </a:r>
            <a:r>
              <a:rPr lang="en-IN" b="1" dirty="0" smtClean="0">
                <a:latin typeface="Times New Roman" pitchFamily="18" charset="0"/>
                <a:cs typeface="Times New Roman" pitchFamily="18" charset="0"/>
              </a:rPr>
              <a:t>ANSYS software</a:t>
            </a:r>
            <a:r>
              <a:rPr lang="en-IN" b="1" dirty="0">
                <a:latin typeface="Times New Roman" pitchFamily="18" charset="0"/>
                <a:cs typeface="Times New Roman" pitchFamily="18" charset="0"/>
              </a:rPr>
              <a:t>. Finally, the maximum stress and maximum temperature will be determined.</a:t>
            </a:r>
          </a:p>
          <a:p>
            <a:pPr algn="just">
              <a:lnSpc>
                <a:spcPct val="150000"/>
              </a:lnSpc>
            </a:pP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2D80A70-3F87-405A-8C9A-E97208D0FC74}" type="slidenum">
              <a:rPr lang="en-IN" smtClean="0"/>
              <a:t>7</a:t>
            </a:fld>
            <a:endParaRPr lang="en-IN"/>
          </a:p>
        </p:txBody>
      </p:sp>
    </p:spTree>
    <p:extLst>
      <p:ext uri="{BB962C8B-B14F-4D97-AF65-F5344CB8AC3E}">
        <p14:creationId xmlns:p14="http://schemas.microsoft.com/office/powerpoint/2010/main" val="1795980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188" y="402476"/>
            <a:ext cx="8311635" cy="699723"/>
          </a:xfrm>
        </p:spPr>
        <p:txBody>
          <a:bodyPr>
            <a:noAutofit/>
          </a:bodyPr>
          <a:lstStyle/>
          <a:p>
            <a:r>
              <a:rPr lang="en-IN" sz="3600" b="1" dirty="0" smtClean="0">
                <a:ln w="0"/>
                <a:solidFill>
                  <a:srgbClr val="002060"/>
                </a:solidFill>
                <a:latin typeface="Times New Roman" panose="02020603050405020304" pitchFamily="18" charset="0"/>
                <a:cs typeface="Times New Roman" panose="02020603050405020304" pitchFamily="18" charset="0"/>
              </a:rPr>
              <a:t>Methodology</a:t>
            </a:r>
            <a:endParaRPr lang="en-IN" sz="3600" b="1" dirty="0">
              <a:ln w="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283" y="1378423"/>
            <a:ext cx="11396029" cy="5636525"/>
          </a:xfrm>
        </p:spPr>
        <p:txBody>
          <a:bodyPr>
            <a:normAutofit fontScale="85000" lnSpcReduction="20000"/>
          </a:bodyPr>
          <a:lstStyle/>
          <a:p>
            <a:pPr algn="just">
              <a:lnSpc>
                <a:spcPct val="150000"/>
              </a:lnSpc>
            </a:pPr>
            <a:r>
              <a:rPr lang="en-IN" b="1" dirty="0" smtClean="0">
                <a:latin typeface="Times New Roman" pitchFamily="18" charset="0"/>
                <a:cs typeface="Times New Roman" pitchFamily="18" charset="0"/>
              </a:rPr>
              <a:t>Collection of Engineering data.</a:t>
            </a:r>
          </a:p>
          <a:p>
            <a:pPr algn="just">
              <a:lnSpc>
                <a:spcPct val="150000"/>
              </a:lnSpc>
            </a:pPr>
            <a:r>
              <a:rPr lang="en-IN" b="1" dirty="0" smtClean="0">
                <a:latin typeface="Times New Roman" pitchFamily="18" charset="0"/>
                <a:cs typeface="Times New Roman" pitchFamily="18" charset="0"/>
              </a:rPr>
              <a:t>Making the 3D design of  piston in Solidworks software.</a:t>
            </a:r>
          </a:p>
          <a:p>
            <a:pPr algn="just">
              <a:lnSpc>
                <a:spcPct val="150000"/>
              </a:lnSpc>
            </a:pPr>
            <a:r>
              <a:rPr lang="en-IN" b="1" dirty="0" smtClean="0">
                <a:latin typeface="Times New Roman" pitchFamily="18" charset="0"/>
                <a:cs typeface="Times New Roman" pitchFamily="18" charset="0"/>
              </a:rPr>
              <a:t>Import  this geometry from the </a:t>
            </a:r>
            <a:r>
              <a:rPr lang="en-IN" b="1" dirty="0">
                <a:latin typeface="Times New Roman" pitchFamily="18" charset="0"/>
                <a:cs typeface="Times New Roman" pitchFamily="18" charset="0"/>
              </a:rPr>
              <a:t>S</a:t>
            </a:r>
            <a:r>
              <a:rPr lang="en-IN" b="1" dirty="0" smtClean="0">
                <a:latin typeface="Times New Roman" pitchFamily="18" charset="0"/>
                <a:cs typeface="Times New Roman" pitchFamily="18" charset="0"/>
              </a:rPr>
              <a:t>olidWorks to Ansys software.</a:t>
            </a:r>
          </a:p>
          <a:p>
            <a:pPr algn="just">
              <a:lnSpc>
                <a:spcPct val="150000"/>
              </a:lnSpc>
            </a:pPr>
            <a:r>
              <a:rPr lang="en-IN" b="1" dirty="0" smtClean="0">
                <a:latin typeface="Times New Roman" pitchFamily="18" charset="0"/>
                <a:cs typeface="Times New Roman" pitchFamily="18" charset="0"/>
              </a:rPr>
              <a:t>Specify element type &amp;</a:t>
            </a:r>
            <a:r>
              <a:rPr lang="en-IN" b="1" dirty="0">
                <a:latin typeface="Times New Roman" pitchFamily="18" charset="0"/>
                <a:cs typeface="Times New Roman" pitchFamily="18" charset="0"/>
              </a:rPr>
              <a:t> f</a:t>
            </a:r>
            <a:r>
              <a:rPr lang="en-IN" b="1" dirty="0" smtClean="0">
                <a:latin typeface="Times New Roman" pitchFamily="18" charset="0"/>
                <a:cs typeface="Times New Roman" pitchFamily="18" charset="0"/>
              </a:rPr>
              <a:t>eed the material property.</a:t>
            </a:r>
          </a:p>
          <a:p>
            <a:pPr algn="just">
              <a:lnSpc>
                <a:spcPct val="150000"/>
              </a:lnSpc>
            </a:pPr>
            <a:r>
              <a:rPr lang="en-IN" b="1" dirty="0" smtClean="0">
                <a:latin typeface="Times New Roman" pitchFamily="18" charset="0"/>
                <a:cs typeface="Times New Roman" pitchFamily="18" charset="0"/>
              </a:rPr>
              <a:t>At the point of gudgeon pin fix.</a:t>
            </a:r>
          </a:p>
          <a:p>
            <a:pPr algn="just">
              <a:lnSpc>
                <a:spcPct val="150000"/>
              </a:lnSpc>
            </a:pPr>
            <a:r>
              <a:rPr lang="en-IN" b="1" dirty="0" smtClean="0">
                <a:latin typeface="Times New Roman" pitchFamily="18" charset="0"/>
                <a:cs typeface="Times New Roman" pitchFamily="18" charset="0"/>
              </a:rPr>
              <a:t>Mesh the object.</a:t>
            </a:r>
          </a:p>
          <a:p>
            <a:pPr algn="just">
              <a:lnSpc>
                <a:spcPct val="150000"/>
              </a:lnSpc>
            </a:pPr>
            <a:r>
              <a:rPr lang="en-IN" b="1" dirty="0" smtClean="0">
                <a:latin typeface="Times New Roman" pitchFamily="18" charset="0"/>
                <a:cs typeface="Times New Roman" pitchFamily="18" charset="0"/>
              </a:rPr>
              <a:t>Apply boundary conditions &amp; External loads.</a:t>
            </a:r>
            <a:endParaRPr lang="en-IN" sz="2600" b="1" dirty="0" smtClean="0">
              <a:latin typeface="Times New Roman" pitchFamily="18" charset="0"/>
              <a:cs typeface="Times New Roman" pitchFamily="18" charset="0"/>
            </a:endParaRPr>
          </a:p>
          <a:p>
            <a:pPr algn="just">
              <a:lnSpc>
                <a:spcPct val="150000"/>
              </a:lnSpc>
            </a:pPr>
            <a:r>
              <a:rPr lang="en-IN" b="1" dirty="0" smtClean="0">
                <a:latin typeface="Times New Roman" pitchFamily="18" charset="0"/>
                <a:cs typeface="Times New Roman" pitchFamily="18" charset="0"/>
              </a:rPr>
              <a:t>Analysis of </a:t>
            </a:r>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Piston on different criteria like deformation ,  stress distribution etc.</a:t>
            </a:r>
          </a:p>
          <a:p>
            <a:pPr algn="just">
              <a:lnSpc>
                <a:spcPct val="150000"/>
              </a:lnSpc>
            </a:pPr>
            <a:r>
              <a:rPr lang="en-IN" b="1" dirty="0" smtClean="0">
                <a:latin typeface="Times New Roman" pitchFamily="18" charset="0"/>
                <a:cs typeface="Times New Roman" pitchFamily="18" charset="0"/>
              </a:rPr>
              <a:t>Generate solution.</a:t>
            </a: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2D80A70-3F87-405A-8C9A-E97208D0FC74}" type="slidenum">
              <a:rPr lang="en-IN" smtClean="0"/>
              <a:t>8</a:t>
            </a:fld>
            <a:endParaRPr lang="en-IN"/>
          </a:p>
        </p:txBody>
      </p:sp>
      <p:sp>
        <p:nvSpPr>
          <p:cNvPr id="5" name="Content Placeholder 2"/>
          <p:cNvSpPr txBox="1">
            <a:spLocks/>
          </p:cNvSpPr>
          <p:nvPr/>
        </p:nvSpPr>
        <p:spPr>
          <a:xfrm>
            <a:off x="615991" y="888812"/>
            <a:ext cx="4679909" cy="6128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sz="2800" dirty="0" smtClean="0">
                <a:latin typeface="Times New Roman" panose="02020603050405020304" pitchFamily="18" charset="0"/>
                <a:cs typeface="Times New Roman" panose="02020603050405020304" pitchFamily="18" charset="0"/>
              </a:rPr>
              <a:t>Procedure of analysis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463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9" y="15637"/>
            <a:ext cx="11805313" cy="6578221"/>
          </a:xfrm>
        </p:spPr>
      </p:pic>
      <p:sp>
        <p:nvSpPr>
          <p:cNvPr id="9" name="Rectangle 8"/>
          <p:cNvSpPr/>
          <p:nvPr/>
        </p:nvSpPr>
        <p:spPr>
          <a:xfrm>
            <a:off x="4460905" y="469799"/>
            <a:ext cx="3265639" cy="830997"/>
          </a:xfrm>
          <a:prstGeom prst="rect">
            <a:avLst/>
          </a:prstGeom>
          <a:noFill/>
        </p:spPr>
        <p:txBody>
          <a:bodyPr wrap="none" lIns="91440" tIns="45720" rIns="91440" bIns="45720">
            <a:spAutoFit/>
          </a:bodyPr>
          <a:lstStyle/>
          <a:p>
            <a:pPr algn="ctr"/>
            <a:r>
              <a:rPr lang="en-US" sz="4800" b="1" cap="none" spc="0" dirty="0" smtClean="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Function : -</a:t>
            </a:r>
            <a:endParaRPr lang="en-US" sz="4800" b="1" cap="none" spc="0" dirty="0">
              <a:ln w="0"/>
              <a:solidFill>
                <a:srgbClr val="C0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E2D80A70-3F87-405A-8C9A-E97208D0FC74}" type="slidenum">
              <a:rPr lang="en-IN" smtClean="0"/>
              <a:t>9</a:t>
            </a:fld>
            <a:endParaRPr lang="en-IN"/>
          </a:p>
        </p:txBody>
      </p:sp>
    </p:spTree>
    <p:extLst>
      <p:ext uri="{BB962C8B-B14F-4D97-AF65-F5344CB8AC3E}">
        <p14:creationId xmlns:p14="http://schemas.microsoft.com/office/powerpoint/2010/main" val="693667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2534</TotalTime>
  <Words>2137</Words>
  <Application>Microsoft Office PowerPoint</Application>
  <PresentationFormat>Widescreen</PresentationFormat>
  <Paragraphs>196</Paragraphs>
  <Slides>35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Times-Bold</vt:lpstr>
      <vt:lpstr>Arial</vt:lpstr>
      <vt:lpstr>Calibri</vt:lpstr>
      <vt:lpstr>Calibri Light</vt:lpstr>
      <vt:lpstr>Times New Roman</vt:lpstr>
      <vt:lpstr>Wingdings</vt:lpstr>
      <vt:lpstr>Wingdings 3</vt:lpstr>
      <vt:lpstr>Office Theme</vt:lpstr>
      <vt:lpstr>PowerPoint Presentation</vt:lpstr>
      <vt:lpstr>PowerPoint Presentation</vt:lpstr>
      <vt:lpstr>PISTON:-</vt:lpstr>
      <vt:lpstr>PowerPoint Presentation</vt:lpstr>
      <vt:lpstr>PowerPoint Presentation</vt:lpstr>
      <vt:lpstr>FUNCTIONS OF THE PISTONS:-</vt:lpstr>
      <vt:lpstr>SCOPES OF THE PROJECT</vt:lpstr>
      <vt:lpstr>Methodology</vt:lpstr>
      <vt:lpstr>PowerPoint Presentation</vt:lpstr>
      <vt:lpstr>CHARACTERSTICS OF PISTON:-</vt:lpstr>
      <vt:lpstr>PROBLEM DEFINITION:-</vt:lpstr>
      <vt:lpstr>PowerPoint Presentation</vt:lpstr>
      <vt:lpstr>The main objectives are </vt:lpstr>
      <vt:lpstr>LITERATURE REVIEW:-</vt:lpstr>
      <vt:lpstr>PowerPoint Presentation</vt:lpstr>
      <vt:lpstr>LITERATURE REVIEW…</vt:lpstr>
      <vt:lpstr>LITERATURE REVIEW…</vt:lpstr>
      <vt:lpstr>LITERATURE REVIEW….</vt:lpstr>
      <vt:lpstr>MODELLING OF PISTON BY USING SOLIDWORKS:</vt:lpstr>
      <vt:lpstr>PowerPoint Presentation</vt:lpstr>
      <vt:lpstr>PowerPoint Presentation</vt:lpstr>
      <vt:lpstr>COMPOSITE MATERIAL :-</vt:lpstr>
      <vt:lpstr>PowerPoint Presentation</vt:lpstr>
      <vt:lpstr>The piston and piston rings are designed according to procedures and specifications given in machine design and design data book. Dimensions are calculated and these are used for modelling the piston in Solidworks.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REFRENCES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dc:creator>
  <cp:lastModifiedBy>Sanjay Shakya</cp:lastModifiedBy>
  <cp:revision>97</cp:revision>
  <dcterms:created xsi:type="dcterms:W3CDTF">2017-11-12T16:18:27Z</dcterms:created>
  <dcterms:modified xsi:type="dcterms:W3CDTF">2018-04-23T19:20:59Z</dcterms:modified>
</cp:coreProperties>
</file>