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rot="5400000">
            <a:off x="5463750" y="1371628"/>
            <a:ext cx="4388700"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 name="Google Shape;22;p3"/>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 name="Google Shape;23;p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4"/>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5"/>
          <p:cNvSpPr>
            <a:spLocks noGrp="1"/>
          </p:cNvSpPr>
          <p:nvPr>
            <p:ph type="pic" idx="2"/>
          </p:nvPr>
        </p:nvSpPr>
        <p:spPr>
          <a:xfrm>
            <a:off x="1792288" y="459581"/>
            <a:ext cx="5486400" cy="3086100"/>
          </a:xfrm>
          <a:prstGeom prst="rect">
            <a:avLst/>
          </a:prstGeom>
          <a:noFill/>
          <a:ln>
            <a:noFill/>
          </a:ln>
        </p:spPr>
      </p:sp>
      <p:sp>
        <p:nvSpPr>
          <p:cNvPr id="35" name="Google Shape;35;p5"/>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6" name="Google Shape;36;p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42" name="Google Shape;42;p6"/>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43" name="Google Shape;43;p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9"/>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8" name="Google Shape;58;p9"/>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9" name="Google Shape;59;p9"/>
          <p:cNvSpPr txBox="1">
            <a:spLocks noGrp="1"/>
          </p:cNvSpPr>
          <p:nvPr>
            <p:ph type="body" idx="3"/>
          </p:nvPr>
        </p:nvSpPr>
        <p:spPr>
          <a:xfrm>
            <a:off x="4645025" y="1151335"/>
            <a:ext cx="4041900" cy="479700"/>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0" name="Google Shape;60;p9"/>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1" name="Google Shape;61;p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6" name="Google Shape;66;p10"/>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7" name="Google Shape;67;p10"/>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68" name="Google Shape;68;p1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74" name="Google Shape;74;p1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7"/>
        <p:cNvGrpSpPr/>
        <p:nvPr/>
      </p:nvGrpSpPr>
      <p:grpSpPr>
        <a:xfrm>
          <a:off x="0" y="0"/>
          <a:ext cx="0" cy="0"/>
          <a:chOff x="0" y="0"/>
          <a:chExt cx="0" cy="0"/>
        </a:xfrm>
      </p:grpSpPr>
      <p:sp>
        <p:nvSpPr>
          <p:cNvPr id="78" name="Google Shape;78;p12"/>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9" name="Google Shape;79;p12"/>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80" name="Google Shape;80;p1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
        <p:nvSpPr>
          <p:cNvPr id="11" name="Google Shape;11;p1"/>
          <p:cNvSpPr txBox="1"/>
          <p:nvPr/>
        </p:nvSpPr>
        <p:spPr>
          <a:xfrm>
            <a:off x="0" y="0"/>
            <a:ext cx="9144000" cy="685800"/>
          </a:xfrm>
          <a:prstGeom prst="rect">
            <a:avLst/>
          </a:prstGeom>
          <a:solidFill>
            <a:srgbClr val="2F71A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2" name="Google Shape;12;p1" descr="iarelogo.JPG"/>
          <p:cNvPicPr preferRelativeResize="0"/>
          <p:nvPr/>
        </p:nvPicPr>
        <p:blipFill rotWithShape="1">
          <a:blip r:embed="rId11">
            <a:alphaModFix/>
          </a:blip>
          <a:srcRect/>
          <a:stretch/>
        </p:blipFill>
        <p:spPr>
          <a:xfrm>
            <a:off x="8305800" y="0"/>
            <a:ext cx="628650" cy="673894"/>
          </a:xfrm>
          <a:prstGeom prst="rect">
            <a:avLst/>
          </a:prstGeom>
          <a:noFill/>
          <a:ln>
            <a:noFill/>
          </a:ln>
        </p:spPr>
      </p:pic>
      <p:sp>
        <p:nvSpPr>
          <p:cNvPr id="13" name="Google Shape;13;p1"/>
          <p:cNvSpPr/>
          <p:nvPr/>
        </p:nvSpPr>
        <p:spPr>
          <a:xfrm>
            <a:off x="0" y="4057650"/>
            <a:ext cx="9144000" cy="1090611"/>
          </a:xfrm>
          <a:custGeom>
            <a:avLst/>
            <a:gdLst/>
            <a:ahLst/>
            <a:cxnLst/>
            <a:rect l="l" t="t" r="r" b="b"/>
            <a:pathLst>
              <a:path w="5760" h="1331" extrusionOk="0">
                <a:moveTo>
                  <a:pt x="0" y="1066"/>
                </a:moveTo>
                <a:lnTo>
                  <a:pt x="0" y="1331"/>
                </a:lnTo>
                <a:lnTo>
                  <a:pt x="5760" y="1331"/>
                </a:lnTo>
                <a:lnTo>
                  <a:pt x="5760" y="0"/>
                </a:lnTo>
                <a:cubicBezTo>
                  <a:pt x="3220" y="1206"/>
                  <a:pt x="2250" y="1146"/>
                  <a:pt x="0" y="1066"/>
                </a:cubicBezTo>
                <a:close/>
              </a:path>
            </a:pathLst>
          </a:custGeom>
          <a:solidFill>
            <a:srgbClr val="FFFFFF"/>
          </a:solidFill>
          <a:ln>
            <a:noFill/>
          </a:ln>
          <a:effectLst>
            <a:outerShdw blurRad="63500" dist="44450" dir="16200000">
              <a:srgbClr val="000000">
                <a:alpha val="34901"/>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231227" y="1250732"/>
            <a:ext cx="8702565" cy="2165130"/>
          </a:xfrm>
          <a:prstGeom prst="rect">
            <a:avLst/>
          </a:prstGeom>
        </p:spPr>
        <p:txBody>
          <a:bodyPr spcFirstLastPara="1" wrap="square" lIns="91425" tIns="45700" rIns="91425" bIns="45700" anchor="ctr" anchorCtr="0">
            <a:noAutofit/>
          </a:bodyPr>
          <a:lstStyle/>
          <a:p>
            <a:pPr lvl="0" algn="l"/>
            <a:r>
              <a:rPr lang="en-US" dirty="0" smtClean="0"/>
              <a:t>           Automatic </a:t>
            </a:r>
            <a:r>
              <a:rPr lang="en-US" dirty="0" smtClean="0"/>
              <a:t>Resume Generator</a:t>
            </a:r>
            <a:endParaRPr/>
          </a:p>
        </p:txBody>
      </p:sp>
      <p:sp>
        <p:nvSpPr>
          <p:cNvPr id="88" name="Google Shape;88;p13"/>
          <p:cNvSpPr txBox="1">
            <a:spLocks noGrp="1"/>
          </p:cNvSpPr>
          <p:nvPr>
            <p:ph type="subTitle" idx="1"/>
          </p:nvPr>
        </p:nvSpPr>
        <p:spPr>
          <a:xfrm>
            <a:off x="6053958" y="3605048"/>
            <a:ext cx="2921876" cy="1387366"/>
          </a:xfrm>
          <a:prstGeom prst="rect">
            <a:avLst/>
          </a:prstGeom>
        </p:spPr>
        <p:txBody>
          <a:bodyPr spcFirstLastPara="1" wrap="square" lIns="91425" tIns="45700" rIns="91425" bIns="45700" anchor="t" anchorCtr="0">
            <a:noAutofit/>
          </a:bodyPr>
          <a:lstStyle/>
          <a:p>
            <a:pPr marL="0" lvl="0" indent="0" algn="ctr" rtl="0">
              <a:spcBef>
                <a:spcPts val="640"/>
              </a:spcBef>
              <a:spcAft>
                <a:spcPts val="0"/>
              </a:spcAft>
              <a:buNone/>
            </a:pPr>
            <a:r>
              <a:rPr lang="en-US" sz="2400" dirty="0" smtClean="0">
                <a:solidFill>
                  <a:schemeClr val="tx1"/>
                </a:solidFill>
              </a:rPr>
              <a:t>BY        -19951A05P8</a:t>
            </a:r>
          </a:p>
          <a:p>
            <a:pPr marL="0" lvl="0" indent="0" algn="ctr" rtl="0">
              <a:spcBef>
                <a:spcPts val="640"/>
              </a:spcBef>
              <a:spcAft>
                <a:spcPts val="0"/>
              </a:spcAft>
              <a:buNone/>
            </a:pPr>
            <a:r>
              <a:rPr lang="en-US" sz="2400" dirty="0" smtClean="0">
                <a:solidFill>
                  <a:schemeClr val="tx1"/>
                </a:solidFill>
              </a:rPr>
              <a:t>	-19951A05L6</a:t>
            </a:r>
          </a:p>
          <a:p>
            <a:pPr marL="0" lvl="0" indent="0" algn="ctr" rtl="0">
              <a:spcBef>
                <a:spcPts val="640"/>
              </a:spcBef>
              <a:spcAft>
                <a:spcPts val="0"/>
              </a:spcAft>
              <a:buNone/>
            </a:pPr>
            <a:r>
              <a:rPr lang="en-US" sz="2400" dirty="0" smtClean="0">
                <a:solidFill>
                  <a:schemeClr val="tx1"/>
                </a:solidFill>
              </a:rPr>
              <a:t>	-19951A05L4</a:t>
            </a:r>
            <a:endParaRPr sz="240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682086"/>
          </a:xfrm>
        </p:spPr>
        <p:txBody>
          <a:bodyPr/>
          <a:lstStyle/>
          <a:p>
            <a:r>
              <a:rPr lang="en-US" sz="3600" b="1" dirty="0" smtClean="0">
                <a:solidFill>
                  <a:schemeClr val="bg1"/>
                </a:solidFill>
              </a:rPr>
              <a:t>Proposed System</a:t>
            </a:r>
            <a:endParaRPr lang="en-US" sz="3600" dirty="0">
              <a:solidFill>
                <a:schemeClr val="bg1"/>
              </a:solidFill>
            </a:endParaRPr>
          </a:p>
        </p:txBody>
      </p:sp>
      <p:sp>
        <p:nvSpPr>
          <p:cNvPr id="3" name="Subtitle 2"/>
          <p:cNvSpPr>
            <a:spLocks noGrp="1"/>
          </p:cNvSpPr>
          <p:nvPr>
            <p:ph type="subTitle" idx="1"/>
          </p:nvPr>
        </p:nvSpPr>
        <p:spPr>
          <a:xfrm>
            <a:off x="0" y="683172"/>
            <a:ext cx="8986345" cy="4460327"/>
          </a:xfrm>
        </p:spPr>
        <p:txBody>
          <a:bodyPr/>
          <a:lstStyle/>
          <a:p>
            <a:pPr algn="just"/>
            <a:r>
              <a:rPr lang="en-US" sz="2200" dirty="0" smtClean="0">
                <a:solidFill>
                  <a:schemeClr val="tx1"/>
                </a:solidFill>
              </a:rPr>
              <a:t>	There </a:t>
            </a:r>
            <a:r>
              <a:rPr lang="en-US" sz="2200" dirty="0" smtClean="0">
                <a:solidFill>
                  <a:schemeClr val="tx1"/>
                </a:solidFill>
              </a:rPr>
              <a:t>exist a SDK for Gmail and facebook applications </a:t>
            </a:r>
            <a:r>
              <a:rPr lang="en-US" sz="2200" dirty="0" smtClean="0">
                <a:solidFill>
                  <a:schemeClr val="tx1"/>
                </a:solidFill>
              </a:rPr>
              <a:t>that allows </a:t>
            </a:r>
            <a:r>
              <a:rPr lang="en-US" sz="2200" dirty="0" smtClean="0">
                <a:solidFill>
                  <a:schemeClr val="tx1"/>
                </a:solidFill>
              </a:rPr>
              <a:t>you to connect to their application and then allow </a:t>
            </a:r>
            <a:r>
              <a:rPr lang="en-US" sz="2200" dirty="0" smtClean="0">
                <a:solidFill>
                  <a:schemeClr val="tx1"/>
                </a:solidFill>
              </a:rPr>
              <a:t>you to </a:t>
            </a:r>
            <a:r>
              <a:rPr lang="en-US" sz="2200" dirty="0" smtClean="0">
                <a:solidFill>
                  <a:schemeClr val="tx1"/>
                </a:solidFill>
              </a:rPr>
              <a:t>access their respective API to obtain the </a:t>
            </a:r>
            <a:r>
              <a:rPr lang="en-US" sz="2200" dirty="0" smtClean="0">
                <a:solidFill>
                  <a:schemeClr val="tx1"/>
                </a:solidFill>
              </a:rPr>
              <a:t>protected resources </a:t>
            </a:r>
            <a:r>
              <a:rPr lang="en-US" sz="2200" dirty="0" smtClean="0">
                <a:solidFill>
                  <a:schemeClr val="tx1"/>
                </a:solidFill>
              </a:rPr>
              <a:t>from users‟ profile. Here, </a:t>
            </a:r>
            <a:r>
              <a:rPr lang="en-US" sz="2200" dirty="0" smtClean="0">
                <a:solidFill>
                  <a:schemeClr val="tx1"/>
                </a:solidFill>
              </a:rPr>
              <a:t>SDK </a:t>
            </a:r>
            <a:r>
              <a:rPr lang="en-US" sz="2200" dirty="0" smtClean="0">
                <a:solidFill>
                  <a:schemeClr val="tx1"/>
                </a:solidFill>
              </a:rPr>
              <a:t>is a set </a:t>
            </a:r>
            <a:r>
              <a:rPr lang="en-US" sz="2200" dirty="0" smtClean="0">
                <a:solidFill>
                  <a:schemeClr val="tx1"/>
                </a:solidFill>
              </a:rPr>
              <a:t>of tools </a:t>
            </a:r>
            <a:r>
              <a:rPr lang="en-US" sz="2200" dirty="0" smtClean="0">
                <a:solidFill>
                  <a:schemeClr val="tx1"/>
                </a:solidFill>
              </a:rPr>
              <a:t>that is required to develop a software which </a:t>
            </a:r>
            <a:r>
              <a:rPr lang="en-US" sz="2200" dirty="0" smtClean="0">
                <a:solidFill>
                  <a:schemeClr val="tx1"/>
                </a:solidFill>
              </a:rPr>
              <a:t>enables you </a:t>
            </a:r>
            <a:r>
              <a:rPr lang="en-US" sz="2200" dirty="0" smtClean="0">
                <a:solidFill>
                  <a:schemeClr val="tx1"/>
                </a:solidFill>
              </a:rPr>
              <a:t>to create an application for any platform. </a:t>
            </a:r>
            <a:r>
              <a:rPr lang="en-US" sz="2200" dirty="0" smtClean="0">
                <a:solidFill>
                  <a:schemeClr val="tx1"/>
                </a:solidFill>
              </a:rPr>
              <a:t>Proposed system </a:t>
            </a:r>
            <a:r>
              <a:rPr lang="en-US" sz="2200" dirty="0" smtClean="0">
                <a:solidFill>
                  <a:schemeClr val="tx1"/>
                </a:solidFill>
              </a:rPr>
              <a:t>comprises of a component called authentication </a:t>
            </a:r>
            <a:r>
              <a:rPr lang="en-US" sz="2200" dirty="0" smtClean="0">
                <a:solidFill>
                  <a:schemeClr val="tx1"/>
                </a:solidFill>
              </a:rPr>
              <a:t>that supports </a:t>
            </a:r>
            <a:r>
              <a:rPr lang="en-US" sz="2200" dirty="0" smtClean="0">
                <a:solidFill>
                  <a:schemeClr val="tx1"/>
                </a:solidFill>
              </a:rPr>
              <a:t>the following </a:t>
            </a:r>
            <a:r>
              <a:rPr lang="en-US" sz="2200" dirty="0" smtClean="0">
                <a:solidFill>
                  <a:schemeClr val="tx1"/>
                </a:solidFill>
              </a:rPr>
              <a:t>cases, </a:t>
            </a:r>
          </a:p>
          <a:p>
            <a:pPr algn="just"/>
            <a:r>
              <a:rPr lang="en-US" sz="2200" dirty="0" smtClean="0">
                <a:solidFill>
                  <a:schemeClr val="tx1"/>
                </a:solidFill>
              </a:rPr>
              <a:t>	</a:t>
            </a:r>
            <a:r>
              <a:rPr lang="en-US" sz="2200" dirty="0" smtClean="0">
                <a:solidFill>
                  <a:schemeClr val="tx1"/>
                </a:solidFill>
              </a:rPr>
              <a:t>1</a:t>
            </a:r>
            <a:r>
              <a:rPr lang="en-US" sz="2200" dirty="0" smtClean="0">
                <a:solidFill>
                  <a:schemeClr val="tx1"/>
                </a:solidFill>
              </a:rPr>
              <a:t>) New user : the application should redirect the user </a:t>
            </a:r>
            <a:r>
              <a:rPr lang="en-US" sz="2200" dirty="0" smtClean="0">
                <a:solidFill>
                  <a:schemeClr val="tx1"/>
                </a:solidFill>
              </a:rPr>
              <a:t>to registration page</a:t>
            </a:r>
          </a:p>
          <a:p>
            <a:pPr algn="just"/>
            <a:r>
              <a:rPr lang="en-US" sz="2200" dirty="0" smtClean="0">
                <a:solidFill>
                  <a:schemeClr val="tx1"/>
                </a:solidFill>
              </a:rPr>
              <a:t> 	2</a:t>
            </a:r>
            <a:r>
              <a:rPr lang="en-US" sz="2200" dirty="0" smtClean="0">
                <a:solidFill>
                  <a:schemeClr val="tx1"/>
                </a:solidFill>
              </a:rPr>
              <a:t>) Registered user </a:t>
            </a:r>
            <a:r>
              <a:rPr lang="en-US" sz="2200" dirty="0" smtClean="0">
                <a:solidFill>
                  <a:schemeClr val="tx1"/>
                </a:solidFill>
              </a:rPr>
              <a:t>: </a:t>
            </a:r>
          </a:p>
          <a:p>
            <a:pPr marL="482600" indent="-457200" algn="just"/>
            <a:r>
              <a:rPr lang="en-US" sz="2200" dirty="0" smtClean="0">
                <a:solidFill>
                  <a:schemeClr val="tx1"/>
                </a:solidFill>
              </a:rPr>
              <a:t>		a)Logged </a:t>
            </a:r>
            <a:r>
              <a:rPr lang="en-US" sz="2200" dirty="0" smtClean="0">
                <a:solidFill>
                  <a:schemeClr val="tx1"/>
                </a:solidFill>
              </a:rPr>
              <a:t>in to facebook/</a:t>
            </a:r>
            <a:r>
              <a:rPr lang="en-US" sz="2200" dirty="0" err="1" smtClean="0">
                <a:solidFill>
                  <a:schemeClr val="tx1"/>
                </a:solidFill>
              </a:rPr>
              <a:t>gmail</a:t>
            </a:r>
            <a:r>
              <a:rPr lang="en-US" sz="2200" dirty="0" smtClean="0">
                <a:solidFill>
                  <a:schemeClr val="tx1"/>
                </a:solidFill>
              </a:rPr>
              <a:t> </a:t>
            </a:r>
            <a:r>
              <a:rPr lang="en-US" sz="2200" dirty="0" smtClean="0">
                <a:solidFill>
                  <a:schemeClr val="tx1"/>
                </a:solidFill>
              </a:rPr>
              <a:t>accounts </a:t>
            </a:r>
          </a:p>
          <a:p>
            <a:pPr marL="482600" indent="-457200" algn="just"/>
            <a:r>
              <a:rPr lang="en-US" sz="2200" dirty="0" smtClean="0">
                <a:solidFill>
                  <a:schemeClr val="tx1"/>
                </a:solidFill>
              </a:rPr>
              <a:t>		b</a:t>
            </a:r>
            <a:r>
              <a:rPr lang="en-US" sz="2200" dirty="0" smtClean="0">
                <a:solidFill>
                  <a:schemeClr val="tx1"/>
                </a:solidFill>
              </a:rPr>
              <a:t>) Logged out to facebook/</a:t>
            </a:r>
            <a:r>
              <a:rPr lang="en-US" sz="2200" dirty="0" err="1" smtClean="0">
                <a:solidFill>
                  <a:schemeClr val="tx1"/>
                </a:solidFill>
              </a:rPr>
              <a:t>gmail</a:t>
            </a:r>
            <a:r>
              <a:rPr lang="en-US" sz="2200" dirty="0" smtClean="0">
                <a:solidFill>
                  <a:schemeClr val="tx1"/>
                </a:solidFill>
              </a:rPr>
              <a:t> account</a:t>
            </a:r>
            <a:endParaRPr lang="en-US" sz="22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8145" y="0"/>
            <a:ext cx="7772400" cy="683172"/>
          </a:xfrm>
        </p:spPr>
        <p:txBody>
          <a:bodyPr/>
          <a:lstStyle/>
          <a:p>
            <a:r>
              <a:rPr lang="en-US" sz="3600" b="1" dirty="0" smtClean="0">
                <a:solidFill>
                  <a:schemeClr val="bg1"/>
                </a:solidFill>
              </a:rPr>
              <a:t>Validation </a:t>
            </a:r>
            <a:endParaRPr lang="en-US" sz="3600" dirty="0">
              <a:solidFill>
                <a:schemeClr val="bg1"/>
              </a:solidFill>
            </a:endParaRPr>
          </a:p>
        </p:txBody>
      </p:sp>
      <p:sp>
        <p:nvSpPr>
          <p:cNvPr id="3" name="Subtitle 2"/>
          <p:cNvSpPr>
            <a:spLocks noGrp="1"/>
          </p:cNvSpPr>
          <p:nvPr>
            <p:ph type="subTitle" idx="1"/>
          </p:nvPr>
        </p:nvSpPr>
        <p:spPr>
          <a:xfrm>
            <a:off x="294290" y="893379"/>
            <a:ext cx="8481848" cy="3888828"/>
          </a:xfrm>
        </p:spPr>
        <p:txBody>
          <a:bodyPr/>
          <a:lstStyle/>
          <a:p>
            <a:pPr algn="just"/>
            <a:r>
              <a:rPr lang="en-US" sz="2400" dirty="0" smtClean="0">
                <a:solidFill>
                  <a:schemeClr val="tx1"/>
                </a:solidFill>
              </a:rPr>
              <a:t>	The </a:t>
            </a:r>
            <a:r>
              <a:rPr lang="en-US" sz="2400" dirty="0" smtClean="0">
                <a:solidFill>
                  <a:schemeClr val="tx1"/>
                </a:solidFill>
              </a:rPr>
              <a:t>purpose of validation is to check whether the </a:t>
            </a:r>
            <a:r>
              <a:rPr lang="en-US" sz="2400" dirty="0" smtClean="0">
                <a:solidFill>
                  <a:schemeClr val="tx1"/>
                </a:solidFill>
              </a:rPr>
              <a:t>developed product </a:t>
            </a:r>
            <a:r>
              <a:rPr lang="en-US" sz="2400" dirty="0" smtClean="0">
                <a:solidFill>
                  <a:schemeClr val="tx1"/>
                </a:solidFill>
              </a:rPr>
              <a:t>meets all the requirements specified initially. </a:t>
            </a:r>
            <a:r>
              <a:rPr lang="en-US" sz="2400" dirty="0" smtClean="0">
                <a:solidFill>
                  <a:schemeClr val="tx1"/>
                </a:solidFill>
              </a:rPr>
              <a:t>While entering </a:t>
            </a:r>
            <a:r>
              <a:rPr lang="en-US" sz="2400" dirty="0" smtClean="0">
                <a:solidFill>
                  <a:schemeClr val="tx1"/>
                </a:solidFill>
              </a:rPr>
              <a:t>the project certain validations which are very </a:t>
            </a:r>
            <a:r>
              <a:rPr lang="en-US" sz="2400" dirty="0" smtClean="0">
                <a:solidFill>
                  <a:schemeClr val="tx1"/>
                </a:solidFill>
              </a:rPr>
              <a:t>much necessary </a:t>
            </a:r>
            <a:r>
              <a:rPr lang="en-US" sz="2400" dirty="0" smtClean="0">
                <a:solidFill>
                  <a:schemeClr val="tx1"/>
                </a:solidFill>
              </a:rPr>
              <a:t>for security is to be taken care</a:t>
            </a:r>
            <a:r>
              <a:rPr lang="en-US" sz="2400" dirty="0" smtClean="0">
                <a:solidFill>
                  <a:schemeClr val="tx1"/>
                </a:solidFill>
              </a:rPr>
              <a:t>.</a:t>
            </a:r>
            <a:r>
              <a:rPr lang="en-US" sz="2400" dirty="0" smtClean="0">
                <a:solidFill>
                  <a:schemeClr val="tx1"/>
                </a:solidFill>
              </a:rPr>
              <a:t> The solution </a:t>
            </a:r>
            <a:r>
              <a:rPr lang="en-US" sz="2400" dirty="0" smtClean="0">
                <a:solidFill>
                  <a:schemeClr val="tx1"/>
                </a:solidFill>
              </a:rPr>
              <a:t>used here </a:t>
            </a:r>
            <a:r>
              <a:rPr lang="en-US" sz="2400" dirty="0" smtClean="0">
                <a:solidFill>
                  <a:schemeClr val="tx1"/>
                </a:solidFill>
              </a:rPr>
              <a:t>is by using username and password. This is one of </a:t>
            </a:r>
            <a:r>
              <a:rPr lang="en-US" sz="2400" dirty="0" smtClean="0">
                <a:solidFill>
                  <a:schemeClr val="tx1"/>
                </a:solidFill>
              </a:rPr>
              <a:t>the methods </a:t>
            </a:r>
            <a:r>
              <a:rPr lang="en-US" sz="2400" dirty="0" smtClean="0">
                <a:solidFill>
                  <a:schemeClr val="tx1"/>
                </a:solidFill>
              </a:rPr>
              <a:t>used for validation for authentic user. </a:t>
            </a:r>
            <a:r>
              <a:rPr lang="en-US" sz="2400" dirty="0" smtClean="0">
                <a:solidFill>
                  <a:schemeClr val="tx1"/>
                </a:solidFill>
              </a:rPr>
              <a:t>Here particular </a:t>
            </a:r>
            <a:r>
              <a:rPr lang="en-US" sz="2400" dirty="0" smtClean="0">
                <a:solidFill>
                  <a:schemeClr val="tx1"/>
                </a:solidFill>
              </a:rPr>
              <a:t>log file information like name and </a:t>
            </a:r>
            <a:r>
              <a:rPr lang="en-US" sz="2400" dirty="0" smtClean="0">
                <a:solidFill>
                  <a:schemeClr val="tx1"/>
                </a:solidFill>
              </a:rPr>
              <a:t>password should </a:t>
            </a:r>
            <a:r>
              <a:rPr lang="en-US" sz="2400" dirty="0" smtClean="0">
                <a:solidFill>
                  <a:schemeClr val="tx1"/>
                </a:solidFill>
              </a:rPr>
              <a:t>be provided before we go for further processing.</a:t>
            </a:r>
            <a:endParaRPr lang="en-US" sz="2400" dirty="0" smtClean="0">
              <a:solidFill>
                <a:schemeClr val="tx1"/>
              </a:solidFill>
            </a:endParaRPr>
          </a:p>
          <a:p>
            <a:pPr algn="just"/>
            <a:endParaRPr lang="en-US" sz="24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4269" y="0"/>
            <a:ext cx="7772400" cy="672662"/>
          </a:xfrm>
        </p:spPr>
        <p:txBody>
          <a:bodyPr/>
          <a:lstStyle/>
          <a:p>
            <a:r>
              <a:rPr lang="en-US" b="1" dirty="0" smtClean="0">
                <a:solidFill>
                  <a:schemeClr val="bg1"/>
                </a:solidFill>
              </a:rPr>
              <a:t>Evaluation</a:t>
            </a:r>
            <a:endParaRPr lang="en-US" dirty="0"/>
          </a:p>
        </p:txBody>
      </p:sp>
      <p:sp>
        <p:nvSpPr>
          <p:cNvPr id="3" name="Subtitle 2"/>
          <p:cNvSpPr>
            <a:spLocks noGrp="1"/>
          </p:cNvSpPr>
          <p:nvPr>
            <p:ph type="subTitle" idx="1"/>
          </p:nvPr>
        </p:nvSpPr>
        <p:spPr>
          <a:xfrm>
            <a:off x="0" y="557048"/>
            <a:ext cx="9144000" cy="4403835"/>
          </a:xfrm>
        </p:spPr>
        <p:txBody>
          <a:bodyPr/>
          <a:lstStyle/>
          <a:p>
            <a:pPr algn="just"/>
            <a:r>
              <a:rPr lang="en-US" sz="2000" b="1" dirty="0" smtClean="0">
                <a:solidFill>
                  <a:schemeClr val="tx1"/>
                </a:solidFill>
              </a:rPr>
              <a:t>How does it compare with other systems</a:t>
            </a:r>
          </a:p>
          <a:p>
            <a:pPr algn="just"/>
            <a:r>
              <a:rPr lang="en-US" sz="2000" dirty="0" smtClean="0">
                <a:solidFill>
                  <a:schemeClr val="tx1"/>
                </a:solidFill>
              </a:rPr>
              <a:t>1) In the real world there are plenty of online </a:t>
            </a:r>
            <a:r>
              <a:rPr lang="en-US" sz="2000" dirty="0" smtClean="0">
                <a:solidFill>
                  <a:schemeClr val="tx1"/>
                </a:solidFill>
              </a:rPr>
              <a:t>websites available </a:t>
            </a:r>
            <a:r>
              <a:rPr lang="en-US" sz="2000" dirty="0" smtClean="0">
                <a:solidFill>
                  <a:schemeClr val="tx1"/>
                </a:solidFill>
              </a:rPr>
              <a:t>which serves as a resume generation process. </a:t>
            </a:r>
            <a:r>
              <a:rPr lang="en-US" sz="2000" dirty="0" smtClean="0">
                <a:solidFill>
                  <a:schemeClr val="tx1"/>
                </a:solidFill>
              </a:rPr>
              <a:t>In those </a:t>
            </a:r>
            <a:r>
              <a:rPr lang="en-US" sz="2000" dirty="0" smtClean="0">
                <a:solidFill>
                  <a:schemeClr val="tx1"/>
                </a:solidFill>
              </a:rPr>
              <a:t>online websites, user has to enter all </a:t>
            </a:r>
            <a:r>
              <a:rPr lang="en-US" sz="2000" dirty="0" smtClean="0">
                <a:solidFill>
                  <a:schemeClr val="tx1"/>
                </a:solidFill>
              </a:rPr>
              <a:t>the information </a:t>
            </a:r>
            <a:r>
              <a:rPr lang="en-US" sz="2000" dirty="0" smtClean="0">
                <a:solidFill>
                  <a:schemeClr val="tx1"/>
                </a:solidFill>
              </a:rPr>
              <a:t>manually.</a:t>
            </a:r>
          </a:p>
          <a:p>
            <a:pPr algn="just"/>
            <a:r>
              <a:rPr lang="en-US" sz="2000" dirty="0" smtClean="0">
                <a:solidFill>
                  <a:schemeClr val="tx1"/>
                </a:solidFill>
              </a:rPr>
              <a:t>2) Considering the above points, by using “</a:t>
            </a:r>
            <a:r>
              <a:rPr lang="en-US" sz="2000" dirty="0" smtClean="0">
                <a:solidFill>
                  <a:schemeClr val="tx1"/>
                </a:solidFill>
              </a:rPr>
              <a:t>Automatic Resume </a:t>
            </a:r>
            <a:r>
              <a:rPr lang="en-US" sz="2000" dirty="0" smtClean="0">
                <a:solidFill>
                  <a:schemeClr val="tx1"/>
                </a:solidFill>
              </a:rPr>
              <a:t>Generator” </a:t>
            </a:r>
            <a:r>
              <a:rPr lang="en-US" sz="2000" dirty="0" smtClean="0">
                <a:solidFill>
                  <a:schemeClr val="tx1"/>
                </a:solidFill>
              </a:rPr>
              <a:t>application we </a:t>
            </a:r>
            <a:r>
              <a:rPr lang="en-US" sz="2000" dirty="0" smtClean="0">
                <a:solidFill>
                  <a:schemeClr val="tx1"/>
                </a:solidFill>
              </a:rPr>
              <a:t>can reduce </a:t>
            </a:r>
            <a:r>
              <a:rPr lang="en-US" sz="2000" dirty="0" smtClean="0">
                <a:solidFill>
                  <a:schemeClr val="tx1"/>
                </a:solidFill>
              </a:rPr>
              <a:t>the manual </a:t>
            </a:r>
            <a:r>
              <a:rPr lang="en-US" sz="2000" dirty="0" smtClean="0">
                <a:solidFill>
                  <a:schemeClr val="tx1"/>
                </a:solidFill>
              </a:rPr>
              <a:t>entry as much as possible because our </a:t>
            </a:r>
            <a:r>
              <a:rPr lang="en-US" sz="2000" dirty="0" smtClean="0">
                <a:solidFill>
                  <a:schemeClr val="tx1"/>
                </a:solidFill>
              </a:rPr>
              <a:t>application fetches </a:t>
            </a:r>
            <a:r>
              <a:rPr lang="en-US" sz="2000" dirty="0" smtClean="0">
                <a:solidFill>
                  <a:schemeClr val="tx1"/>
                </a:solidFill>
              </a:rPr>
              <a:t>foot prints of the user from the social </a:t>
            </a:r>
            <a:r>
              <a:rPr lang="en-US" sz="2000" dirty="0" smtClean="0">
                <a:solidFill>
                  <a:schemeClr val="tx1"/>
                </a:solidFill>
              </a:rPr>
              <a:t>networking sites </a:t>
            </a:r>
            <a:r>
              <a:rPr lang="en-US" sz="2000" dirty="0" smtClean="0">
                <a:solidFill>
                  <a:schemeClr val="tx1"/>
                </a:solidFill>
              </a:rPr>
              <a:t>that are required for resume.</a:t>
            </a:r>
          </a:p>
          <a:p>
            <a:pPr algn="just"/>
            <a:r>
              <a:rPr lang="en-US" sz="2000" b="1" dirty="0" smtClean="0">
                <a:solidFill>
                  <a:schemeClr val="tx1"/>
                </a:solidFill>
              </a:rPr>
              <a:t>B. Qualitative assessment of performance</a:t>
            </a:r>
          </a:p>
          <a:p>
            <a:pPr algn="just"/>
            <a:r>
              <a:rPr lang="en-US" sz="2000" dirty="0" smtClean="0">
                <a:solidFill>
                  <a:schemeClr val="tx1"/>
                </a:solidFill>
              </a:rPr>
              <a:t>1) Best case – If the user has left more foot prints </a:t>
            </a:r>
            <a:r>
              <a:rPr lang="en-US" sz="2000" dirty="0" smtClean="0">
                <a:solidFill>
                  <a:schemeClr val="tx1"/>
                </a:solidFill>
              </a:rPr>
              <a:t>online then </a:t>
            </a:r>
            <a:r>
              <a:rPr lang="en-US" sz="2000" dirty="0" smtClean="0">
                <a:solidFill>
                  <a:schemeClr val="tx1"/>
                </a:solidFill>
              </a:rPr>
              <a:t>automatically generates draft –resume using less </a:t>
            </a:r>
            <a:r>
              <a:rPr lang="en-US" sz="2000" dirty="0" smtClean="0">
                <a:solidFill>
                  <a:schemeClr val="tx1"/>
                </a:solidFill>
              </a:rPr>
              <a:t>key - </a:t>
            </a:r>
            <a:r>
              <a:rPr lang="en-US" sz="2000" dirty="0" smtClean="0">
                <a:solidFill>
                  <a:schemeClr val="tx1"/>
                </a:solidFill>
              </a:rPr>
              <a:t>strokes.</a:t>
            </a:r>
          </a:p>
          <a:p>
            <a:pPr algn="just"/>
            <a:r>
              <a:rPr lang="en-US" sz="2000" dirty="0" smtClean="0">
                <a:solidFill>
                  <a:schemeClr val="tx1"/>
                </a:solidFill>
              </a:rPr>
              <a:t>2) Worst case -- If the user has less data for online </a:t>
            </a:r>
            <a:r>
              <a:rPr lang="en-US" sz="2000" dirty="0" smtClean="0">
                <a:solidFill>
                  <a:schemeClr val="tx1"/>
                </a:solidFill>
              </a:rPr>
              <a:t>presence, then </a:t>
            </a:r>
            <a:r>
              <a:rPr lang="en-US" sz="2000" dirty="0" smtClean="0">
                <a:solidFill>
                  <a:schemeClr val="tx1"/>
                </a:solidFill>
              </a:rPr>
              <a:t>generated draft-resume will be incomplete / </a:t>
            </a:r>
            <a:r>
              <a:rPr lang="en-US" sz="2000" dirty="0" smtClean="0">
                <a:solidFill>
                  <a:schemeClr val="tx1"/>
                </a:solidFill>
              </a:rPr>
              <a:t>blank and </a:t>
            </a:r>
            <a:r>
              <a:rPr lang="en-US" sz="2000" dirty="0" smtClean="0">
                <a:solidFill>
                  <a:schemeClr val="tx1"/>
                </a:solidFill>
              </a:rPr>
              <a:t>user has to enter </a:t>
            </a:r>
            <a:r>
              <a:rPr lang="en-US" sz="2000" dirty="0" smtClean="0">
                <a:solidFill>
                  <a:schemeClr val="tx1"/>
                </a:solidFill>
              </a:rPr>
              <a:t>manually.</a:t>
            </a:r>
            <a:endParaRPr lang="en-US" sz="20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7841" y="0"/>
            <a:ext cx="7772400" cy="683172"/>
          </a:xfrm>
        </p:spPr>
        <p:txBody>
          <a:bodyPr/>
          <a:lstStyle/>
          <a:p>
            <a:r>
              <a:rPr lang="en-US" sz="3600" b="1" dirty="0" smtClean="0">
                <a:solidFill>
                  <a:schemeClr val="bg1"/>
                </a:solidFill>
              </a:rPr>
              <a:t>Conclusion</a:t>
            </a:r>
            <a:endParaRPr lang="en-US" sz="3600" dirty="0">
              <a:solidFill>
                <a:schemeClr val="bg1"/>
              </a:solidFill>
            </a:endParaRPr>
          </a:p>
        </p:txBody>
      </p:sp>
      <p:sp>
        <p:nvSpPr>
          <p:cNvPr id="3" name="Subtitle 2"/>
          <p:cNvSpPr>
            <a:spLocks noGrp="1"/>
          </p:cNvSpPr>
          <p:nvPr>
            <p:ph type="subTitle" idx="1"/>
          </p:nvPr>
        </p:nvSpPr>
        <p:spPr>
          <a:xfrm>
            <a:off x="0" y="819807"/>
            <a:ext cx="9143999" cy="3909848"/>
          </a:xfrm>
        </p:spPr>
        <p:txBody>
          <a:bodyPr/>
          <a:lstStyle/>
          <a:p>
            <a:pPr algn="just"/>
            <a:r>
              <a:rPr lang="en-US" sz="2200" dirty="0" smtClean="0">
                <a:solidFill>
                  <a:schemeClr val="tx1"/>
                </a:solidFill>
              </a:rPr>
              <a:t>	Since </a:t>
            </a:r>
            <a:r>
              <a:rPr lang="en-US" sz="2200" dirty="0" smtClean="0">
                <a:solidFill>
                  <a:schemeClr val="tx1"/>
                </a:solidFill>
              </a:rPr>
              <a:t>there is no need for developers to develop </a:t>
            </a:r>
            <a:r>
              <a:rPr lang="en-US" sz="2200" dirty="0" smtClean="0">
                <a:solidFill>
                  <a:schemeClr val="tx1"/>
                </a:solidFill>
              </a:rPr>
              <a:t>the application </a:t>
            </a:r>
            <a:r>
              <a:rPr lang="en-US" sz="2200" dirty="0" smtClean="0">
                <a:solidFill>
                  <a:schemeClr val="tx1"/>
                </a:solidFill>
              </a:rPr>
              <a:t>from scratch instead uses the APIs </a:t>
            </a:r>
            <a:r>
              <a:rPr lang="en-US" sz="2200" dirty="0" smtClean="0">
                <a:solidFill>
                  <a:schemeClr val="tx1"/>
                </a:solidFill>
              </a:rPr>
              <a:t>which requires </a:t>
            </a:r>
            <a:r>
              <a:rPr lang="en-US" sz="2200" dirty="0" smtClean="0">
                <a:solidFill>
                  <a:schemeClr val="tx1"/>
                </a:solidFill>
              </a:rPr>
              <a:t>less effort and fewer resources comparatively, </a:t>
            </a:r>
            <a:r>
              <a:rPr lang="en-US" sz="2200" dirty="0" smtClean="0">
                <a:solidFill>
                  <a:schemeClr val="tx1"/>
                </a:solidFill>
              </a:rPr>
              <a:t>can be </a:t>
            </a:r>
            <a:r>
              <a:rPr lang="en-US" sz="2200" dirty="0" smtClean="0">
                <a:solidFill>
                  <a:schemeClr val="tx1"/>
                </a:solidFill>
              </a:rPr>
              <a:t>developed independently without the need of team </a:t>
            </a:r>
            <a:r>
              <a:rPr lang="en-US" sz="2200" dirty="0" smtClean="0">
                <a:solidFill>
                  <a:schemeClr val="tx1"/>
                </a:solidFill>
              </a:rPr>
              <a:t>of resources </a:t>
            </a:r>
            <a:r>
              <a:rPr lang="en-US" sz="2200" dirty="0" smtClean="0">
                <a:solidFill>
                  <a:schemeClr val="tx1"/>
                </a:solidFill>
              </a:rPr>
              <a:t>which was impossible to do alone before </a:t>
            </a:r>
            <a:r>
              <a:rPr lang="en-US" sz="2200" dirty="0" smtClean="0">
                <a:solidFill>
                  <a:schemeClr val="tx1"/>
                </a:solidFill>
              </a:rPr>
              <a:t>without team </a:t>
            </a:r>
            <a:r>
              <a:rPr lang="en-US" sz="2200" dirty="0" smtClean="0">
                <a:solidFill>
                  <a:schemeClr val="tx1"/>
                </a:solidFill>
              </a:rPr>
              <a:t>resource</a:t>
            </a:r>
            <a:r>
              <a:rPr lang="en-US" sz="2200" dirty="0" smtClean="0">
                <a:solidFill>
                  <a:schemeClr val="tx1"/>
                </a:solidFill>
              </a:rPr>
              <a:t>.</a:t>
            </a:r>
            <a:r>
              <a:rPr lang="en-US" sz="2200" dirty="0" smtClean="0">
                <a:solidFill>
                  <a:schemeClr val="tx1"/>
                </a:solidFill>
              </a:rPr>
              <a:t> For example developers have </a:t>
            </a:r>
            <a:r>
              <a:rPr lang="en-US" sz="2200" dirty="0" smtClean="0">
                <a:solidFill>
                  <a:schemeClr val="tx1"/>
                </a:solidFill>
              </a:rPr>
              <a:t>combined Facebook </a:t>
            </a:r>
            <a:r>
              <a:rPr lang="en-US" sz="2200" dirty="0" smtClean="0">
                <a:solidFill>
                  <a:schemeClr val="tx1"/>
                </a:solidFill>
              </a:rPr>
              <a:t>and Gmail applications to develop new and </a:t>
            </a:r>
            <a:r>
              <a:rPr lang="en-US" sz="2200" dirty="0" smtClean="0">
                <a:solidFill>
                  <a:schemeClr val="tx1"/>
                </a:solidFill>
              </a:rPr>
              <a:t>useful applications</a:t>
            </a:r>
            <a:r>
              <a:rPr lang="en-US" sz="2200" dirty="0" smtClean="0">
                <a:solidFill>
                  <a:schemeClr val="tx1"/>
                </a:solidFill>
              </a:rPr>
              <a:t>. By making information available the idea </a:t>
            </a:r>
            <a:r>
              <a:rPr lang="en-US" sz="2200" dirty="0" smtClean="0">
                <a:solidFill>
                  <a:schemeClr val="tx1"/>
                </a:solidFill>
              </a:rPr>
              <a:t>of how </a:t>
            </a:r>
            <a:r>
              <a:rPr lang="en-US" sz="2200" dirty="0" smtClean="0">
                <a:solidFill>
                  <a:schemeClr val="tx1"/>
                </a:solidFill>
              </a:rPr>
              <a:t>to apply it is what becomes important. One more use </a:t>
            </a:r>
            <a:r>
              <a:rPr lang="en-US" sz="2200" dirty="0" smtClean="0">
                <a:solidFill>
                  <a:schemeClr val="tx1"/>
                </a:solidFill>
              </a:rPr>
              <a:t>of our </a:t>
            </a:r>
            <a:r>
              <a:rPr lang="en-US" sz="2200" dirty="0" smtClean="0">
                <a:solidFill>
                  <a:schemeClr val="tx1"/>
                </a:solidFill>
              </a:rPr>
              <a:t>application is, person who </a:t>
            </a:r>
            <a:r>
              <a:rPr lang="en-US" sz="2200" dirty="0" err="1" smtClean="0">
                <a:solidFill>
                  <a:schemeClr val="tx1"/>
                </a:solidFill>
              </a:rPr>
              <a:t>don‟t</a:t>
            </a:r>
            <a:r>
              <a:rPr lang="en-US" sz="2200" dirty="0" smtClean="0">
                <a:solidFill>
                  <a:schemeClr val="tx1"/>
                </a:solidFill>
              </a:rPr>
              <a:t> know how to </a:t>
            </a:r>
            <a:r>
              <a:rPr lang="en-US" sz="2200" dirty="0" smtClean="0">
                <a:solidFill>
                  <a:schemeClr val="tx1"/>
                </a:solidFill>
              </a:rPr>
              <a:t>create resume</a:t>
            </a:r>
            <a:r>
              <a:rPr lang="en-US" sz="2200" dirty="0" smtClean="0">
                <a:solidFill>
                  <a:schemeClr val="tx1"/>
                </a:solidFill>
              </a:rPr>
              <a:t>, they can use our application by entering their </a:t>
            </a:r>
            <a:r>
              <a:rPr lang="en-US" sz="2200" dirty="0" smtClean="0">
                <a:solidFill>
                  <a:schemeClr val="tx1"/>
                </a:solidFill>
              </a:rPr>
              <a:t>details and </a:t>
            </a:r>
            <a:r>
              <a:rPr lang="en-US" sz="2200" dirty="0" smtClean="0">
                <a:solidFill>
                  <a:schemeClr val="tx1"/>
                </a:solidFill>
              </a:rPr>
              <a:t>generates a resume. Presently we are accessing </a:t>
            </a:r>
            <a:r>
              <a:rPr lang="en-US" sz="2200" dirty="0" smtClean="0">
                <a:solidFill>
                  <a:schemeClr val="tx1"/>
                </a:solidFill>
              </a:rPr>
              <a:t>foot prints </a:t>
            </a:r>
            <a:r>
              <a:rPr lang="en-US" sz="2200" dirty="0" smtClean="0">
                <a:solidFill>
                  <a:schemeClr val="tx1"/>
                </a:solidFill>
              </a:rPr>
              <a:t>of user from only two social networking sites </a:t>
            </a:r>
            <a:r>
              <a:rPr lang="en-US" sz="2200" dirty="0" smtClean="0">
                <a:solidFill>
                  <a:schemeClr val="tx1"/>
                </a:solidFill>
              </a:rPr>
              <a:t>like Facebook </a:t>
            </a:r>
            <a:r>
              <a:rPr lang="en-US" sz="2200" dirty="0" smtClean="0">
                <a:solidFill>
                  <a:schemeClr val="tx1"/>
                </a:solidFill>
              </a:rPr>
              <a:t>and Gmail. In future it can be extended to many.</a:t>
            </a:r>
            <a:endParaRPr lang="en-US" sz="22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2091312"/>
          </a:xfrm>
        </p:spPr>
        <p:txBody>
          <a:bodyPr/>
          <a:lstStyle/>
          <a:p>
            <a:r>
              <a:rPr lang="en-US" sz="8800" dirty="0" smtClean="0">
                <a:solidFill>
                  <a:schemeClr val="tx1"/>
                </a:solidFill>
              </a:rPr>
              <a:t>THANK  YOU</a:t>
            </a:r>
            <a:endParaRPr lang="en-US" sz="88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283779" y="704193"/>
            <a:ext cx="8565931" cy="3857297"/>
          </a:xfrm>
        </p:spPr>
        <p:txBody>
          <a:bodyPr/>
          <a:lstStyle/>
          <a:p>
            <a:pPr algn="just"/>
            <a:r>
              <a:rPr lang="en-US" sz="2400" i="1" dirty="0" smtClean="0">
                <a:latin typeface="Calibri" pitchFamily="34" charset="0"/>
              </a:rPr>
              <a:t>Automatic </a:t>
            </a:r>
            <a:r>
              <a:rPr lang="en-US" sz="2400" i="1" dirty="0" smtClean="0">
                <a:latin typeface="Calibri" pitchFamily="34" charset="0"/>
              </a:rPr>
              <a:t>Resume Generator is a cloud based application from which we can </a:t>
            </a:r>
            <a:r>
              <a:rPr lang="en-US" sz="2400" i="1" dirty="0" smtClean="0">
                <a:latin typeface="Calibri" pitchFamily="34" charset="0"/>
              </a:rPr>
              <a:t>generate resume automatically by accessing information </a:t>
            </a:r>
            <a:r>
              <a:rPr lang="en-US" sz="2400" i="1" dirty="0" smtClean="0">
                <a:latin typeface="Calibri" pitchFamily="34" charset="0"/>
              </a:rPr>
              <a:t>from social networking sites like Facebook, Gmail, and LinkedIn etc. wherever the user leaves footprints using API’s</a:t>
            </a:r>
            <a:br>
              <a:rPr lang="en-US" sz="2400" i="1" dirty="0" smtClean="0">
                <a:latin typeface="Calibri" pitchFamily="34" charset="0"/>
              </a:rPr>
            </a:br>
            <a:r>
              <a:rPr lang="en-US" sz="2400" i="1" dirty="0" smtClean="0">
                <a:latin typeface="Calibri" pitchFamily="34" charset="0"/>
              </a:rPr>
              <a:t>provided by the respective social networks. </a:t>
            </a:r>
            <a:r>
              <a:rPr lang="en-US" sz="2400" i="1" dirty="0" smtClean="0">
                <a:latin typeface="Calibri" pitchFamily="34" charset="0"/>
              </a:rPr>
              <a:t>All </a:t>
            </a:r>
            <a:r>
              <a:rPr lang="en-US" sz="2400" i="1" dirty="0" smtClean="0">
                <a:latin typeface="Calibri" pitchFamily="34" charset="0"/>
              </a:rPr>
              <a:t>information generated by the application will be accurate about the end user because </a:t>
            </a:r>
            <a:r>
              <a:rPr lang="en-US" sz="2400" i="1" dirty="0" smtClean="0">
                <a:latin typeface="Calibri" pitchFamily="34" charset="0"/>
              </a:rPr>
              <a:t>it accesses </a:t>
            </a:r>
            <a:r>
              <a:rPr lang="en-US" sz="2400" i="1" dirty="0" smtClean="0">
                <a:latin typeface="Calibri" pitchFamily="34" charset="0"/>
              </a:rPr>
              <a:t>the information that is provided by user himself in social networking sites. </a:t>
            </a:r>
            <a:endParaRPr lang="en-US" sz="2400" dirty="0">
              <a:latin typeface="Calibri" pitchFamily="34" charset="0"/>
            </a:endParaRPr>
          </a:p>
        </p:txBody>
      </p:sp>
      <p:sp>
        <p:nvSpPr>
          <p:cNvPr id="9" name="Subtitle 8"/>
          <p:cNvSpPr>
            <a:spLocks noGrp="1"/>
          </p:cNvSpPr>
          <p:nvPr>
            <p:ph type="subTitle" idx="1"/>
          </p:nvPr>
        </p:nvSpPr>
        <p:spPr>
          <a:xfrm>
            <a:off x="846083" y="0"/>
            <a:ext cx="6400800" cy="630621"/>
          </a:xfrm>
        </p:spPr>
        <p:txBody>
          <a:bodyPr/>
          <a:lstStyle/>
          <a:p>
            <a:r>
              <a:rPr lang="en-US" sz="3600" b="1" dirty="0" smtClean="0">
                <a:solidFill>
                  <a:schemeClr val="bg1"/>
                </a:solidFill>
              </a:rPr>
              <a:t>Abstract</a:t>
            </a:r>
            <a:endParaRPr lang="en-US" sz="36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4573" y="0"/>
            <a:ext cx="7772400" cy="630621"/>
          </a:xfrm>
        </p:spPr>
        <p:txBody>
          <a:bodyPr/>
          <a:lstStyle/>
          <a:p>
            <a:r>
              <a:rPr lang="en-US" sz="3600" b="1" dirty="0" smtClean="0">
                <a:solidFill>
                  <a:schemeClr val="bg1"/>
                </a:solidFill>
              </a:rPr>
              <a:t>Abstract</a:t>
            </a:r>
            <a:endParaRPr lang="en-US" sz="3600" dirty="0"/>
          </a:p>
        </p:txBody>
      </p:sp>
      <p:sp>
        <p:nvSpPr>
          <p:cNvPr id="3" name="Subtitle 2"/>
          <p:cNvSpPr>
            <a:spLocks noGrp="1"/>
          </p:cNvSpPr>
          <p:nvPr>
            <p:ph type="subTitle" idx="1"/>
          </p:nvPr>
        </p:nvSpPr>
        <p:spPr>
          <a:xfrm>
            <a:off x="0" y="872359"/>
            <a:ext cx="8870731" cy="4271141"/>
          </a:xfrm>
        </p:spPr>
        <p:txBody>
          <a:bodyPr/>
          <a:lstStyle/>
          <a:p>
            <a:pPr algn="just"/>
            <a:r>
              <a:rPr lang="en-US" sz="2400" i="1" dirty="0" smtClean="0">
                <a:solidFill>
                  <a:schemeClr val="tx1"/>
                </a:solidFill>
              </a:rPr>
              <a:t>      Here </a:t>
            </a:r>
            <a:r>
              <a:rPr lang="en-US" sz="2400" i="1" dirty="0" smtClean="0">
                <a:solidFill>
                  <a:schemeClr val="tx1"/>
                </a:solidFill>
              </a:rPr>
              <a:t>we are learning how to develop new services by </a:t>
            </a:r>
            <a:r>
              <a:rPr lang="en-US" sz="2400" i="1" dirty="0" smtClean="0">
                <a:solidFill>
                  <a:schemeClr val="tx1"/>
                </a:solidFill>
              </a:rPr>
              <a:t>integrating and </a:t>
            </a:r>
            <a:r>
              <a:rPr lang="en-US" sz="2400" i="1" dirty="0" smtClean="0">
                <a:solidFill>
                  <a:schemeClr val="tx1"/>
                </a:solidFill>
              </a:rPr>
              <a:t>publishing third party services. Compared to existing systems user don’t needs to enter all information manually, some fields will be automatically filled by the application where user can cover all the information and reduce the time in preparing his resume, User cannot completely rely on the application as it contains the only information he has provided before. This application is best suitable for the person who often uses social networking sites.</a:t>
            </a:r>
            <a:endParaRPr lang="en-US" sz="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3248" y="0"/>
            <a:ext cx="7772400" cy="672662"/>
          </a:xfrm>
        </p:spPr>
        <p:txBody>
          <a:bodyPr/>
          <a:lstStyle/>
          <a:p>
            <a:r>
              <a:rPr lang="en-US" sz="3600" b="1" dirty="0" smtClean="0">
                <a:solidFill>
                  <a:schemeClr val="bg1"/>
                </a:solidFill>
              </a:rPr>
              <a:t>Introduction</a:t>
            </a:r>
            <a:endParaRPr lang="en-US" sz="3600" dirty="0">
              <a:solidFill>
                <a:schemeClr val="bg1"/>
              </a:solidFill>
            </a:endParaRPr>
          </a:p>
        </p:txBody>
      </p:sp>
      <p:sp>
        <p:nvSpPr>
          <p:cNvPr id="3" name="Subtitle 2"/>
          <p:cNvSpPr>
            <a:spLocks noGrp="1"/>
          </p:cNvSpPr>
          <p:nvPr>
            <p:ph type="subTitle" idx="1"/>
          </p:nvPr>
        </p:nvSpPr>
        <p:spPr>
          <a:xfrm>
            <a:off x="357351" y="777766"/>
            <a:ext cx="8513379" cy="4172606"/>
          </a:xfrm>
        </p:spPr>
        <p:txBody>
          <a:bodyPr/>
          <a:lstStyle/>
          <a:p>
            <a:pPr algn="just"/>
            <a:r>
              <a:rPr lang="en-US" sz="2400" dirty="0" smtClean="0">
                <a:solidFill>
                  <a:schemeClr val="tx1"/>
                </a:solidFill>
              </a:rPr>
              <a:t>	Resume </a:t>
            </a:r>
            <a:r>
              <a:rPr lang="en-US" sz="2400" dirty="0" smtClean="0">
                <a:solidFill>
                  <a:schemeClr val="tx1"/>
                </a:solidFill>
              </a:rPr>
              <a:t>is a written document representing background</a:t>
            </a:r>
            <a:br>
              <a:rPr lang="en-US" sz="2400" dirty="0" smtClean="0">
                <a:solidFill>
                  <a:schemeClr val="tx1"/>
                </a:solidFill>
              </a:rPr>
            </a:br>
            <a:r>
              <a:rPr lang="en-US" sz="2400" dirty="0" smtClean="0">
                <a:solidFill>
                  <a:schemeClr val="tx1"/>
                </a:solidFill>
              </a:rPr>
              <a:t>information of a person including qualification, work</a:t>
            </a:r>
            <a:br>
              <a:rPr lang="en-US" sz="2400" dirty="0" smtClean="0">
                <a:solidFill>
                  <a:schemeClr val="tx1"/>
                </a:solidFill>
              </a:rPr>
            </a:br>
            <a:r>
              <a:rPr lang="en-US" sz="2400" dirty="0" smtClean="0">
                <a:solidFill>
                  <a:schemeClr val="tx1"/>
                </a:solidFill>
              </a:rPr>
              <a:t>experience, credentials, and accomplishments that is</a:t>
            </a:r>
            <a:br>
              <a:rPr lang="en-US" sz="2400" dirty="0" smtClean="0">
                <a:solidFill>
                  <a:schemeClr val="tx1"/>
                </a:solidFill>
              </a:rPr>
            </a:br>
            <a:r>
              <a:rPr lang="en-US" sz="2400" dirty="0" smtClean="0">
                <a:solidFill>
                  <a:schemeClr val="tx1"/>
                </a:solidFill>
              </a:rPr>
              <a:t>required to apply for a job. The first step in processing of an</a:t>
            </a:r>
            <a:br>
              <a:rPr lang="en-US" sz="2400" dirty="0" smtClean="0">
                <a:solidFill>
                  <a:schemeClr val="tx1"/>
                </a:solidFill>
              </a:rPr>
            </a:br>
            <a:r>
              <a:rPr lang="en-US" sz="2400" dirty="0" smtClean="0">
                <a:solidFill>
                  <a:schemeClr val="tx1"/>
                </a:solidFill>
              </a:rPr>
              <a:t>interview is to short list the applicants based on their</a:t>
            </a:r>
            <a:br>
              <a:rPr lang="en-US" sz="2400" dirty="0" smtClean="0">
                <a:solidFill>
                  <a:schemeClr val="tx1"/>
                </a:solidFill>
              </a:rPr>
            </a:br>
            <a:r>
              <a:rPr lang="en-US" sz="2400" dirty="0" smtClean="0">
                <a:solidFill>
                  <a:schemeClr val="tx1"/>
                </a:solidFill>
              </a:rPr>
              <a:t>resumes. Resume is a part of application process for most of</a:t>
            </a:r>
            <a:br>
              <a:rPr lang="en-US" sz="2400" dirty="0" smtClean="0">
                <a:solidFill>
                  <a:schemeClr val="tx1"/>
                </a:solidFill>
              </a:rPr>
            </a:br>
            <a:r>
              <a:rPr lang="en-US" sz="2400" dirty="0" smtClean="0">
                <a:solidFill>
                  <a:schemeClr val="tx1"/>
                </a:solidFill>
              </a:rPr>
              <a:t>the jobs. Since resume is the first thing reviewed by the</a:t>
            </a:r>
            <a:br>
              <a:rPr lang="en-US" sz="2400" dirty="0" smtClean="0">
                <a:solidFill>
                  <a:schemeClr val="tx1"/>
                </a:solidFill>
              </a:rPr>
            </a:br>
            <a:r>
              <a:rPr lang="en-US" sz="2400" dirty="0" smtClean="0">
                <a:solidFill>
                  <a:schemeClr val="tx1"/>
                </a:solidFill>
              </a:rPr>
              <a:t>managers of company that you will be applied for, you need</a:t>
            </a:r>
            <a:br>
              <a:rPr lang="en-US" sz="2400" dirty="0" smtClean="0">
                <a:solidFill>
                  <a:schemeClr val="tx1"/>
                </a:solidFill>
              </a:rPr>
            </a:br>
            <a:r>
              <a:rPr lang="en-US" sz="2400" dirty="0" smtClean="0">
                <a:solidFill>
                  <a:schemeClr val="tx1"/>
                </a:solidFill>
              </a:rPr>
              <a:t>to create the most impressive and accurate resume which</a:t>
            </a:r>
            <a:br>
              <a:rPr lang="en-US" sz="2400" dirty="0" smtClean="0">
                <a:solidFill>
                  <a:schemeClr val="tx1"/>
                </a:solidFill>
              </a:rPr>
            </a:br>
            <a:r>
              <a:rPr lang="en-US" sz="2400" dirty="0" smtClean="0">
                <a:solidFill>
                  <a:schemeClr val="tx1"/>
                </a:solidFill>
              </a:rPr>
              <a:t>needs some time as well some effort.</a:t>
            </a:r>
            <a:br>
              <a:rPr lang="en-US" sz="2400" dirty="0" smtClean="0">
                <a:solidFill>
                  <a:schemeClr val="tx1"/>
                </a:solidFill>
              </a:rPr>
            </a:br>
            <a:endParaRPr lang="en-US" sz="2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229" y="714703"/>
            <a:ext cx="8713074" cy="4204138"/>
          </a:xfrm>
        </p:spPr>
        <p:txBody>
          <a:bodyPr/>
          <a:lstStyle/>
          <a:p>
            <a:pPr algn="just"/>
            <a:r>
              <a:rPr lang="en-US" sz="2400" dirty="0" smtClean="0">
                <a:solidFill>
                  <a:schemeClr val="tx1"/>
                </a:solidFill>
              </a:rPr>
              <a:t>Automatic </a:t>
            </a:r>
            <a:r>
              <a:rPr lang="en-US" sz="2400" dirty="0" smtClean="0"/>
              <a:t>Resume </a:t>
            </a:r>
            <a:r>
              <a:rPr lang="en-US" sz="2400" dirty="0" smtClean="0"/>
              <a:t>Generator is a cloud based </a:t>
            </a:r>
            <a:r>
              <a:rPr lang="en-US" sz="2400" dirty="0" smtClean="0"/>
              <a:t>application. This </a:t>
            </a:r>
            <a:r>
              <a:rPr lang="en-US" sz="2400" dirty="0" smtClean="0"/>
              <a:t>application helps to find Mastering in building </a:t>
            </a:r>
            <a:r>
              <a:rPr lang="en-US" sz="2400" dirty="0" smtClean="0"/>
              <a:t>an architecture </a:t>
            </a:r>
            <a:r>
              <a:rPr lang="en-US" sz="2400" dirty="0" smtClean="0"/>
              <a:t>where it can be used for development </a:t>
            </a:r>
            <a:r>
              <a:rPr lang="en-US" sz="2400" dirty="0" smtClean="0"/>
              <a:t>of applications </a:t>
            </a:r>
            <a:r>
              <a:rPr lang="en-US" sz="2400" dirty="0" smtClean="0"/>
              <a:t>of similar concepts on cloud platform. </a:t>
            </a:r>
            <a:r>
              <a:rPr lang="en-US" sz="2400" dirty="0" smtClean="0"/>
              <a:t>The application </a:t>
            </a:r>
            <a:r>
              <a:rPr lang="en-US" sz="2400" dirty="0" smtClean="0"/>
              <a:t>gives us, an idea of using API‟s of different </a:t>
            </a:r>
            <a:r>
              <a:rPr lang="en-US" sz="2400" dirty="0" smtClean="0"/>
              <a:t>sites to </a:t>
            </a:r>
            <a:r>
              <a:rPr lang="en-US" sz="2400" dirty="0" smtClean="0"/>
              <a:t>develop different type of applications and accessing </a:t>
            </a:r>
            <a:r>
              <a:rPr lang="en-US" sz="2400" dirty="0" smtClean="0"/>
              <a:t>data from </a:t>
            </a:r>
            <a:r>
              <a:rPr lang="en-US" sz="2400" dirty="0" smtClean="0"/>
              <a:t>different platforms. It gives an insight of how </a:t>
            </a:r>
            <a:r>
              <a:rPr lang="en-US" sz="2400" dirty="0" smtClean="0"/>
              <a:t>API‟s work</a:t>
            </a:r>
            <a:r>
              <a:rPr lang="en-US" sz="2400" dirty="0" smtClean="0"/>
              <a:t>, how to integrate, publish third party services and</a:t>
            </a:r>
            <a:br>
              <a:rPr lang="en-US" sz="2400" dirty="0" smtClean="0"/>
            </a:br>
            <a:r>
              <a:rPr lang="en-US" sz="2400" dirty="0" smtClean="0"/>
              <a:t>develop new services. This application is a </a:t>
            </a:r>
            <a:r>
              <a:rPr lang="en-US" sz="2400" dirty="0" smtClean="0"/>
              <a:t>successful attempt</a:t>
            </a:r>
            <a:r>
              <a:rPr lang="en-US" sz="2400" dirty="0" smtClean="0"/>
              <a:t>, in trying to build a professional resume, out of </a:t>
            </a:r>
            <a:r>
              <a:rPr lang="en-US" sz="2400" dirty="0" smtClean="0"/>
              <a:t>the digital </a:t>
            </a:r>
            <a:r>
              <a:rPr lang="en-US" sz="2400" dirty="0" smtClean="0"/>
              <a:t>foot prints left by the user in various websites, he </a:t>
            </a:r>
            <a:r>
              <a:rPr lang="en-US" sz="2400" dirty="0" smtClean="0"/>
              <a:t>has accessed </a:t>
            </a:r>
            <a:r>
              <a:rPr lang="en-US" sz="2400" dirty="0" smtClean="0"/>
              <a:t>and </a:t>
            </a:r>
            <a:r>
              <a:rPr lang="en-US" sz="2400" dirty="0" smtClean="0"/>
              <a:t>other online </a:t>
            </a:r>
            <a:r>
              <a:rPr lang="en-US" sz="2400" dirty="0" smtClean="0"/>
              <a:t>activities. </a:t>
            </a:r>
            <a:endParaRPr lang="en-US" sz="2400" dirty="0"/>
          </a:p>
        </p:txBody>
      </p:sp>
      <p:sp>
        <p:nvSpPr>
          <p:cNvPr id="3" name="Subtitle 2"/>
          <p:cNvSpPr>
            <a:spLocks noGrp="1"/>
          </p:cNvSpPr>
          <p:nvPr>
            <p:ph type="subTitle" idx="1"/>
          </p:nvPr>
        </p:nvSpPr>
        <p:spPr>
          <a:xfrm>
            <a:off x="1119352" y="0"/>
            <a:ext cx="6400800" cy="672662"/>
          </a:xfrm>
        </p:spPr>
        <p:txBody>
          <a:bodyPr/>
          <a:lstStyle/>
          <a:p>
            <a:r>
              <a:rPr lang="en-US" sz="3600" b="1" dirty="0" smtClean="0">
                <a:solidFill>
                  <a:schemeClr val="bg1"/>
                </a:solidFill>
              </a:rPr>
              <a:t>Introduction</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0697" y="0"/>
            <a:ext cx="7772400" cy="672662"/>
          </a:xfrm>
        </p:spPr>
        <p:txBody>
          <a:bodyPr/>
          <a:lstStyle/>
          <a:p>
            <a:r>
              <a:rPr lang="en-US" sz="3600" b="1" dirty="0" smtClean="0">
                <a:solidFill>
                  <a:schemeClr val="bg1"/>
                </a:solidFill>
              </a:rPr>
              <a:t>Introduction</a:t>
            </a:r>
            <a:endParaRPr lang="en-US" sz="3600" dirty="0"/>
          </a:p>
        </p:txBody>
      </p:sp>
      <p:sp>
        <p:nvSpPr>
          <p:cNvPr id="3" name="Subtitle 2"/>
          <p:cNvSpPr>
            <a:spLocks noGrp="1"/>
          </p:cNvSpPr>
          <p:nvPr>
            <p:ph type="subTitle" idx="1"/>
          </p:nvPr>
        </p:nvSpPr>
        <p:spPr>
          <a:xfrm>
            <a:off x="273269" y="840827"/>
            <a:ext cx="8681545" cy="4056993"/>
          </a:xfrm>
        </p:spPr>
        <p:txBody>
          <a:bodyPr/>
          <a:lstStyle/>
          <a:p>
            <a:pPr algn="just"/>
            <a:r>
              <a:rPr lang="en-US" sz="2400" dirty="0" smtClean="0">
                <a:solidFill>
                  <a:schemeClr val="tx1"/>
                </a:solidFill>
              </a:rPr>
              <a:t>	To </a:t>
            </a:r>
            <a:r>
              <a:rPr lang="en-US" sz="2400" dirty="0" smtClean="0">
                <a:solidFill>
                  <a:schemeClr val="tx1"/>
                </a:solidFill>
              </a:rPr>
              <a:t>access </a:t>
            </a:r>
            <a:r>
              <a:rPr lang="en-US" sz="2400" dirty="0" smtClean="0">
                <a:solidFill>
                  <a:schemeClr val="tx1"/>
                </a:solidFill>
              </a:rPr>
              <a:t>the information </a:t>
            </a:r>
            <a:r>
              <a:rPr lang="en-US" sz="2400" dirty="0" smtClean="0">
                <a:solidFill>
                  <a:schemeClr val="tx1"/>
                </a:solidFill>
              </a:rPr>
              <a:t>of user wherever user leaves a footprints‟ on </a:t>
            </a:r>
            <a:r>
              <a:rPr lang="en-US" sz="2400" dirty="0" smtClean="0">
                <a:solidFill>
                  <a:schemeClr val="tx1"/>
                </a:solidFill>
              </a:rPr>
              <a:t>the web</a:t>
            </a:r>
            <a:r>
              <a:rPr lang="en-US" sz="2400" dirty="0" smtClean="0">
                <a:solidFill>
                  <a:schemeClr val="tx1"/>
                </a:solidFill>
              </a:rPr>
              <a:t>, in the first step the user provides the basic </a:t>
            </a:r>
            <a:r>
              <a:rPr lang="en-US" sz="2400" dirty="0" smtClean="0">
                <a:solidFill>
                  <a:schemeClr val="tx1"/>
                </a:solidFill>
              </a:rPr>
              <a:t>information required </a:t>
            </a:r>
            <a:r>
              <a:rPr lang="en-US" sz="2400" dirty="0" smtClean="0">
                <a:solidFill>
                  <a:schemeClr val="tx1"/>
                </a:solidFill>
              </a:rPr>
              <a:t>for the application then the application fetches </a:t>
            </a:r>
            <a:r>
              <a:rPr lang="en-US" sz="2400" dirty="0" smtClean="0">
                <a:solidFill>
                  <a:schemeClr val="tx1"/>
                </a:solidFill>
              </a:rPr>
              <a:t>the all </a:t>
            </a:r>
            <a:r>
              <a:rPr lang="en-US" sz="2400" dirty="0" smtClean="0">
                <a:solidFill>
                  <a:schemeClr val="tx1"/>
                </a:solidFill>
              </a:rPr>
              <a:t>information from social networking sites on web </a:t>
            </a:r>
            <a:r>
              <a:rPr lang="en-US" sz="2400" dirty="0" smtClean="0">
                <a:solidFill>
                  <a:schemeClr val="tx1"/>
                </a:solidFill>
              </a:rPr>
              <a:t>using respective </a:t>
            </a:r>
            <a:r>
              <a:rPr lang="en-US" sz="2400" dirty="0" smtClean="0">
                <a:solidFill>
                  <a:schemeClr val="tx1"/>
                </a:solidFill>
              </a:rPr>
              <a:t>API‟s. The fetching of data takes place </a:t>
            </a:r>
            <a:r>
              <a:rPr lang="en-US" sz="2400" dirty="0" smtClean="0">
                <a:solidFill>
                  <a:schemeClr val="tx1"/>
                </a:solidFill>
              </a:rPr>
              <a:t>from client-side </a:t>
            </a:r>
            <a:r>
              <a:rPr lang="en-US" sz="2400" dirty="0" smtClean="0">
                <a:solidFill>
                  <a:schemeClr val="tx1"/>
                </a:solidFill>
              </a:rPr>
              <a:t>and it will be stored in server side and then </a:t>
            </a:r>
            <a:r>
              <a:rPr lang="en-US" sz="2400" dirty="0" smtClean="0">
                <a:solidFill>
                  <a:schemeClr val="tx1"/>
                </a:solidFill>
              </a:rPr>
              <a:t>only authenticated </a:t>
            </a:r>
            <a:r>
              <a:rPr lang="en-US" sz="2400" dirty="0" smtClean="0">
                <a:solidFill>
                  <a:schemeClr val="tx1"/>
                </a:solidFill>
              </a:rPr>
              <a:t>user can use the application of </a:t>
            </a:r>
            <a:r>
              <a:rPr lang="en-US" sz="2400" dirty="0" smtClean="0">
                <a:solidFill>
                  <a:schemeClr val="tx1"/>
                </a:solidFill>
              </a:rPr>
              <a:t>resume generator. </a:t>
            </a:r>
            <a:r>
              <a:rPr lang="en-US" sz="2400" dirty="0" smtClean="0">
                <a:solidFill>
                  <a:schemeClr val="tx1"/>
                </a:solidFill>
              </a:rPr>
              <a:t> </a:t>
            </a:r>
            <a:endParaRPr lang="en-US" sz="2400" dirty="0" smtClean="0">
              <a:solidFill>
                <a:schemeClr val="tx1"/>
              </a:solidFill>
            </a:endParaRPr>
          </a:p>
          <a:p>
            <a:pPr algn="just"/>
            <a:r>
              <a:rPr lang="en-US" sz="2400" dirty="0" smtClean="0">
                <a:solidFill>
                  <a:schemeClr val="tx1"/>
                </a:solidFill>
              </a:rPr>
              <a:t/>
            </a:r>
            <a:br>
              <a:rPr lang="en-US" sz="2400" dirty="0" smtClean="0">
                <a:solidFill>
                  <a:schemeClr val="tx1"/>
                </a:solidFill>
              </a:rPr>
            </a:br>
            <a:endParaRPr lang="en-US" sz="24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61848"/>
            <a:ext cx="7772400" cy="4004442"/>
          </a:xfrm>
        </p:spPr>
        <p:txBody>
          <a:bodyPr/>
          <a:lstStyle/>
          <a:p>
            <a:pPr algn="just"/>
            <a:r>
              <a:rPr lang="en-US" sz="2400" dirty="0" smtClean="0"/>
              <a:t>The paper is arranged as follows: Section II describes</a:t>
            </a:r>
            <a:br>
              <a:rPr lang="en-US" sz="2400" dirty="0" smtClean="0"/>
            </a:br>
            <a:r>
              <a:rPr lang="en-US" sz="2400" dirty="0" smtClean="0"/>
              <a:t>Literature survey on cloud computing, cloud application,</a:t>
            </a:r>
            <a:br>
              <a:rPr lang="en-US" sz="2400" dirty="0" smtClean="0"/>
            </a:br>
            <a:r>
              <a:rPr lang="en-US" sz="2400" dirty="0" smtClean="0"/>
              <a:t>social networking, API and its working, </a:t>
            </a:r>
            <a:r>
              <a:rPr lang="en-US" sz="2400" dirty="0" err="1" smtClean="0"/>
              <a:t>OAuth</a:t>
            </a:r>
            <a:r>
              <a:rPr lang="en-US" sz="2400" dirty="0" smtClean="0"/>
              <a:t>, its</a:t>
            </a:r>
            <a:br>
              <a:rPr lang="en-US" sz="2400" dirty="0" smtClean="0"/>
            </a:br>
            <a:r>
              <a:rPr lang="en-US" sz="2400" dirty="0" smtClean="0"/>
              <a:t>importance, Is </a:t>
            </a:r>
            <a:r>
              <a:rPr lang="en-US" sz="2400" dirty="0" err="1" smtClean="0"/>
              <a:t>OAuth</a:t>
            </a:r>
            <a:r>
              <a:rPr lang="en-US" sz="2400" dirty="0" smtClean="0"/>
              <a:t> is suitable for API developers?</a:t>
            </a:r>
            <a:br>
              <a:rPr lang="en-US" sz="2400" dirty="0" smtClean="0"/>
            </a:br>
            <a:r>
              <a:rPr lang="en-US" sz="2400" dirty="0" smtClean="0"/>
              <a:t>Section III introduces the existing system and Section IV</a:t>
            </a:r>
            <a:br>
              <a:rPr lang="en-US" sz="2400" dirty="0" smtClean="0"/>
            </a:br>
            <a:r>
              <a:rPr lang="en-US" sz="2400" dirty="0" smtClean="0"/>
              <a:t>describes the cloud-based application for building resume.</a:t>
            </a:r>
            <a:br>
              <a:rPr lang="en-US" sz="2400" dirty="0" smtClean="0"/>
            </a:br>
            <a:r>
              <a:rPr lang="en-US" sz="2400" dirty="0" smtClean="0"/>
              <a:t>The validation and evaluation process of the system is</a:t>
            </a:r>
            <a:br>
              <a:rPr lang="en-US" sz="2400" dirty="0" smtClean="0"/>
            </a:br>
            <a:r>
              <a:rPr lang="en-US" sz="2400" dirty="0" smtClean="0"/>
              <a:t>detailed on Section V and VI. Finally, Section VII and</a:t>
            </a:r>
            <a:br>
              <a:rPr lang="en-US" sz="2400" dirty="0" smtClean="0"/>
            </a:br>
            <a:r>
              <a:rPr lang="en-US" sz="2400" dirty="0" smtClean="0"/>
              <a:t>Section VIII summarize the experimental results and</a:t>
            </a:r>
            <a:br>
              <a:rPr lang="en-US" sz="2400" dirty="0" smtClean="0"/>
            </a:br>
            <a:r>
              <a:rPr lang="en-US" sz="2400" dirty="0" smtClean="0"/>
              <a:t>conclusions of the paper respectively.</a:t>
            </a:r>
            <a:endParaRPr lang="en-US" sz="2400" dirty="0"/>
          </a:p>
        </p:txBody>
      </p:sp>
      <p:sp>
        <p:nvSpPr>
          <p:cNvPr id="3" name="Subtitle 2"/>
          <p:cNvSpPr>
            <a:spLocks noGrp="1"/>
          </p:cNvSpPr>
          <p:nvPr>
            <p:ph type="subTitle" idx="1"/>
          </p:nvPr>
        </p:nvSpPr>
        <p:spPr>
          <a:xfrm>
            <a:off x="1182413" y="0"/>
            <a:ext cx="6400800" cy="683172"/>
          </a:xfrm>
        </p:spPr>
        <p:txBody>
          <a:bodyPr/>
          <a:lstStyle/>
          <a:p>
            <a:r>
              <a:rPr lang="en-US" sz="3600" b="1" dirty="0" smtClean="0">
                <a:solidFill>
                  <a:schemeClr val="bg1"/>
                </a:solidFill>
              </a:rPr>
              <a:t>Introduction</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289" y="0"/>
            <a:ext cx="7772400" cy="683172"/>
          </a:xfrm>
        </p:spPr>
        <p:txBody>
          <a:bodyPr/>
          <a:lstStyle/>
          <a:p>
            <a:r>
              <a:rPr lang="en-US" sz="3600" b="1" dirty="0" smtClean="0">
                <a:solidFill>
                  <a:schemeClr val="bg1"/>
                </a:solidFill>
              </a:rPr>
              <a:t>Literature Survey</a:t>
            </a:r>
            <a:endParaRPr lang="en-US" sz="3600" dirty="0">
              <a:solidFill>
                <a:schemeClr val="bg1"/>
              </a:solidFill>
            </a:endParaRPr>
          </a:p>
        </p:txBody>
      </p:sp>
      <p:sp>
        <p:nvSpPr>
          <p:cNvPr id="3" name="Subtitle 2"/>
          <p:cNvSpPr>
            <a:spLocks noGrp="1"/>
          </p:cNvSpPr>
          <p:nvPr>
            <p:ph type="subTitle" idx="1"/>
          </p:nvPr>
        </p:nvSpPr>
        <p:spPr>
          <a:xfrm>
            <a:off x="283779" y="683172"/>
            <a:ext cx="8502869" cy="4214649"/>
          </a:xfrm>
        </p:spPr>
        <p:txBody>
          <a:bodyPr/>
          <a:lstStyle/>
          <a:p>
            <a:pPr marL="482600" indent="-457200" algn="just"/>
            <a:r>
              <a:rPr lang="en-US" sz="2000" b="1" dirty="0" smtClean="0">
                <a:solidFill>
                  <a:schemeClr val="tx1"/>
                </a:solidFill>
              </a:rPr>
              <a:t>Cloud computing: </a:t>
            </a:r>
            <a:r>
              <a:rPr lang="en-US" sz="2000" dirty="0" smtClean="0">
                <a:solidFill>
                  <a:schemeClr val="tx1"/>
                </a:solidFill>
              </a:rPr>
              <a:t>Cloud </a:t>
            </a:r>
            <a:r>
              <a:rPr lang="en-US" sz="2000" dirty="0" smtClean="0">
                <a:solidFill>
                  <a:schemeClr val="tx1"/>
                </a:solidFill>
              </a:rPr>
              <a:t>computing [2] is computing that is internet based </a:t>
            </a:r>
            <a:r>
              <a:rPr lang="en-US" sz="2000" dirty="0" smtClean="0">
                <a:solidFill>
                  <a:schemeClr val="tx1"/>
                </a:solidFill>
              </a:rPr>
              <a:t>that provides </a:t>
            </a:r>
            <a:r>
              <a:rPr lang="en-US" sz="2000" dirty="0" smtClean="0">
                <a:solidFill>
                  <a:schemeClr val="tx1"/>
                </a:solidFill>
              </a:rPr>
              <a:t>resources, data and also devices on demand. </a:t>
            </a:r>
            <a:r>
              <a:rPr lang="en-US" sz="2000" dirty="0" smtClean="0">
                <a:solidFill>
                  <a:schemeClr val="tx1"/>
                </a:solidFill>
              </a:rPr>
              <a:t>Cloud computing </a:t>
            </a:r>
            <a:r>
              <a:rPr lang="en-US" sz="2000" dirty="0" smtClean="0">
                <a:solidFill>
                  <a:schemeClr val="tx1"/>
                </a:solidFill>
              </a:rPr>
              <a:t>is all about providing three types of </a:t>
            </a:r>
            <a:r>
              <a:rPr lang="en-US" sz="2000" dirty="0" smtClean="0">
                <a:solidFill>
                  <a:schemeClr val="tx1"/>
                </a:solidFill>
              </a:rPr>
              <a:t>services,SAAS</a:t>
            </a:r>
            <a:r>
              <a:rPr lang="en-US" sz="2000" dirty="0" smtClean="0">
                <a:solidFill>
                  <a:schemeClr val="tx1"/>
                </a:solidFill>
              </a:rPr>
              <a:t>, PAAS, IAAS</a:t>
            </a:r>
            <a:r>
              <a:rPr lang="en-US" sz="2000" dirty="0" smtClean="0">
                <a:solidFill>
                  <a:schemeClr val="tx1"/>
                </a:solidFill>
              </a:rPr>
              <a:t>.</a:t>
            </a:r>
          </a:p>
          <a:p>
            <a:pPr algn="just"/>
            <a:r>
              <a:rPr lang="en-US" sz="2000" b="1" dirty="0" smtClean="0">
                <a:solidFill>
                  <a:schemeClr val="tx1"/>
                </a:solidFill>
              </a:rPr>
              <a:t>Social network: </a:t>
            </a:r>
            <a:r>
              <a:rPr lang="en-US" sz="2000" dirty="0" smtClean="0">
                <a:solidFill>
                  <a:schemeClr val="tx1"/>
                </a:solidFill>
              </a:rPr>
              <a:t>Social </a:t>
            </a:r>
            <a:r>
              <a:rPr lang="en-US" sz="2000" dirty="0" smtClean="0">
                <a:solidFill>
                  <a:schemeClr val="tx1"/>
                </a:solidFill>
              </a:rPr>
              <a:t>network is a network of social interactions </a:t>
            </a:r>
            <a:r>
              <a:rPr lang="en-US" sz="2000" dirty="0" smtClean="0">
                <a:solidFill>
                  <a:schemeClr val="tx1"/>
                </a:solidFill>
              </a:rPr>
              <a:t>where people </a:t>
            </a:r>
            <a:r>
              <a:rPr lang="en-US" sz="2000" dirty="0" smtClean="0">
                <a:solidFill>
                  <a:schemeClr val="tx1"/>
                </a:solidFill>
              </a:rPr>
              <a:t>communicate directly or indirectly, directly in </a:t>
            </a:r>
            <a:r>
              <a:rPr lang="en-US" sz="2000" dirty="0" smtClean="0">
                <a:solidFill>
                  <a:schemeClr val="tx1"/>
                </a:solidFill>
              </a:rPr>
              <a:t>the sense </a:t>
            </a:r>
            <a:r>
              <a:rPr lang="en-US" sz="2000" dirty="0" smtClean="0">
                <a:solidFill>
                  <a:schemeClr val="tx1"/>
                </a:solidFill>
              </a:rPr>
              <a:t>chatting, voice call, video call etc and </a:t>
            </a:r>
            <a:r>
              <a:rPr lang="en-US" sz="2000" dirty="0" smtClean="0">
                <a:solidFill>
                  <a:schemeClr val="tx1"/>
                </a:solidFill>
              </a:rPr>
              <a:t>indirect communicating </a:t>
            </a:r>
            <a:r>
              <a:rPr lang="en-US" sz="2000" dirty="0" smtClean="0">
                <a:solidFill>
                  <a:schemeClr val="tx1"/>
                </a:solidFill>
              </a:rPr>
              <a:t>includes, comments, posting </a:t>
            </a:r>
            <a:r>
              <a:rPr lang="en-US" sz="2000" dirty="0" smtClean="0">
                <a:solidFill>
                  <a:schemeClr val="tx1"/>
                </a:solidFill>
              </a:rPr>
              <a:t>information, images </a:t>
            </a:r>
            <a:r>
              <a:rPr lang="en-US" sz="2000" dirty="0" smtClean="0">
                <a:solidFill>
                  <a:schemeClr val="tx1"/>
                </a:solidFill>
              </a:rPr>
              <a:t>and etc</a:t>
            </a:r>
            <a:r>
              <a:rPr lang="en-US" sz="2000" dirty="0" smtClean="0">
                <a:solidFill>
                  <a:schemeClr val="tx1"/>
                </a:solidFill>
              </a:rPr>
              <a:t>.</a:t>
            </a:r>
          </a:p>
          <a:p>
            <a:pPr algn="just"/>
            <a:r>
              <a:rPr lang="en-US" sz="2000" b="1" dirty="0" smtClean="0">
                <a:solidFill>
                  <a:schemeClr val="tx1"/>
                </a:solidFill>
              </a:rPr>
              <a:t>Application Programming </a:t>
            </a:r>
            <a:r>
              <a:rPr lang="en-US" sz="2000" b="1" dirty="0" smtClean="0">
                <a:solidFill>
                  <a:schemeClr val="tx1"/>
                </a:solidFill>
              </a:rPr>
              <a:t>Interface: </a:t>
            </a:r>
            <a:r>
              <a:rPr lang="en-US" sz="2000" dirty="0" smtClean="0">
                <a:solidFill>
                  <a:schemeClr val="tx1"/>
                </a:solidFill>
              </a:rPr>
              <a:t>An </a:t>
            </a:r>
            <a:r>
              <a:rPr lang="en-US" sz="2000" dirty="0" smtClean="0">
                <a:solidFill>
                  <a:schemeClr val="tx1"/>
                </a:solidFill>
              </a:rPr>
              <a:t>Application Programming Interface [8] is a set of </a:t>
            </a:r>
            <a:r>
              <a:rPr lang="en-US" sz="2000" dirty="0" smtClean="0">
                <a:solidFill>
                  <a:schemeClr val="tx1"/>
                </a:solidFill>
              </a:rPr>
              <a:t>method and </a:t>
            </a:r>
            <a:r>
              <a:rPr lang="en-US" sz="2000" dirty="0" smtClean="0">
                <a:solidFill>
                  <a:schemeClr val="tx1"/>
                </a:solidFill>
              </a:rPr>
              <a:t>subroutines that are used to define the </a:t>
            </a:r>
            <a:r>
              <a:rPr lang="en-US" sz="2000" dirty="0" smtClean="0">
                <a:solidFill>
                  <a:schemeClr val="tx1"/>
                </a:solidFill>
              </a:rPr>
              <a:t>communication between </a:t>
            </a:r>
            <a:r>
              <a:rPr lang="en-US" sz="2000" dirty="0" smtClean="0">
                <a:solidFill>
                  <a:schemeClr val="tx1"/>
                </a:solidFill>
              </a:rPr>
              <a:t>many software </a:t>
            </a:r>
            <a:r>
              <a:rPr lang="en-US" sz="2000" dirty="0" smtClean="0">
                <a:solidFill>
                  <a:schemeClr val="tx1"/>
                </a:solidFill>
              </a:rPr>
              <a:t>components.</a:t>
            </a:r>
          </a:p>
          <a:p>
            <a:pPr algn="just"/>
            <a:r>
              <a:rPr lang="en-US" sz="2000" b="1" dirty="0" smtClean="0">
                <a:solidFill>
                  <a:schemeClr val="tx1"/>
                </a:solidFill>
              </a:rPr>
              <a:t>How API </a:t>
            </a:r>
            <a:r>
              <a:rPr lang="en-US" sz="2000" b="1" dirty="0" smtClean="0">
                <a:solidFill>
                  <a:schemeClr val="tx1"/>
                </a:solidFill>
              </a:rPr>
              <a:t>Works: </a:t>
            </a:r>
            <a:r>
              <a:rPr lang="en-US" sz="2000" dirty="0" smtClean="0">
                <a:solidFill>
                  <a:schemeClr val="tx1"/>
                </a:solidFill>
              </a:rPr>
              <a:t>API </a:t>
            </a:r>
            <a:r>
              <a:rPr lang="en-US" sz="2000" dirty="0" smtClean="0">
                <a:solidFill>
                  <a:schemeClr val="tx1"/>
                </a:solidFill>
              </a:rPr>
              <a:t>enables the communication between </a:t>
            </a:r>
            <a:r>
              <a:rPr lang="en-US" sz="2000" dirty="0" smtClean="0">
                <a:solidFill>
                  <a:schemeClr val="tx1"/>
                </a:solidFill>
              </a:rPr>
              <a:t>software application </a:t>
            </a:r>
            <a:r>
              <a:rPr lang="en-US" sz="2000" dirty="0" smtClean="0">
                <a:solidFill>
                  <a:schemeClr val="tx1"/>
                </a:solidFill>
              </a:rPr>
              <a:t>and remote application over the Internet </a:t>
            </a:r>
            <a:r>
              <a:rPr lang="en-US" sz="2000" dirty="0" smtClean="0">
                <a:solidFill>
                  <a:schemeClr val="tx1"/>
                </a:solidFill>
              </a:rPr>
              <a:t>through a </a:t>
            </a:r>
            <a:r>
              <a:rPr lang="en-US" sz="2000" dirty="0" smtClean="0">
                <a:solidFill>
                  <a:schemeClr val="tx1"/>
                </a:solidFill>
              </a:rPr>
              <a:t>series of calls.</a:t>
            </a:r>
            <a:endParaRPr lang="en-US"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5290" y="0"/>
            <a:ext cx="7772400" cy="683172"/>
          </a:xfrm>
        </p:spPr>
        <p:txBody>
          <a:bodyPr/>
          <a:lstStyle/>
          <a:p>
            <a:r>
              <a:rPr lang="en-US" sz="3600" b="1" dirty="0" smtClean="0">
                <a:solidFill>
                  <a:schemeClr val="bg1"/>
                </a:solidFill>
              </a:rPr>
              <a:t>Existing </a:t>
            </a:r>
            <a:r>
              <a:rPr lang="en-US" sz="3600" b="1" dirty="0" smtClean="0">
                <a:solidFill>
                  <a:schemeClr val="bg1"/>
                </a:solidFill>
              </a:rPr>
              <a:t>System</a:t>
            </a:r>
            <a:endParaRPr lang="en-US" sz="3600" dirty="0">
              <a:solidFill>
                <a:schemeClr val="bg1"/>
              </a:solidFill>
            </a:endParaRPr>
          </a:p>
        </p:txBody>
      </p:sp>
      <p:sp>
        <p:nvSpPr>
          <p:cNvPr id="3" name="Subtitle 2"/>
          <p:cNvSpPr>
            <a:spLocks noGrp="1"/>
          </p:cNvSpPr>
          <p:nvPr>
            <p:ph type="subTitle" idx="1"/>
          </p:nvPr>
        </p:nvSpPr>
        <p:spPr>
          <a:xfrm>
            <a:off x="1" y="819807"/>
            <a:ext cx="8870730" cy="4078014"/>
          </a:xfrm>
        </p:spPr>
        <p:txBody>
          <a:bodyPr/>
          <a:lstStyle/>
          <a:p>
            <a:pPr algn="just"/>
            <a:r>
              <a:rPr lang="en-US" sz="2400" dirty="0" smtClean="0">
                <a:solidFill>
                  <a:schemeClr val="tx1"/>
                </a:solidFill>
              </a:rPr>
              <a:t>	There </a:t>
            </a:r>
            <a:r>
              <a:rPr lang="en-US" sz="2400" dirty="0" smtClean="0">
                <a:solidFill>
                  <a:schemeClr val="tx1"/>
                </a:solidFill>
              </a:rPr>
              <a:t>exist plenty of online resume generators with </a:t>
            </a:r>
            <a:r>
              <a:rPr lang="en-US" sz="2400" dirty="0" smtClean="0">
                <a:solidFill>
                  <a:schemeClr val="tx1"/>
                </a:solidFill>
              </a:rPr>
              <a:t>various resume </a:t>
            </a:r>
            <a:r>
              <a:rPr lang="en-US" sz="2400" dirty="0" smtClean="0">
                <a:solidFill>
                  <a:schemeClr val="tx1"/>
                </a:solidFill>
              </a:rPr>
              <a:t>templates, the drawback associated with </a:t>
            </a:r>
            <a:r>
              <a:rPr lang="en-US" sz="2400" dirty="0" smtClean="0">
                <a:solidFill>
                  <a:schemeClr val="tx1"/>
                </a:solidFill>
              </a:rPr>
              <a:t>these software </a:t>
            </a:r>
            <a:r>
              <a:rPr lang="en-US" sz="2400" dirty="0" smtClean="0">
                <a:solidFill>
                  <a:schemeClr val="tx1"/>
                </a:solidFill>
              </a:rPr>
              <a:t>are each field of resume should be filled up by </a:t>
            </a:r>
            <a:r>
              <a:rPr lang="en-US" sz="2400" dirty="0" smtClean="0">
                <a:solidFill>
                  <a:schemeClr val="tx1"/>
                </a:solidFill>
              </a:rPr>
              <a:t>user manually </a:t>
            </a:r>
            <a:r>
              <a:rPr lang="en-US" sz="2400" dirty="0" smtClean="0">
                <a:solidFill>
                  <a:schemeClr val="tx1"/>
                </a:solidFill>
              </a:rPr>
              <a:t>and also it needs more time and effort in order </a:t>
            </a:r>
            <a:r>
              <a:rPr lang="en-US" sz="2400" dirty="0" smtClean="0">
                <a:solidFill>
                  <a:schemeClr val="tx1"/>
                </a:solidFill>
              </a:rPr>
              <a:t>to create </a:t>
            </a:r>
            <a:r>
              <a:rPr lang="en-US" sz="2400" dirty="0" smtClean="0">
                <a:solidFill>
                  <a:schemeClr val="tx1"/>
                </a:solidFill>
              </a:rPr>
              <a:t>a good and accurate information.</a:t>
            </a:r>
            <a:endParaRPr lang="en-US" sz="2400" dirty="0">
              <a:solidFill>
                <a:schemeClr val="tx1"/>
              </a:solidFill>
            </a:endParaRPr>
          </a:p>
        </p:txBody>
      </p:sp>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526</Words>
  <PresentationFormat>On-screen Show (16:9)</PresentationFormat>
  <Paragraphs>42</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Custom Design</vt:lpstr>
      <vt:lpstr>           Automatic Resume Generator</vt:lpstr>
      <vt:lpstr>Automatic Resume Generator is a cloud based application from which we can generate resume automatically by accessing information from social networking sites like Facebook, Gmail, and LinkedIn etc. wherever the user leaves footprints using API’s provided by the respective social networks. All information generated by the application will be accurate about the end user because it accesses the information that is provided by user himself in social networking sites. </vt:lpstr>
      <vt:lpstr>Abstract</vt:lpstr>
      <vt:lpstr>Introduction</vt:lpstr>
      <vt:lpstr>Automatic Resume Generator is a cloud based application. This application helps to find Mastering in building an architecture where it can be used for development of applications of similar concepts on cloud platform. The application gives us, an idea of using API‟s of different sites to develop different type of applications and accessing data from different platforms. It gives an insight of how API‟s work, how to integrate, publish third party services and develop new services. This application is a successful attempt, in trying to build a professional resume, out of the digital foot prints left by the user in various websites, he has accessed and other online activities. </vt:lpstr>
      <vt:lpstr>Introduction</vt:lpstr>
      <vt:lpstr>The paper is arranged as follows: Section II describes Literature survey on cloud computing, cloud application, social networking, API and its working, OAuth, its importance, Is OAuth is suitable for API developers? Section III introduces the existing system and Section IV describes the cloud-based application for building resume. The validation and evaluation process of the system is detailed on Section V and VI. Finally, Section VII and Section VIII summarize the experimental results and conclusions of the paper respectively.</vt:lpstr>
      <vt:lpstr>Literature Survey</vt:lpstr>
      <vt:lpstr>Existing System</vt:lpstr>
      <vt:lpstr>Proposed System</vt:lpstr>
      <vt:lpstr>Validation </vt:lpstr>
      <vt:lpstr>Evaluation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7</cp:revision>
  <dcterms:modified xsi:type="dcterms:W3CDTF">2021-12-22T16:23:35Z</dcterms:modified>
</cp:coreProperties>
</file>