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1829" r:id="rId2"/>
    <p:sldId id="1875" r:id="rId3"/>
    <p:sldId id="1877" r:id="rId4"/>
    <p:sldId id="1884" r:id="rId5"/>
    <p:sldId id="1888" r:id="rId6"/>
    <p:sldId id="1882" r:id="rId7"/>
    <p:sldId id="1886" r:id="rId8"/>
    <p:sldId id="1887" r:id="rId9"/>
    <p:sldId id="1889" r:id="rId10"/>
    <p:sldId id="26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6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 y="39291"/>
            <a:ext cx="8229600" cy="575072"/>
          </a:xfrm>
          <a:prstGeom prst="rect">
            <a:avLst/>
          </a:prstGeom>
        </p:spPr>
        <p:txBody>
          <a:bodyPr>
            <a:normAutofit/>
          </a:bodyPr>
          <a:lstStyle>
            <a:lvl1pPr>
              <a:def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pPr>
                <a:defRPr/>
              </a:pPr>
              <a:t>2/28/2022</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eaLnBrk="0" hangingPunct="0">
              <a:defRPr>
                <a:latin typeface="Arial" charset="0"/>
              </a:defRPr>
            </a:lvl1pPr>
          </a:lstStyle>
          <a:p>
            <a:fld id="{FBBF61CF-E01E-4A46-BB21-3455A7373A30}" type="slidenum">
              <a:rPr lang="en-US"/>
              <a:pPr/>
              <a:t>‹#›</a:t>
            </a:fld>
            <a:endParaRPr lang="en-US"/>
          </a:p>
        </p:txBody>
      </p:sp>
      <p:sp>
        <p:nvSpPr>
          <p:cNvPr id="7" name="Rectangle 6">
            <a:extLst>
              <a:ext uri="{FF2B5EF4-FFF2-40B4-BE49-F238E27FC236}">
                <a16:creationId xmlns:a16="http://schemas.microsoft.com/office/drawing/2014/main" id="{B54A42BD-1738-490C-ACCE-58B57800458C}"/>
              </a:ext>
            </a:extLst>
          </p:cNvPr>
          <p:cNvSpPr/>
          <p:nvPr userDrawn="1"/>
        </p:nvSpPr>
        <p:spPr>
          <a:xfrm>
            <a:off x="0" y="-8335"/>
            <a:ext cx="9144000" cy="6858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50" dirty="0">
              <a:solidFill>
                <a:prstClr val="white"/>
              </a:solidFill>
              <a:latin typeface="Arial" panose="020B0604020202020204"/>
            </a:endParaRPr>
          </a:p>
        </p:txBody>
      </p:sp>
      <p:pic>
        <p:nvPicPr>
          <p:cNvPr id="8" name="Picture 4">
            <a:extLst>
              <a:ext uri="{FF2B5EF4-FFF2-40B4-BE49-F238E27FC236}">
                <a16:creationId xmlns:a16="http://schemas.microsoft.com/office/drawing/2014/main" id="{7D944DC7-32AE-4772-B03F-2BE328FF513F}"/>
              </a:ext>
            </a:extLst>
          </p:cNvPr>
          <p:cNvPicPr>
            <a:picLocks noChangeAspect="1"/>
          </p:cNvPicPr>
          <p:nvPr userDrawn="1"/>
        </p:nvPicPr>
        <p:blipFill>
          <a:blip r:embed="rId2" cstate="print"/>
          <a:srcRect/>
          <a:stretch>
            <a:fillRect/>
          </a:stretch>
        </p:blipFill>
        <p:spPr bwMode="auto">
          <a:xfrm>
            <a:off x="8496300" y="28085"/>
            <a:ext cx="609600" cy="625079"/>
          </a:xfrm>
          <a:prstGeom prst="rect">
            <a:avLst/>
          </a:prstGeom>
          <a:noFill/>
          <a:ln w="9525">
            <a:noFill/>
            <a:miter lim="800000"/>
            <a:headEnd/>
            <a:tailEnd/>
          </a:ln>
        </p:spPr>
      </p:pic>
    </p:spTree>
    <p:extLst>
      <p:ext uri="{BB962C8B-B14F-4D97-AF65-F5344CB8AC3E}">
        <p14:creationId xmlns:p14="http://schemas.microsoft.com/office/powerpoint/2010/main" val="223207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a:spLocks noGrp="1"/>
          </p:cNvSpPr>
          <p:nvPr>
            <p:ph type="pic" idx="2"/>
          </p:nvPr>
        </p:nvSpPr>
        <p:spPr>
          <a:xfrm>
            <a:off x="1792288" y="459581"/>
            <a:ext cx="5486400" cy="3086100"/>
          </a:xfrm>
          <a:prstGeom prst="rect">
            <a:avLst/>
          </a:prstGeom>
          <a:noFill/>
          <a:ln>
            <a:noFill/>
          </a:ln>
        </p:spPr>
      </p:sp>
      <p:sp>
        <p:nvSpPr>
          <p:cNvPr id="35" name="Google Shape;35;p5"/>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2" name="Google Shape;42;p6"/>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8" name="Google Shape;58;p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9" name="Google Shape;59;p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10"/>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4" name="Google Shape;74;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1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1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0" name="Google Shape;80;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636" y="27385"/>
            <a:ext cx="184731" cy="30008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350">
              <a:solidFill>
                <a:srgbClr val="000000"/>
              </a:solidFill>
            </a:endParaRPr>
          </a:p>
        </p:txBody>
      </p:sp>
      <p:sp>
        <p:nvSpPr>
          <p:cNvPr id="3" name="Text Box 5"/>
          <p:cNvSpPr txBox="1">
            <a:spLocks noChangeArrowheads="1"/>
          </p:cNvSpPr>
          <p:nvPr/>
        </p:nvSpPr>
        <p:spPr bwMode="auto">
          <a:xfrm>
            <a:off x="1584326" y="198835"/>
            <a:ext cx="6950075" cy="30008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350">
              <a:solidFill>
                <a:srgbClr val="000000"/>
              </a:solidFill>
            </a:endParaRPr>
          </a:p>
        </p:txBody>
      </p:sp>
      <p:sp>
        <p:nvSpPr>
          <p:cNvPr id="4" name="Text Box 6"/>
          <p:cNvSpPr txBox="1">
            <a:spLocks noChangeArrowheads="1"/>
          </p:cNvSpPr>
          <p:nvPr/>
        </p:nvSpPr>
        <p:spPr bwMode="auto">
          <a:xfrm>
            <a:off x="152401" y="1"/>
            <a:ext cx="8778875" cy="30008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350">
              <a:solidFill>
                <a:srgbClr val="000000"/>
              </a:solidFill>
            </a:endParaRPr>
          </a:p>
        </p:txBody>
      </p:sp>
      <p:sp>
        <p:nvSpPr>
          <p:cNvPr id="5" name="Text Box 7"/>
          <p:cNvSpPr txBox="1">
            <a:spLocks noChangeArrowheads="1"/>
          </p:cNvSpPr>
          <p:nvPr/>
        </p:nvSpPr>
        <p:spPr bwMode="auto">
          <a:xfrm>
            <a:off x="1431636" y="198835"/>
            <a:ext cx="184731" cy="30008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350">
              <a:solidFill>
                <a:srgbClr val="000000"/>
              </a:solidFill>
            </a:endParaRPr>
          </a:p>
        </p:txBody>
      </p:sp>
    </p:spTree>
    <p:extLst>
      <p:ext uri="{BB962C8B-B14F-4D97-AF65-F5344CB8AC3E}">
        <p14:creationId xmlns:p14="http://schemas.microsoft.com/office/powerpoint/2010/main" val="31753558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
        <p:nvSpPr>
          <p:cNvPr id="11" name="Google Shape;11;p1"/>
          <p:cNvSpPr txBox="1"/>
          <p:nvPr/>
        </p:nvSpPr>
        <p:spPr>
          <a:xfrm>
            <a:off x="0" y="0"/>
            <a:ext cx="9144000" cy="685800"/>
          </a:xfrm>
          <a:prstGeom prst="rect">
            <a:avLst/>
          </a:prstGeom>
          <a:solidFill>
            <a:srgbClr val="2F71A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2" name="Google Shape;12;p1" descr="iarelogo.JPG"/>
          <p:cNvPicPr preferRelativeResize="0"/>
          <p:nvPr/>
        </p:nvPicPr>
        <p:blipFill rotWithShape="1">
          <a:blip r:embed="rId12">
            <a:alphaModFix/>
          </a:blip>
          <a:srcRect/>
          <a:stretch/>
        </p:blipFill>
        <p:spPr>
          <a:xfrm>
            <a:off x="8305800" y="0"/>
            <a:ext cx="628650" cy="673894"/>
          </a:xfrm>
          <a:prstGeom prst="rect">
            <a:avLst/>
          </a:prstGeom>
          <a:noFill/>
          <a:ln>
            <a:noFill/>
          </a:ln>
        </p:spPr>
      </p:pic>
      <p:sp>
        <p:nvSpPr>
          <p:cNvPr id="13" name="Google Shape;13;p1"/>
          <p:cNvSpPr/>
          <p:nvPr/>
        </p:nvSpPr>
        <p:spPr>
          <a:xfrm>
            <a:off x="0" y="4057650"/>
            <a:ext cx="9144000" cy="1090611"/>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FFFFFF"/>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40E8F02-8F5F-4C15-A019-551B5ECF85CE}"/>
              </a:ext>
            </a:extLst>
          </p:cNvPr>
          <p:cNvSpPr txBox="1"/>
          <p:nvPr/>
        </p:nvSpPr>
        <p:spPr>
          <a:xfrm>
            <a:off x="1979713" y="249493"/>
            <a:ext cx="5322291" cy="761747"/>
          </a:xfrm>
          <a:prstGeom prst="rect">
            <a:avLst/>
          </a:prstGeom>
          <a:noFill/>
        </p:spPr>
        <p:txBody>
          <a:bodyPr wrap="none" rtlCol="0">
            <a:spAutoFit/>
          </a:bodyPr>
          <a:lstStyle/>
          <a:p>
            <a:r>
              <a:rPr lang="en-IN" sz="3300" b="1" dirty="0">
                <a:solidFill>
                  <a:srgbClr val="0070C0"/>
                </a:solidFill>
                <a:latin typeface="Bahnschrift SemiBold Condensed" panose="020B0502040204020203" pitchFamily="34" charset="0"/>
              </a:rPr>
              <a:t>Institute of Aeronautical Engineering</a:t>
            </a:r>
          </a:p>
          <a:p>
            <a:pPr algn="ctr"/>
            <a:r>
              <a:rPr lang="en-IN" sz="1050" b="1" dirty="0">
                <a:solidFill>
                  <a:srgbClr val="0070C0"/>
                </a:solidFill>
                <a:latin typeface="Bahnschrift SemiBold Condensed" panose="020B0502040204020203" pitchFamily="34" charset="0"/>
              </a:rPr>
              <a:t>(Autonomous)</a:t>
            </a:r>
          </a:p>
        </p:txBody>
      </p:sp>
      <p:sp>
        <p:nvSpPr>
          <p:cNvPr id="17" name="TextBox 16">
            <a:extLst>
              <a:ext uri="{FF2B5EF4-FFF2-40B4-BE49-F238E27FC236}">
                <a16:creationId xmlns:a16="http://schemas.microsoft.com/office/drawing/2014/main" id="{1F3F4DFC-4549-4E7F-9096-8B667F4438D3}"/>
              </a:ext>
            </a:extLst>
          </p:cNvPr>
          <p:cNvSpPr txBox="1"/>
          <p:nvPr/>
        </p:nvSpPr>
        <p:spPr>
          <a:xfrm>
            <a:off x="1647287" y="2247714"/>
            <a:ext cx="6168810" cy="400110"/>
          </a:xfrm>
          <a:prstGeom prst="rect">
            <a:avLst/>
          </a:prstGeom>
          <a:noFill/>
        </p:spPr>
        <p:txBody>
          <a:bodyPr wrap="square" rtlCol="0">
            <a:spAutoFit/>
          </a:bodyPr>
          <a:lstStyle/>
          <a:p>
            <a:r>
              <a:rPr lang="en-IN" sz="2000" b="1" dirty="0">
                <a:solidFill>
                  <a:srgbClr val="C00000"/>
                </a:solidFill>
                <a:latin typeface="Dubai Medium" panose="020B0603030403030204" pitchFamily="34" charset="-78"/>
                <a:cs typeface="Dubai Medium" panose="020B0603030403030204" pitchFamily="34" charset="-78"/>
              </a:rPr>
              <a:t>         Department of Computer Science and Engineering</a:t>
            </a:r>
          </a:p>
        </p:txBody>
      </p:sp>
      <p:pic>
        <p:nvPicPr>
          <p:cNvPr id="18" name="Picture 17">
            <a:extLst>
              <a:ext uri="{FF2B5EF4-FFF2-40B4-BE49-F238E27FC236}">
                <a16:creationId xmlns:a16="http://schemas.microsoft.com/office/drawing/2014/main" id="{EB163989-DAC3-4B36-A059-DF39E6378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3769" y="1026114"/>
            <a:ext cx="1316463" cy="1221600"/>
          </a:xfrm>
          <a:prstGeom prst="rect">
            <a:avLst/>
          </a:prstGeom>
        </p:spPr>
      </p:pic>
      <p:sp>
        <p:nvSpPr>
          <p:cNvPr id="19" name="TextBox 18">
            <a:extLst>
              <a:ext uri="{FF2B5EF4-FFF2-40B4-BE49-F238E27FC236}">
                <a16:creationId xmlns:a16="http://schemas.microsoft.com/office/drawing/2014/main" id="{C3701FCB-CE35-4F0D-A98E-67FC49AB42FA}"/>
              </a:ext>
            </a:extLst>
          </p:cNvPr>
          <p:cNvSpPr txBox="1"/>
          <p:nvPr/>
        </p:nvSpPr>
        <p:spPr>
          <a:xfrm>
            <a:off x="1854528" y="2777456"/>
            <a:ext cx="5439335" cy="530145"/>
          </a:xfrm>
          <a:prstGeom prst="rect">
            <a:avLst/>
          </a:prstGeom>
          <a:noFill/>
        </p:spPr>
        <p:txBody>
          <a:bodyPr wrap="square">
            <a:spAutoFit/>
          </a:bodyPr>
          <a:lstStyle/>
          <a:p>
            <a:pPr algn="ctr">
              <a:lnSpc>
                <a:spcPct val="107000"/>
              </a:lnSpc>
              <a:spcAft>
                <a:spcPts val="600"/>
              </a:spcAft>
            </a:pPr>
            <a:r>
              <a:rPr lang="en-US" sz="2800" dirty="0"/>
              <a:t>Automatic Resume Generator</a:t>
            </a:r>
            <a:endParaRPr lang="en-IN" sz="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FDEAE07B-414A-4476-A9BF-5A86F7405A61}"/>
              </a:ext>
            </a:extLst>
          </p:cNvPr>
          <p:cNvSpPr txBox="1"/>
          <p:nvPr/>
        </p:nvSpPr>
        <p:spPr>
          <a:xfrm>
            <a:off x="2454081" y="3430053"/>
            <a:ext cx="4572000" cy="1202573"/>
          </a:xfrm>
          <a:prstGeom prst="rect">
            <a:avLst/>
          </a:prstGeom>
          <a:noFill/>
        </p:spPr>
        <p:txBody>
          <a:bodyPr wrap="square">
            <a:spAutoFit/>
          </a:bodyPr>
          <a:lstStyle/>
          <a:p>
            <a:pPr algn="ctr">
              <a:lnSpc>
                <a:spcPct val="107000"/>
              </a:lnSpc>
              <a:spcAft>
                <a:spcPts val="600"/>
              </a:spcAft>
            </a:pPr>
            <a:r>
              <a:rPr lang="en-IN" sz="1350" dirty="0">
                <a:latin typeface="Calibri" panose="020F0502020204030204" pitchFamily="34" charset="0"/>
                <a:ea typeface="Calibri" panose="020F0502020204030204" pitchFamily="34" charset="0"/>
                <a:cs typeface="Times New Roman" panose="02020603050405020304" pitchFamily="18" charset="0"/>
              </a:rPr>
              <a:t>NAME : R.SANJAY KUMAR (19951A05P8)</a:t>
            </a:r>
          </a:p>
          <a:p>
            <a:pPr algn="ctr">
              <a:lnSpc>
                <a:spcPct val="107000"/>
              </a:lnSpc>
              <a:spcAft>
                <a:spcPts val="600"/>
              </a:spcAft>
            </a:pPr>
            <a:r>
              <a:rPr lang="en-IN" sz="1350" dirty="0">
                <a:latin typeface="Calibri" panose="020F0502020204030204" pitchFamily="34" charset="0"/>
                <a:ea typeface="Calibri" panose="020F0502020204030204" pitchFamily="34" charset="0"/>
                <a:cs typeface="Times New Roman" panose="02020603050405020304" pitchFamily="18" charset="0"/>
              </a:rPr>
              <a:t>           K L SURYA KIRAN (19951A05L6)</a:t>
            </a:r>
          </a:p>
          <a:p>
            <a:pPr algn="ctr">
              <a:lnSpc>
                <a:spcPct val="107000"/>
              </a:lnSpc>
              <a:spcAft>
                <a:spcPts val="600"/>
              </a:spcAft>
            </a:pPr>
            <a:r>
              <a:rPr lang="en-IN" sz="1350" dirty="0">
                <a:latin typeface="Calibri" panose="020F0502020204030204" pitchFamily="34" charset="0"/>
                <a:ea typeface="Calibri" panose="020F0502020204030204" pitchFamily="34" charset="0"/>
                <a:cs typeface="Times New Roman" panose="02020603050405020304" pitchFamily="18" charset="0"/>
              </a:rPr>
              <a:t>SUMANTH (19951A05L4)</a:t>
            </a:r>
          </a:p>
          <a:p>
            <a:pPr algn="ctr">
              <a:lnSpc>
                <a:spcPct val="107000"/>
              </a:lnSpc>
              <a:spcAft>
                <a:spcPts val="600"/>
              </a:spcAft>
            </a:pPr>
            <a:r>
              <a:rPr lang="en-IN" sz="1350" dirty="0">
                <a:latin typeface="Calibri" panose="020F0502020204030204" pitchFamily="34" charset="0"/>
                <a:ea typeface="Calibri" panose="020F0502020204030204" pitchFamily="34" charset="0"/>
                <a:cs typeface="Times New Roman" panose="02020603050405020304" pitchFamily="18" charset="0"/>
              </a:rPr>
              <a:t>SRI SAILAM(19951A05K9)</a:t>
            </a:r>
            <a:endParaRPr lang="en-IN" sz="75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2091312"/>
          </a:xfrm>
        </p:spPr>
        <p:txBody>
          <a:bodyPr/>
          <a:lstStyle/>
          <a:p>
            <a:r>
              <a:rPr lang="en-US" sz="8800" dirty="0">
                <a:solidFill>
                  <a:schemeClr val="tx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3986C3-44E6-445B-87E0-5295F07F29EB}"/>
              </a:ext>
            </a:extLst>
          </p:cNvPr>
          <p:cNvSpPr>
            <a:spLocks noGrp="1"/>
          </p:cNvSpPr>
          <p:nvPr>
            <p:ph type="title"/>
          </p:nvPr>
        </p:nvSpPr>
        <p:spPr>
          <a:xfrm>
            <a:off x="38100" y="25843"/>
            <a:ext cx="8229600" cy="575072"/>
          </a:xfrm>
        </p:spPr>
        <p:txBody>
          <a:bodyPr/>
          <a:lstStyle/>
          <a:p>
            <a:pPr algn="l"/>
            <a:r>
              <a:rPr lang="en-IN" dirty="0"/>
              <a:t>Abstract</a:t>
            </a:r>
          </a:p>
        </p:txBody>
      </p:sp>
      <p:sp>
        <p:nvSpPr>
          <p:cNvPr id="3" name="Content Placeholder 2">
            <a:extLst>
              <a:ext uri="{FF2B5EF4-FFF2-40B4-BE49-F238E27FC236}">
                <a16:creationId xmlns:a16="http://schemas.microsoft.com/office/drawing/2014/main" id="{B5701A40-CCDF-418A-BE5F-E9B44BEF9559}"/>
              </a:ext>
            </a:extLst>
          </p:cNvPr>
          <p:cNvSpPr>
            <a:spLocks noGrp="1"/>
          </p:cNvSpPr>
          <p:nvPr>
            <p:ph idx="1"/>
          </p:nvPr>
        </p:nvSpPr>
        <p:spPr>
          <a:xfrm>
            <a:off x="197514" y="951570"/>
            <a:ext cx="8640960" cy="3996444"/>
          </a:xfrm>
        </p:spPr>
        <p:txBody>
          <a:bodyPr/>
          <a:lstStyle/>
          <a:p>
            <a:pPr>
              <a:lnSpc>
                <a:spcPct val="107000"/>
              </a:lnSpc>
              <a:spcAft>
                <a:spcPts val="600"/>
              </a:spcAft>
            </a:pPr>
            <a:r>
              <a:rPr lang="en-US" sz="1600" i="1" dirty="0">
                <a:latin typeface="Calibri" pitchFamily="34" charset="0"/>
              </a:rPr>
              <a:t>Automatic Resume Generator is a cloud based application from which we can generate resume automatically by accessing information from social networking sites like Facebook, Gmail, and LinkedIn etc. wherever the user leaves footprints using API’s</a:t>
            </a:r>
            <a:br>
              <a:rPr lang="en-US" sz="1600" i="1" dirty="0">
                <a:latin typeface="Calibri" pitchFamily="34" charset="0"/>
              </a:rPr>
            </a:br>
            <a:r>
              <a:rPr lang="en-US" sz="1600" i="1" dirty="0">
                <a:latin typeface="Calibri" pitchFamily="34" charset="0"/>
              </a:rPr>
              <a:t>provided by the respective social networks. All information generated by the application will be accurate about the end user because it accesses the information that is provided by user himself in social networking sites. </a:t>
            </a:r>
          </a:p>
          <a:p>
            <a:pPr>
              <a:lnSpc>
                <a:spcPct val="107000"/>
              </a:lnSpc>
              <a:spcAft>
                <a:spcPts val="600"/>
              </a:spcAft>
            </a:pPr>
            <a:r>
              <a:rPr lang="en-US" sz="1600" i="1" dirty="0">
                <a:solidFill>
                  <a:schemeClr val="tx1"/>
                </a:solidFill>
              </a:rPr>
              <a:t> Here we are learning how to develop new services by integrating and publishing third party services. Compared to existing systems user don’t needs to enter all information manually, some fields will be automatically filled by the application where user can cover all the information and reduce the time in preparing his resume, User cannot completely rely on the application as it contains the only information he has provided before. This application is best suitable for the person who often uses social networking sites.</a:t>
            </a:r>
            <a:endParaRPr lang="en-IN" sz="15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2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3B3B-FC1B-47D2-B53A-EF2085B85E7C}"/>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C2F2D727-C448-4244-A564-E38E9AD1D381}"/>
              </a:ext>
            </a:extLst>
          </p:cNvPr>
          <p:cNvSpPr>
            <a:spLocks noGrp="1"/>
          </p:cNvSpPr>
          <p:nvPr>
            <p:ph idx="1"/>
          </p:nvPr>
        </p:nvSpPr>
        <p:spPr>
          <a:xfrm>
            <a:off x="359532" y="1005576"/>
            <a:ext cx="8100900" cy="3697059"/>
          </a:xfrm>
        </p:spPr>
        <p:txBody>
          <a:bodyPr/>
          <a:lstStyle/>
          <a:p>
            <a:pPr algn="just"/>
            <a:r>
              <a:rPr lang="en-US" sz="1600" dirty="0">
                <a:solidFill>
                  <a:schemeClr val="tx1"/>
                </a:solidFill>
              </a:rPr>
              <a:t>Resume is a written document representing background information of a person including qualification, work experience, credentials, and accomplishments that is required to apply for a job. The first step in processing of an interview is to short list the applicants based on their resumes. Resume is a part of application process for most of the jobs. Since resume is the first thing reviewed by the managers of company that you will be applied for, you need to create the most impressive and accurate resume which needs some time as well as some efforts.</a:t>
            </a:r>
          </a:p>
          <a:p>
            <a:pPr marL="25400" indent="0" algn="just">
              <a:buNone/>
            </a:pPr>
            <a:r>
              <a:rPr lang="en-US" sz="2000" b="1" dirty="0">
                <a:solidFill>
                  <a:schemeClr val="tx1"/>
                </a:solidFill>
              </a:rPr>
              <a:t>   Requirements:</a:t>
            </a:r>
          </a:p>
          <a:p>
            <a:pPr marL="25400" indent="0" algn="just">
              <a:buNone/>
            </a:pPr>
            <a:r>
              <a:rPr lang="en-US" sz="1600" dirty="0">
                <a:solidFill>
                  <a:schemeClr val="tx1"/>
                </a:solidFill>
              </a:rPr>
              <a:t>         HTML</a:t>
            </a:r>
          </a:p>
          <a:p>
            <a:pPr marL="25400" indent="0" algn="just">
              <a:buNone/>
            </a:pPr>
            <a:r>
              <a:rPr lang="en-US" sz="1600" dirty="0">
                <a:solidFill>
                  <a:schemeClr val="tx1"/>
                </a:solidFill>
              </a:rPr>
              <a:t>         CSS</a:t>
            </a:r>
          </a:p>
          <a:p>
            <a:pPr marL="25400" indent="0" algn="just">
              <a:buNone/>
            </a:pPr>
            <a:r>
              <a:rPr lang="en-US" sz="1600" dirty="0">
                <a:solidFill>
                  <a:schemeClr val="tx1"/>
                </a:solidFill>
              </a:rPr>
              <a:t>         JAVASCRIPT</a:t>
            </a:r>
          </a:p>
        </p:txBody>
      </p:sp>
    </p:spTree>
    <p:extLst>
      <p:ext uri="{BB962C8B-B14F-4D97-AF65-F5344CB8AC3E}">
        <p14:creationId xmlns:p14="http://schemas.microsoft.com/office/powerpoint/2010/main" val="150914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FB4E-A690-40B8-A9FF-55495F28AA94}"/>
              </a:ext>
            </a:extLst>
          </p:cNvPr>
          <p:cNvSpPr>
            <a:spLocks noGrp="1"/>
          </p:cNvSpPr>
          <p:nvPr>
            <p:ph type="title"/>
          </p:nvPr>
        </p:nvSpPr>
        <p:spPr/>
        <p:txBody>
          <a:bodyPr>
            <a:normAutofit/>
          </a:bodyPr>
          <a:lstStyle/>
          <a:p>
            <a:pPr algn="l">
              <a:lnSpc>
                <a:spcPct val="107000"/>
              </a:lnSpc>
              <a:spcAft>
                <a:spcPts val="600"/>
              </a:spcAft>
            </a:pPr>
            <a:r>
              <a:rPr lang="en-IN" dirty="0">
                <a:effectLst/>
                <a:latin typeface="Calibri" panose="020F0502020204030204" pitchFamily="34" charset="0"/>
                <a:ea typeface="Calibri" panose="020F0502020204030204" pitchFamily="34"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82606F69-069C-48A9-A466-78E50A9447CF}"/>
              </a:ext>
            </a:extLst>
          </p:cNvPr>
          <p:cNvSpPr>
            <a:spLocks noGrp="1"/>
          </p:cNvSpPr>
          <p:nvPr>
            <p:ph idx="1"/>
          </p:nvPr>
        </p:nvSpPr>
        <p:spPr/>
        <p:txBody>
          <a:bodyPr/>
          <a:lstStyle/>
          <a:p>
            <a:pPr marL="482600" indent="-457200" algn="just"/>
            <a:r>
              <a:rPr lang="en-US" sz="1600" b="1" dirty="0">
                <a:solidFill>
                  <a:schemeClr val="tx1"/>
                </a:solidFill>
              </a:rPr>
              <a:t>Cloud computing: </a:t>
            </a:r>
            <a:r>
              <a:rPr lang="en-US" sz="1600" dirty="0">
                <a:solidFill>
                  <a:schemeClr val="tx1"/>
                </a:solidFill>
              </a:rPr>
              <a:t>Cloud computing is computing that is internet based that provides resources, data and also devices on demand. Cloud computing is all about providing three types of services , SAAS, PAAS, IAAS.</a:t>
            </a:r>
          </a:p>
          <a:p>
            <a:pPr algn="just"/>
            <a:r>
              <a:rPr lang="en-US" sz="1600" b="1" dirty="0">
                <a:solidFill>
                  <a:schemeClr val="tx1"/>
                </a:solidFill>
              </a:rPr>
              <a:t>Social network: </a:t>
            </a:r>
            <a:r>
              <a:rPr lang="en-US" sz="1600" dirty="0">
                <a:solidFill>
                  <a:schemeClr val="tx1"/>
                </a:solidFill>
              </a:rPr>
              <a:t>Social network is a network of social interactions where people communicate directly or indirectly, directly in the sense chatting, voice call, video call </a:t>
            </a:r>
            <a:r>
              <a:rPr lang="en-US" sz="1600" dirty="0" err="1">
                <a:solidFill>
                  <a:schemeClr val="tx1"/>
                </a:solidFill>
              </a:rPr>
              <a:t>etc</a:t>
            </a:r>
            <a:r>
              <a:rPr lang="en-US" sz="1600" dirty="0">
                <a:solidFill>
                  <a:schemeClr val="tx1"/>
                </a:solidFill>
              </a:rPr>
              <a:t> and indirect communicating includes, comments, posting information, images and etc.</a:t>
            </a:r>
          </a:p>
          <a:p>
            <a:pPr algn="just"/>
            <a:r>
              <a:rPr lang="en-US" sz="1600" b="1" dirty="0">
                <a:solidFill>
                  <a:schemeClr val="tx1"/>
                </a:solidFill>
              </a:rPr>
              <a:t>Application Programming Interface: </a:t>
            </a:r>
            <a:r>
              <a:rPr lang="en-US" sz="1600" dirty="0">
                <a:solidFill>
                  <a:schemeClr val="tx1"/>
                </a:solidFill>
              </a:rPr>
              <a:t>An Application Programming Interface is a set of method and subroutines that are used to define the communication between many software components.</a:t>
            </a:r>
          </a:p>
          <a:p>
            <a:pPr algn="just"/>
            <a:r>
              <a:rPr lang="en-US" sz="1600" b="1" dirty="0">
                <a:solidFill>
                  <a:schemeClr val="tx1"/>
                </a:solidFill>
              </a:rPr>
              <a:t>How API Works: </a:t>
            </a:r>
            <a:r>
              <a:rPr lang="en-US" sz="1600" dirty="0">
                <a:solidFill>
                  <a:schemeClr val="tx1"/>
                </a:solidFill>
              </a:rPr>
              <a:t>API enables the communication between software application and remote application over the Internet through a series of calls.</a:t>
            </a:r>
          </a:p>
          <a:p>
            <a:pPr>
              <a:lnSpc>
                <a:spcPct val="107000"/>
              </a:lnSpc>
              <a:spcAft>
                <a:spcPts val="600"/>
              </a:spcAft>
            </a:pPr>
            <a:endParaRPr lang="en-IN"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A9C16C-7E8D-45FA-B805-E2E8A5C3565A}"/>
              </a:ext>
            </a:extLst>
          </p:cNvPr>
          <p:cNvSpPr>
            <a:spLocks noGrp="1"/>
          </p:cNvSpPr>
          <p:nvPr>
            <p:ph type="sldNum" sz="quarter" idx="12"/>
          </p:nvPr>
        </p:nvSpPr>
        <p:spPr/>
        <p:txBody>
          <a:bodyPr/>
          <a:lstStyle/>
          <a:p>
            <a:fld id="{FBBF61CF-E01E-4A46-BB21-3455A7373A30}" type="slidenum">
              <a:rPr lang="en-US" smtClean="0"/>
              <a:pPr/>
              <a:t>4</a:t>
            </a:fld>
            <a:endParaRPr lang="en-US"/>
          </a:p>
        </p:txBody>
      </p:sp>
    </p:spTree>
    <p:extLst>
      <p:ext uri="{BB962C8B-B14F-4D97-AF65-F5344CB8AC3E}">
        <p14:creationId xmlns:p14="http://schemas.microsoft.com/office/powerpoint/2010/main" val="41703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F13-291A-4F57-A1FE-4224564EA2C1}"/>
              </a:ext>
            </a:extLst>
          </p:cNvPr>
          <p:cNvSpPr>
            <a:spLocks noGrp="1"/>
          </p:cNvSpPr>
          <p:nvPr>
            <p:ph type="title"/>
          </p:nvPr>
        </p:nvSpPr>
        <p:spPr/>
        <p:txBody>
          <a:bodyPr>
            <a:normAutofit/>
          </a:bodyPr>
          <a:lstStyle/>
          <a:p>
            <a:pPr algn="l">
              <a:lnSpc>
                <a:spcPct val="107000"/>
              </a:lnSpc>
              <a:spcAft>
                <a:spcPts val="600"/>
              </a:spcAft>
            </a:pPr>
            <a:r>
              <a:rPr lang="en-US" sz="2400" b="1" dirty="0">
                <a:solidFill>
                  <a:schemeClr val="bg1"/>
                </a:solidFill>
              </a:rPr>
              <a:t>Existing System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2959DA-505C-4B96-8B5D-CB4AB3F97E37}"/>
              </a:ext>
            </a:extLst>
          </p:cNvPr>
          <p:cNvSpPr>
            <a:spLocks noGrp="1"/>
          </p:cNvSpPr>
          <p:nvPr>
            <p:ph idx="1"/>
          </p:nvPr>
        </p:nvSpPr>
        <p:spPr>
          <a:xfrm>
            <a:off x="305526" y="1005577"/>
            <a:ext cx="8381274" cy="3589047"/>
          </a:xfrm>
        </p:spPr>
        <p:txBody>
          <a:bodyPr/>
          <a:lstStyle/>
          <a:p>
            <a:pPr marL="25400" indent="0" algn="just">
              <a:buNone/>
            </a:pPr>
            <a:endParaRPr lang="en-US" sz="1400" dirty="0">
              <a:solidFill>
                <a:schemeClr val="tx1"/>
              </a:solidFill>
            </a:endParaRPr>
          </a:p>
          <a:p>
            <a:pPr marL="25400" indent="0" algn="just">
              <a:buNone/>
            </a:pPr>
            <a:endParaRPr lang="en-US" sz="1400" dirty="0">
              <a:solidFill>
                <a:schemeClr val="tx1"/>
              </a:solidFill>
            </a:endParaRPr>
          </a:p>
          <a:p>
            <a:pPr marL="25400" indent="0" algn="just">
              <a:buNone/>
            </a:pPr>
            <a:endParaRPr lang="en-US" sz="1400" dirty="0">
              <a:solidFill>
                <a:schemeClr val="tx1"/>
              </a:solidFill>
            </a:endParaRPr>
          </a:p>
          <a:p>
            <a:pPr marL="25400" indent="0" algn="just">
              <a:buNone/>
            </a:pPr>
            <a:r>
              <a:rPr lang="en-US" sz="1400" dirty="0">
                <a:solidFill>
                  <a:schemeClr val="tx1"/>
                </a:solidFill>
              </a:rPr>
              <a:t>There exist plenty of online resume generators with various resume templates, the drawback associated with these software are ,  for an accurate and perfect resume we use online platform where each field of resume should be filled up by with personal details in code and execute it manually and also it needs more time and effort in order to create a good and accurate information.</a:t>
            </a:r>
          </a:p>
        </p:txBody>
      </p:sp>
    </p:spTree>
    <p:extLst>
      <p:ext uri="{BB962C8B-B14F-4D97-AF65-F5344CB8AC3E}">
        <p14:creationId xmlns:p14="http://schemas.microsoft.com/office/powerpoint/2010/main" val="83990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F13-291A-4F57-A1FE-4224564EA2C1}"/>
              </a:ext>
            </a:extLst>
          </p:cNvPr>
          <p:cNvSpPr>
            <a:spLocks noGrp="1"/>
          </p:cNvSpPr>
          <p:nvPr>
            <p:ph type="title"/>
          </p:nvPr>
        </p:nvSpPr>
        <p:spPr/>
        <p:txBody>
          <a:bodyPr>
            <a:normAutofit/>
          </a:bodyPr>
          <a:lstStyle/>
          <a:p>
            <a:pPr algn="l">
              <a:lnSpc>
                <a:spcPct val="107000"/>
              </a:lnSpc>
              <a:spcAft>
                <a:spcPts val="600"/>
              </a:spcAft>
            </a:pPr>
            <a:r>
              <a:rPr lang="en-IN" dirty="0">
                <a:effectLst/>
                <a:latin typeface="Calibri" panose="020F0502020204030204" pitchFamily="34" charset="0"/>
                <a:ea typeface="Calibri" panose="020F0502020204030204" pitchFamily="34"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9F2959DA-505C-4B96-8B5D-CB4AB3F97E37}"/>
              </a:ext>
            </a:extLst>
          </p:cNvPr>
          <p:cNvSpPr>
            <a:spLocks noGrp="1"/>
          </p:cNvSpPr>
          <p:nvPr>
            <p:ph idx="1"/>
          </p:nvPr>
        </p:nvSpPr>
        <p:spPr>
          <a:xfrm>
            <a:off x="305526" y="1005577"/>
            <a:ext cx="8381274" cy="3589047"/>
          </a:xfrm>
        </p:spPr>
        <p:txBody>
          <a:bodyPr/>
          <a:lstStyle/>
          <a:p>
            <a:pPr algn="just"/>
            <a:r>
              <a:rPr lang="en-US" sz="1400" dirty="0">
                <a:solidFill>
                  <a:schemeClr val="tx1"/>
                </a:solidFill>
              </a:rPr>
              <a:t>There exist a SDK for Gmail and Facebook applications that allows you to connect to their application and then allow you to access their respective API (Stores the personal data) to obtain the protected resources from user profile. Here, SDK is a set of tools that is required to develop a software which enables you to create an application for any platform. Proposed system comprises of a component called authentication that supports the following cases, </a:t>
            </a:r>
          </a:p>
          <a:p>
            <a:pPr marL="25400" indent="0" algn="just">
              <a:buNone/>
            </a:pPr>
            <a:r>
              <a:rPr lang="en-US" sz="1400" dirty="0">
                <a:solidFill>
                  <a:schemeClr val="tx1"/>
                </a:solidFill>
              </a:rPr>
              <a:t>	1) New user : the application should redirect the user to registration page</a:t>
            </a:r>
          </a:p>
          <a:p>
            <a:pPr marL="25400" indent="0" algn="just">
              <a:buNone/>
            </a:pPr>
            <a:r>
              <a:rPr lang="en-US" sz="1400" dirty="0">
                <a:solidFill>
                  <a:schemeClr val="tx1"/>
                </a:solidFill>
              </a:rPr>
              <a:t> 	2) New page: Give your personal information</a:t>
            </a:r>
          </a:p>
        </p:txBody>
      </p:sp>
    </p:spTree>
    <p:extLst>
      <p:ext uri="{BB962C8B-B14F-4D97-AF65-F5344CB8AC3E}">
        <p14:creationId xmlns:p14="http://schemas.microsoft.com/office/powerpoint/2010/main" val="272315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1CCA-00CE-499C-BA9D-27848272919C}"/>
              </a:ext>
            </a:extLst>
          </p:cNvPr>
          <p:cNvSpPr>
            <a:spLocks noGrp="1"/>
          </p:cNvSpPr>
          <p:nvPr>
            <p:ph type="title"/>
          </p:nvPr>
        </p:nvSpPr>
        <p:spPr/>
        <p:txBody>
          <a:bodyPr>
            <a:normAutofit/>
          </a:bodyPr>
          <a:lstStyle/>
          <a:p>
            <a:pPr algn="l"/>
            <a:r>
              <a:rPr lang="en-IN" sz="1800" dirty="0">
                <a:latin typeface="Calibri" panose="020F0502020204030204" pitchFamily="34" charset="0"/>
                <a:ea typeface="Calibri" panose="020F0502020204030204" pitchFamily="34" charset="0"/>
                <a:cs typeface="Times New Roman" panose="02020603050405020304" pitchFamily="18" charset="0"/>
              </a:rPr>
              <a:t>OUTPUT AND DISCUSSIONS:</a:t>
            </a:r>
            <a:endParaRPr lang="en-IN" sz="2700" dirty="0"/>
          </a:p>
        </p:txBody>
      </p:sp>
      <p:sp>
        <p:nvSpPr>
          <p:cNvPr id="3" name="Content Placeholder 2">
            <a:extLst>
              <a:ext uri="{FF2B5EF4-FFF2-40B4-BE49-F238E27FC236}">
                <a16:creationId xmlns:a16="http://schemas.microsoft.com/office/drawing/2014/main" id="{FC77426F-3922-4DF8-A17D-7359E263B510}"/>
              </a:ext>
            </a:extLst>
          </p:cNvPr>
          <p:cNvSpPr>
            <a:spLocks noGrp="1"/>
          </p:cNvSpPr>
          <p:nvPr>
            <p:ph idx="1"/>
          </p:nvPr>
        </p:nvSpPr>
        <p:spPr>
          <a:xfrm>
            <a:off x="457200" y="1200151"/>
            <a:ext cx="8229600" cy="1101569"/>
          </a:xfrm>
        </p:spPr>
        <p:txBody>
          <a:bodyPr/>
          <a:lstStyle/>
          <a:p>
            <a:pPr>
              <a:lnSpc>
                <a:spcPct val="107000"/>
              </a:lnSpc>
              <a:spcAft>
                <a:spcPts val="600"/>
              </a:spcAft>
            </a:pPr>
            <a:r>
              <a:rPr lang="en-IN" sz="1500" dirty="0">
                <a:solidFill>
                  <a:schemeClr val="tx1"/>
                </a:solidFill>
                <a:latin typeface="Calibri" panose="020F0502020204030204" pitchFamily="34" charset="0"/>
                <a:ea typeface="Calibri" panose="020F0502020204030204" pitchFamily="34" charset="0"/>
                <a:cs typeface="Times New Roman" panose="02020603050405020304" pitchFamily="18" charset="0"/>
              </a:rPr>
              <a:t>When we run the code , we move to a new web page where we have to fill the details in the given form and submit the form then we will get the resume .</a:t>
            </a:r>
          </a:p>
        </p:txBody>
      </p:sp>
      <p:sp>
        <p:nvSpPr>
          <p:cNvPr id="4" name="Slide Number Placeholder 3">
            <a:extLst>
              <a:ext uri="{FF2B5EF4-FFF2-40B4-BE49-F238E27FC236}">
                <a16:creationId xmlns:a16="http://schemas.microsoft.com/office/drawing/2014/main" id="{51F0562B-DA15-4303-BFCA-703FF04F4ED9}"/>
              </a:ext>
            </a:extLst>
          </p:cNvPr>
          <p:cNvSpPr>
            <a:spLocks noGrp="1"/>
          </p:cNvSpPr>
          <p:nvPr>
            <p:ph type="sldNum" sz="quarter" idx="12"/>
          </p:nvPr>
        </p:nvSpPr>
        <p:spPr/>
        <p:txBody>
          <a:bodyPr/>
          <a:lstStyle/>
          <a:p>
            <a:fld id="{FBBF61CF-E01E-4A46-BB21-3455A7373A30}" type="slidenum">
              <a:rPr lang="en-US" smtClean="0"/>
              <a:pPr/>
              <a:t>7</a:t>
            </a:fld>
            <a:endParaRPr lang="en-US"/>
          </a:p>
        </p:txBody>
      </p:sp>
      <p:pic>
        <p:nvPicPr>
          <p:cNvPr id="6" name="Picture 5">
            <a:extLst>
              <a:ext uri="{FF2B5EF4-FFF2-40B4-BE49-F238E27FC236}">
                <a16:creationId xmlns:a16="http://schemas.microsoft.com/office/drawing/2014/main" id="{399D5B0E-873A-43AE-9C44-396A360775E9}"/>
              </a:ext>
            </a:extLst>
          </p:cNvPr>
          <p:cNvPicPr>
            <a:picLocks noChangeAspect="1"/>
          </p:cNvPicPr>
          <p:nvPr/>
        </p:nvPicPr>
        <p:blipFill>
          <a:blip r:embed="rId2"/>
          <a:stretch>
            <a:fillRect/>
          </a:stretch>
        </p:blipFill>
        <p:spPr>
          <a:xfrm>
            <a:off x="2072430" y="1950540"/>
            <a:ext cx="4160939" cy="2595617"/>
          </a:xfrm>
          <a:prstGeom prst="rect">
            <a:avLst/>
          </a:prstGeom>
        </p:spPr>
      </p:pic>
    </p:spTree>
    <p:extLst>
      <p:ext uri="{BB962C8B-B14F-4D97-AF65-F5344CB8AC3E}">
        <p14:creationId xmlns:p14="http://schemas.microsoft.com/office/powerpoint/2010/main" val="403817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759D-4B7D-43DF-9A19-3781D84EA1E2}"/>
              </a:ext>
            </a:extLst>
          </p:cNvPr>
          <p:cNvSpPr>
            <a:spLocks noGrp="1"/>
          </p:cNvSpPr>
          <p:nvPr>
            <p:ph type="title"/>
          </p:nvPr>
        </p:nvSpPr>
        <p:spPr/>
        <p:txBody>
          <a:bodyPr/>
          <a:lstStyle/>
          <a:p>
            <a:pPr algn="l"/>
            <a:r>
              <a:rPr lang="en-IN" sz="2400" dirty="0">
                <a:latin typeface="Calibri" panose="020F0502020204030204" pitchFamily="34" charset="0"/>
                <a:ea typeface="Calibri" panose="020F0502020204030204" pitchFamily="34" charset="0"/>
                <a:cs typeface="Times New Roman" panose="02020603050405020304" pitchFamily="18" charset="0"/>
              </a:rPr>
              <a:t>OUTPUT:</a:t>
            </a:r>
            <a:endParaRPr lang="en-IN" dirty="0"/>
          </a:p>
        </p:txBody>
      </p:sp>
      <p:pic>
        <p:nvPicPr>
          <p:cNvPr id="9" name="Picture 8">
            <a:extLst>
              <a:ext uri="{FF2B5EF4-FFF2-40B4-BE49-F238E27FC236}">
                <a16:creationId xmlns:a16="http://schemas.microsoft.com/office/drawing/2014/main" id="{4E8C8795-F7CE-46DA-A583-359714B7DB0B}"/>
              </a:ext>
            </a:extLst>
          </p:cNvPr>
          <p:cNvPicPr>
            <a:picLocks noChangeAspect="1"/>
          </p:cNvPicPr>
          <p:nvPr/>
        </p:nvPicPr>
        <p:blipFill>
          <a:blip r:embed="rId2"/>
          <a:stretch>
            <a:fillRect/>
          </a:stretch>
        </p:blipFill>
        <p:spPr>
          <a:xfrm>
            <a:off x="0" y="1157680"/>
            <a:ext cx="4345497" cy="3506599"/>
          </a:xfrm>
          <a:prstGeom prst="rect">
            <a:avLst/>
          </a:prstGeom>
        </p:spPr>
      </p:pic>
      <p:pic>
        <p:nvPicPr>
          <p:cNvPr id="11" name="Picture 10">
            <a:extLst>
              <a:ext uri="{FF2B5EF4-FFF2-40B4-BE49-F238E27FC236}">
                <a16:creationId xmlns:a16="http://schemas.microsoft.com/office/drawing/2014/main" id="{6AEDD899-1899-472B-8ECC-3384164B7A95}"/>
              </a:ext>
            </a:extLst>
          </p:cNvPr>
          <p:cNvPicPr>
            <a:picLocks noChangeAspect="1"/>
          </p:cNvPicPr>
          <p:nvPr/>
        </p:nvPicPr>
        <p:blipFill>
          <a:blip r:embed="rId3"/>
          <a:stretch>
            <a:fillRect/>
          </a:stretch>
        </p:blipFill>
        <p:spPr>
          <a:xfrm>
            <a:off x="4504887" y="1157680"/>
            <a:ext cx="4542315" cy="3506599"/>
          </a:xfrm>
          <a:prstGeom prst="rect">
            <a:avLst/>
          </a:prstGeom>
        </p:spPr>
      </p:pic>
    </p:spTree>
    <p:extLst>
      <p:ext uri="{BB962C8B-B14F-4D97-AF65-F5344CB8AC3E}">
        <p14:creationId xmlns:p14="http://schemas.microsoft.com/office/powerpoint/2010/main" val="239693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F13-291A-4F57-A1FE-4224564EA2C1}"/>
              </a:ext>
            </a:extLst>
          </p:cNvPr>
          <p:cNvSpPr>
            <a:spLocks noGrp="1"/>
          </p:cNvSpPr>
          <p:nvPr>
            <p:ph type="title"/>
          </p:nvPr>
        </p:nvSpPr>
        <p:spPr/>
        <p:txBody>
          <a:bodyPr>
            <a:normAutofit/>
          </a:bodyPr>
          <a:lstStyle/>
          <a:p>
            <a:pPr algn="l">
              <a:lnSpc>
                <a:spcPct val="107000"/>
              </a:lnSpc>
              <a:spcAft>
                <a:spcPts val="600"/>
              </a:spcAft>
            </a:pPr>
            <a:r>
              <a:rPr lang="en-US" sz="2400" b="1" dirty="0">
                <a:solidFill>
                  <a:schemeClr val="bg1"/>
                </a:solidFill>
              </a:rPr>
              <a:t>Conclusion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2959DA-505C-4B96-8B5D-CB4AB3F97E37}"/>
              </a:ext>
            </a:extLst>
          </p:cNvPr>
          <p:cNvSpPr>
            <a:spLocks noGrp="1"/>
          </p:cNvSpPr>
          <p:nvPr>
            <p:ph idx="1"/>
          </p:nvPr>
        </p:nvSpPr>
        <p:spPr>
          <a:xfrm>
            <a:off x="305526" y="1005577"/>
            <a:ext cx="8381274" cy="3589047"/>
          </a:xfrm>
        </p:spPr>
        <p:txBody>
          <a:bodyPr/>
          <a:lstStyle/>
          <a:p>
            <a:pPr algn="just"/>
            <a:r>
              <a:rPr lang="en-US" sz="1400" dirty="0">
                <a:solidFill>
                  <a:schemeClr val="tx1"/>
                </a:solidFill>
              </a:rPr>
              <a:t>Since there is no need for developers to develop the application from scratch instead uses the APIs which requires less effort and fewer resources comparatively, can be developed independently without the need of team of resources which was impossible to do alone before without team resource. For example developers have combined Facebook and Gmail applications to develop new and useful applications. By making information available the idea of how to apply it is what becomes important. One more use of our application is, person who don’t know how to create resume, they can use our application by entering their details and generates a resume. Presently we are accessing foot prints of user from only two social networking sites like Facebook and Gmail. In future it can be extended to many.</a:t>
            </a:r>
          </a:p>
        </p:txBody>
      </p:sp>
    </p:spTree>
    <p:extLst>
      <p:ext uri="{BB962C8B-B14F-4D97-AF65-F5344CB8AC3E}">
        <p14:creationId xmlns:p14="http://schemas.microsoft.com/office/powerpoint/2010/main" val="2099656692"/>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819</Words>
  <Application>Microsoft Office PowerPoint</Application>
  <PresentationFormat>On-screen Show (16:9)</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SemiBold Condensed</vt:lpstr>
      <vt:lpstr>Berlin Sans FB</vt:lpstr>
      <vt:lpstr>Calibri</vt:lpstr>
      <vt:lpstr>Dubai Medium</vt:lpstr>
      <vt:lpstr>Tahoma</vt:lpstr>
      <vt:lpstr>Custom Design</vt:lpstr>
      <vt:lpstr>PowerPoint Presentation</vt:lpstr>
      <vt:lpstr>Abstract</vt:lpstr>
      <vt:lpstr>Introduction</vt:lpstr>
      <vt:lpstr>Literature survey:</vt:lpstr>
      <vt:lpstr>Existing System</vt:lpstr>
      <vt:lpstr>PROPOSED METHOD:</vt:lpstr>
      <vt:lpstr>OUTPUT AND DISCUSSIONS:</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Rekandar Sanjay</cp:lastModifiedBy>
  <cp:revision>13</cp:revision>
  <dcterms:modified xsi:type="dcterms:W3CDTF">2022-02-28T08:55:11Z</dcterms:modified>
</cp:coreProperties>
</file>