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70" r:id="rId7"/>
    <p:sldId id="267" r:id="rId8"/>
    <p:sldId id="271" r:id="rId9"/>
    <p:sldId id="272" r:id="rId10"/>
    <p:sldId id="269" r:id="rId11"/>
    <p:sldId id="262" r:id="rId12"/>
    <p:sldId id="268"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B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2339-0361-0E75-9FAC-90C85D6373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3F7A11-5F7D-62F5-C517-E234F6840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E0DB2A-B0C9-7F5C-5384-0A4CA145050A}"/>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5" name="Footer Placeholder 4">
            <a:extLst>
              <a:ext uri="{FF2B5EF4-FFF2-40B4-BE49-F238E27FC236}">
                <a16:creationId xmlns:a16="http://schemas.microsoft.com/office/drawing/2014/main" id="{AB16D2CB-593E-BDD9-D003-F1F73B6C5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93181-ED1C-EAB6-57E5-8BFF3669B18C}"/>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353097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E7F3-C4AA-027E-F37B-CA67F5E8A1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0DAAA5-FA32-EF3D-1B08-102411931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04B50-C6C8-9DA6-A3AD-9A3F06D854C8}"/>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5" name="Footer Placeholder 4">
            <a:extLst>
              <a:ext uri="{FF2B5EF4-FFF2-40B4-BE49-F238E27FC236}">
                <a16:creationId xmlns:a16="http://schemas.microsoft.com/office/drawing/2014/main" id="{6281CDFA-CD69-1EF7-E340-A6A95028E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E50D5B-28F4-A0AB-F27E-E55A07203671}"/>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181120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EC7DF-A4E9-78AB-C466-73DD365DE3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698186-6563-3E7C-7D5C-F8E746493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E3FE7D-B1AC-2D81-4E68-E424728939A0}"/>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5" name="Footer Placeholder 4">
            <a:extLst>
              <a:ext uri="{FF2B5EF4-FFF2-40B4-BE49-F238E27FC236}">
                <a16:creationId xmlns:a16="http://schemas.microsoft.com/office/drawing/2014/main" id="{8998A8D6-C12D-363C-E528-23473F4FF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BA9F44-B779-8AF4-D8E8-B60E6CC665F2}"/>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256647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5959-69CB-EC9B-FC98-EF91D6629D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69E419-A6E9-5090-CB14-D5B8C114F9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12926B-1C33-888F-529A-5CBB8ADAA27D}"/>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5" name="Footer Placeholder 4">
            <a:extLst>
              <a:ext uri="{FF2B5EF4-FFF2-40B4-BE49-F238E27FC236}">
                <a16:creationId xmlns:a16="http://schemas.microsoft.com/office/drawing/2014/main" id="{FA678ECE-3485-D4A0-7C53-4716D1FFF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26701-CDA4-7796-AAAF-0BE24F5898D4}"/>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184996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42A2-36AA-D257-0E5C-ECFFC337E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9EBA50-6AB2-6F71-365F-55BC7BA08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B99994-A837-7C6F-C520-B5B342940CE2}"/>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5" name="Footer Placeholder 4">
            <a:extLst>
              <a:ext uri="{FF2B5EF4-FFF2-40B4-BE49-F238E27FC236}">
                <a16:creationId xmlns:a16="http://schemas.microsoft.com/office/drawing/2014/main" id="{BBEE513F-61AB-733E-1E6E-74DBFBB81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3C84A-7E6C-3A2B-6D94-9A771F1A0200}"/>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1971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2ECD-8470-06F4-1883-937C84540A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6F62E1-A26A-4F9C-B334-C7083A3D7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F3142B-2F8F-D740-6C00-7435BC594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559387-7EA7-77A1-C7F3-EC8840CE986D}"/>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6" name="Footer Placeholder 5">
            <a:extLst>
              <a:ext uri="{FF2B5EF4-FFF2-40B4-BE49-F238E27FC236}">
                <a16:creationId xmlns:a16="http://schemas.microsoft.com/office/drawing/2014/main" id="{12CD0F75-0187-915A-AEAA-472D1202D4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60AEFB-FB82-D02B-A513-D0AB5E95D628}"/>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293725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FE94-9533-DE75-3136-0D75C05992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5DB703-3F39-90BA-B640-CDC3C56D6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CEBF55-8DD5-1AB3-F1CD-289DC1F25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234B71-3D28-36D5-73F4-08385A267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B0E4EC-DB1A-BC79-2DEB-CA4D14596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E7D820-D757-9C34-17BA-A890D8D91729}"/>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8" name="Footer Placeholder 7">
            <a:extLst>
              <a:ext uri="{FF2B5EF4-FFF2-40B4-BE49-F238E27FC236}">
                <a16:creationId xmlns:a16="http://schemas.microsoft.com/office/drawing/2014/main" id="{D207A9CF-04B8-D66D-FDB4-EF4C91A680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63FA1A-377A-7DE3-778E-ADA91881B680}"/>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14761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EA33-0654-D658-069B-C0031C776B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46B45A-87EB-D596-C7D7-16A139ECC968}"/>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4" name="Footer Placeholder 3">
            <a:extLst>
              <a:ext uri="{FF2B5EF4-FFF2-40B4-BE49-F238E27FC236}">
                <a16:creationId xmlns:a16="http://schemas.microsoft.com/office/drawing/2014/main" id="{4E489553-AB1F-2DF8-525D-249D07EA62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2B8632-71D0-FBED-DAB1-F5DF4D5C5665}"/>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377967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C317D-844B-CA7D-9368-07C9A57A8920}"/>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3" name="Footer Placeholder 2">
            <a:extLst>
              <a:ext uri="{FF2B5EF4-FFF2-40B4-BE49-F238E27FC236}">
                <a16:creationId xmlns:a16="http://schemas.microsoft.com/office/drawing/2014/main" id="{D0759729-7F03-373C-B771-EFC8F8F4AD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C1C0DA-9018-8C19-28E6-1883E81271D5}"/>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2111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1899-5327-5198-ADED-F04338E0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78F8B3-3611-FF19-E386-C146CF977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8D8A7C-9ED1-4020-6A81-3FA7347FD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83DE9-835B-1BAC-6D59-D9070831BAFC}"/>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6" name="Footer Placeholder 5">
            <a:extLst>
              <a:ext uri="{FF2B5EF4-FFF2-40B4-BE49-F238E27FC236}">
                <a16:creationId xmlns:a16="http://schemas.microsoft.com/office/drawing/2014/main" id="{51650364-D1C7-DBB5-677B-D174972DD8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8A72B6-0CC4-9C55-4270-A7A8506FED3B}"/>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225362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5671-ABE4-A9DB-3107-AED812B2B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105C2A-EE42-0B66-212E-8C09EBAFB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FF5CDF-CF4F-E5CE-E874-16C4BB48D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03B25-CE76-DDA2-A26F-B7793C40A062}"/>
              </a:ext>
            </a:extLst>
          </p:cNvPr>
          <p:cNvSpPr>
            <a:spLocks noGrp="1"/>
          </p:cNvSpPr>
          <p:nvPr>
            <p:ph type="dt" sz="half" idx="10"/>
          </p:nvPr>
        </p:nvSpPr>
        <p:spPr/>
        <p:txBody>
          <a:bodyPr/>
          <a:lstStyle/>
          <a:p>
            <a:fld id="{43D1031E-040C-4D23-864F-6D98962B1385}" type="datetimeFigureOut">
              <a:rPr lang="en-IN" smtClean="0"/>
              <a:t>27-05-2024</a:t>
            </a:fld>
            <a:endParaRPr lang="en-IN"/>
          </a:p>
        </p:txBody>
      </p:sp>
      <p:sp>
        <p:nvSpPr>
          <p:cNvPr id="6" name="Footer Placeholder 5">
            <a:extLst>
              <a:ext uri="{FF2B5EF4-FFF2-40B4-BE49-F238E27FC236}">
                <a16:creationId xmlns:a16="http://schemas.microsoft.com/office/drawing/2014/main" id="{87193994-EE0F-18BC-C36E-C41CBF9F3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97B815-FD0B-CB92-57DE-EABDD584B05A}"/>
              </a:ext>
            </a:extLst>
          </p:cNvPr>
          <p:cNvSpPr>
            <a:spLocks noGrp="1"/>
          </p:cNvSpPr>
          <p:nvPr>
            <p:ph type="sldNum" sz="quarter" idx="12"/>
          </p:nvPr>
        </p:nvSpPr>
        <p:spPr/>
        <p:txBody>
          <a:bodyPr/>
          <a:lstStyle/>
          <a:p>
            <a:fld id="{889BA418-AE79-4850-860E-3EC14E647E5B}" type="slidenum">
              <a:rPr lang="en-IN" smtClean="0"/>
              <a:t>‹#›</a:t>
            </a:fld>
            <a:endParaRPr lang="en-IN"/>
          </a:p>
        </p:txBody>
      </p:sp>
    </p:spTree>
    <p:extLst>
      <p:ext uri="{BB962C8B-B14F-4D97-AF65-F5344CB8AC3E}">
        <p14:creationId xmlns:p14="http://schemas.microsoft.com/office/powerpoint/2010/main" val="152404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9B1A65-47D9-FEAA-E352-6665CF3CF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CA7F6-3831-5F42-3E9E-92B1EC88F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9DD10-3D45-0376-C54E-092F18D1E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1031E-040C-4D23-864F-6D98962B1385}" type="datetimeFigureOut">
              <a:rPr lang="en-IN" smtClean="0"/>
              <a:t>27-05-2024</a:t>
            </a:fld>
            <a:endParaRPr lang="en-IN"/>
          </a:p>
        </p:txBody>
      </p:sp>
      <p:sp>
        <p:nvSpPr>
          <p:cNvPr id="5" name="Footer Placeholder 4">
            <a:extLst>
              <a:ext uri="{FF2B5EF4-FFF2-40B4-BE49-F238E27FC236}">
                <a16:creationId xmlns:a16="http://schemas.microsoft.com/office/drawing/2014/main" id="{129E9F89-1806-2FF5-A4BB-2179E43A1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6B811B-97E2-E828-0553-D220C70501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BA418-AE79-4850-860E-3EC14E647E5B}" type="slidenum">
              <a:rPr lang="en-IN" smtClean="0"/>
              <a:t>‹#›</a:t>
            </a:fld>
            <a:endParaRPr lang="en-IN"/>
          </a:p>
        </p:txBody>
      </p:sp>
    </p:spTree>
    <p:extLst>
      <p:ext uri="{BB962C8B-B14F-4D97-AF65-F5344CB8AC3E}">
        <p14:creationId xmlns:p14="http://schemas.microsoft.com/office/powerpoint/2010/main" val="31953291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1AB8-878E-1FC1-8203-2F287896FC76}"/>
              </a:ext>
            </a:extLst>
          </p:cNvPr>
          <p:cNvSpPr>
            <a:spLocks noGrp="1"/>
          </p:cNvSpPr>
          <p:nvPr>
            <p:ph type="ctrTitle"/>
          </p:nvPr>
        </p:nvSpPr>
        <p:spPr>
          <a:xfrm>
            <a:off x="418509" y="1030288"/>
            <a:ext cx="11298361" cy="2775869"/>
          </a:xfrm>
        </p:spPr>
        <p:txBody>
          <a:bodyPr>
            <a:normAutofit/>
          </a:bodyPr>
          <a:lstStyle/>
          <a:p>
            <a:r>
              <a:rPr lang="en-US" sz="4000" b="1"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UniGuide</a:t>
            </a:r>
            <a:r>
              <a:rPr lang="en-US" sz="4000" b="1"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An AI-Powered Virtual University Assistant for Instant Information Access</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8000" dirty="0"/>
          </a:p>
        </p:txBody>
      </p:sp>
      <p:sp>
        <p:nvSpPr>
          <p:cNvPr id="3" name="Subtitle 2">
            <a:extLst>
              <a:ext uri="{FF2B5EF4-FFF2-40B4-BE49-F238E27FC236}">
                <a16:creationId xmlns:a16="http://schemas.microsoft.com/office/drawing/2014/main" id="{971D3713-8D08-8C75-F293-189539B22173}"/>
              </a:ext>
            </a:extLst>
          </p:cNvPr>
          <p:cNvSpPr>
            <a:spLocks noGrp="1"/>
          </p:cNvSpPr>
          <p:nvPr>
            <p:ph type="subTitle" idx="1"/>
          </p:nvPr>
        </p:nvSpPr>
        <p:spPr>
          <a:xfrm>
            <a:off x="1461247" y="3207590"/>
            <a:ext cx="9144000" cy="2987021"/>
          </a:xfrm>
        </p:spPr>
        <p:txBody>
          <a:bodyPr>
            <a:normAutofit/>
          </a:bodyPr>
          <a:lstStyle/>
          <a:p>
            <a:pPr algn="l"/>
            <a:r>
              <a:rPr lang="en-US" dirty="0"/>
              <a:t>Prepared by,</a:t>
            </a:r>
          </a:p>
          <a:p>
            <a:pPr marL="457200" indent="-457200" algn="l">
              <a:buAutoNum type="arabicPeriod"/>
            </a:pPr>
            <a:r>
              <a:rPr lang="en-US" dirty="0"/>
              <a:t>D. Sanjay (20N81A6648)</a:t>
            </a:r>
          </a:p>
          <a:p>
            <a:pPr marL="457200" indent="-457200" algn="l">
              <a:buAutoNum type="arabicPeriod"/>
            </a:pPr>
            <a:r>
              <a:rPr lang="en-US" dirty="0"/>
              <a:t>A. </a:t>
            </a:r>
            <a:r>
              <a:rPr lang="en-US" dirty="0" err="1"/>
              <a:t>Sunith</a:t>
            </a:r>
            <a:r>
              <a:rPr lang="en-US" dirty="0"/>
              <a:t> </a:t>
            </a:r>
            <a:r>
              <a:rPr lang="en-US" dirty="0" err="1"/>
              <a:t>chand</a:t>
            </a:r>
            <a:r>
              <a:rPr lang="en-US" dirty="0"/>
              <a:t> (20N81A6626)</a:t>
            </a:r>
          </a:p>
          <a:p>
            <a:pPr marL="457200" indent="-457200" algn="l">
              <a:buAutoNum type="arabicPeriod"/>
            </a:pPr>
            <a:r>
              <a:rPr lang="en-US" dirty="0"/>
              <a:t>G. Venkatesh (20N81A6629)</a:t>
            </a:r>
          </a:p>
          <a:p>
            <a:pPr marL="457200" indent="-457200" algn="l">
              <a:buAutoNum type="arabicPeriod"/>
            </a:pPr>
            <a:endParaRPr lang="en-US" dirty="0"/>
          </a:p>
          <a:p>
            <a:pPr algn="l"/>
            <a:endParaRPr lang="en-IN" dirty="0"/>
          </a:p>
        </p:txBody>
      </p:sp>
      <p:pic>
        <p:nvPicPr>
          <p:cNvPr id="1026" name="Picture 2">
            <a:extLst>
              <a:ext uri="{FF2B5EF4-FFF2-40B4-BE49-F238E27FC236}">
                <a16:creationId xmlns:a16="http://schemas.microsoft.com/office/drawing/2014/main" id="{3245EB6B-5892-B9BD-7F14-F8C99FA3FC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77"/>
          <a:stretch/>
        </p:blipFill>
        <p:spPr bwMode="auto">
          <a:xfrm>
            <a:off x="0" y="0"/>
            <a:ext cx="12192000" cy="103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5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6DEB-F39F-C2CA-FEC8-5D6758BE1BFC}"/>
              </a:ext>
            </a:extLst>
          </p:cNvPr>
          <p:cNvSpPr>
            <a:spLocks noGrp="1"/>
          </p:cNvSpPr>
          <p:nvPr>
            <p:ph type="title"/>
          </p:nvPr>
        </p:nvSpPr>
        <p:spPr>
          <a:xfrm>
            <a:off x="963706" y="329266"/>
            <a:ext cx="10515600" cy="1325563"/>
          </a:xfrm>
        </p:spPr>
        <p:txBody>
          <a:bodyPr/>
          <a:lstStyle/>
          <a:p>
            <a:r>
              <a:rPr lang="en-IN" dirty="0"/>
              <a:t>CONFERENCE</a:t>
            </a:r>
          </a:p>
        </p:txBody>
      </p:sp>
      <p:sp>
        <p:nvSpPr>
          <p:cNvPr id="3" name="Content Placeholder 2">
            <a:extLst>
              <a:ext uri="{FF2B5EF4-FFF2-40B4-BE49-F238E27FC236}">
                <a16:creationId xmlns:a16="http://schemas.microsoft.com/office/drawing/2014/main" id="{4A14C2FA-CB9A-FFE4-97F4-D7F19FFD7713}"/>
              </a:ext>
            </a:extLst>
          </p:cNvPr>
          <p:cNvSpPr>
            <a:spLocks noGrp="1"/>
          </p:cNvSpPr>
          <p:nvPr>
            <p:ph idx="1"/>
          </p:nvPr>
        </p:nvSpPr>
        <p:spPr>
          <a:xfrm>
            <a:off x="838200" y="1825625"/>
            <a:ext cx="10744200" cy="1603375"/>
          </a:xfrm>
        </p:spPr>
        <p:txBody>
          <a:bodyPr/>
          <a:lstStyle/>
          <a:p>
            <a:r>
              <a:rPr lang="en-US" dirty="0"/>
              <a:t>THIRTEENTH NATIONAL CONFERENCE ON INNOVATIONS IN INFORMATION TECHNOLOGY(NCIIT `24) CONDUCTED IN BANNARI AMMAN INSTITUTE OF TECHNOLOGY (BIT) ON 22-23 FEB 2024.</a:t>
            </a:r>
            <a:endParaRPr lang="en-US" baseline="30000" dirty="0"/>
          </a:p>
        </p:txBody>
      </p:sp>
      <p:sp>
        <p:nvSpPr>
          <p:cNvPr id="4" name="TextBox 3">
            <a:extLst>
              <a:ext uri="{FF2B5EF4-FFF2-40B4-BE49-F238E27FC236}">
                <a16:creationId xmlns:a16="http://schemas.microsoft.com/office/drawing/2014/main" id="{0648FB2E-F2B7-E46B-586D-7406CBECF6E1}"/>
              </a:ext>
            </a:extLst>
          </p:cNvPr>
          <p:cNvSpPr txBox="1"/>
          <p:nvPr/>
        </p:nvSpPr>
        <p:spPr>
          <a:xfrm>
            <a:off x="1102659" y="3505200"/>
            <a:ext cx="4437529" cy="646331"/>
          </a:xfrm>
          <a:prstGeom prst="rect">
            <a:avLst/>
          </a:prstGeom>
          <a:noFill/>
        </p:spPr>
        <p:txBody>
          <a:bodyPr wrap="square" rtlCol="0">
            <a:spAutoFit/>
          </a:bodyPr>
          <a:lstStyle/>
          <a:p>
            <a:r>
              <a:rPr lang="en-IN" sz="3600" dirty="0"/>
              <a:t>PUBLICATION</a:t>
            </a:r>
            <a:endParaRPr lang="en-IN" dirty="0"/>
          </a:p>
        </p:txBody>
      </p:sp>
      <p:sp>
        <p:nvSpPr>
          <p:cNvPr id="5" name="TextBox 4">
            <a:extLst>
              <a:ext uri="{FF2B5EF4-FFF2-40B4-BE49-F238E27FC236}">
                <a16:creationId xmlns:a16="http://schemas.microsoft.com/office/drawing/2014/main" id="{1981E01D-056B-589A-E963-6754F5022411}"/>
              </a:ext>
            </a:extLst>
          </p:cNvPr>
          <p:cNvSpPr txBox="1"/>
          <p:nvPr/>
        </p:nvSpPr>
        <p:spPr>
          <a:xfrm>
            <a:off x="838200" y="4652682"/>
            <a:ext cx="9130641" cy="1231106"/>
          </a:xfrm>
          <a:prstGeom prst="rect">
            <a:avLst/>
          </a:prstGeom>
          <a:noFill/>
        </p:spPr>
        <p:txBody>
          <a:bodyPr wrap="none" rtlCol="0">
            <a:spAutoFit/>
          </a:bodyPr>
          <a:lstStyle/>
          <a:p>
            <a:pPr marL="457200" indent="-457200">
              <a:buFont typeface="Arial" panose="020B0604020202020204" pitchFamily="34" charset="0"/>
              <a:buChar char="•"/>
            </a:pPr>
            <a:r>
              <a:rPr lang="en-IN" sz="2800" dirty="0"/>
              <a:t>Publication will be IJEST and Scopus-indexed </a:t>
            </a:r>
            <a:r>
              <a:rPr lang="en-IN" sz="2800" dirty="0" err="1"/>
              <a:t>jounals</a:t>
            </a:r>
            <a:endParaRPr lang="en-IN" sz="2800" dirty="0"/>
          </a:p>
          <a:p>
            <a:pPr marL="457200" indent="-457200">
              <a:buFont typeface="Arial" panose="020B0604020202020204" pitchFamily="34" charset="0"/>
              <a:buChar char="•"/>
            </a:pPr>
            <a:r>
              <a:rPr lang="en-US" sz="2800" dirty="0"/>
              <a:t>International Journal of Innovative Research in Technology</a:t>
            </a:r>
            <a:endParaRPr lang="en-IN" sz="2800" dirty="0"/>
          </a:p>
          <a:p>
            <a:endParaRPr lang="en-IN" dirty="0"/>
          </a:p>
        </p:txBody>
      </p:sp>
    </p:spTree>
    <p:extLst>
      <p:ext uri="{BB962C8B-B14F-4D97-AF65-F5344CB8AC3E}">
        <p14:creationId xmlns:p14="http://schemas.microsoft.com/office/powerpoint/2010/main" val="139973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82B1-C846-EB5A-8C3C-90AA0812784A}"/>
              </a:ext>
            </a:extLst>
          </p:cNvPr>
          <p:cNvSpPr>
            <a:spLocks noGrp="1"/>
          </p:cNvSpPr>
          <p:nvPr>
            <p:ph type="title"/>
          </p:nvPr>
        </p:nvSpPr>
        <p:spPr>
          <a:xfrm>
            <a:off x="838200" y="170329"/>
            <a:ext cx="10515600" cy="1325563"/>
          </a:xfrm>
        </p:spPr>
        <p:txBody>
          <a:bodyPr/>
          <a:lstStyle/>
          <a:p>
            <a:pPr algn="ctr"/>
            <a:r>
              <a:rPr lang="en-US" b="1" dirty="0"/>
              <a:t>SOFTWARE &amp; HARDWARE REQUIREMENTS</a:t>
            </a:r>
            <a:endParaRPr lang="en-IN" b="1" dirty="0"/>
          </a:p>
        </p:txBody>
      </p:sp>
      <p:sp>
        <p:nvSpPr>
          <p:cNvPr id="3" name="Content Placeholder 2">
            <a:extLst>
              <a:ext uri="{FF2B5EF4-FFF2-40B4-BE49-F238E27FC236}">
                <a16:creationId xmlns:a16="http://schemas.microsoft.com/office/drawing/2014/main" id="{25BC747F-1BA2-0395-34E1-A9BABF0BA720}"/>
              </a:ext>
            </a:extLst>
          </p:cNvPr>
          <p:cNvSpPr>
            <a:spLocks noGrp="1"/>
          </p:cNvSpPr>
          <p:nvPr>
            <p:ph idx="1"/>
          </p:nvPr>
        </p:nvSpPr>
        <p:spPr>
          <a:xfrm>
            <a:off x="726141" y="1192306"/>
            <a:ext cx="10627659" cy="5665694"/>
          </a:xfrm>
        </p:spPr>
        <p:txBody>
          <a:bodyPr>
            <a:normAutofit fontScale="70000" lnSpcReduction="20000"/>
          </a:bodyPr>
          <a:lstStyle/>
          <a:p>
            <a:pPr algn="l"/>
            <a:r>
              <a:rPr lang="en-IN" sz="3800" b="1" i="0" dirty="0">
                <a:effectLst/>
                <a:latin typeface="Söhne"/>
              </a:rPr>
              <a:t>Software Requirements:</a:t>
            </a:r>
            <a:endParaRPr lang="en-IN" sz="3800" b="0" i="0" dirty="0">
              <a:effectLst/>
              <a:latin typeface="Söhne"/>
            </a:endParaRPr>
          </a:p>
          <a:p>
            <a:pPr algn="l"/>
            <a:r>
              <a:rPr lang="en-IN" b="1" i="0" dirty="0">
                <a:effectLst/>
                <a:latin typeface="Söhne"/>
              </a:rPr>
              <a:t>Programming Languages:</a:t>
            </a:r>
            <a:endParaRPr lang="en-IN" b="0" i="0" dirty="0">
              <a:effectLst/>
              <a:latin typeface="Söhne"/>
            </a:endParaRPr>
          </a:p>
          <a:p>
            <a:pPr lvl="1" algn="l"/>
            <a:r>
              <a:rPr lang="en-IN" b="0" i="0" dirty="0">
                <a:effectLst/>
                <a:latin typeface="Söhne"/>
              </a:rPr>
              <a:t>Python: A widely used language for AI and natural language processing (NLP) tasks.</a:t>
            </a:r>
          </a:p>
          <a:p>
            <a:pPr lvl="1" algn="l"/>
            <a:r>
              <a:rPr lang="en-IN" b="0" i="0" dirty="0">
                <a:effectLst/>
                <a:latin typeface="Söhne"/>
              </a:rPr>
              <a:t>JavaScript: For building the web-based interface and frontend components.</a:t>
            </a:r>
            <a:endParaRPr lang="en-IN" b="1" i="0" dirty="0">
              <a:effectLst/>
              <a:latin typeface="Söhne"/>
            </a:endParaRPr>
          </a:p>
          <a:p>
            <a:pPr algn="l"/>
            <a:r>
              <a:rPr lang="en-IN" b="1" i="0" dirty="0">
                <a:effectLst/>
                <a:latin typeface="Söhne"/>
              </a:rPr>
              <a:t>Web Development:</a:t>
            </a:r>
            <a:endParaRPr lang="en-IN" b="0" i="0" dirty="0">
              <a:effectLst/>
              <a:latin typeface="Söhne"/>
            </a:endParaRPr>
          </a:p>
          <a:p>
            <a:pPr lvl="1" algn="l"/>
            <a:r>
              <a:rPr lang="en-IN" b="0" i="0" dirty="0">
                <a:effectLst/>
                <a:latin typeface="Söhne"/>
              </a:rPr>
              <a:t>HTML, CSS, and JavaScript: For creating the user interface and web-based chatbot.</a:t>
            </a:r>
          </a:p>
          <a:p>
            <a:pPr lvl="1" algn="l"/>
            <a:r>
              <a:rPr lang="en-IN" b="0" i="0" dirty="0">
                <a:effectLst/>
                <a:latin typeface="Söhne"/>
              </a:rPr>
              <a:t>Node.js or Django: For building the backend server that hosts the chatbot.</a:t>
            </a:r>
          </a:p>
          <a:p>
            <a:pPr algn="l"/>
            <a:r>
              <a:rPr lang="en-IN" b="1" i="0" dirty="0">
                <a:effectLst/>
                <a:latin typeface="Söhne"/>
              </a:rPr>
              <a:t>Database:</a:t>
            </a:r>
            <a:endParaRPr lang="en-IN" b="0" i="0" dirty="0">
              <a:effectLst/>
              <a:latin typeface="Söhne"/>
            </a:endParaRPr>
          </a:p>
          <a:p>
            <a:pPr lvl="1" algn="l"/>
            <a:r>
              <a:rPr lang="en-IN" b="0" i="0" dirty="0">
                <a:effectLst/>
                <a:latin typeface="Söhne"/>
              </a:rPr>
              <a:t>MySQL, PostgreSQL, or MongoDB: For storing user data, chat history, and other relevant information.</a:t>
            </a:r>
            <a:endParaRPr lang="en-US" b="1" i="0" dirty="0">
              <a:effectLst/>
              <a:latin typeface="Söhne"/>
            </a:endParaRPr>
          </a:p>
          <a:p>
            <a:pPr algn="l"/>
            <a:r>
              <a:rPr lang="en-US" sz="3800" b="1" i="0" dirty="0">
                <a:effectLst/>
                <a:latin typeface="Söhne"/>
              </a:rPr>
              <a:t>Hardware Requirements:</a:t>
            </a:r>
            <a:endParaRPr lang="en-US" sz="3800" b="0" i="0" dirty="0">
              <a:effectLst/>
              <a:latin typeface="Söhne"/>
            </a:endParaRPr>
          </a:p>
          <a:p>
            <a:pPr algn="l"/>
            <a:r>
              <a:rPr lang="en-US" b="1" i="0" dirty="0">
                <a:effectLst/>
                <a:latin typeface="Söhne"/>
              </a:rPr>
              <a:t>Server:</a:t>
            </a:r>
            <a:endParaRPr lang="en-US" b="0" i="0" dirty="0">
              <a:effectLst/>
              <a:latin typeface="Söhne"/>
            </a:endParaRPr>
          </a:p>
          <a:p>
            <a:pPr lvl="1" algn="l"/>
            <a:r>
              <a:rPr lang="en-US" b="0" i="0" dirty="0">
                <a:effectLst/>
                <a:latin typeface="Söhne"/>
              </a:rPr>
              <a:t>CPU: A multi-core processor to handle concurrent user interactions.</a:t>
            </a:r>
          </a:p>
          <a:p>
            <a:pPr lvl="1" algn="l"/>
            <a:r>
              <a:rPr lang="en-US" b="0" i="0" dirty="0">
                <a:effectLst/>
                <a:latin typeface="Söhne"/>
              </a:rPr>
              <a:t>RAM: Sufficient memory to accommodate the application and AI model's requirements.</a:t>
            </a:r>
          </a:p>
          <a:p>
            <a:pPr algn="l"/>
            <a:r>
              <a:rPr lang="en-US" b="1" i="0" dirty="0">
                <a:effectLst/>
                <a:latin typeface="Söhne"/>
              </a:rPr>
              <a:t>Storage:</a:t>
            </a:r>
            <a:endParaRPr lang="en-US" b="0" i="0" dirty="0">
              <a:effectLst/>
              <a:latin typeface="Söhne"/>
            </a:endParaRPr>
          </a:p>
          <a:p>
            <a:pPr lvl="1" algn="l"/>
            <a:r>
              <a:rPr lang="en-US" b="0" i="0" dirty="0">
                <a:effectLst/>
                <a:latin typeface="Söhne"/>
              </a:rPr>
              <a:t>SSD: Faster storage for quicker data access and application responsiveness.</a:t>
            </a:r>
          </a:p>
          <a:p>
            <a:pPr algn="l"/>
            <a:r>
              <a:rPr lang="en-US" b="1" i="0" dirty="0">
                <a:effectLst/>
                <a:latin typeface="Söhne"/>
              </a:rPr>
              <a:t>Networking:</a:t>
            </a:r>
            <a:endParaRPr lang="en-US" b="0" i="0" dirty="0">
              <a:effectLst/>
              <a:latin typeface="Söhne"/>
            </a:endParaRPr>
          </a:p>
          <a:p>
            <a:pPr lvl="1" algn="l"/>
            <a:r>
              <a:rPr lang="en-US" b="0" i="0" dirty="0">
                <a:effectLst/>
                <a:latin typeface="Söhne"/>
              </a:rPr>
              <a:t>Stable and fast internet connection to ensure smooth communication between users and the server.</a:t>
            </a:r>
          </a:p>
          <a:p>
            <a:endParaRPr lang="en-IN" dirty="0"/>
          </a:p>
        </p:txBody>
      </p:sp>
    </p:spTree>
    <p:extLst>
      <p:ext uri="{BB962C8B-B14F-4D97-AF65-F5344CB8AC3E}">
        <p14:creationId xmlns:p14="http://schemas.microsoft.com/office/powerpoint/2010/main" val="366945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2E4D-3B6D-7A5F-A666-2F4CD59FEFF4}"/>
              </a:ext>
            </a:extLst>
          </p:cNvPr>
          <p:cNvSpPr>
            <a:spLocks noGrp="1"/>
          </p:cNvSpPr>
          <p:nvPr>
            <p:ph type="ctrTitle"/>
          </p:nvPr>
        </p:nvSpPr>
        <p:spPr>
          <a:xfrm>
            <a:off x="1524000" y="207963"/>
            <a:ext cx="9144000" cy="993308"/>
          </a:xfrm>
        </p:spPr>
        <p:txBody>
          <a:bodyPr>
            <a:normAutofit/>
          </a:bodyPr>
          <a:lstStyle/>
          <a:p>
            <a:r>
              <a:rPr lang="en-IN" sz="4400" b="1" dirty="0"/>
              <a:t>ALGORITHM</a:t>
            </a:r>
          </a:p>
        </p:txBody>
      </p:sp>
      <p:sp>
        <p:nvSpPr>
          <p:cNvPr id="3" name="Subtitle 2">
            <a:extLst>
              <a:ext uri="{FF2B5EF4-FFF2-40B4-BE49-F238E27FC236}">
                <a16:creationId xmlns:a16="http://schemas.microsoft.com/office/drawing/2014/main" id="{3F1B23B4-C1A5-C235-3D74-91ADA043D502}"/>
              </a:ext>
            </a:extLst>
          </p:cNvPr>
          <p:cNvSpPr>
            <a:spLocks noGrp="1"/>
          </p:cNvSpPr>
          <p:nvPr>
            <p:ph type="subTitle" idx="1"/>
          </p:nvPr>
        </p:nvSpPr>
        <p:spPr>
          <a:xfrm>
            <a:off x="1272989" y="1201271"/>
            <a:ext cx="9834282" cy="5181600"/>
          </a:xfrm>
        </p:spPr>
        <p:txBody>
          <a:bodyPr>
            <a:normAutofit/>
          </a:bodyPr>
          <a:lstStyle/>
          <a:p>
            <a:pPr algn="l"/>
            <a:r>
              <a:rPr lang="en-US" b="1" u="sng" dirty="0"/>
              <a:t>Pattern Matching </a:t>
            </a:r>
            <a:r>
              <a:rPr lang="en-US" b="1" dirty="0"/>
              <a:t>:</a:t>
            </a:r>
          </a:p>
          <a:p>
            <a:pPr marL="342900" indent="-342900" algn="l">
              <a:buFont typeface="Arial" panose="020B0604020202020204" pitchFamily="34" charset="0"/>
              <a:buChar char="•"/>
            </a:pPr>
            <a:r>
              <a:rPr lang="en-US" sz="2000" dirty="0"/>
              <a:t>Pattern matching involves identifying predefined patterns or keywords in user input to understand the user's intent. Regular expressions or simple keyword matching can be used for this purpose.</a:t>
            </a:r>
            <a:endParaRPr lang="en-US" dirty="0"/>
          </a:p>
          <a:p>
            <a:pPr algn="l"/>
            <a:r>
              <a:rPr lang="en-US" b="1" u="sng" dirty="0"/>
              <a:t>Machine Learning Models </a:t>
            </a:r>
            <a:r>
              <a:rPr lang="en-US" b="1" dirty="0"/>
              <a:t>:</a:t>
            </a:r>
          </a:p>
          <a:p>
            <a:pPr marL="342900" indent="-342900" algn="l">
              <a:buFont typeface="Arial" panose="020B0604020202020204" pitchFamily="34" charset="0"/>
              <a:buChar char="•"/>
            </a:pPr>
            <a:r>
              <a:rPr lang="en-US" sz="2000" b="1" dirty="0"/>
              <a:t>Decision Trees: </a:t>
            </a:r>
            <a:r>
              <a:rPr lang="en-US" sz="2000" dirty="0"/>
              <a:t>For making decisions based on a set of rules.</a:t>
            </a:r>
          </a:p>
          <a:p>
            <a:pPr marL="342900" indent="-342900" algn="l">
              <a:buFont typeface="Arial" panose="020B0604020202020204" pitchFamily="34" charset="0"/>
              <a:buChar char="•"/>
            </a:pPr>
            <a:r>
              <a:rPr lang="en-US" sz="2000" b="1" dirty="0"/>
              <a:t>Support Vector Machines (SVM): </a:t>
            </a:r>
            <a:r>
              <a:rPr lang="en-US" sz="2000" dirty="0"/>
              <a:t>For classification tasks.</a:t>
            </a:r>
          </a:p>
          <a:p>
            <a:pPr marL="342900" indent="-342900" algn="l">
              <a:buFont typeface="Arial" panose="020B0604020202020204" pitchFamily="34" charset="0"/>
              <a:buChar char="•"/>
            </a:pPr>
            <a:r>
              <a:rPr lang="en-US" sz="2000" b="1" dirty="0"/>
              <a:t>Naive Bayes: </a:t>
            </a:r>
            <a:r>
              <a:rPr lang="en-US" sz="2000" dirty="0"/>
              <a:t>Particularly for text classification.</a:t>
            </a:r>
          </a:p>
          <a:p>
            <a:pPr marL="342900" indent="-342900" algn="l">
              <a:buFont typeface="Arial" panose="020B0604020202020204" pitchFamily="34" charset="0"/>
              <a:buChar char="•"/>
            </a:pPr>
            <a:r>
              <a:rPr lang="en-US" sz="2000" b="1" dirty="0"/>
              <a:t>Recurrent Neural Networks (RNN):</a:t>
            </a:r>
            <a:r>
              <a:rPr lang="en-US" sz="2000" dirty="0"/>
              <a:t> For handling sequential data, such as conversational context.</a:t>
            </a:r>
          </a:p>
          <a:p>
            <a:pPr algn="l"/>
            <a:r>
              <a:rPr lang="en-US" b="1" u="sng" dirty="0"/>
              <a:t>Reinforcement Learning</a:t>
            </a:r>
            <a:r>
              <a:rPr lang="en-US" b="1" dirty="0"/>
              <a:t> :</a:t>
            </a:r>
          </a:p>
          <a:p>
            <a:pPr marL="342900" indent="-342900" algn="l">
              <a:buFont typeface="Arial" panose="020B0604020202020204" pitchFamily="34" charset="0"/>
              <a:buChar char="•"/>
            </a:pPr>
            <a:r>
              <a:rPr lang="en-US" sz="2000" dirty="0"/>
              <a:t>Reinforcement learning can be used to allow chatbots to learn from user interactions and improve over time. The chatbot receives feedback in the form of rewards or penalties based on the quality of its responses.</a:t>
            </a:r>
            <a:endParaRPr lang="en-IN" sz="2000" dirty="0"/>
          </a:p>
        </p:txBody>
      </p:sp>
    </p:spTree>
    <p:extLst>
      <p:ext uri="{BB962C8B-B14F-4D97-AF65-F5344CB8AC3E}">
        <p14:creationId xmlns:p14="http://schemas.microsoft.com/office/powerpoint/2010/main" val="100316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7AA885A4-0473-5C9B-781F-391910EF12EF}"/>
              </a:ext>
            </a:extLst>
          </p:cNvPr>
          <p:cNvSpPr/>
          <p:nvPr/>
        </p:nvSpPr>
        <p:spPr>
          <a:xfrm>
            <a:off x="2229140" y="307912"/>
            <a:ext cx="4411980" cy="535305"/>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215"/>
              </a:lnSpc>
              <a:buNone/>
            </a:pPr>
            <a:r>
              <a:rPr lang="en-US" sz="3600" b="1" dirty="0">
                <a:solidFill>
                  <a:srgbClr val="000000"/>
                </a:solidFill>
                <a:latin typeface="p22-mackinac-pro" pitchFamily="34" charset="0"/>
                <a:ea typeface="p22-mackinac-pro" pitchFamily="34" charset="-122"/>
                <a:cs typeface="p22-mackinac-pro" pitchFamily="34" charset="-120"/>
              </a:rPr>
              <a:t>UniGuide Time Plan :</a:t>
            </a:r>
            <a:endParaRPr lang="en-US" sz="3600" dirty="0"/>
          </a:p>
        </p:txBody>
      </p:sp>
      <p:sp>
        <p:nvSpPr>
          <p:cNvPr id="5" name="Shape 3">
            <a:extLst>
              <a:ext uri="{FF2B5EF4-FFF2-40B4-BE49-F238E27FC236}">
                <a16:creationId xmlns:a16="http://schemas.microsoft.com/office/drawing/2014/main" id="{81E33AA3-E76A-B102-2028-1EE9683B6CE2}"/>
              </a:ext>
            </a:extLst>
          </p:cNvPr>
          <p:cNvSpPr/>
          <p:nvPr/>
        </p:nvSpPr>
        <p:spPr>
          <a:xfrm>
            <a:off x="1400798" y="1564852"/>
            <a:ext cx="9390405" cy="2434936"/>
          </a:xfrm>
          <a:prstGeom prst="rect">
            <a:avLst/>
          </a:prstGeom>
          <a:solidFill>
            <a:srgbClr val="FFFFFF">
              <a:alpha val="4000"/>
            </a:srgbClr>
          </a:solidFill>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6" name="Shape 4">
            <a:extLst>
              <a:ext uri="{FF2B5EF4-FFF2-40B4-BE49-F238E27FC236}">
                <a16:creationId xmlns:a16="http://schemas.microsoft.com/office/drawing/2014/main" id="{97FED6DB-2432-FED5-E784-F3CF70ECC2B6}"/>
              </a:ext>
            </a:extLst>
          </p:cNvPr>
          <p:cNvSpPr/>
          <p:nvPr/>
        </p:nvSpPr>
        <p:spPr>
          <a:xfrm>
            <a:off x="1601265" y="1726539"/>
            <a:ext cx="171212" cy="171212"/>
          </a:xfrm>
          <a:prstGeom prst="roundRect">
            <a:avLst>
              <a:gd name="adj" fmla="val 32044"/>
            </a:avLst>
          </a:prstGeom>
          <a:noFill/>
          <a:ln w="21312">
            <a:solidFill>
              <a:srgbClr val="007EBD"/>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7" name="Text 5">
            <a:extLst>
              <a:ext uri="{FF2B5EF4-FFF2-40B4-BE49-F238E27FC236}">
                <a16:creationId xmlns:a16="http://schemas.microsoft.com/office/drawing/2014/main" id="{DDD46AF7-4757-FB2F-A475-F88733786D96}"/>
              </a:ext>
            </a:extLst>
          </p:cNvPr>
          <p:cNvSpPr/>
          <p:nvPr/>
        </p:nvSpPr>
        <p:spPr>
          <a:xfrm>
            <a:off x="1817216" y="1675222"/>
            <a:ext cx="2161834" cy="299948"/>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8"/>
              </a:lnSpc>
              <a:buNone/>
            </a:pPr>
            <a:r>
              <a:rPr lang="en-US" sz="2800" b="1" dirty="0">
                <a:solidFill>
                  <a:srgbClr val="272525"/>
                </a:solidFill>
                <a:latin typeface="Eudoxus Sans" pitchFamily="34" charset="0"/>
                <a:ea typeface="Eudoxus Sans" pitchFamily="34" charset="-122"/>
                <a:cs typeface="Eudoxus Sans" pitchFamily="34" charset="-120"/>
              </a:rPr>
              <a:t>Phase 1: </a:t>
            </a:r>
            <a:endParaRPr lang="en-US" sz="2800" dirty="0"/>
          </a:p>
        </p:txBody>
      </p:sp>
      <p:sp>
        <p:nvSpPr>
          <p:cNvPr id="8" name="Text 6">
            <a:extLst>
              <a:ext uri="{FF2B5EF4-FFF2-40B4-BE49-F238E27FC236}">
                <a16:creationId xmlns:a16="http://schemas.microsoft.com/office/drawing/2014/main" id="{190414CE-48AB-CFBF-1E78-A9AF9CCB39D7}"/>
              </a:ext>
            </a:extLst>
          </p:cNvPr>
          <p:cNvSpPr/>
          <p:nvPr/>
        </p:nvSpPr>
        <p:spPr>
          <a:xfrm>
            <a:off x="4155676" y="1675222"/>
            <a:ext cx="5300391" cy="299948"/>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58"/>
              </a:lnSpc>
              <a:buNone/>
            </a:pPr>
            <a:r>
              <a:rPr lang="en-US" sz="2800" b="1" dirty="0">
                <a:solidFill>
                  <a:srgbClr val="272525"/>
                </a:solidFill>
                <a:latin typeface="Eudoxus Sans" pitchFamily="34" charset="0"/>
                <a:ea typeface="Eudoxus Sans" pitchFamily="34" charset="-122"/>
                <a:cs typeface="Eudoxus Sans" pitchFamily="34" charset="-120"/>
              </a:rPr>
              <a:t>Planning and Research</a:t>
            </a:r>
            <a:endParaRPr lang="en-US" sz="2800" dirty="0"/>
          </a:p>
        </p:txBody>
      </p:sp>
      <p:sp>
        <p:nvSpPr>
          <p:cNvPr id="9" name="Text 7">
            <a:extLst>
              <a:ext uri="{FF2B5EF4-FFF2-40B4-BE49-F238E27FC236}">
                <a16:creationId xmlns:a16="http://schemas.microsoft.com/office/drawing/2014/main" id="{820D33B3-73D5-08C5-A70A-318A4935BA80}"/>
              </a:ext>
            </a:extLst>
          </p:cNvPr>
          <p:cNvSpPr/>
          <p:nvPr/>
        </p:nvSpPr>
        <p:spPr>
          <a:xfrm>
            <a:off x="4437307" y="2251346"/>
            <a:ext cx="5014639" cy="299948"/>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Project Initiation </a:t>
            </a:r>
            <a:endParaRPr lang="en-US" sz="2400" dirty="0"/>
          </a:p>
        </p:txBody>
      </p:sp>
      <p:sp>
        <p:nvSpPr>
          <p:cNvPr id="10" name="Text 8">
            <a:extLst>
              <a:ext uri="{FF2B5EF4-FFF2-40B4-BE49-F238E27FC236}">
                <a16:creationId xmlns:a16="http://schemas.microsoft.com/office/drawing/2014/main" id="{13CC8A2A-17BF-72B7-20BD-0B864A99DCFF}"/>
              </a:ext>
            </a:extLst>
          </p:cNvPr>
          <p:cNvSpPr/>
          <p:nvPr/>
        </p:nvSpPr>
        <p:spPr>
          <a:xfrm>
            <a:off x="4437307" y="2675071"/>
            <a:ext cx="5014639" cy="299948"/>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Market Research and Needs Analysis </a:t>
            </a:r>
            <a:endParaRPr lang="en-US" sz="2400" dirty="0"/>
          </a:p>
        </p:txBody>
      </p:sp>
      <p:sp>
        <p:nvSpPr>
          <p:cNvPr id="11" name="Text 9">
            <a:extLst>
              <a:ext uri="{FF2B5EF4-FFF2-40B4-BE49-F238E27FC236}">
                <a16:creationId xmlns:a16="http://schemas.microsoft.com/office/drawing/2014/main" id="{47AB0A76-62A9-232E-384A-8896CE52AA77}"/>
              </a:ext>
            </a:extLst>
          </p:cNvPr>
          <p:cNvSpPr/>
          <p:nvPr/>
        </p:nvSpPr>
        <p:spPr>
          <a:xfrm>
            <a:off x="4437307" y="3122241"/>
            <a:ext cx="5014639" cy="299948"/>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Technology Selection </a:t>
            </a:r>
            <a:endParaRPr lang="en-US" sz="2400" dirty="0"/>
          </a:p>
        </p:txBody>
      </p:sp>
      <p:sp>
        <p:nvSpPr>
          <p:cNvPr id="12" name="Shape 11">
            <a:extLst>
              <a:ext uri="{FF2B5EF4-FFF2-40B4-BE49-F238E27FC236}">
                <a16:creationId xmlns:a16="http://schemas.microsoft.com/office/drawing/2014/main" id="{691CBC4A-B7E6-6AE8-D0D9-884C4AE120FE}"/>
              </a:ext>
            </a:extLst>
          </p:cNvPr>
          <p:cNvSpPr/>
          <p:nvPr/>
        </p:nvSpPr>
        <p:spPr>
          <a:xfrm>
            <a:off x="1601265" y="4430381"/>
            <a:ext cx="171212" cy="171212"/>
          </a:xfrm>
          <a:prstGeom prst="roundRect">
            <a:avLst>
              <a:gd name="adj" fmla="val 32044"/>
            </a:avLst>
          </a:prstGeom>
          <a:noFill/>
          <a:ln w="21312">
            <a:solidFill>
              <a:srgbClr val="007EBD"/>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13" name="Text 12">
            <a:extLst>
              <a:ext uri="{FF2B5EF4-FFF2-40B4-BE49-F238E27FC236}">
                <a16:creationId xmlns:a16="http://schemas.microsoft.com/office/drawing/2014/main" id="{6DE6271C-BE5E-BAC4-FB07-358DF88ABFE2}"/>
              </a:ext>
            </a:extLst>
          </p:cNvPr>
          <p:cNvSpPr/>
          <p:nvPr/>
        </p:nvSpPr>
        <p:spPr>
          <a:xfrm>
            <a:off x="1816613" y="4379062"/>
            <a:ext cx="2072640"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8"/>
              </a:lnSpc>
              <a:buNone/>
            </a:pPr>
            <a:r>
              <a:rPr lang="en-US" sz="2800" b="1" dirty="0">
                <a:solidFill>
                  <a:srgbClr val="272525"/>
                </a:solidFill>
                <a:latin typeface="Eudoxus Sans" pitchFamily="34" charset="0"/>
                <a:ea typeface="Eudoxus Sans" pitchFamily="34" charset="-122"/>
                <a:cs typeface="Eudoxus Sans" pitchFamily="34" charset="-120"/>
              </a:rPr>
              <a:t>Phase 2:</a:t>
            </a:r>
            <a:endParaRPr lang="en-US" sz="2800" dirty="0"/>
          </a:p>
        </p:txBody>
      </p:sp>
      <p:sp>
        <p:nvSpPr>
          <p:cNvPr id="14" name="Text 13">
            <a:extLst>
              <a:ext uri="{FF2B5EF4-FFF2-40B4-BE49-F238E27FC236}">
                <a16:creationId xmlns:a16="http://schemas.microsoft.com/office/drawing/2014/main" id="{A3E96417-C27F-EB9B-133C-6DB123146D29}"/>
              </a:ext>
            </a:extLst>
          </p:cNvPr>
          <p:cNvSpPr/>
          <p:nvPr/>
        </p:nvSpPr>
        <p:spPr>
          <a:xfrm>
            <a:off x="4180682" y="4379062"/>
            <a:ext cx="5081707"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58"/>
              </a:lnSpc>
              <a:buNone/>
            </a:pPr>
            <a:r>
              <a:rPr lang="en-US" sz="2800" b="1" dirty="0">
                <a:solidFill>
                  <a:srgbClr val="272525"/>
                </a:solidFill>
                <a:latin typeface="Eudoxus Sans" pitchFamily="34" charset="0"/>
                <a:ea typeface="Eudoxus Sans" pitchFamily="34" charset="-122"/>
                <a:cs typeface="Eudoxus Sans" pitchFamily="34" charset="-120"/>
              </a:rPr>
              <a:t>Development and Testing </a:t>
            </a:r>
            <a:endParaRPr lang="en-US" sz="2800" dirty="0"/>
          </a:p>
        </p:txBody>
      </p:sp>
      <p:sp>
        <p:nvSpPr>
          <p:cNvPr id="15" name="Text 14">
            <a:extLst>
              <a:ext uri="{FF2B5EF4-FFF2-40B4-BE49-F238E27FC236}">
                <a16:creationId xmlns:a16="http://schemas.microsoft.com/office/drawing/2014/main" id="{05418EC5-767B-8B0F-2F4E-5621BB71783B}"/>
              </a:ext>
            </a:extLst>
          </p:cNvPr>
          <p:cNvSpPr/>
          <p:nvPr/>
        </p:nvSpPr>
        <p:spPr>
          <a:xfrm>
            <a:off x="4466368" y="4826233"/>
            <a:ext cx="4807744"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Bot Design and Architecture </a:t>
            </a:r>
            <a:endParaRPr lang="en-US" sz="2400" dirty="0"/>
          </a:p>
        </p:txBody>
      </p:sp>
      <p:sp>
        <p:nvSpPr>
          <p:cNvPr id="16" name="Text 15">
            <a:extLst>
              <a:ext uri="{FF2B5EF4-FFF2-40B4-BE49-F238E27FC236}">
                <a16:creationId xmlns:a16="http://schemas.microsoft.com/office/drawing/2014/main" id="{8AD5DDBB-ABF4-7ED6-E673-68AC73293B67}"/>
              </a:ext>
            </a:extLst>
          </p:cNvPr>
          <p:cNvSpPr/>
          <p:nvPr/>
        </p:nvSpPr>
        <p:spPr>
          <a:xfrm>
            <a:off x="4466368" y="5285127"/>
            <a:ext cx="4807744"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AI Model Training </a:t>
            </a:r>
            <a:endParaRPr lang="en-US" sz="2400" dirty="0"/>
          </a:p>
        </p:txBody>
      </p:sp>
      <p:sp>
        <p:nvSpPr>
          <p:cNvPr id="17" name="Text 16">
            <a:extLst>
              <a:ext uri="{FF2B5EF4-FFF2-40B4-BE49-F238E27FC236}">
                <a16:creationId xmlns:a16="http://schemas.microsoft.com/office/drawing/2014/main" id="{56FEAF52-39BA-F0C8-0632-191D0FF8D285}"/>
              </a:ext>
            </a:extLst>
          </p:cNvPr>
          <p:cNvSpPr/>
          <p:nvPr/>
        </p:nvSpPr>
        <p:spPr>
          <a:xfrm>
            <a:off x="4478091" y="5790913"/>
            <a:ext cx="4807744"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Bot Development </a:t>
            </a:r>
            <a:endParaRPr lang="en-US" sz="2400" dirty="0"/>
          </a:p>
        </p:txBody>
      </p:sp>
      <p:sp>
        <p:nvSpPr>
          <p:cNvPr id="18" name="Text 17">
            <a:extLst>
              <a:ext uri="{FF2B5EF4-FFF2-40B4-BE49-F238E27FC236}">
                <a16:creationId xmlns:a16="http://schemas.microsoft.com/office/drawing/2014/main" id="{E24EDCE6-BC4B-21DA-531B-292CC61DD358}"/>
              </a:ext>
            </a:extLst>
          </p:cNvPr>
          <p:cNvSpPr/>
          <p:nvPr/>
        </p:nvSpPr>
        <p:spPr>
          <a:xfrm>
            <a:off x="4489814" y="6249806"/>
            <a:ext cx="4807744"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Testing and Iteration </a:t>
            </a:r>
            <a:endParaRPr lang="en-US" sz="2400" dirty="0"/>
          </a:p>
        </p:txBody>
      </p:sp>
    </p:spTree>
    <p:extLst>
      <p:ext uri="{BB962C8B-B14F-4D97-AF65-F5344CB8AC3E}">
        <p14:creationId xmlns:p14="http://schemas.microsoft.com/office/powerpoint/2010/main" val="325829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B449B046-4B34-5A1F-89AA-7376BE65A59C}"/>
              </a:ext>
            </a:extLst>
          </p:cNvPr>
          <p:cNvSpPr/>
          <p:nvPr/>
        </p:nvSpPr>
        <p:spPr>
          <a:xfrm>
            <a:off x="2097942" y="118275"/>
            <a:ext cx="4411980" cy="535305"/>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215"/>
              </a:lnSpc>
              <a:buNone/>
            </a:pPr>
            <a:r>
              <a:rPr lang="en-US" sz="3600" b="1" dirty="0">
                <a:solidFill>
                  <a:srgbClr val="000000"/>
                </a:solidFill>
                <a:latin typeface="p22-mackinac-pro" pitchFamily="34" charset="0"/>
                <a:ea typeface="p22-mackinac-pro" pitchFamily="34" charset="-122"/>
                <a:cs typeface="p22-mackinac-pro" pitchFamily="34" charset="-120"/>
              </a:rPr>
              <a:t>UniGuide Time Plan :</a:t>
            </a:r>
            <a:endParaRPr lang="en-US" sz="3600" dirty="0"/>
          </a:p>
        </p:txBody>
      </p:sp>
      <p:sp>
        <p:nvSpPr>
          <p:cNvPr id="5" name="Shape 3">
            <a:extLst>
              <a:ext uri="{FF2B5EF4-FFF2-40B4-BE49-F238E27FC236}">
                <a16:creationId xmlns:a16="http://schemas.microsoft.com/office/drawing/2014/main" id="{305D6BF5-A1A4-951B-D131-0F5C0EF650DD}"/>
              </a:ext>
            </a:extLst>
          </p:cNvPr>
          <p:cNvSpPr/>
          <p:nvPr/>
        </p:nvSpPr>
        <p:spPr>
          <a:xfrm>
            <a:off x="1219200" y="1317977"/>
            <a:ext cx="9753600" cy="2339666"/>
          </a:xfrm>
          <a:prstGeom prst="rect">
            <a:avLst/>
          </a:prstGeom>
          <a:solidFill>
            <a:srgbClr val="FFFFFF">
              <a:alpha val="4000"/>
            </a:srgbClr>
          </a:solidFill>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6" name="Shape 4">
            <a:extLst>
              <a:ext uri="{FF2B5EF4-FFF2-40B4-BE49-F238E27FC236}">
                <a16:creationId xmlns:a16="http://schemas.microsoft.com/office/drawing/2014/main" id="{7762698C-3035-4FB6-E8E1-EFFE8F5E7AAC}"/>
              </a:ext>
            </a:extLst>
          </p:cNvPr>
          <p:cNvSpPr/>
          <p:nvPr/>
        </p:nvSpPr>
        <p:spPr>
          <a:xfrm>
            <a:off x="1620669" y="1536902"/>
            <a:ext cx="171212" cy="171212"/>
          </a:xfrm>
          <a:prstGeom prst="roundRect">
            <a:avLst>
              <a:gd name="adj" fmla="val 32044"/>
            </a:avLst>
          </a:prstGeom>
          <a:noFill/>
          <a:ln w="21312">
            <a:solidFill>
              <a:srgbClr val="007EBD"/>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7" name="Text 5">
            <a:extLst>
              <a:ext uri="{FF2B5EF4-FFF2-40B4-BE49-F238E27FC236}">
                <a16:creationId xmlns:a16="http://schemas.microsoft.com/office/drawing/2014/main" id="{00DA8164-FCFC-5FB6-E39E-85A8B42C8DE9}"/>
              </a:ext>
            </a:extLst>
          </p:cNvPr>
          <p:cNvSpPr/>
          <p:nvPr/>
        </p:nvSpPr>
        <p:spPr>
          <a:xfrm>
            <a:off x="1825862" y="1458273"/>
            <a:ext cx="2161834" cy="36613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8"/>
              </a:lnSpc>
              <a:buNone/>
            </a:pPr>
            <a:r>
              <a:rPr lang="en-US" sz="2800" b="1" dirty="0">
                <a:solidFill>
                  <a:srgbClr val="272525"/>
                </a:solidFill>
                <a:latin typeface="Eudoxus Sans" pitchFamily="34" charset="0"/>
                <a:ea typeface="Eudoxus Sans" pitchFamily="34" charset="-122"/>
                <a:cs typeface="Eudoxus Sans" pitchFamily="34" charset="-120"/>
              </a:rPr>
              <a:t>Phase 3: </a:t>
            </a:r>
            <a:endParaRPr lang="en-US" sz="2800" dirty="0"/>
          </a:p>
        </p:txBody>
      </p:sp>
      <p:sp>
        <p:nvSpPr>
          <p:cNvPr id="8" name="Text 6">
            <a:extLst>
              <a:ext uri="{FF2B5EF4-FFF2-40B4-BE49-F238E27FC236}">
                <a16:creationId xmlns:a16="http://schemas.microsoft.com/office/drawing/2014/main" id="{DEBE4FA8-01F5-5E48-656E-1FF26AAB4FE0}"/>
              </a:ext>
            </a:extLst>
          </p:cNvPr>
          <p:cNvSpPr/>
          <p:nvPr/>
        </p:nvSpPr>
        <p:spPr>
          <a:xfrm>
            <a:off x="4175080" y="1439634"/>
            <a:ext cx="5300391" cy="43196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58"/>
              </a:lnSpc>
              <a:buNone/>
            </a:pPr>
            <a:r>
              <a:rPr lang="en-US" sz="2800" b="1" dirty="0">
                <a:solidFill>
                  <a:srgbClr val="272525"/>
                </a:solidFill>
                <a:latin typeface="Eudoxus Sans" pitchFamily="34" charset="0"/>
                <a:ea typeface="Eudoxus Sans" pitchFamily="34" charset="-122"/>
                <a:cs typeface="Eudoxus Sans" pitchFamily="34" charset="-120"/>
              </a:rPr>
              <a:t>Deployment and Launch</a:t>
            </a:r>
            <a:endParaRPr lang="en-US" sz="2800" dirty="0"/>
          </a:p>
        </p:txBody>
      </p:sp>
      <p:sp>
        <p:nvSpPr>
          <p:cNvPr id="9" name="Text 7">
            <a:extLst>
              <a:ext uri="{FF2B5EF4-FFF2-40B4-BE49-F238E27FC236}">
                <a16:creationId xmlns:a16="http://schemas.microsoft.com/office/drawing/2014/main" id="{50A79782-6ED2-6E7D-2B38-2785305E33D6}"/>
              </a:ext>
            </a:extLst>
          </p:cNvPr>
          <p:cNvSpPr/>
          <p:nvPr/>
        </p:nvSpPr>
        <p:spPr>
          <a:xfrm>
            <a:off x="4456711" y="2061709"/>
            <a:ext cx="5014639" cy="299948"/>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Integration and Data Sync</a:t>
            </a:r>
          </a:p>
        </p:txBody>
      </p:sp>
      <p:sp>
        <p:nvSpPr>
          <p:cNvPr id="10" name="Text 8">
            <a:extLst>
              <a:ext uri="{FF2B5EF4-FFF2-40B4-BE49-F238E27FC236}">
                <a16:creationId xmlns:a16="http://schemas.microsoft.com/office/drawing/2014/main" id="{137CAA0C-95A0-336B-7C8B-DFF6436747C8}"/>
              </a:ext>
            </a:extLst>
          </p:cNvPr>
          <p:cNvSpPr/>
          <p:nvPr/>
        </p:nvSpPr>
        <p:spPr>
          <a:xfrm>
            <a:off x="4456711" y="2649556"/>
            <a:ext cx="5014639" cy="299948"/>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User Acceptance Testing</a:t>
            </a:r>
            <a:endParaRPr lang="en-US" sz="2400" dirty="0"/>
          </a:p>
        </p:txBody>
      </p:sp>
      <p:sp>
        <p:nvSpPr>
          <p:cNvPr id="12" name="Shape 11">
            <a:extLst>
              <a:ext uri="{FF2B5EF4-FFF2-40B4-BE49-F238E27FC236}">
                <a16:creationId xmlns:a16="http://schemas.microsoft.com/office/drawing/2014/main" id="{0240537B-239A-C7F5-96A9-75BF2B42B6A1}"/>
              </a:ext>
            </a:extLst>
          </p:cNvPr>
          <p:cNvSpPr/>
          <p:nvPr/>
        </p:nvSpPr>
        <p:spPr>
          <a:xfrm>
            <a:off x="1638599" y="4009730"/>
            <a:ext cx="171212" cy="171212"/>
          </a:xfrm>
          <a:prstGeom prst="roundRect">
            <a:avLst>
              <a:gd name="adj" fmla="val 32044"/>
            </a:avLst>
          </a:prstGeom>
          <a:noFill/>
          <a:ln w="21312">
            <a:solidFill>
              <a:srgbClr val="007EBD"/>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13" name="Text 12">
            <a:extLst>
              <a:ext uri="{FF2B5EF4-FFF2-40B4-BE49-F238E27FC236}">
                <a16:creationId xmlns:a16="http://schemas.microsoft.com/office/drawing/2014/main" id="{3C3DED94-0990-2C4C-9993-68B3B4D93F42}"/>
              </a:ext>
            </a:extLst>
          </p:cNvPr>
          <p:cNvSpPr/>
          <p:nvPr/>
        </p:nvSpPr>
        <p:spPr>
          <a:xfrm>
            <a:off x="1865670" y="3911519"/>
            <a:ext cx="2072640"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8"/>
              </a:lnSpc>
              <a:buNone/>
            </a:pPr>
            <a:r>
              <a:rPr lang="en-US" sz="2800" b="1" dirty="0">
                <a:solidFill>
                  <a:srgbClr val="272525"/>
                </a:solidFill>
                <a:latin typeface="Eudoxus Sans" pitchFamily="34" charset="0"/>
                <a:ea typeface="Eudoxus Sans" pitchFamily="34" charset="-122"/>
                <a:cs typeface="Eudoxus Sans" pitchFamily="34" charset="-120"/>
              </a:rPr>
              <a:t>Phase 4:</a:t>
            </a:r>
            <a:endParaRPr lang="en-US" sz="2800" dirty="0"/>
          </a:p>
        </p:txBody>
      </p:sp>
      <p:sp>
        <p:nvSpPr>
          <p:cNvPr id="14" name="Text 13">
            <a:extLst>
              <a:ext uri="{FF2B5EF4-FFF2-40B4-BE49-F238E27FC236}">
                <a16:creationId xmlns:a16="http://schemas.microsoft.com/office/drawing/2014/main" id="{133351F8-77EE-BB86-7DBD-8F840CEEDA02}"/>
              </a:ext>
            </a:extLst>
          </p:cNvPr>
          <p:cNvSpPr/>
          <p:nvPr/>
        </p:nvSpPr>
        <p:spPr>
          <a:xfrm>
            <a:off x="4218016" y="3911519"/>
            <a:ext cx="5081707"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58"/>
              </a:lnSpc>
              <a:buNone/>
            </a:pPr>
            <a:r>
              <a:rPr lang="en-US" sz="2800" b="1" dirty="0">
                <a:solidFill>
                  <a:srgbClr val="272525"/>
                </a:solidFill>
                <a:latin typeface="Eudoxus Sans" pitchFamily="34" charset="0"/>
                <a:ea typeface="Eudoxus Sans" pitchFamily="34" charset="-122"/>
                <a:cs typeface="Eudoxus Sans" pitchFamily="34" charset="-120"/>
              </a:rPr>
              <a:t>Rollout and Maintenance</a:t>
            </a:r>
            <a:endParaRPr lang="en-US" sz="2800" dirty="0"/>
          </a:p>
        </p:txBody>
      </p:sp>
      <p:sp>
        <p:nvSpPr>
          <p:cNvPr id="15" name="Text 14">
            <a:extLst>
              <a:ext uri="{FF2B5EF4-FFF2-40B4-BE49-F238E27FC236}">
                <a16:creationId xmlns:a16="http://schemas.microsoft.com/office/drawing/2014/main" id="{BB83A4D6-3BFB-9C67-2478-6572B72F2C92}"/>
              </a:ext>
            </a:extLst>
          </p:cNvPr>
          <p:cNvSpPr/>
          <p:nvPr/>
        </p:nvSpPr>
        <p:spPr>
          <a:xfrm>
            <a:off x="4503702" y="4358690"/>
            <a:ext cx="4807744"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Launch and Promotion</a:t>
            </a:r>
            <a:endParaRPr lang="en-US" sz="2400" dirty="0"/>
          </a:p>
        </p:txBody>
      </p:sp>
      <p:sp>
        <p:nvSpPr>
          <p:cNvPr id="16" name="Text 15">
            <a:extLst>
              <a:ext uri="{FF2B5EF4-FFF2-40B4-BE49-F238E27FC236}">
                <a16:creationId xmlns:a16="http://schemas.microsoft.com/office/drawing/2014/main" id="{80E506F7-E8C4-F120-ED8F-17E0004DA2ED}"/>
              </a:ext>
            </a:extLst>
          </p:cNvPr>
          <p:cNvSpPr/>
          <p:nvPr/>
        </p:nvSpPr>
        <p:spPr>
          <a:xfrm>
            <a:off x="4503702" y="4865856"/>
            <a:ext cx="4807744"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Monitoring and Optimization</a:t>
            </a:r>
            <a:endParaRPr lang="en-US" sz="2400" dirty="0"/>
          </a:p>
        </p:txBody>
      </p:sp>
      <p:sp>
        <p:nvSpPr>
          <p:cNvPr id="17" name="Text 16">
            <a:extLst>
              <a:ext uri="{FF2B5EF4-FFF2-40B4-BE49-F238E27FC236}">
                <a16:creationId xmlns:a16="http://schemas.microsoft.com/office/drawing/2014/main" id="{1DF485DF-AA00-7FA9-24EF-BE43D18B0DB3}"/>
              </a:ext>
            </a:extLst>
          </p:cNvPr>
          <p:cNvSpPr/>
          <p:nvPr/>
        </p:nvSpPr>
        <p:spPr>
          <a:xfrm>
            <a:off x="4515425" y="5323370"/>
            <a:ext cx="4807744"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endParaRPr lang="en-US" sz="2400" dirty="0"/>
          </a:p>
        </p:txBody>
      </p:sp>
      <p:sp>
        <p:nvSpPr>
          <p:cNvPr id="18" name="Text 17">
            <a:extLst>
              <a:ext uri="{FF2B5EF4-FFF2-40B4-BE49-F238E27FC236}">
                <a16:creationId xmlns:a16="http://schemas.microsoft.com/office/drawing/2014/main" id="{9361D723-2D7E-6D4B-17B3-5DB79BD5E4C7}"/>
              </a:ext>
            </a:extLst>
          </p:cNvPr>
          <p:cNvSpPr/>
          <p:nvPr/>
        </p:nvSpPr>
        <p:spPr>
          <a:xfrm>
            <a:off x="4503702" y="5375468"/>
            <a:ext cx="4807744" cy="30028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58"/>
              </a:lnSpc>
              <a:buSzPct val="100000"/>
              <a:buChar char="•"/>
            </a:pPr>
            <a:r>
              <a:rPr lang="en-US" sz="2400" dirty="0">
                <a:solidFill>
                  <a:srgbClr val="272525"/>
                </a:solidFill>
                <a:latin typeface="Eudoxus Sans" pitchFamily="34" charset="0"/>
                <a:ea typeface="Eudoxus Sans" pitchFamily="34" charset="-122"/>
                <a:cs typeface="Eudoxus Sans" pitchFamily="34" charset="-120"/>
              </a:rPr>
              <a:t>Growth and Expansion</a:t>
            </a:r>
            <a:endParaRPr lang="en-US" sz="2400" dirty="0"/>
          </a:p>
        </p:txBody>
      </p:sp>
    </p:spTree>
    <p:extLst>
      <p:ext uri="{BB962C8B-B14F-4D97-AF65-F5344CB8AC3E}">
        <p14:creationId xmlns:p14="http://schemas.microsoft.com/office/powerpoint/2010/main" val="329776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F15F-C9B9-74EB-5327-CB4632708769}"/>
              </a:ext>
            </a:extLst>
          </p:cNvPr>
          <p:cNvSpPr>
            <a:spLocks noGrp="1"/>
          </p:cNvSpPr>
          <p:nvPr>
            <p:ph type="title"/>
          </p:nvPr>
        </p:nvSpPr>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70DC64A9-0944-1450-71DD-698E5117B3BC}"/>
              </a:ext>
            </a:extLst>
          </p:cNvPr>
          <p:cNvSpPr>
            <a:spLocks noGrp="1"/>
          </p:cNvSpPr>
          <p:nvPr>
            <p:ph idx="1"/>
          </p:nvPr>
        </p:nvSpPr>
        <p:spPr>
          <a:xfrm>
            <a:off x="753034" y="1617048"/>
            <a:ext cx="6665259" cy="4446308"/>
          </a:xfrm>
        </p:spPr>
        <p:txBody>
          <a:bodyPr>
            <a:normAutofit lnSpcReduction="10000"/>
          </a:bodyPr>
          <a:lstStyle/>
          <a:p>
            <a:r>
              <a:rPr lang="en-US" sz="2400" dirty="0" err="1">
                <a:solidFill>
                  <a:srgbClr val="272525"/>
                </a:solidFill>
                <a:latin typeface="Eudoxus Sans" pitchFamily="34" charset="0"/>
                <a:ea typeface="Eudoxus Sans" pitchFamily="34" charset="-122"/>
                <a:cs typeface="Eudoxus Sans" pitchFamily="34" charset="-120"/>
              </a:rPr>
              <a:t>UniGuide</a:t>
            </a:r>
            <a:r>
              <a:rPr lang="en-US" sz="2400" dirty="0">
                <a:solidFill>
                  <a:srgbClr val="272525"/>
                </a:solidFill>
                <a:latin typeface="Eudoxus Sans" pitchFamily="34" charset="0"/>
                <a:ea typeface="Eudoxus Sans" pitchFamily="34" charset="-122"/>
                <a:cs typeface="Eudoxus Sans" pitchFamily="34" charset="-120"/>
              </a:rPr>
              <a:t> has the potential to revolutionize the way students navigate university life, providing instant access to information and personalized recommendations tailored to their unique needs.</a:t>
            </a:r>
            <a:endParaRPr lang="en-US" sz="2400" dirty="0"/>
          </a:p>
          <a:p>
            <a:r>
              <a:rPr lang="en-US" sz="2400" dirty="0" err="1">
                <a:solidFill>
                  <a:srgbClr val="272525"/>
                </a:solidFill>
                <a:latin typeface="Eudoxus Sans" pitchFamily="34" charset="0"/>
                <a:ea typeface="Eudoxus Sans" pitchFamily="34" charset="-122"/>
                <a:cs typeface="Eudoxus Sans" pitchFamily="34" charset="-120"/>
              </a:rPr>
              <a:t>UniGuide</a:t>
            </a:r>
            <a:r>
              <a:rPr lang="en-US" sz="2400" dirty="0">
                <a:solidFill>
                  <a:srgbClr val="272525"/>
                </a:solidFill>
                <a:latin typeface="Eudoxus Sans" pitchFamily="34" charset="0"/>
                <a:ea typeface="Eudoxus Sans" pitchFamily="34" charset="-122"/>
                <a:cs typeface="Eudoxus Sans" pitchFamily="34" charset="-120"/>
              </a:rPr>
              <a:t> has been designed with students in mind, providing an intuitive and user-friendly chat interface that makes it easy to get the information you need quickly and efficiently.</a:t>
            </a:r>
            <a:endParaRPr lang="en-US" sz="2400" dirty="0"/>
          </a:p>
          <a:p>
            <a:r>
              <a:rPr lang="en-US" sz="2400" dirty="0">
                <a:solidFill>
                  <a:srgbClr val="272525"/>
                </a:solidFill>
                <a:latin typeface="Eudoxus Sans" pitchFamily="34" charset="0"/>
                <a:ea typeface="Eudoxus Sans" pitchFamily="34" charset="-122"/>
                <a:cs typeface="Eudoxus Sans" pitchFamily="34" charset="-120"/>
              </a:rPr>
              <a:t>With </a:t>
            </a:r>
            <a:r>
              <a:rPr lang="en-US" sz="2400" dirty="0" err="1">
                <a:solidFill>
                  <a:srgbClr val="272525"/>
                </a:solidFill>
                <a:latin typeface="Eudoxus Sans" pitchFamily="34" charset="0"/>
                <a:ea typeface="Eudoxus Sans" pitchFamily="34" charset="-122"/>
                <a:cs typeface="Eudoxus Sans" pitchFamily="34" charset="-120"/>
              </a:rPr>
              <a:t>UniGuide</a:t>
            </a:r>
            <a:r>
              <a:rPr lang="en-US" sz="2400" dirty="0">
                <a:solidFill>
                  <a:srgbClr val="272525"/>
                </a:solidFill>
                <a:latin typeface="Eudoxus Sans" pitchFamily="34" charset="0"/>
                <a:ea typeface="Eudoxus Sans" pitchFamily="34" charset="-122"/>
                <a:cs typeface="Eudoxus Sans" pitchFamily="34" charset="-120"/>
              </a:rPr>
              <a:t>, students can start making the most of their university experience today, increasing their productivity, improving their performance, and achieving their academic goals.</a:t>
            </a:r>
            <a:endParaRPr lang="en-US" sz="2400" dirty="0"/>
          </a:p>
          <a:p>
            <a:endParaRPr lang="en-IN" dirty="0"/>
          </a:p>
        </p:txBody>
      </p:sp>
      <p:pic>
        <p:nvPicPr>
          <p:cNvPr id="4" name="Picture 3">
            <a:extLst>
              <a:ext uri="{FF2B5EF4-FFF2-40B4-BE49-F238E27FC236}">
                <a16:creationId xmlns:a16="http://schemas.microsoft.com/office/drawing/2014/main" id="{63D6D08E-11CB-0718-4ED4-AAD7A44F9A95}"/>
              </a:ext>
            </a:extLst>
          </p:cNvPr>
          <p:cNvPicPr>
            <a:picLocks noChangeAspect="1"/>
          </p:cNvPicPr>
          <p:nvPr/>
        </p:nvPicPr>
        <p:blipFill>
          <a:blip r:embed="rId2"/>
          <a:stretch>
            <a:fillRect/>
          </a:stretch>
        </p:blipFill>
        <p:spPr>
          <a:xfrm>
            <a:off x="7578580" y="1221309"/>
            <a:ext cx="4206605" cy="5096698"/>
          </a:xfrm>
          <a:prstGeom prst="rect">
            <a:avLst/>
          </a:prstGeom>
        </p:spPr>
      </p:pic>
    </p:spTree>
    <p:extLst>
      <p:ext uri="{BB962C8B-B14F-4D97-AF65-F5344CB8AC3E}">
        <p14:creationId xmlns:p14="http://schemas.microsoft.com/office/powerpoint/2010/main" val="204871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E68B-7668-4EF1-01B8-04BA956923B6}"/>
              </a:ext>
            </a:extLst>
          </p:cNvPr>
          <p:cNvSpPr>
            <a:spLocks noGrp="1"/>
          </p:cNvSpPr>
          <p:nvPr>
            <p:ph type="title"/>
          </p:nvPr>
        </p:nvSpPr>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C48B47F6-79F0-6034-67B2-DC84B91A7552}"/>
              </a:ext>
            </a:extLst>
          </p:cNvPr>
          <p:cNvSpPr>
            <a:spLocks noGrp="1"/>
          </p:cNvSpPr>
          <p:nvPr>
            <p:ph idx="1"/>
          </p:nvPr>
        </p:nvSpPr>
        <p:spPr>
          <a:xfrm>
            <a:off x="838200" y="1585725"/>
            <a:ext cx="10515600" cy="4351338"/>
          </a:xfrm>
        </p:spPr>
        <p:txBody>
          <a:bodyPr>
            <a:normAutofit fontScale="85000" lnSpcReduction="10000"/>
          </a:bodyPr>
          <a:lstStyle/>
          <a:p>
            <a:pPr marL="342900" indent="-342900">
              <a:buFont typeface="Courier New" panose="02070309020205020404" pitchFamily="49" charset="0"/>
              <a:buChar char="o"/>
            </a:pPr>
            <a:r>
              <a:rPr lang="en-US" sz="2400" dirty="0">
                <a:solidFill>
                  <a:srgbClr val="000000"/>
                </a:solidFill>
                <a:effectLst/>
                <a:latin typeface="Calibri" panose="020F0502020204030204" pitchFamily="34" charset="0"/>
                <a:ea typeface="Calibri" panose="020F0502020204030204" pitchFamily="34" charset="0"/>
              </a:rPr>
              <a:t>UNIGUIDE is an AI-powered chatbot created to improve communication and support within educational institutions. </a:t>
            </a:r>
          </a:p>
          <a:p>
            <a:pPr marL="342900" indent="-342900">
              <a:buFont typeface="Courier New" panose="02070309020205020404" pitchFamily="49" charset="0"/>
              <a:buChar char="o"/>
            </a:pPr>
            <a:endParaRPr lang="en-US" sz="2400" dirty="0">
              <a:solidFill>
                <a:srgbClr val="000000"/>
              </a:solidFill>
              <a:effectLst/>
              <a:latin typeface="Calibri" panose="020F0502020204030204" pitchFamily="34" charset="0"/>
              <a:ea typeface="Calibri" panose="020F0502020204030204" pitchFamily="34" charset="0"/>
            </a:endParaRPr>
          </a:p>
          <a:p>
            <a:pPr marL="342900" indent="-342900">
              <a:buFont typeface="Courier New" panose="02070309020205020404" pitchFamily="49" charset="0"/>
              <a:buChar char="o"/>
            </a:pPr>
            <a:r>
              <a:rPr lang="en-US" sz="2400" dirty="0">
                <a:solidFill>
                  <a:srgbClr val="000000"/>
                </a:solidFill>
                <a:effectLst/>
                <a:latin typeface="Calibri" panose="020F0502020204030204" pitchFamily="34" charset="0"/>
                <a:ea typeface="Calibri" panose="020F0502020204030204" pitchFamily="34" charset="0"/>
              </a:rPr>
              <a:t>It functions as a human-like interactive assistant and is accessible via a web browser. </a:t>
            </a:r>
          </a:p>
          <a:p>
            <a:pPr marL="342900" indent="-342900">
              <a:buFont typeface="Courier New" panose="02070309020205020404" pitchFamily="49" charset="0"/>
              <a:buChar char="o"/>
            </a:pPr>
            <a:endParaRPr lang="en-US" sz="2400" dirty="0">
              <a:solidFill>
                <a:srgbClr val="000000"/>
              </a:solidFill>
              <a:effectLst/>
              <a:latin typeface="Calibri" panose="020F0502020204030204" pitchFamily="34" charset="0"/>
              <a:ea typeface="Calibri" panose="020F0502020204030204" pitchFamily="34" charset="0"/>
            </a:endParaRPr>
          </a:p>
          <a:p>
            <a:pPr marL="342900" indent="-342900">
              <a:buFont typeface="Courier New" panose="02070309020205020404" pitchFamily="49" charset="0"/>
              <a:buChar char="o"/>
            </a:pPr>
            <a:r>
              <a:rPr lang="en-US" sz="2400" dirty="0">
                <a:solidFill>
                  <a:srgbClr val="000000"/>
                </a:solidFill>
                <a:effectLst/>
                <a:latin typeface="Calibri" panose="020F0502020204030204" pitchFamily="34" charset="0"/>
                <a:ea typeface="Calibri" panose="020F0502020204030204" pitchFamily="34" charset="0"/>
              </a:rPr>
              <a:t>UNIGUIDE aims to provide innovative and efficient ways for students and faculty to receive assistance on various topics such as admissions, registration, and campus resources. </a:t>
            </a:r>
          </a:p>
          <a:p>
            <a:pPr marL="342900" indent="-342900">
              <a:buFont typeface="Courier New" panose="02070309020205020404" pitchFamily="49" charset="0"/>
              <a:buChar char="o"/>
            </a:pPr>
            <a:endParaRPr lang="en-US" sz="2400" dirty="0">
              <a:solidFill>
                <a:srgbClr val="000000"/>
              </a:solidFill>
              <a:effectLst/>
              <a:latin typeface="Calibri" panose="020F0502020204030204" pitchFamily="34" charset="0"/>
              <a:ea typeface="Calibri" panose="020F0502020204030204" pitchFamily="34" charset="0"/>
            </a:endParaRPr>
          </a:p>
          <a:p>
            <a:pPr marL="342900" indent="-342900" algn="just">
              <a:buFont typeface="Courier New" panose="02070309020205020404" pitchFamily="49" charset="0"/>
              <a:buChar char="o"/>
            </a:pPr>
            <a:r>
              <a:rPr lang="en-US" sz="2400" dirty="0">
                <a:solidFill>
                  <a:srgbClr val="000000"/>
                </a:solidFill>
                <a:effectLst/>
                <a:latin typeface="Calibri" panose="020F0502020204030204" pitchFamily="34" charset="0"/>
                <a:ea typeface="Calibri" panose="020F0502020204030204" pitchFamily="34" charset="0"/>
              </a:rPr>
              <a:t>UNIGUIDE has the potential to revolutionize the way educational institutions operate and improve overall student satisfaction.</a:t>
            </a:r>
          </a:p>
          <a:p>
            <a:pPr marL="342900" indent="-342900" algn="just">
              <a:buFont typeface="Courier New" panose="02070309020205020404" pitchFamily="49" charset="0"/>
              <a:buChar char="o"/>
            </a:pPr>
            <a:endParaRPr lang="en-US" sz="2400" dirty="0">
              <a:solidFill>
                <a:srgbClr val="000000"/>
              </a:solidFill>
              <a:effectLst/>
              <a:latin typeface="Calibri" panose="020F0502020204030204" pitchFamily="34" charset="0"/>
              <a:ea typeface="Calibri" panose="020F0502020204030204" pitchFamily="34" charset="0"/>
            </a:endParaRPr>
          </a:p>
          <a:p>
            <a:pPr marL="342900" indent="-342900" algn="just">
              <a:buFont typeface="Courier New" panose="02070309020205020404" pitchFamily="49" charset="0"/>
              <a:buChar char="o"/>
            </a:pPr>
            <a:r>
              <a:rPr lang="en-US" sz="2400" b="0" i="0" dirty="0">
                <a:effectLst/>
                <a:latin typeface="IBM Plex Sans Devanagari"/>
              </a:rPr>
              <a:t>The traditional method of visiting universities for collecting information like tuition fees and term schedules is time-consuming and requires manpower</a:t>
            </a:r>
            <a:endParaRPr lang="en-US" sz="2400" dirty="0">
              <a:solidFill>
                <a:srgbClr val="000000"/>
              </a:solidFill>
              <a:effectLst/>
              <a:latin typeface="Calibri" panose="020F0502020204030204" pitchFamily="34" charset="0"/>
              <a:ea typeface="Calibri" panose="020F0502020204030204" pitchFamily="34" charset="0"/>
            </a:endParaRPr>
          </a:p>
          <a:p>
            <a:pPr marL="342900" indent="-342900">
              <a:buFont typeface="Courier New" panose="02070309020205020404" pitchFamily="49" charset="0"/>
              <a:buChar char="o"/>
            </a:pPr>
            <a:endParaRPr lang="en-US"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8116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2F94-5E79-45CB-6CC4-D2498B932A8E}"/>
              </a:ext>
            </a:extLst>
          </p:cNvPr>
          <p:cNvSpPr>
            <a:spLocks noGrp="1"/>
          </p:cNvSpPr>
          <p:nvPr>
            <p:ph type="title"/>
          </p:nvPr>
        </p:nvSpPr>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0E270C41-BC7A-77E5-589C-AE85025C20C5}"/>
              </a:ext>
            </a:extLst>
          </p:cNvPr>
          <p:cNvSpPr>
            <a:spLocks noGrp="1"/>
          </p:cNvSpPr>
          <p:nvPr>
            <p:ph idx="1"/>
          </p:nvPr>
        </p:nvSpPr>
        <p:spPr/>
        <p:txBody>
          <a:bodyPr>
            <a:normAutofit/>
          </a:bodyPr>
          <a:lstStyle/>
          <a:p>
            <a:r>
              <a:rPr lang="en-US" sz="2400" dirty="0">
                <a:solidFill>
                  <a:srgbClr val="000000"/>
                </a:solidFill>
                <a:effectLst/>
                <a:latin typeface="Calibri" panose="020F0502020204030204" pitchFamily="34" charset="0"/>
                <a:ea typeface="Calibri" panose="020F0502020204030204" pitchFamily="34" charset="0"/>
              </a:rPr>
              <a:t>The project deals with user’s request in form of question based message and processes it to deliver a desired response in form of message.</a:t>
            </a:r>
          </a:p>
          <a:p>
            <a:r>
              <a:rPr lang="en-US" sz="2400" dirty="0">
                <a:solidFill>
                  <a:srgbClr val="000000"/>
                </a:solidFill>
                <a:effectLst/>
                <a:latin typeface="Calibri" panose="020F0502020204030204" pitchFamily="34" charset="0"/>
                <a:ea typeface="Calibri" panose="020F0502020204030204" pitchFamily="34" charset="0"/>
              </a:rPr>
              <a:t>It solves the process of visiting colleges and gathering related information as per the needs, as it is time consuming. Also, the user can communicate to admin office with telephone number provided but doesn’t receive a positive feedback.</a:t>
            </a:r>
          </a:p>
          <a:p>
            <a:r>
              <a:rPr lang="en-US" sz="2400" dirty="0">
                <a:solidFill>
                  <a:srgbClr val="000000"/>
                </a:solidFill>
                <a:effectLst/>
                <a:latin typeface="Calibri" panose="020F0502020204030204" pitchFamily="34" charset="0"/>
                <a:ea typeface="Calibri" panose="020F0502020204030204" pitchFamily="34" charset="0"/>
              </a:rPr>
              <a:t>The project is a web-based chatbot. Graphical User Interface (GUI) is much similar to messaging application, which provides a friendly environment to the user as they are much aware of operating messaging applications.</a:t>
            </a:r>
            <a:br>
              <a:rPr lang="en-US" sz="2400" dirty="0">
                <a:solidFill>
                  <a:srgbClr val="374151"/>
                </a:solidFill>
                <a:effectLst/>
                <a:latin typeface="Segoe UI" panose="020B0502040204020203" pitchFamily="34" charset="0"/>
                <a:ea typeface="Calibri" panose="020F0502020204030204" pitchFamily="34" charset="0"/>
              </a:rPr>
            </a:br>
            <a:endParaRPr lang="en-IN" sz="2400" dirty="0"/>
          </a:p>
        </p:txBody>
      </p:sp>
    </p:spTree>
    <p:extLst>
      <p:ext uri="{BB962C8B-B14F-4D97-AF65-F5344CB8AC3E}">
        <p14:creationId xmlns:p14="http://schemas.microsoft.com/office/powerpoint/2010/main" val="191731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9BE-F5E3-CF16-A45F-042BEC0128BB}"/>
              </a:ext>
            </a:extLst>
          </p:cNvPr>
          <p:cNvSpPr>
            <a:spLocks noGrp="1"/>
          </p:cNvSpPr>
          <p:nvPr>
            <p:ph type="title"/>
          </p:nvPr>
        </p:nvSpPr>
        <p:spPr/>
        <p:txBody>
          <a:bodyPr/>
          <a:lstStyle/>
          <a:p>
            <a:pPr algn="ctr"/>
            <a:r>
              <a:rPr lang="en-US" b="1" dirty="0"/>
              <a:t>PAPERS REFERRED(IEEE)</a:t>
            </a:r>
            <a:endParaRPr lang="en-IN" b="1" dirty="0"/>
          </a:p>
        </p:txBody>
      </p:sp>
      <p:sp>
        <p:nvSpPr>
          <p:cNvPr id="3" name="Content Placeholder 2">
            <a:extLst>
              <a:ext uri="{FF2B5EF4-FFF2-40B4-BE49-F238E27FC236}">
                <a16:creationId xmlns:a16="http://schemas.microsoft.com/office/drawing/2014/main" id="{1FE08DC4-B1F9-9D50-DD4E-B4004E8DE429}"/>
              </a:ext>
            </a:extLst>
          </p:cNvPr>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rPr>
              <a:t>AI and Web-Based Human-</a:t>
            </a:r>
            <a:r>
              <a:rPr lang="en-US" sz="2400" dirty="0" err="1">
                <a:effectLst/>
                <a:latin typeface="Times New Roman" panose="02020603050405020304" pitchFamily="18" charset="0"/>
                <a:ea typeface="Times New Roman" panose="02020603050405020304" pitchFamily="18" charset="0"/>
              </a:rPr>
              <a:t>LikeInteractive</a:t>
            </a:r>
            <a:r>
              <a:rPr lang="en-US" sz="2400" dirty="0">
                <a:effectLst/>
                <a:latin typeface="Times New Roman" panose="02020603050405020304" pitchFamily="18" charset="0"/>
                <a:ea typeface="Times New Roman" panose="02020603050405020304" pitchFamily="18" charset="0"/>
              </a:rPr>
              <a:t> University Chatbot (UNIBOT) </a:t>
            </a:r>
          </a:p>
          <a:p>
            <a:r>
              <a:rPr lang="en-US"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Drishti Malik </a:t>
            </a:r>
            <a:r>
              <a:rPr lang="en-US" sz="24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Vibhor</a:t>
            </a:r>
            <a:r>
              <a:rPr lang="en-US"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Sharma, Monika Goyal, “An intelligent </a:t>
            </a:r>
            <a:r>
              <a:rPr lang="en-US" sz="24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behaviour</a:t>
            </a:r>
            <a:r>
              <a:rPr lang="en-US"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shown by chatbot system”, International Journal of New Technology and Research, 2017.</a:t>
            </a:r>
            <a:endParaRPr lang="en-IN" sz="2400"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r>
              <a:rPr lang="en-US"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 R. </a:t>
            </a:r>
            <a:r>
              <a:rPr lang="en-US" sz="2400" u="none" strike="noStrike"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Ranoliya</a:t>
            </a:r>
            <a:r>
              <a:rPr lang="en-US"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 </a:t>
            </a:r>
            <a:r>
              <a:rPr lang="en-US" sz="2400" u="none" strike="noStrike"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Raghuwanshi</a:t>
            </a:r>
            <a:r>
              <a:rPr lang="en-US"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and S. Singh, “Chatbot for University Related FAQs”, 2017 International Conference on Advances in Computing, Communications and Informatics (ICACCI), Udupi, 2017.</a:t>
            </a:r>
            <a:endParaRPr lang="en-IN"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r>
              <a:rPr lang="en-US"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 Dahiya, “A tool of conversation: Chatbot”, Dept. of Computer Science, Maharaja </a:t>
            </a:r>
            <a:r>
              <a:rPr lang="en-US" sz="24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Surajmal</a:t>
            </a:r>
            <a:r>
              <a:rPr lang="en-US"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Institute, Janakpuri, India, 2017.</a:t>
            </a:r>
            <a:endParaRPr lang="en-IN" sz="2400"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r>
              <a:rPr lang="en-US"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Tracy A. Tindall Michael G. Makar, “Dynamic chatbot”.</a:t>
            </a:r>
            <a:endParaRPr lang="en-IN"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16318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137D-5251-76C6-4623-7D5D20D88AC8}"/>
              </a:ext>
            </a:extLst>
          </p:cNvPr>
          <p:cNvSpPr>
            <a:spLocks noGrp="1"/>
          </p:cNvSpPr>
          <p:nvPr>
            <p:ph type="title"/>
          </p:nvPr>
        </p:nvSpPr>
        <p:spPr>
          <a:xfrm>
            <a:off x="838200" y="1492885"/>
            <a:ext cx="10515600" cy="1325563"/>
          </a:xfrm>
        </p:spPr>
        <p:txBody>
          <a:bodyPr>
            <a:normAutofit/>
          </a:bodyPr>
          <a:lstStyle/>
          <a:p>
            <a:r>
              <a:rPr lang="en-US" sz="2400" b="1" dirty="0"/>
              <a:t>PROBLEM IDENTIFIED</a:t>
            </a:r>
            <a:endParaRPr lang="en-IN" sz="2400" b="1" dirty="0"/>
          </a:p>
        </p:txBody>
      </p:sp>
      <p:sp>
        <p:nvSpPr>
          <p:cNvPr id="3" name="Content Placeholder 2">
            <a:extLst>
              <a:ext uri="{FF2B5EF4-FFF2-40B4-BE49-F238E27FC236}">
                <a16:creationId xmlns:a16="http://schemas.microsoft.com/office/drawing/2014/main" id="{18EC0184-23BD-895D-E37C-35842AF87C97}"/>
              </a:ext>
            </a:extLst>
          </p:cNvPr>
          <p:cNvSpPr>
            <a:spLocks noGrp="1"/>
          </p:cNvSpPr>
          <p:nvPr>
            <p:ph idx="1"/>
          </p:nvPr>
        </p:nvSpPr>
        <p:spPr>
          <a:xfrm>
            <a:off x="952500" y="3006725"/>
            <a:ext cx="10515600" cy="4351338"/>
          </a:xfrm>
        </p:spPr>
        <p:txBody>
          <a:bodyPr/>
          <a:lstStyle/>
          <a:p>
            <a:r>
              <a:rPr lang="en-US" sz="2400" dirty="0">
                <a:solidFill>
                  <a:srgbClr val="000000"/>
                </a:solidFill>
                <a:latin typeface="Calibri" panose="020F0502020204030204" pitchFamily="34" charset="0"/>
                <a:ea typeface="Calibri" panose="020F0502020204030204" pitchFamily="34" charset="0"/>
              </a:rPr>
              <a:t>T</a:t>
            </a:r>
            <a:r>
              <a:rPr lang="en-US" sz="2400" dirty="0">
                <a:solidFill>
                  <a:srgbClr val="000000"/>
                </a:solidFill>
                <a:effectLst/>
                <a:latin typeface="Calibri" panose="020F0502020204030204" pitchFamily="34" charset="0"/>
                <a:ea typeface="Calibri" panose="020F0502020204030204" pitchFamily="34" charset="0"/>
              </a:rPr>
              <a:t>he user can communicate to admin office with telephone number provided but doesn’t receive a positive feedback.</a:t>
            </a:r>
            <a:endParaRPr lang="en-US" sz="2400" dirty="0"/>
          </a:p>
          <a:p>
            <a:r>
              <a:rPr lang="en-US" sz="2400" dirty="0"/>
              <a:t>It is Limited to one single university or college</a:t>
            </a:r>
            <a:r>
              <a:rPr lang="en-IN" sz="2400" dirty="0"/>
              <a:t> using this chat bot we will upgrade it to next level </a:t>
            </a:r>
            <a:r>
              <a:rPr lang="en-IN" sz="2400" dirty="0" err="1"/>
              <a:t>i.e</a:t>
            </a:r>
            <a:r>
              <a:rPr lang="en-IN" sz="2400" dirty="0"/>
              <a:t>, Every single college or university in India is included in this chat bot.</a:t>
            </a:r>
          </a:p>
          <a:p>
            <a:endParaRPr lang="en-US" dirty="0"/>
          </a:p>
        </p:txBody>
      </p:sp>
      <p:sp>
        <p:nvSpPr>
          <p:cNvPr id="4" name="TextBox 3">
            <a:extLst>
              <a:ext uri="{FF2B5EF4-FFF2-40B4-BE49-F238E27FC236}">
                <a16:creationId xmlns:a16="http://schemas.microsoft.com/office/drawing/2014/main" id="{934619DF-4D93-CD77-323F-3ACC19F841EE}"/>
              </a:ext>
            </a:extLst>
          </p:cNvPr>
          <p:cNvSpPr txBox="1"/>
          <p:nvPr/>
        </p:nvSpPr>
        <p:spPr>
          <a:xfrm>
            <a:off x="3649980" y="752415"/>
            <a:ext cx="3491469" cy="646331"/>
          </a:xfrm>
          <a:prstGeom prst="rect">
            <a:avLst/>
          </a:prstGeom>
          <a:noFill/>
        </p:spPr>
        <p:txBody>
          <a:bodyPr wrap="none" rtlCol="0">
            <a:spAutoFit/>
          </a:bodyPr>
          <a:lstStyle/>
          <a:p>
            <a:r>
              <a:rPr lang="en-IN" sz="3600" dirty="0"/>
              <a:t>EXISTING SYSTEM</a:t>
            </a:r>
          </a:p>
        </p:txBody>
      </p:sp>
    </p:spTree>
    <p:extLst>
      <p:ext uri="{BB962C8B-B14F-4D97-AF65-F5344CB8AC3E}">
        <p14:creationId xmlns:p14="http://schemas.microsoft.com/office/powerpoint/2010/main" val="121540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70F7-3024-694D-1C2C-47AE8EDDE9B9}"/>
              </a:ext>
            </a:extLst>
          </p:cNvPr>
          <p:cNvSpPr>
            <a:spLocks noGrp="1"/>
          </p:cNvSpPr>
          <p:nvPr>
            <p:ph type="title"/>
          </p:nvPr>
        </p:nvSpPr>
        <p:spPr>
          <a:xfrm>
            <a:off x="443753" y="365125"/>
            <a:ext cx="10515600" cy="1325563"/>
          </a:xfrm>
        </p:spPr>
        <p:txBody>
          <a:bodyPr>
            <a:normAutofit/>
          </a:bodyPr>
          <a:lstStyle/>
          <a:p>
            <a:pPr algn="ctr"/>
            <a:r>
              <a:rPr lang="en-IN" sz="5400" b="1" dirty="0"/>
              <a:t>MODULES</a:t>
            </a:r>
          </a:p>
        </p:txBody>
      </p:sp>
      <p:sp>
        <p:nvSpPr>
          <p:cNvPr id="9" name="TextBox 8">
            <a:extLst>
              <a:ext uri="{FF2B5EF4-FFF2-40B4-BE49-F238E27FC236}">
                <a16:creationId xmlns:a16="http://schemas.microsoft.com/office/drawing/2014/main" id="{1BCAAA73-29DA-67F1-6662-ACEF5434DDB4}"/>
              </a:ext>
            </a:extLst>
          </p:cNvPr>
          <p:cNvSpPr txBox="1"/>
          <p:nvPr/>
        </p:nvSpPr>
        <p:spPr>
          <a:xfrm>
            <a:off x="4605616" y="1660530"/>
            <a:ext cx="2066365" cy="707886"/>
          </a:xfrm>
          <a:prstGeom prst="rect">
            <a:avLst/>
          </a:prstGeom>
          <a:solidFill>
            <a:schemeClr val="accent1">
              <a:lumMod val="60000"/>
              <a:lumOff val="40000"/>
            </a:schemeClr>
          </a:solidFill>
          <a:ln>
            <a:solidFill>
              <a:schemeClr val="tx1"/>
            </a:solidFill>
          </a:ln>
        </p:spPr>
        <p:txBody>
          <a:bodyPr wrap="square" rtlCol="0">
            <a:spAutoFit/>
          </a:bodyPr>
          <a:lstStyle/>
          <a:p>
            <a:r>
              <a:rPr lang="en-IN" sz="4000" dirty="0"/>
              <a:t>Planning</a:t>
            </a:r>
            <a:endParaRPr lang="en-IN" sz="3600" dirty="0"/>
          </a:p>
        </p:txBody>
      </p:sp>
      <p:sp>
        <p:nvSpPr>
          <p:cNvPr id="10" name="TextBox 9">
            <a:extLst>
              <a:ext uri="{FF2B5EF4-FFF2-40B4-BE49-F238E27FC236}">
                <a16:creationId xmlns:a16="http://schemas.microsoft.com/office/drawing/2014/main" id="{C8A811BB-8920-3398-0DED-C5FB83F77BDF}"/>
              </a:ext>
            </a:extLst>
          </p:cNvPr>
          <p:cNvSpPr txBox="1"/>
          <p:nvPr/>
        </p:nvSpPr>
        <p:spPr>
          <a:xfrm>
            <a:off x="2599762" y="3005073"/>
            <a:ext cx="6078071" cy="707886"/>
          </a:xfrm>
          <a:prstGeom prst="rect">
            <a:avLst/>
          </a:prstGeom>
          <a:solidFill>
            <a:schemeClr val="accent1">
              <a:lumMod val="60000"/>
              <a:lumOff val="40000"/>
            </a:schemeClr>
          </a:solidFill>
          <a:ln>
            <a:solidFill>
              <a:schemeClr val="tx1"/>
            </a:solidFill>
          </a:ln>
        </p:spPr>
        <p:txBody>
          <a:bodyPr wrap="square" rtlCol="0">
            <a:spAutoFit/>
          </a:bodyPr>
          <a:lstStyle/>
          <a:p>
            <a:r>
              <a:rPr lang="en-IN" sz="4000" dirty="0"/>
              <a:t>Requirement Gathering</a:t>
            </a:r>
          </a:p>
        </p:txBody>
      </p:sp>
      <p:sp>
        <p:nvSpPr>
          <p:cNvPr id="11" name="TextBox 10">
            <a:extLst>
              <a:ext uri="{FF2B5EF4-FFF2-40B4-BE49-F238E27FC236}">
                <a16:creationId xmlns:a16="http://schemas.microsoft.com/office/drawing/2014/main" id="{F63765F0-A839-F946-E2B7-E46A322DE07B}"/>
              </a:ext>
            </a:extLst>
          </p:cNvPr>
          <p:cNvSpPr txBox="1"/>
          <p:nvPr/>
        </p:nvSpPr>
        <p:spPr>
          <a:xfrm>
            <a:off x="3962398" y="4459426"/>
            <a:ext cx="3352800" cy="707886"/>
          </a:xfrm>
          <a:prstGeom prst="rect">
            <a:avLst/>
          </a:prstGeom>
          <a:solidFill>
            <a:schemeClr val="accent1">
              <a:lumMod val="60000"/>
              <a:lumOff val="40000"/>
            </a:schemeClr>
          </a:solidFill>
          <a:ln>
            <a:solidFill>
              <a:schemeClr val="tx1"/>
            </a:solidFill>
          </a:ln>
        </p:spPr>
        <p:txBody>
          <a:bodyPr wrap="square" rtlCol="0">
            <a:spAutoFit/>
          </a:bodyPr>
          <a:lstStyle/>
          <a:p>
            <a:r>
              <a:rPr lang="en-IN" sz="4000" dirty="0"/>
              <a:t>Development</a:t>
            </a:r>
          </a:p>
        </p:txBody>
      </p:sp>
      <p:sp>
        <p:nvSpPr>
          <p:cNvPr id="12" name="TextBox 11">
            <a:extLst>
              <a:ext uri="{FF2B5EF4-FFF2-40B4-BE49-F238E27FC236}">
                <a16:creationId xmlns:a16="http://schemas.microsoft.com/office/drawing/2014/main" id="{45C634CC-BA52-8885-BDD4-59F00421BDD8}"/>
              </a:ext>
            </a:extLst>
          </p:cNvPr>
          <p:cNvSpPr txBox="1"/>
          <p:nvPr/>
        </p:nvSpPr>
        <p:spPr>
          <a:xfrm>
            <a:off x="3092822" y="5898776"/>
            <a:ext cx="5091953" cy="707886"/>
          </a:xfrm>
          <a:prstGeom prst="rect">
            <a:avLst/>
          </a:prstGeom>
          <a:solidFill>
            <a:schemeClr val="accent1">
              <a:lumMod val="60000"/>
              <a:lumOff val="40000"/>
            </a:schemeClr>
          </a:solidFill>
          <a:ln>
            <a:solidFill>
              <a:schemeClr val="tx1"/>
            </a:solidFill>
          </a:ln>
        </p:spPr>
        <p:txBody>
          <a:bodyPr wrap="square" rtlCol="0">
            <a:spAutoFit/>
          </a:bodyPr>
          <a:lstStyle/>
          <a:p>
            <a:r>
              <a:rPr lang="en-IN" sz="4000" dirty="0"/>
              <a:t>Testing &amp; Deployment</a:t>
            </a:r>
          </a:p>
        </p:txBody>
      </p:sp>
      <p:cxnSp>
        <p:nvCxnSpPr>
          <p:cNvPr id="16" name="Straight Arrow Connector 15">
            <a:extLst>
              <a:ext uri="{FF2B5EF4-FFF2-40B4-BE49-F238E27FC236}">
                <a16:creationId xmlns:a16="http://schemas.microsoft.com/office/drawing/2014/main" id="{07D02D40-D839-7CFE-B18D-140BD833E6A9}"/>
              </a:ext>
            </a:extLst>
          </p:cNvPr>
          <p:cNvCxnSpPr>
            <a:stCxn id="9" idx="2"/>
          </p:cNvCxnSpPr>
          <p:nvPr/>
        </p:nvCxnSpPr>
        <p:spPr>
          <a:xfrm flipH="1">
            <a:off x="5638798" y="2368416"/>
            <a:ext cx="1" cy="639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5F566B-CA55-2238-5F4C-809B1C47F6B6}"/>
              </a:ext>
            </a:extLst>
          </p:cNvPr>
          <p:cNvCxnSpPr>
            <a:stCxn id="10" idx="2"/>
            <a:endCxn id="11" idx="0"/>
          </p:cNvCxnSpPr>
          <p:nvPr/>
        </p:nvCxnSpPr>
        <p:spPr>
          <a:xfrm>
            <a:off x="5638798" y="3712959"/>
            <a:ext cx="0" cy="74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690E7F4-9A8D-71C6-E3CC-20BC6BA199DB}"/>
              </a:ext>
            </a:extLst>
          </p:cNvPr>
          <p:cNvCxnSpPr>
            <a:stCxn id="11" idx="2"/>
            <a:endCxn id="12" idx="0"/>
          </p:cNvCxnSpPr>
          <p:nvPr/>
        </p:nvCxnSpPr>
        <p:spPr>
          <a:xfrm>
            <a:off x="5638798" y="5167312"/>
            <a:ext cx="1" cy="73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51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137D-5251-76C6-4623-7D5D20D88AC8}"/>
              </a:ext>
            </a:extLst>
          </p:cNvPr>
          <p:cNvSpPr>
            <a:spLocks noGrp="1"/>
          </p:cNvSpPr>
          <p:nvPr>
            <p:ph type="title"/>
          </p:nvPr>
        </p:nvSpPr>
        <p:spPr>
          <a:xfrm>
            <a:off x="587188" y="0"/>
            <a:ext cx="10663518" cy="1460500"/>
          </a:xfrm>
        </p:spPr>
        <p:txBody>
          <a:bodyPr>
            <a:normAutofit/>
          </a:bodyPr>
          <a:lstStyle/>
          <a:p>
            <a:pPr algn="ctr"/>
            <a:r>
              <a:rPr lang="en-IN" sz="3600" b="1" dirty="0"/>
              <a:t>SAMPLE WORK</a:t>
            </a:r>
          </a:p>
        </p:txBody>
      </p:sp>
      <p:pic>
        <p:nvPicPr>
          <p:cNvPr id="7" name="Picture 6">
            <a:extLst>
              <a:ext uri="{FF2B5EF4-FFF2-40B4-BE49-F238E27FC236}">
                <a16:creationId xmlns:a16="http://schemas.microsoft.com/office/drawing/2014/main" id="{775E33FC-7942-43F5-C89E-242054A69607}"/>
              </a:ext>
            </a:extLst>
          </p:cNvPr>
          <p:cNvPicPr>
            <a:picLocks noChangeAspect="1"/>
          </p:cNvPicPr>
          <p:nvPr/>
        </p:nvPicPr>
        <p:blipFill rotWithShape="1">
          <a:blip r:embed="rId2"/>
          <a:srcRect t="24120" r="59779" b="21229"/>
          <a:stretch/>
        </p:blipFill>
        <p:spPr>
          <a:xfrm>
            <a:off x="7386918" y="1027764"/>
            <a:ext cx="4706470" cy="3920752"/>
          </a:xfrm>
          <a:prstGeom prst="rect">
            <a:avLst/>
          </a:prstGeom>
        </p:spPr>
      </p:pic>
      <p:pic>
        <p:nvPicPr>
          <p:cNvPr id="5" name="Content Placeholder 4">
            <a:extLst>
              <a:ext uri="{FF2B5EF4-FFF2-40B4-BE49-F238E27FC236}">
                <a16:creationId xmlns:a16="http://schemas.microsoft.com/office/drawing/2014/main" id="{9A2E1945-056F-6191-325F-6B51C996519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 r="44254" b="46781"/>
          <a:stretch/>
        </p:blipFill>
        <p:spPr>
          <a:xfrm>
            <a:off x="98612" y="1027764"/>
            <a:ext cx="7202727" cy="3920752"/>
          </a:xfrm>
        </p:spPr>
      </p:pic>
      <p:pic>
        <p:nvPicPr>
          <p:cNvPr id="11" name="Picture 10">
            <a:extLst>
              <a:ext uri="{FF2B5EF4-FFF2-40B4-BE49-F238E27FC236}">
                <a16:creationId xmlns:a16="http://schemas.microsoft.com/office/drawing/2014/main" id="{CDC388AC-A221-24EF-7EE8-3A242EE76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9070" y="3126077"/>
            <a:ext cx="3444538" cy="3223539"/>
          </a:xfrm>
          <a:prstGeom prst="rect">
            <a:avLst/>
          </a:prstGeom>
        </p:spPr>
      </p:pic>
    </p:spTree>
    <p:extLst>
      <p:ext uri="{BB962C8B-B14F-4D97-AF65-F5344CB8AC3E}">
        <p14:creationId xmlns:p14="http://schemas.microsoft.com/office/powerpoint/2010/main" val="239174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C9DF-4F10-2213-E633-FD3D9438A8CD}"/>
              </a:ext>
            </a:extLst>
          </p:cNvPr>
          <p:cNvSpPr>
            <a:spLocks noGrp="1"/>
          </p:cNvSpPr>
          <p:nvPr>
            <p:ph type="title"/>
          </p:nvPr>
        </p:nvSpPr>
        <p:spPr/>
        <p:txBody>
          <a:bodyPr/>
          <a:lstStyle/>
          <a:p>
            <a:pPr algn="ctr"/>
            <a:r>
              <a:rPr lang="en-IN" b="1" dirty="0"/>
              <a:t>FINAL OUTPUT</a:t>
            </a:r>
          </a:p>
        </p:txBody>
      </p:sp>
      <p:pic>
        <p:nvPicPr>
          <p:cNvPr id="5" name="Content Placeholder 4">
            <a:extLst>
              <a:ext uri="{FF2B5EF4-FFF2-40B4-BE49-F238E27FC236}">
                <a16:creationId xmlns:a16="http://schemas.microsoft.com/office/drawing/2014/main" id="{FA522CF6-801E-5B59-E99C-279FDD104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7296" y="1690688"/>
            <a:ext cx="3351305" cy="4527202"/>
          </a:xfrm>
        </p:spPr>
      </p:pic>
      <p:pic>
        <p:nvPicPr>
          <p:cNvPr id="7" name="Picture 6">
            <a:extLst>
              <a:ext uri="{FF2B5EF4-FFF2-40B4-BE49-F238E27FC236}">
                <a16:creationId xmlns:a16="http://schemas.microsoft.com/office/drawing/2014/main" id="{F0E26CA7-8747-4802-B1B4-C393262087A9}"/>
              </a:ext>
            </a:extLst>
          </p:cNvPr>
          <p:cNvPicPr>
            <a:picLocks noChangeAspect="1"/>
          </p:cNvPicPr>
          <p:nvPr/>
        </p:nvPicPr>
        <p:blipFill>
          <a:blip r:embed="rId3"/>
          <a:stretch>
            <a:fillRect/>
          </a:stretch>
        </p:blipFill>
        <p:spPr>
          <a:xfrm>
            <a:off x="1944931" y="1624617"/>
            <a:ext cx="3245634" cy="4557437"/>
          </a:xfrm>
          <a:prstGeom prst="rect">
            <a:avLst/>
          </a:prstGeom>
        </p:spPr>
      </p:pic>
      <p:sp>
        <p:nvSpPr>
          <p:cNvPr id="8" name="TextBox 7">
            <a:extLst>
              <a:ext uri="{FF2B5EF4-FFF2-40B4-BE49-F238E27FC236}">
                <a16:creationId xmlns:a16="http://schemas.microsoft.com/office/drawing/2014/main" id="{E49D3672-4C3F-8E65-DCCE-0FE06C671F66}"/>
              </a:ext>
            </a:extLst>
          </p:cNvPr>
          <p:cNvSpPr txBox="1"/>
          <p:nvPr/>
        </p:nvSpPr>
        <p:spPr>
          <a:xfrm>
            <a:off x="3227294" y="6123543"/>
            <a:ext cx="627095" cy="369332"/>
          </a:xfrm>
          <a:prstGeom prst="rect">
            <a:avLst/>
          </a:prstGeom>
          <a:noFill/>
        </p:spPr>
        <p:txBody>
          <a:bodyPr wrap="none" rtlCol="0">
            <a:spAutoFit/>
          </a:bodyPr>
          <a:lstStyle/>
          <a:p>
            <a:r>
              <a:rPr lang="en-IN" dirty="0"/>
              <a:t>Fig.1</a:t>
            </a:r>
          </a:p>
        </p:txBody>
      </p:sp>
      <p:sp>
        <p:nvSpPr>
          <p:cNvPr id="9" name="TextBox 8">
            <a:extLst>
              <a:ext uri="{FF2B5EF4-FFF2-40B4-BE49-F238E27FC236}">
                <a16:creationId xmlns:a16="http://schemas.microsoft.com/office/drawing/2014/main" id="{4D74CBEF-12EF-CE09-63A9-7C85701D7A60}"/>
              </a:ext>
            </a:extLst>
          </p:cNvPr>
          <p:cNvSpPr txBox="1"/>
          <p:nvPr/>
        </p:nvSpPr>
        <p:spPr>
          <a:xfrm>
            <a:off x="7270376" y="6182054"/>
            <a:ext cx="627095" cy="369332"/>
          </a:xfrm>
          <a:prstGeom prst="rect">
            <a:avLst/>
          </a:prstGeom>
          <a:noFill/>
        </p:spPr>
        <p:txBody>
          <a:bodyPr wrap="none" rtlCol="0">
            <a:spAutoFit/>
          </a:bodyPr>
          <a:lstStyle/>
          <a:p>
            <a:r>
              <a:rPr lang="en-IN" dirty="0"/>
              <a:t>Fig.2</a:t>
            </a:r>
          </a:p>
        </p:txBody>
      </p:sp>
    </p:spTree>
    <p:extLst>
      <p:ext uri="{BB962C8B-B14F-4D97-AF65-F5344CB8AC3E}">
        <p14:creationId xmlns:p14="http://schemas.microsoft.com/office/powerpoint/2010/main" val="344999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7DD0-B94E-D5C0-DC2C-E2EB7940541E}"/>
              </a:ext>
            </a:extLst>
          </p:cNvPr>
          <p:cNvSpPr>
            <a:spLocks noGrp="1"/>
          </p:cNvSpPr>
          <p:nvPr>
            <p:ph type="title"/>
          </p:nvPr>
        </p:nvSpPr>
        <p:spPr/>
        <p:txBody>
          <a:bodyPr/>
          <a:lstStyle/>
          <a:p>
            <a:r>
              <a:rPr lang="en-IN" dirty="0"/>
              <a:t>Work Flow</a:t>
            </a:r>
          </a:p>
        </p:txBody>
      </p:sp>
      <p:pic>
        <p:nvPicPr>
          <p:cNvPr id="5" name="Content Placeholder 4">
            <a:extLst>
              <a:ext uri="{FF2B5EF4-FFF2-40B4-BE49-F238E27FC236}">
                <a16:creationId xmlns:a16="http://schemas.microsoft.com/office/drawing/2014/main" id="{F75B54ED-D7E5-C036-793C-6BA0A2084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26" y="1538755"/>
            <a:ext cx="9533912" cy="4351338"/>
          </a:xfrm>
        </p:spPr>
      </p:pic>
    </p:spTree>
    <p:extLst>
      <p:ext uri="{BB962C8B-B14F-4D97-AF65-F5344CB8AC3E}">
        <p14:creationId xmlns:p14="http://schemas.microsoft.com/office/powerpoint/2010/main" val="3702707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10197</TotalTime>
  <Words>918</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Calibri Light</vt:lpstr>
      <vt:lpstr>Courier New</vt:lpstr>
      <vt:lpstr>Eudoxus Sans</vt:lpstr>
      <vt:lpstr>IBM Plex Sans Devanagari</vt:lpstr>
      <vt:lpstr>p22-mackinac-pro</vt:lpstr>
      <vt:lpstr>Segoe UI</vt:lpstr>
      <vt:lpstr>Söhne</vt:lpstr>
      <vt:lpstr>Times New Roman</vt:lpstr>
      <vt:lpstr>Office Theme</vt:lpstr>
      <vt:lpstr>UniGuide: An AI-Powered Virtual University Assistant for Instant Information Access </vt:lpstr>
      <vt:lpstr>ABSTRACT</vt:lpstr>
      <vt:lpstr>INTRODUCTION</vt:lpstr>
      <vt:lpstr>PAPERS REFERRED(IEEE)</vt:lpstr>
      <vt:lpstr>PROBLEM IDENTIFIED</vt:lpstr>
      <vt:lpstr>MODULES</vt:lpstr>
      <vt:lpstr>SAMPLE WORK</vt:lpstr>
      <vt:lpstr>FINAL OUTPUT</vt:lpstr>
      <vt:lpstr>Work Flow</vt:lpstr>
      <vt:lpstr>CONFERENCE</vt:lpstr>
      <vt:lpstr>SOFTWARE &amp; HARDWARE REQUIREMENTS</vt:lpstr>
      <vt:lpstr>ALGORITHM</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UniGuide: An AI-Powered Virtual University Assistant for Instant Information Access</dc:title>
  <dc:creator>Sanjay D</dc:creator>
  <cp:lastModifiedBy>Sanjay D</cp:lastModifiedBy>
  <cp:revision>13</cp:revision>
  <dcterms:created xsi:type="dcterms:W3CDTF">2023-09-10T05:47:24Z</dcterms:created>
  <dcterms:modified xsi:type="dcterms:W3CDTF">2024-05-27T12:44:33Z</dcterms:modified>
</cp:coreProperties>
</file>