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6"/>
  </p:notesMasterIdLst>
  <p:handoutMasterIdLst>
    <p:handoutMasterId r:id="rId17"/>
  </p:handoutMasterIdLst>
  <p:sldIdLst>
    <p:sldId id="290" r:id="rId2"/>
    <p:sldId id="345" r:id="rId3"/>
    <p:sldId id="349" r:id="rId4"/>
    <p:sldId id="350" r:id="rId5"/>
    <p:sldId id="346" r:id="rId6"/>
    <p:sldId id="351" r:id="rId7"/>
    <p:sldId id="347" r:id="rId8"/>
    <p:sldId id="353" r:id="rId9"/>
    <p:sldId id="354" r:id="rId10"/>
    <p:sldId id="352" r:id="rId11"/>
    <p:sldId id="355" r:id="rId12"/>
    <p:sldId id="348" r:id="rId13"/>
    <p:sldId id="356" r:id="rId14"/>
    <p:sldId id="337" r:id="rId15"/>
  </p:sldIdLst>
  <p:sldSz cx="9906000" cy="6858000" type="A4"/>
  <p:notesSz cx="6670675" cy="9929813"/>
  <p:defaultTextStyle>
    <a:defPPr>
      <a:defRPr lang="de-DE"/>
    </a:defPPr>
    <a:lvl1pPr algn="l" rtl="0" eaLnBrk="0" fontAlgn="base" hangingPunct="0">
      <a:spcBef>
        <a:spcPct val="0"/>
      </a:spcBef>
      <a:spcAft>
        <a:spcPct val="0"/>
      </a:spcAft>
      <a:defRPr sz="2400" kern="1200">
        <a:solidFill>
          <a:srgbClr val="FFFF99"/>
        </a:solidFill>
        <a:latin typeface="Arial" charset="0"/>
        <a:ea typeface="+mn-ea"/>
        <a:cs typeface="+mn-cs"/>
      </a:defRPr>
    </a:lvl1pPr>
    <a:lvl2pPr marL="457200" algn="l" rtl="0" eaLnBrk="0" fontAlgn="base" hangingPunct="0">
      <a:spcBef>
        <a:spcPct val="0"/>
      </a:spcBef>
      <a:spcAft>
        <a:spcPct val="0"/>
      </a:spcAft>
      <a:defRPr sz="2400" kern="1200">
        <a:solidFill>
          <a:srgbClr val="FFFF99"/>
        </a:solidFill>
        <a:latin typeface="Arial" charset="0"/>
        <a:ea typeface="+mn-ea"/>
        <a:cs typeface="+mn-cs"/>
      </a:defRPr>
    </a:lvl2pPr>
    <a:lvl3pPr marL="914400" algn="l" rtl="0" eaLnBrk="0" fontAlgn="base" hangingPunct="0">
      <a:spcBef>
        <a:spcPct val="0"/>
      </a:spcBef>
      <a:spcAft>
        <a:spcPct val="0"/>
      </a:spcAft>
      <a:defRPr sz="2400" kern="1200">
        <a:solidFill>
          <a:srgbClr val="FFFF99"/>
        </a:solidFill>
        <a:latin typeface="Arial" charset="0"/>
        <a:ea typeface="+mn-ea"/>
        <a:cs typeface="+mn-cs"/>
      </a:defRPr>
    </a:lvl3pPr>
    <a:lvl4pPr marL="1371600" algn="l" rtl="0" eaLnBrk="0" fontAlgn="base" hangingPunct="0">
      <a:spcBef>
        <a:spcPct val="0"/>
      </a:spcBef>
      <a:spcAft>
        <a:spcPct val="0"/>
      </a:spcAft>
      <a:defRPr sz="2400" kern="1200">
        <a:solidFill>
          <a:srgbClr val="FFFF99"/>
        </a:solidFill>
        <a:latin typeface="Arial" charset="0"/>
        <a:ea typeface="+mn-ea"/>
        <a:cs typeface="+mn-cs"/>
      </a:defRPr>
    </a:lvl4pPr>
    <a:lvl5pPr marL="1828800" algn="l" rtl="0" eaLnBrk="0" fontAlgn="base" hangingPunct="0">
      <a:spcBef>
        <a:spcPct val="0"/>
      </a:spcBef>
      <a:spcAft>
        <a:spcPct val="0"/>
      </a:spcAft>
      <a:defRPr sz="2400" kern="1200">
        <a:solidFill>
          <a:srgbClr val="FFFF99"/>
        </a:solidFill>
        <a:latin typeface="Arial" charset="0"/>
        <a:ea typeface="+mn-ea"/>
        <a:cs typeface="+mn-cs"/>
      </a:defRPr>
    </a:lvl5pPr>
    <a:lvl6pPr marL="2286000" algn="l" defTabSz="914400" rtl="0" eaLnBrk="1" latinLnBrk="0" hangingPunct="1">
      <a:defRPr sz="2400" kern="1200">
        <a:solidFill>
          <a:srgbClr val="FFFF99"/>
        </a:solidFill>
        <a:latin typeface="Arial" charset="0"/>
        <a:ea typeface="+mn-ea"/>
        <a:cs typeface="+mn-cs"/>
      </a:defRPr>
    </a:lvl6pPr>
    <a:lvl7pPr marL="2743200" algn="l" defTabSz="914400" rtl="0" eaLnBrk="1" latinLnBrk="0" hangingPunct="1">
      <a:defRPr sz="2400" kern="1200">
        <a:solidFill>
          <a:srgbClr val="FFFF99"/>
        </a:solidFill>
        <a:latin typeface="Arial" charset="0"/>
        <a:ea typeface="+mn-ea"/>
        <a:cs typeface="+mn-cs"/>
      </a:defRPr>
    </a:lvl7pPr>
    <a:lvl8pPr marL="3200400" algn="l" defTabSz="914400" rtl="0" eaLnBrk="1" latinLnBrk="0" hangingPunct="1">
      <a:defRPr sz="2400" kern="1200">
        <a:solidFill>
          <a:srgbClr val="FFFF99"/>
        </a:solidFill>
        <a:latin typeface="Arial" charset="0"/>
        <a:ea typeface="+mn-ea"/>
        <a:cs typeface="+mn-cs"/>
      </a:defRPr>
    </a:lvl8pPr>
    <a:lvl9pPr marL="3657600" algn="l" defTabSz="914400" rtl="0" eaLnBrk="1" latinLnBrk="0" hangingPunct="1">
      <a:defRPr sz="2400" kern="1200">
        <a:solidFill>
          <a:srgbClr val="FFFF99"/>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366FF"/>
    <a:srgbClr val="6666FF"/>
    <a:srgbClr val="6699FF"/>
    <a:srgbClr val="C0C0C0"/>
    <a:srgbClr val="0033CC"/>
    <a:srgbClr val="0000CC"/>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5" autoAdjust="0"/>
    <p:restoredTop sz="86364" autoAdjust="0"/>
  </p:normalViewPr>
  <p:slideViewPr>
    <p:cSldViewPr snapToGrid="0" snapToObjects="1">
      <p:cViewPr varScale="1">
        <p:scale>
          <a:sx n="71" d="100"/>
          <a:sy n="71" d="100"/>
        </p:scale>
        <p:origin x="946" y="5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4" d="100"/>
          <a:sy n="94" d="100"/>
        </p:scale>
        <p:origin x="-3732"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328613" y="0"/>
            <a:ext cx="2890837" cy="495300"/>
          </a:xfrm>
          <a:prstGeom prst="rect">
            <a:avLst/>
          </a:prstGeom>
          <a:noFill/>
          <a:ln w="9525">
            <a:noFill/>
            <a:miter lim="800000"/>
            <a:headEnd/>
            <a:tailEnd/>
          </a:ln>
          <a:effectLst/>
        </p:spPr>
        <p:txBody>
          <a:bodyPr vert="horz" wrap="square" lIns="92038" tIns="46018" rIns="92038" bIns="46018" numCol="1" anchor="t" anchorCtr="0" compatLnSpc="1">
            <a:prstTxWarp prst="textNoShape">
              <a:avLst/>
            </a:prstTxWarp>
          </a:bodyPr>
          <a:lstStyle>
            <a:lvl1pPr defTabSz="920750">
              <a:defRPr sz="1000">
                <a:solidFill>
                  <a:schemeClr val="tx1"/>
                </a:solidFill>
                <a:latin typeface="AvantGarde Bk BT" pitchFamily="34" charset="0"/>
              </a:defRPr>
            </a:lvl1pPr>
          </a:lstStyle>
          <a:p>
            <a:r>
              <a:rPr lang="de-DE" dirty="0" err="1"/>
              <a:t>HfT</a:t>
            </a:r>
            <a:r>
              <a:rPr lang="de-DE" dirty="0"/>
              <a:t> Stuttgart</a:t>
            </a:r>
            <a:endParaRPr lang="de-DE" sz="1100" dirty="0">
              <a:latin typeface="Times New Roman" pitchFamily="18" charset="0"/>
            </a:endParaRPr>
          </a:p>
        </p:txBody>
      </p:sp>
      <p:sp>
        <p:nvSpPr>
          <p:cNvPr id="20484" name="Rectangle 4"/>
          <p:cNvSpPr>
            <a:spLocks noGrp="1" noChangeArrowheads="1"/>
          </p:cNvSpPr>
          <p:nvPr>
            <p:ph type="ftr" sz="quarter" idx="2"/>
          </p:nvPr>
        </p:nvSpPr>
        <p:spPr bwMode="auto">
          <a:xfrm>
            <a:off x="315913" y="9224963"/>
            <a:ext cx="4376737" cy="414337"/>
          </a:xfrm>
          <a:prstGeom prst="rect">
            <a:avLst/>
          </a:prstGeom>
          <a:noFill/>
          <a:ln w="9525">
            <a:noFill/>
            <a:miter lim="800000"/>
            <a:headEnd/>
            <a:tailEnd/>
          </a:ln>
          <a:effectLst/>
        </p:spPr>
        <p:txBody>
          <a:bodyPr vert="horz" wrap="square" lIns="92038" tIns="46018" rIns="92038" bIns="46018" numCol="1" anchor="b" anchorCtr="0" compatLnSpc="1">
            <a:prstTxWarp prst="textNoShape">
              <a:avLst/>
            </a:prstTxWarp>
          </a:bodyPr>
          <a:lstStyle>
            <a:lvl1pPr defTabSz="920750">
              <a:defRPr sz="1000">
                <a:solidFill>
                  <a:schemeClr val="tx1"/>
                </a:solidFill>
                <a:latin typeface="AvantGarde Bk BT" pitchFamily="34" charset="0"/>
              </a:defRPr>
            </a:lvl1pPr>
          </a:lstStyle>
          <a:p>
            <a:r>
              <a:rPr lang="de-DE" dirty="0"/>
              <a:t>© 2013 Prof. Dr. Ralf Kramer</a:t>
            </a:r>
            <a:br>
              <a:rPr lang="de-DE" dirty="0"/>
            </a:br>
            <a:r>
              <a:rPr lang="de-DE" dirty="0"/>
              <a:t>Hochschule für Technik Stuttgart</a:t>
            </a:r>
            <a:endParaRPr lang="de-DE" sz="1100" dirty="0">
              <a:latin typeface="Times New Roman" pitchFamily="18" charset="0"/>
            </a:endParaRPr>
          </a:p>
        </p:txBody>
      </p:sp>
      <p:sp>
        <p:nvSpPr>
          <p:cNvPr id="20485" name="Rectangle 5"/>
          <p:cNvSpPr>
            <a:spLocks noGrp="1" noChangeArrowheads="1"/>
          </p:cNvSpPr>
          <p:nvPr>
            <p:ph type="sldNum" sz="quarter" idx="3"/>
          </p:nvPr>
        </p:nvSpPr>
        <p:spPr bwMode="auto">
          <a:xfrm>
            <a:off x="5043488" y="9269413"/>
            <a:ext cx="1198562" cy="506412"/>
          </a:xfrm>
          <a:prstGeom prst="rect">
            <a:avLst/>
          </a:prstGeom>
          <a:noFill/>
          <a:ln w="9525">
            <a:noFill/>
            <a:miter lim="800000"/>
            <a:headEnd/>
            <a:tailEnd/>
          </a:ln>
          <a:effectLst/>
        </p:spPr>
        <p:txBody>
          <a:bodyPr vert="horz" wrap="square" lIns="92038" tIns="46018" rIns="92038" bIns="46018" numCol="1" anchor="b" anchorCtr="0" compatLnSpc="1">
            <a:prstTxWarp prst="textNoShape">
              <a:avLst/>
            </a:prstTxWarp>
          </a:bodyPr>
          <a:lstStyle>
            <a:lvl1pPr algn="r" defTabSz="920750">
              <a:defRPr sz="1100">
                <a:solidFill>
                  <a:schemeClr val="tx1"/>
                </a:solidFill>
                <a:latin typeface="Times New Roman" pitchFamily="18" charset="0"/>
              </a:defRPr>
            </a:lvl1pPr>
          </a:lstStyle>
          <a:p>
            <a:r>
              <a:rPr lang="de-DE" sz="1000">
                <a:latin typeface="AvantGarde Bk BT" pitchFamily="34" charset="0"/>
              </a:rPr>
              <a:t>Blatt </a:t>
            </a:r>
            <a:fld id="{70656853-F1ED-4492-BCF5-520134BFFBA0}" type="slidenum">
              <a:rPr lang="de-DE" sz="1000">
                <a:latin typeface="AvantGarde Bk BT" pitchFamily="34" charset="0"/>
              </a:rPr>
              <a:pPr/>
              <a:t>‹#›</a:t>
            </a:fld>
            <a:endParaRPr lang="de-DE"/>
          </a:p>
          <a:p>
            <a:endParaRPr lang="de-DE"/>
          </a:p>
        </p:txBody>
      </p:sp>
      <p:sp>
        <p:nvSpPr>
          <p:cNvPr id="20488" name="Rectangle 8"/>
          <p:cNvSpPr>
            <a:spLocks noChangeArrowheads="1"/>
          </p:cNvSpPr>
          <p:nvPr/>
        </p:nvSpPr>
        <p:spPr bwMode="auto">
          <a:xfrm>
            <a:off x="3378200" y="0"/>
            <a:ext cx="2890838" cy="495300"/>
          </a:xfrm>
          <a:prstGeom prst="rect">
            <a:avLst/>
          </a:prstGeom>
          <a:noFill/>
          <a:ln w="9525">
            <a:noFill/>
            <a:miter lim="800000"/>
            <a:headEnd/>
            <a:tailEnd/>
          </a:ln>
          <a:effectLst/>
        </p:spPr>
        <p:txBody>
          <a:bodyPr lIns="92038" tIns="46018" rIns="92038" bIns="46018"/>
          <a:lstStyle/>
          <a:p>
            <a:pPr algn="r" defTabSz="920750"/>
            <a:r>
              <a:rPr lang="de-DE" sz="1000">
                <a:solidFill>
                  <a:schemeClr val="tx1"/>
                </a:solidFill>
                <a:latin typeface="AvantGarde Bk BT" pitchFamily="34" charset="0"/>
              </a:rPr>
              <a:t>Datum</a:t>
            </a:r>
            <a:endParaRPr lang="de-DE" sz="1100">
              <a:solidFill>
                <a:schemeClr val="tx1"/>
              </a:solidFill>
              <a:latin typeface="Times New Roman" pitchFamily="18" charset="0"/>
            </a:endParaRPr>
          </a:p>
        </p:txBody>
      </p:sp>
      <p:sp>
        <p:nvSpPr>
          <p:cNvPr id="20489" name="Line 9"/>
          <p:cNvSpPr>
            <a:spLocks noChangeShapeType="1"/>
          </p:cNvSpPr>
          <p:nvPr/>
        </p:nvSpPr>
        <p:spPr bwMode="auto">
          <a:xfrm>
            <a:off x="0" y="342900"/>
            <a:ext cx="6859588" cy="0"/>
          </a:xfrm>
          <a:prstGeom prst="line">
            <a:avLst/>
          </a:prstGeom>
          <a:noFill/>
          <a:ln w="9525">
            <a:solidFill>
              <a:srgbClr val="000000"/>
            </a:solidFill>
            <a:round/>
            <a:headEnd/>
            <a:tailEnd/>
          </a:ln>
          <a:effectLst/>
        </p:spPr>
        <p:txBody>
          <a:bodyPr wrap="none" lIns="90000" tIns="46800" rIns="90000" bIns="46800" anchor="ctr">
            <a:spAutoFit/>
          </a:bodyPr>
          <a:lstStyle/>
          <a:p>
            <a:endParaRPr lang="de-DE"/>
          </a:p>
        </p:txBody>
      </p:sp>
      <p:sp>
        <p:nvSpPr>
          <p:cNvPr id="20490" name="Line 10"/>
          <p:cNvSpPr>
            <a:spLocks noChangeShapeType="1"/>
          </p:cNvSpPr>
          <p:nvPr/>
        </p:nvSpPr>
        <p:spPr bwMode="auto">
          <a:xfrm>
            <a:off x="-411163" y="9120188"/>
            <a:ext cx="7316788" cy="0"/>
          </a:xfrm>
          <a:prstGeom prst="line">
            <a:avLst/>
          </a:prstGeom>
          <a:noFill/>
          <a:ln w="9525">
            <a:solidFill>
              <a:srgbClr val="000000"/>
            </a:solidFill>
            <a:round/>
            <a:headEnd/>
            <a:tailEnd/>
          </a:ln>
          <a:effectLst/>
        </p:spPr>
        <p:txBody>
          <a:bodyPr wrap="none" lIns="90000" tIns="46800" rIns="90000" bIns="46800" anchor="ctr">
            <a:spAutoFit/>
          </a:bodyPr>
          <a:lstStyle/>
          <a:p>
            <a:endParaRPr lang="de-DE"/>
          </a:p>
        </p:txBody>
      </p:sp>
    </p:spTree>
    <p:extLst>
      <p:ext uri="{BB962C8B-B14F-4D97-AF65-F5344CB8AC3E}">
        <p14:creationId xmlns:p14="http://schemas.microsoft.com/office/powerpoint/2010/main" val="2030064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5300"/>
          </a:xfrm>
          <a:prstGeom prst="rect">
            <a:avLst/>
          </a:prstGeom>
          <a:noFill/>
          <a:ln w="9525">
            <a:noFill/>
            <a:miter lim="800000"/>
            <a:headEnd/>
            <a:tailEnd/>
          </a:ln>
          <a:effectLst/>
        </p:spPr>
        <p:txBody>
          <a:bodyPr vert="horz" wrap="square" lIns="92038" tIns="46018" rIns="92038" bIns="46018" numCol="1" anchor="t" anchorCtr="0" compatLnSpc="1">
            <a:prstTxWarp prst="textNoShape">
              <a:avLst/>
            </a:prstTxWarp>
          </a:bodyPr>
          <a:lstStyle>
            <a:lvl1pPr defTabSz="920750">
              <a:defRPr sz="1100">
                <a:solidFill>
                  <a:schemeClr val="tx1"/>
                </a:solidFill>
                <a:latin typeface="Arial" pitchFamily="34" charset="0"/>
                <a:cs typeface="Arial" pitchFamily="34" charset="0"/>
              </a:defRPr>
            </a:lvl1pPr>
          </a:lstStyle>
          <a:p>
            <a:r>
              <a:rPr lang="de-DE" dirty="0" err="1"/>
              <a:t>HfT</a:t>
            </a:r>
            <a:r>
              <a:rPr lang="de-DE" dirty="0"/>
              <a:t> Stuttgart</a:t>
            </a:r>
          </a:p>
        </p:txBody>
      </p:sp>
      <p:sp>
        <p:nvSpPr>
          <p:cNvPr id="4099" name="Rectangle 3"/>
          <p:cNvSpPr>
            <a:spLocks noGrp="1" noChangeArrowheads="1"/>
          </p:cNvSpPr>
          <p:nvPr>
            <p:ph type="dt" idx="1"/>
          </p:nvPr>
        </p:nvSpPr>
        <p:spPr bwMode="auto">
          <a:xfrm>
            <a:off x="3781425" y="0"/>
            <a:ext cx="2889250" cy="495300"/>
          </a:xfrm>
          <a:prstGeom prst="rect">
            <a:avLst/>
          </a:prstGeom>
          <a:noFill/>
          <a:ln w="9525">
            <a:noFill/>
            <a:miter lim="800000"/>
            <a:headEnd/>
            <a:tailEnd/>
          </a:ln>
          <a:effectLst/>
        </p:spPr>
        <p:txBody>
          <a:bodyPr vert="horz" wrap="square" lIns="92038" tIns="46018" rIns="92038" bIns="46018" numCol="1" anchor="t" anchorCtr="0" compatLnSpc="1">
            <a:prstTxWarp prst="textNoShape">
              <a:avLst/>
            </a:prstTxWarp>
          </a:bodyPr>
          <a:lstStyle>
            <a:lvl1pPr algn="r" defTabSz="920750">
              <a:defRPr sz="1100">
                <a:solidFill>
                  <a:schemeClr val="tx1"/>
                </a:solidFill>
                <a:latin typeface="Arial" pitchFamily="34" charset="0"/>
                <a:cs typeface="Arial" pitchFamily="34" charset="0"/>
              </a:defRPr>
            </a:lvl1pPr>
          </a:lstStyle>
          <a:p>
            <a:endParaRPr lang="de-DE" dirty="0"/>
          </a:p>
        </p:txBody>
      </p:sp>
      <p:sp>
        <p:nvSpPr>
          <p:cNvPr id="4100" name="Rectangle 4"/>
          <p:cNvSpPr>
            <a:spLocks noGrp="1" noRot="1" noChangeAspect="1" noChangeArrowheads="1" noTextEdit="1"/>
          </p:cNvSpPr>
          <p:nvPr>
            <p:ph type="sldImg" idx="2"/>
          </p:nvPr>
        </p:nvSpPr>
        <p:spPr bwMode="auto">
          <a:xfrm>
            <a:off x="647700" y="746125"/>
            <a:ext cx="5376863" cy="3722688"/>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889000" y="4716463"/>
            <a:ext cx="4892675" cy="4467225"/>
          </a:xfrm>
          <a:prstGeom prst="rect">
            <a:avLst/>
          </a:prstGeom>
          <a:noFill/>
          <a:ln w="9525">
            <a:noFill/>
            <a:miter lim="800000"/>
            <a:headEnd/>
            <a:tailEnd/>
          </a:ln>
          <a:effectLst/>
        </p:spPr>
        <p:txBody>
          <a:bodyPr vert="horz" wrap="square" lIns="92038" tIns="46018" rIns="92038" bIns="46018"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9434513"/>
            <a:ext cx="2889250" cy="495300"/>
          </a:xfrm>
          <a:prstGeom prst="rect">
            <a:avLst/>
          </a:prstGeom>
          <a:noFill/>
          <a:ln w="9525">
            <a:noFill/>
            <a:miter lim="800000"/>
            <a:headEnd/>
            <a:tailEnd/>
          </a:ln>
          <a:effectLst/>
        </p:spPr>
        <p:txBody>
          <a:bodyPr vert="horz" wrap="square" lIns="92038" tIns="46018" rIns="92038" bIns="46018" numCol="1" anchor="b" anchorCtr="0" compatLnSpc="1">
            <a:prstTxWarp prst="textNoShape">
              <a:avLst/>
            </a:prstTxWarp>
          </a:bodyPr>
          <a:lstStyle>
            <a:lvl1pPr defTabSz="920750">
              <a:defRPr sz="1100">
                <a:solidFill>
                  <a:schemeClr val="tx1"/>
                </a:solidFill>
                <a:latin typeface="Arial" pitchFamily="34" charset="0"/>
                <a:cs typeface="Arial" pitchFamily="34" charset="0"/>
              </a:defRPr>
            </a:lvl1pPr>
          </a:lstStyle>
          <a:p>
            <a:r>
              <a:rPr lang="de-DE" dirty="0"/>
              <a:t>© 2013 Prof. Dr. Ralf Kramer</a:t>
            </a:r>
          </a:p>
        </p:txBody>
      </p:sp>
      <p:sp>
        <p:nvSpPr>
          <p:cNvPr id="4103" name="Rectangle 7"/>
          <p:cNvSpPr>
            <a:spLocks noGrp="1" noChangeArrowheads="1"/>
          </p:cNvSpPr>
          <p:nvPr>
            <p:ph type="sldNum" sz="quarter" idx="5"/>
          </p:nvPr>
        </p:nvSpPr>
        <p:spPr bwMode="auto">
          <a:xfrm>
            <a:off x="3781425" y="9434513"/>
            <a:ext cx="2889250" cy="495300"/>
          </a:xfrm>
          <a:prstGeom prst="rect">
            <a:avLst/>
          </a:prstGeom>
          <a:noFill/>
          <a:ln w="9525">
            <a:noFill/>
            <a:miter lim="800000"/>
            <a:headEnd/>
            <a:tailEnd/>
          </a:ln>
          <a:effectLst/>
        </p:spPr>
        <p:txBody>
          <a:bodyPr vert="horz" wrap="square" lIns="92038" tIns="46018" rIns="92038" bIns="46018" numCol="1" anchor="b" anchorCtr="0" compatLnSpc="1">
            <a:prstTxWarp prst="textNoShape">
              <a:avLst/>
            </a:prstTxWarp>
          </a:bodyPr>
          <a:lstStyle>
            <a:lvl1pPr algn="r" defTabSz="920750">
              <a:defRPr sz="1100">
                <a:solidFill>
                  <a:schemeClr val="tx1"/>
                </a:solidFill>
                <a:latin typeface="Arial" pitchFamily="34" charset="0"/>
                <a:cs typeface="Arial" pitchFamily="34" charset="0"/>
              </a:defRPr>
            </a:lvl1pPr>
          </a:lstStyle>
          <a:p>
            <a:fld id="{E90FA080-943E-41CD-8CE1-E94C92EA2D63}" type="slidenum">
              <a:rPr lang="de-DE" smtClean="0"/>
              <a:pPr/>
              <a:t>‹#›</a:t>
            </a:fld>
            <a:endParaRPr lang="de-DE" dirty="0"/>
          </a:p>
        </p:txBody>
      </p:sp>
    </p:spTree>
    <p:extLst>
      <p:ext uri="{BB962C8B-B14F-4D97-AF65-F5344CB8AC3E}">
        <p14:creationId xmlns:p14="http://schemas.microsoft.com/office/powerpoint/2010/main" val="10242744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HfT Stuttgart</a:t>
            </a:r>
          </a:p>
        </p:txBody>
      </p:sp>
      <p:sp>
        <p:nvSpPr>
          <p:cNvPr id="5" name="Rectangle 6"/>
          <p:cNvSpPr>
            <a:spLocks noGrp="1" noChangeArrowheads="1"/>
          </p:cNvSpPr>
          <p:nvPr>
            <p:ph type="ftr" sz="quarter" idx="4"/>
          </p:nvPr>
        </p:nvSpPr>
        <p:spPr>
          <a:ln/>
        </p:spPr>
        <p:txBody>
          <a:bodyPr/>
          <a:lstStyle/>
          <a:p>
            <a:r>
              <a:rPr lang="de-DE" dirty="0"/>
              <a:t>© 2013 Prof. Dr. Ralf Kramer</a:t>
            </a:r>
          </a:p>
        </p:txBody>
      </p:sp>
      <p:sp>
        <p:nvSpPr>
          <p:cNvPr id="6" name="Rectangle 7"/>
          <p:cNvSpPr>
            <a:spLocks noGrp="1" noChangeArrowheads="1"/>
          </p:cNvSpPr>
          <p:nvPr>
            <p:ph type="sldNum" sz="quarter" idx="5"/>
          </p:nvPr>
        </p:nvSpPr>
        <p:spPr>
          <a:ln/>
        </p:spPr>
        <p:txBody>
          <a:bodyPr/>
          <a:lstStyle/>
          <a:p>
            <a:fld id="{39729B6A-E600-4468-92F5-2260FE76C379}" type="slidenum">
              <a:rPr lang="de-DE"/>
              <a:pPr/>
              <a:t>1</a:t>
            </a:fld>
            <a:endParaRPr lang="de-DE"/>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a:t>
            </a:r>
            <a:endParaRPr lang="en-DE" dirty="0"/>
          </a:p>
        </p:txBody>
      </p:sp>
      <p:sp>
        <p:nvSpPr>
          <p:cNvPr id="4" name="Header Placeholder 3"/>
          <p:cNvSpPr>
            <a:spLocks noGrp="1"/>
          </p:cNvSpPr>
          <p:nvPr>
            <p:ph type="hdr" sz="quarter"/>
          </p:nvPr>
        </p:nvSpPr>
        <p:spPr/>
        <p:txBody>
          <a:bodyPr/>
          <a:lstStyle/>
          <a:p>
            <a:r>
              <a:rPr lang="de-DE"/>
              <a:t>HfT Stuttgart</a:t>
            </a:r>
            <a:endParaRPr lang="de-DE" dirty="0"/>
          </a:p>
        </p:txBody>
      </p:sp>
      <p:sp>
        <p:nvSpPr>
          <p:cNvPr id="5" name="Footer Placeholder 4"/>
          <p:cNvSpPr>
            <a:spLocks noGrp="1"/>
          </p:cNvSpPr>
          <p:nvPr>
            <p:ph type="ftr" sz="quarter" idx="4"/>
          </p:nvPr>
        </p:nvSpPr>
        <p:spPr/>
        <p:txBody>
          <a:bodyPr/>
          <a:lstStyle/>
          <a:p>
            <a:r>
              <a:rPr lang="de-DE"/>
              <a:t>© 2013 Prof. Dr. Ralf Kramer</a:t>
            </a:r>
            <a:endParaRPr lang="de-DE" dirty="0"/>
          </a:p>
        </p:txBody>
      </p:sp>
      <p:sp>
        <p:nvSpPr>
          <p:cNvPr id="6" name="Slide Number Placeholder 5"/>
          <p:cNvSpPr>
            <a:spLocks noGrp="1"/>
          </p:cNvSpPr>
          <p:nvPr>
            <p:ph type="sldNum" sz="quarter" idx="5"/>
          </p:nvPr>
        </p:nvSpPr>
        <p:spPr/>
        <p:txBody>
          <a:bodyPr/>
          <a:lstStyle/>
          <a:p>
            <a:fld id="{E90FA080-943E-41CD-8CE1-E94C92EA2D63}" type="slidenum">
              <a:rPr lang="de-DE" smtClean="0"/>
              <a:pPr/>
              <a:t>2</a:t>
            </a:fld>
            <a:endParaRPr lang="de-DE" dirty="0"/>
          </a:p>
        </p:txBody>
      </p:sp>
    </p:spTree>
    <p:extLst>
      <p:ext uri="{BB962C8B-B14F-4D97-AF65-F5344CB8AC3E}">
        <p14:creationId xmlns:p14="http://schemas.microsoft.com/office/powerpoint/2010/main" val="44335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gn="l">
              <a:buAutoNum type="arabicPeriod"/>
            </a:pPr>
            <a:r>
              <a:rPr lang="en-GB" sz="1800" b="0" i="0" u="none" strike="noStrike" baseline="0" dirty="0">
                <a:latin typeface="NimbusRomNo9L-Regu"/>
              </a:rPr>
              <a:t>According to PMI (</a:t>
            </a:r>
            <a:r>
              <a:rPr lang="en-IN" sz="2800" b="0" i="0" dirty="0">
                <a:solidFill>
                  <a:srgbClr val="E8E8E8"/>
                </a:solidFill>
                <a:effectLst/>
                <a:highlight>
                  <a:srgbClr val="1F1F1F"/>
                </a:highlight>
                <a:latin typeface="Google Sans"/>
              </a:rPr>
              <a:t>Project Management Institute)</a:t>
            </a:r>
            <a:r>
              <a:rPr lang="en-GB" sz="1800" b="0" i="0" u="none" strike="noStrike" baseline="0" dirty="0">
                <a:latin typeface="NimbusRomNo9L-Regu"/>
              </a:rPr>
              <a:t> (2018), projects are defined as efforts or undertakings committed to deliver goods and/or services, often involving clients, stakeholders, users, customers, project managers and many other participants.</a:t>
            </a:r>
          </a:p>
          <a:p>
            <a:pPr marL="342900" indent="-342900" algn="l">
              <a:buAutoNum type="arabicPeriod"/>
            </a:pPr>
            <a:r>
              <a:rPr lang="en-GB" sz="1800" b="0" i="0" u="none" strike="noStrike" baseline="0" dirty="0">
                <a:latin typeface="NimbusRomNo9L-Regu"/>
              </a:rPr>
              <a:t>Public sector projects are characterized as large undertakings employing more than 500 peoples, often called as public workers. </a:t>
            </a:r>
          </a:p>
          <a:p>
            <a:pPr marL="342900" indent="-342900" algn="l">
              <a:buAutoNum type="arabicPeriod"/>
            </a:pPr>
            <a:r>
              <a:rPr lang="en-GB" sz="1800" b="0" i="0" u="none" strike="noStrike" baseline="0" dirty="0">
                <a:latin typeface="NimbusRomNo9L-Regu"/>
              </a:rPr>
              <a:t>They are greatly influenced by regulations, bureaucracy, politics, and sometimes private firms.</a:t>
            </a:r>
          </a:p>
          <a:p>
            <a:pPr marL="342900" indent="-342900" algn="l">
              <a:buAutoNum type="arabicPeriod"/>
            </a:pPr>
            <a:r>
              <a:rPr lang="en-GB" sz="1800" b="0" i="0" u="none" strike="noStrike" baseline="0" dirty="0">
                <a:latin typeface="NimbusRomNo9L-Regu"/>
              </a:rPr>
              <a:t>Project Initiation Management – foundations of a new project are laid by the public sector project owners, stakeholders, project managers and the teams which can be internal or external.</a:t>
            </a:r>
          </a:p>
          <a:p>
            <a:pPr marL="342900" indent="-342900" algn="l">
              <a:buAutoNum type="arabicPeriod"/>
            </a:pPr>
            <a:r>
              <a:rPr lang="en-GB" sz="1800" b="0" i="0" u="none" strike="noStrike" baseline="0" dirty="0">
                <a:latin typeface="NimbusRomNo9L-Regu"/>
              </a:rPr>
              <a:t>Institutional Complexities – refers to the intricate nature and environment of the public sector project often influenced by the internal vs external conflicts, delays and national and geopolitical issues.</a:t>
            </a:r>
          </a:p>
          <a:p>
            <a:pPr marL="228600" indent="-228600" algn="l">
              <a:buAutoNum type="arabicPeriod"/>
            </a:pPr>
            <a:endParaRPr lang="de-DE" dirty="0"/>
          </a:p>
        </p:txBody>
      </p:sp>
      <p:sp>
        <p:nvSpPr>
          <p:cNvPr id="4" name="Kopfzeilenplatzhalter 3"/>
          <p:cNvSpPr>
            <a:spLocks noGrp="1"/>
          </p:cNvSpPr>
          <p:nvPr>
            <p:ph type="hdr" sz="quarter" idx="10"/>
          </p:nvPr>
        </p:nvSpPr>
        <p:spPr/>
        <p:txBody>
          <a:bodyPr/>
          <a:lstStyle/>
          <a:p>
            <a:r>
              <a:rPr lang="de-DE"/>
              <a:t>HfT Stuttgart</a:t>
            </a:r>
            <a:endParaRPr lang="de-DE" dirty="0"/>
          </a:p>
        </p:txBody>
      </p:sp>
      <p:sp>
        <p:nvSpPr>
          <p:cNvPr id="5" name="Fußzeilenplatzhalter 4"/>
          <p:cNvSpPr>
            <a:spLocks noGrp="1"/>
          </p:cNvSpPr>
          <p:nvPr>
            <p:ph type="ftr" sz="quarter" idx="11"/>
          </p:nvPr>
        </p:nvSpPr>
        <p:spPr/>
        <p:txBody>
          <a:bodyPr/>
          <a:lstStyle/>
          <a:p>
            <a:r>
              <a:rPr lang="de-DE" dirty="0"/>
              <a:t>© 2013 Prof. Dr. Ralf Kramer</a:t>
            </a:r>
          </a:p>
        </p:txBody>
      </p:sp>
      <p:sp>
        <p:nvSpPr>
          <p:cNvPr id="6" name="Foliennummernplatzhalter 5"/>
          <p:cNvSpPr>
            <a:spLocks noGrp="1"/>
          </p:cNvSpPr>
          <p:nvPr>
            <p:ph type="sldNum" sz="quarter" idx="12"/>
          </p:nvPr>
        </p:nvSpPr>
        <p:spPr/>
        <p:txBody>
          <a:bodyPr/>
          <a:lstStyle/>
          <a:p>
            <a:fld id="{E90FA080-943E-41CD-8CE1-E94C92EA2D63}" type="slidenum">
              <a:rPr lang="de-DE" smtClean="0"/>
              <a:pPr/>
              <a:t>3</a:t>
            </a:fld>
            <a:endParaRPr lang="de-DE" dirty="0"/>
          </a:p>
        </p:txBody>
      </p:sp>
    </p:spTree>
    <p:extLst>
      <p:ext uri="{BB962C8B-B14F-4D97-AF65-F5344CB8AC3E}">
        <p14:creationId xmlns:p14="http://schemas.microsoft.com/office/powerpoint/2010/main" val="263053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gn="l">
              <a:buAutoNum type="arabicPeriod"/>
            </a:pPr>
            <a:r>
              <a:rPr lang="en-GB" sz="1800" b="0" i="0" u="none" strike="noStrike" baseline="0" dirty="0">
                <a:latin typeface="NimbusRomNo9L-Medi"/>
              </a:rPr>
              <a:t>Public sector projects hold significant potential for national and global development, providing employment opportunities and promoting community welfare through infrastructure improvements, technological advances and many more. </a:t>
            </a:r>
          </a:p>
          <a:p>
            <a:pPr marL="342900" indent="-342900" algn="l">
              <a:buAutoNum type="arabicPeriod"/>
            </a:pPr>
            <a:r>
              <a:rPr lang="en-GB" b="0" i="0" dirty="0">
                <a:solidFill>
                  <a:srgbClr val="E8E8E8"/>
                </a:solidFill>
                <a:effectLst/>
                <a:highlight>
                  <a:srgbClr val="1F1F1F"/>
                </a:highlight>
                <a:latin typeface="Google Sans"/>
              </a:rPr>
              <a:t>OECD: Organisation for Economic Co-operation and Development</a:t>
            </a:r>
          </a:p>
          <a:p>
            <a:pPr marL="342900" indent="-342900" algn="l">
              <a:buAutoNum type="arabicPeriod"/>
            </a:pPr>
            <a:r>
              <a:rPr lang="en-GB" b="0" i="0" dirty="0">
                <a:solidFill>
                  <a:srgbClr val="E8E8E8"/>
                </a:solidFill>
                <a:effectLst/>
                <a:highlight>
                  <a:srgbClr val="1F1F1F"/>
                </a:highlight>
                <a:latin typeface="Google Sans"/>
              </a:rPr>
              <a:t>Public sector projects greatly boost the national and global economies as they not only fulfil the needs of community welfare and national employment, but also impact directly or indirectly the international trade routes.</a:t>
            </a:r>
          </a:p>
          <a:p>
            <a:pPr marL="342900" indent="-342900" algn="l">
              <a:buAutoNum type="arabicPeriod"/>
            </a:pPr>
            <a:r>
              <a:rPr lang="en-GB" b="0" i="0" dirty="0">
                <a:solidFill>
                  <a:srgbClr val="E8E8E8"/>
                </a:solidFill>
                <a:effectLst/>
                <a:highlight>
                  <a:srgbClr val="1F1F1F"/>
                </a:highlight>
                <a:latin typeface="Google Sans"/>
              </a:rPr>
              <a:t>These developments have different results in different countries and economies – OECD vs developing countries vs others (under developed countries). </a:t>
            </a:r>
            <a:endParaRPr lang="de-DE" dirty="0"/>
          </a:p>
        </p:txBody>
      </p:sp>
      <p:sp>
        <p:nvSpPr>
          <p:cNvPr id="4" name="Kopfzeilenplatzhalter 3"/>
          <p:cNvSpPr>
            <a:spLocks noGrp="1"/>
          </p:cNvSpPr>
          <p:nvPr>
            <p:ph type="hdr" sz="quarter" idx="10"/>
          </p:nvPr>
        </p:nvSpPr>
        <p:spPr/>
        <p:txBody>
          <a:bodyPr/>
          <a:lstStyle/>
          <a:p>
            <a:r>
              <a:rPr lang="de-DE"/>
              <a:t>HfT Stuttgart</a:t>
            </a:r>
            <a:endParaRPr lang="de-DE" dirty="0"/>
          </a:p>
        </p:txBody>
      </p:sp>
      <p:sp>
        <p:nvSpPr>
          <p:cNvPr id="5" name="Fußzeilenplatzhalter 4"/>
          <p:cNvSpPr>
            <a:spLocks noGrp="1"/>
          </p:cNvSpPr>
          <p:nvPr>
            <p:ph type="ftr" sz="quarter" idx="11"/>
          </p:nvPr>
        </p:nvSpPr>
        <p:spPr/>
        <p:txBody>
          <a:bodyPr/>
          <a:lstStyle/>
          <a:p>
            <a:r>
              <a:rPr lang="de-DE" dirty="0"/>
              <a:t>© 2013 Prof. Dr. Ralf Kramer</a:t>
            </a:r>
          </a:p>
        </p:txBody>
      </p:sp>
      <p:sp>
        <p:nvSpPr>
          <p:cNvPr id="6" name="Foliennummernplatzhalter 5"/>
          <p:cNvSpPr>
            <a:spLocks noGrp="1"/>
          </p:cNvSpPr>
          <p:nvPr>
            <p:ph type="sldNum" sz="quarter" idx="12"/>
          </p:nvPr>
        </p:nvSpPr>
        <p:spPr/>
        <p:txBody>
          <a:bodyPr/>
          <a:lstStyle/>
          <a:p>
            <a:fld id="{E90FA080-943E-41CD-8CE1-E94C92EA2D63}" type="slidenum">
              <a:rPr lang="de-DE" smtClean="0"/>
              <a:pPr/>
              <a:t>4</a:t>
            </a:fld>
            <a:endParaRPr lang="de-DE" dirty="0"/>
          </a:p>
        </p:txBody>
      </p:sp>
    </p:spTree>
    <p:extLst>
      <p:ext uri="{BB962C8B-B14F-4D97-AF65-F5344CB8AC3E}">
        <p14:creationId xmlns:p14="http://schemas.microsoft.com/office/powerpoint/2010/main" val="2605804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gn="l">
              <a:buAutoNum type="arabicPeriod"/>
            </a:pPr>
            <a:r>
              <a:rPr lang="en-GB" sz="1800" b="0" i="0" u="none" strike="noStrike" baseline="0" dirty="0">
                <a:latin typeface="NimbusRomNo9L-Regu"/>
              </a:rPr>
              <a:t>Project Managers, also referred to as team leaders[2], are usually appointed after the public sector project business case has been approved[8] by the public owners, who are the heads of the public sector organizations delivering and implementing the public sector project</a:t>
            </a:r>
          </a:p>
          <a:p>
            <a:pPr marL="342900" indent="-342900" algn="l">
              <a:buAutoNum type="arabicPeriod"/>
            </a:pPr>
            <a:r>
              <a:rPr lang="en-GB" sz="1800" b="0" i="0" u="none" strike="noStrike" baseline="0" dirty="0">
                <a:latin typeface="NimbusRomNo9L-Regu"/>
              </a:rPr>
              <a:t>It is necessary for project managers to align themselves along with the organizational goals, functions and structure of the project in order to manage the objectives. Strong technical, interpersonal and soft skills are also required to coordinate activities and communication between the stakeholders, project owners and team members.</a:t>
            </a:r>
          </a:p>
          <a:p>
            <a:pPr marL="342900" indent="-342900" algn="l">
              <a:buAutoNum type="arabicPeriod"/>
            </a:pPr>
            <a:r>
              <a:rPr lang="en-GB" sz="1800" b="0" i="0" u="none" strike="noStrike" baseline="0" dirty="0">
                <a:latin typeface="NimbusRomNo9L-Regu"/>
              </a:rPr>
              <a:t>Project managers contribute greatly to the success of project management:</a:t>
            </a:r>
          </a:p>
          <a:p>
            <a:pPr marL="800100" lvl="1" indent="-342900" algn="l">
              <a:buAutoNum type="arabicPeriod"/>
            </a:pPr>
            <a:r>
              <a:rPr lang="en-IN" b="0" dirty="0"/>
              <a:t>Effective Planning and Scheduling</a:t>
            </a:r>
            <a:endParaRPr lang="en-GB" b="0" i="0" u="none" strike="noStrike" baseline="0" dirty="0">
              <a:latin typeface="NimbusRomNo9L-Regu"/>
            </a:endParaRPr>
          </a:p>
          <a:p>
            <a:pPr marL="800100" lvl="1" indent="-342900" algn="l">
              <a:buAutoNum type="arabicPeriod"/>
            </a:pPr>
            <a:r>
              <a:rPr lang="en-IN" dirty="0"/>
              <a:t>Stakeholder Engagement and communication management</a:t>
            </a:r>
            <a:endParaRPr lang="en-GB" b="0" i="0" u="none" strike="noStrike" baseline="0" dirty="0">
              <a:latin typeface="NimbusRomNo9L-Regu"/>
            </a:endParaRPr>
          </a:p>
          <a:p>
            <a:pPr marL="800100" lvl="1" indent="-342900" algn="l">
              <a:buAutoNum type="arabicPeriod"/>
            </a:pPr>
            <a:r>
              <a:rPr lang="en-IN" dirty="0"/>
              <a:t>Resource Management</a:t>
            </a:r>
            <a:r>
              <a:rPr lang="en-GB" b="0" i="0" u="none" strike="noStrike" baseline="0" dirty="0">
                <a:latin typeface="NimbusRomNo9L-Regu"/>
              </a:rPr>
              <a:t> and Budget Planning</a:t>
            </a:r>
          </a:p>
          <a:p>
            <a:pPr marL="800100" lvl="1" indent="-342900" algn="l">
              <a:buAutoNum type="arabicPeriod"/>
            </a:pPr>
            <a:r>
              <a:rPr lang="en-IN" dirty="0"/>
              <a:t>Compliance and Regulatory Adherence</a:t>
            </a:r>
          </a:p>
          <a:p>
            <a:pPr marL="800100" lvl="1" indent="-342900" algn="l">
              <a:buAutoNum type="arabicPeriod"/>
            </a:pPr>
            <a:r>
              <a:rPr lang="en-IN" b="0" dirty="0"/>
              <a:t>Leadership and Team Management</a:t>
            </a:r>
          </a:p>
          <a:p>
            <a:pPr marL="342900" lvl="0" indent="-342900" algn="l">
              <a:buAutoNum type="arabicPeriod"/>
            </a:pPr>
            <a:r>
              <a:rPr lang="de-DE" b="0" dirty="0" err="1"/>
              <a:t>Failure</a:t>
            </a:r>
            <a:r>
              <a:rPr lang="de-DE" b="0" dirty="0"/>
              <a:t> </a:t>
            </a:r>
            <a:r>
              <a:rPr lang="de-DE" b="0" dirty="0" err="1"/>
              <a:t>to</a:t>
            </a:r>
            <a:r>
              <a:rPr lang="de-DE" b="0" dirty="0"/>
              <a:t> </a:t>
            </a:r>
            <a:r>
              <a:rPr lang="de-DE" b="0" dirty="0" err="1"/>
              <a:t>deliver</a:t>
            </a:r>
            <a:r>
              <a:rPr lang="de-DE" b="0" dirty="0"/>
              <a:t>:</a:t>
            </a:r>
          </a:p>
          <a:p>
            <a:pPr marL="800100" lvl="1" indent="-342900" algn="l">
              <a:buAutoNum type="arabicPeriod"/>
            </a:pPr>
            <a:r>
              <a:rPr lang="de-DE" b="0" dirty="0" err="1"/>
              <a:t>Abandonment</a:t>
            </a:r>
            <a:r>
              <a:rPr lang="de-DE" b="0" dirty="0"/>
              <a:t> </a:t>
            </a:r>
            <a:r>
              <a:rPr lang="de-DE" b="0" dirty="0" err="1"/>
              <a:t>of</a:t>
            </a:r>
            <a:r>
              <a:rPr lang="de-DE" b="0" dirty="0"/>
              <a:t> </a:t>
            </a:r>
            <a:r>
              <a:rPr lang="de-DE" b="0" dirty="0" err="1"/>
              <a:t>stakeholder</a:t>
            </a:r>
            <a:r>
              <a:rPr lang="de-DE" b="0" dirty="0"/>
              <a:t> and </a:t>
            </a:r>
            <a:r>
              <a:rPr lang="de-DE" b="0" dirty="0" err="1"/>
              <a:t>risk</a:t>
            </a:r>
            <a:r>
              <a:rPr lang="de-DE" b="0" dirty="0"/>
              <a:t> </a:t>
            </a:r>
            <a:r>
              <a:rPr lang="de-DE" b="0" dirty="0" err="1"/>
              <a:t>mgmt</a:t>
            </a:r>
            <a:r>
              <a:rPr lang="de-DE" b="0" dirty="0"/>
              <a:t> – due </a:t>
            </a:r>
            <a:r>
              <a:rPr lang="de-DE" b="0" dirty="0" err="1"/>
              <a:t>to</a:t>
            </a:r>
            <a:r>
              <a:rPr lang="de-DE" b="0" dirty="0"/>
              <a:t> </a:t>
            </a:r>
            <a:r>
              <a:rPr lang="de-DE" b="0" dirty="0" err="1"/>
              <a:t>various</a:t>
            </a:r>
            <a:r>
              <a:rPr lang="de-DE" b="0" dirty="0"/>
              <a:t> </a:t>
            </a:r>
            <a:r>
              <a:rPr lang="de-DE" b="0" dirty="0" err="1"/>
              <a:t>reasons</a:t>
            </a:r>
            <a:r>
              <a:rPr lang="de-DE" b="0" dirty="0"/>
              <a:t> ( </a:t>
            </a:r>
            <a:r>
              <a:rPr lang="de-DE" b="0" dirty="0" err="1"/>
              <a:t>communication</a:t>
            </a:r>
            <a:r>
              <a:rPr lang="de-DE" b="0" dirty="0"/>
              <a:t> </a:t>
            </a:r>
            <a:r>
              <a:rPr lang="de-DE" b="0" dirty="0" err="1"/>
              <a:t>management</a:t>
            </a:r>
            <a:r>
              <a:rPr lang="de-DE" b="0" dirty="0"/>
              <a:t> </a:t>
            </a:r>
            <a:r>
              <a:rPr lang="de-DE" b="0" dirty="0" err="1"/>
              <a:t>issues</a:t>
            </a:r>
            <a:r>
              <a:rPr lang="de-DE" b="0" dirty="0"/>
              <a:t>, </a:t>
            </a:r>
            <a:r>
              <a:rPr lang="de-DE" b="0" dirty="0" err="1"/>
              <a:t>skills</a:t>
            </a:r>
            <a:r>
              <a:rPr lang="de-DE" b="0" dirty="0"/>
              <a:t> </a:t>
            </a:r>
            <a:r>
              <a:rPr lang="de-DE" b="0" dirty="0" err="1"/>
              <a:t>or</a:t>
            </a:r>
            <a:r>
              <a:rPr lang="de-DE" b="0" dirty="0"/>
              <a:t> </a:t>
            </a:r>
            <a:r>
              <a:rPr lang="de-DE" b="0" dirty="0" err="1"/>
              <a:t>technologically</a:t>
            </a:r>
            <a:r>
              <a:rPr lang="de-DE" b="0" dirty="0"/>
              <a:t> </a:t>
            </a:r>
            <a:r>
              <a:rPr lang="de-DE" b="0" dirty="0" err="1"/>
              <a:t>backward</a:t>
            </a:r>
            <a:r>
              <a:rPr lang="de-DE" b="0" dirty="0"/>
              <a:t>)</a:t>
            </a:r>
          </a:p>
          <a:p>
            <a:pPr marL="800100" lvl="1" indent="-342900" algn="l">
              <a:buAutoNum type="arabicPeriod"/>
            </a:pPr>
            <a:r>
              <a:rPr lang="de-DE" b="0" dirty="0" err="1"/>
              <a:t>Regulations</a:t>
            </a:r>
            <a:r>
              <a:rPr lang="de-DE" b="0" dirty="0"/>
              <a:t> and </a:t>
            </a:r>
            <a:r>
              <a:rPr lang="de-DE" b="0" dirty="0" err="1"/>
              <a:t>bureaucracy</a:t>
            </a:r>
            <a:r>
              <a:rPr lang="de-DE" b="0" dirty="0"/>
              <a:t> – </a:t>
            </a:r>
            <a:r>
              <a:rPr lang="de-DE" b="0" dirty="0" err="1"/>
              <a:t>Strict</a:t>
            </a:r>
            <a:r>
              <a:rPr lang="de-DE" b="0" dirty="0"/>
              <a:t> </a:t>
            </a:r>
            <a:r>
              <a:rPr lang="de-DE" b="0" dirty="0" err="1"/>
              <a:t>rules</a:t>
            </a:r>
            <a:r>
              <a:rPr lang="de-DE" b="0" dirty="0"/>
              <a:t> </a:t>
            </a:r>
            <a:r>
              <a:rPr lang="de-DE" b="0" dirty="0" err="1"/>
              <a:t>often</a:t>
            </a:r>
            <a:r>
              <a:rPr lang="de-DE" b="0" dirty="0"/>
              <a:t> </a:t>
            </a:r>
            <a:r>
              <a:rPr lang="de-DE" b="0" dirty="0" err="1"/>
              <a:t>create</a:t>
            </a:r>
            <a:r>
              <a:rPr lang="de-DE" b="0" dirty="0"/>
              <a:t> </a:t>
            </a:r>
            <a:r>
              <a:rPr lang="de-DE" b="0" dirty="0" err="1"/>
              <a:t>difficult</a:t>
            </a:r>
            <a:r>
              <a:rPr lang="de-DE" b="0" dirty="0"/>
              <a:t> </a:t>
            </a:r>
            <a:r>
              <a:rPr lang="de-DE" b="0" dirty="0" err="1"/>
              <a:t>working</a:t>
            </a:r>
            <a:r>
              <a:rPr lang="de-DE" b="0" dirty="0"/>
              <a:t> </a:t>
            </a:r>
            <a:r>
              <a:rPr lang="de-DE" b="0" dirty="0" err="1"/>
              <a:t>conditions</a:t>
            </a:r>
            <a:r>
              <a:rPr lang="de-DE" b="0" dirty="0"/>
              <a:t> </a:t>
            </a:r>
            <a:r>
              <a:rPr lang="de-DE" b="0" dirty="0" err="1"/>
              <a:t>for</a:t>
            </a:r>
            <a:r>
              <a:rPr lang="de-DE" b="0" dirty="0"/>
              <a:t> </a:t>
            </a:r>
            <a:r>
              <a:rPr lang="de-DE" b="0" dirty="0" err="1"/>
              <a:t>project</a:t>
            </a:r>
            <a:r>
              <a:rPr lang="de-DE" b="0" dirty="0"/>
              <a:t> </a:t>
            </a:r>
            <a:r>
              <a:rPr lang="de-DE" b="0" dirty="0" err="1"/>
              <a:t>managers</a:t>
            </a:r>
            <a:r>
              <a:rPr lang="de-DE" b="0" dirty="0"/>
              <a:t> </a:t>
            </a:r>
            <a:r>
              <a:rPr lang="de-DE" b="0" dirty="0" err="1"/>
              <a:t>to</a:t>
            </a:r>
            <a:r>
              <a:rPr lang="de-DE" b="0" dirty="0"/>
              <a:t> fully </a:t>
            </a:r>
            <a:r>
              <a:rPr lang="de-DE" b="0" dirty="0" err="1"/>
              <a:t>utilize</a:t>
            </a:r>
            <a:r>
              <a:rPr lang="de-DE" b="0" dirty="0"/>
              <a:t> </a:t>
            </a:r>
            <a:r>
              <a:rPr lang="de-DE" b="0" dirty="0" err="1"/>
              <a:t>their</a:t>
            </a:r>
            <a:r>
              <a:rPr lang="de-DE" b="0" dirty="0"/>
              <a:t> </a:t>
            </a:r>
            <a:r>
              <a:rPr lang="de-DE" b="0" dirty="0" err="1"/>
              <a:t>skills</a:t>
            </a:r>
            <a:r>
              <a:rPr lang="de-DE" b="0" dirty="0"/>
              <a:t> </a:t>
            </a:r>
            <a:r>
              <a:rPr lang="de-DE" b="0" dirty="0" err="1"/>
              <a:t>freely</a:t>
            </a:r>
            <a:r>
              <a:rPr lang="de-DE" b="0" dirty="0"/>
              <a:t>.</a:t>
            </a:r>
            <a:endParaRPr lang="en-IN" b="0" dirty="0"/>
          </a:p>
        </p:txBody>
      </p:sp>
      <p:sp>
        <p:nvSpPr>
          <p:cNvPr id="4" name="Kopfzeilenplatzhalter 3"/>
          <p:cNvSpPr>
            <a:spLocks noGrp="1"/>
          </p:cNvSpPr>
          <p:nvPr>
            <p:ph type="hdr" sz="quarter" idx="10"/>
          </p:nvPr>
        </p:nvSpPr>
        <p:spPr/>
        <p:txBody>
          <a:bodyPr/>
          <a:lstStyle/>
          <a:p>
            <a:r>
              <a:rPr lang="de-DE"/>
              <a:t>HfT Stuttgart</a:t>
            </a:r>
            <a:endParaRPr lang="de-DE" dirty="0"/>
          </a:p>
        </p:txBody>
      </p:sp>
      <p:sp>
        <p:nvSpPr>
          <p:cNvPr id="5" name="Fußzeilenplatzhalter 4"/>
          <p:cNvSpPr>
            <a:spLocks noGrp="1"/>
          </p:cNvSpPr>
          <p:nvPr>
            <p:ph type="ftr" sz="quarter" idx="11"/>
          </p:nvPr>
        </p:nvSpPr>
        <p:spPr/>
        <p:txBody>
          <a:bodyPr/>
          <a:lstStyle/>
          <a:p>
            <a:r>
              <a:rPr lang="de-DE" dirty="0"/>
              <a:t>© 2013 Prof. Dr. Ralf Kramer</a:t>
            </a:r>
          </a:p>
        </p:txBody>
      </p:sp>
      <p:sp>
        <p:nvSpPr>
          <p:cNvPr id="6" name="Foliennummernplatzhalter 5"/>
          <p:cNvSpPr>
            <a:spLocks noGrp="1"/>
          </p:cNvSpPr>
          <p:nvPr>
            <p:ph type="sldNum" sz="quarter" idx="12"/>
          </p:nvPr>
        </p:nvSpPr>
        <p:spPr/>
        <p:txBody>
          <a:bodyPr/>
          <a:lstStyle/>
          <a:p>
            <a:fld id="{E90FA080-943E-41CD-8CE1-E94C92EA2D63}" type="slidenum">
              <a:rPr lang="de-DE" smtClean="0"/>
              <a:pPr/>
              <a:t>5</a:t>
            </a:fld>
            <a:endParaRPr lang="de-DE" dirty="0"/>
          </a:p>
        </p:txBody>
      </p:sp>
    </p:spTree>
    <p:extLst>
      <p:ext uri="{BB962C8B-B14F-4D97-AF65-F5344CB8AC3E}">
        <p14:creationId xmlns:p14="http://schemas.microsoft.com/office/powerpoint/2010/main" val="3942380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gn="l">
              <a:buAutoNum type="arabicPeriod"/>
            </a:pPr>
            <a:r>
              <a:rPr lang="en-GB" sz="1800" b="0" i="0" u="none" strike="noStrike" baseline="0" dirty="0">
                <a:latin typeface="NimbusRomNo9L-Regu"/>
              </a:rPr>
              <a:t>The hybrid form of project management is the state of the art project management system followed worldwide to achieve project success in the public sector. </a:t>
            </a:r>
          </a:p>
          <a:p>
            <a:pPr marL="342900" marR="0" lvl="0" indent="-342900" algn="l" defTabSz="914400" rtl="0" eaLnBrk="0" fontAlgn="base" latinLnBrk="0" hangingPunct="0">
              <a:lnSpc>
                <a:spcPct val="100000"/>
              </a:lnSpc>
              <a:spcBef>
                <a:spcPct val="30000"/>
              </a:spcBef>
              <a:spcAft>
                <a:spcPct val="0"/>
              </a:spcAft>
              <a:buClrTx/>
              <a:buSzTx/>
              <a:buFontTx/>
              <a:buAutoNum type="arabicPeriod"/>
              <a:tabLst/>
              <a:defRPr/>
            </a:pPr>
            <a:r>
              <a:rPr lang="en-GB" sz="1800" b="0" i="0" u="none" strike="noStrike" baseline="0" dirty="0">
                <a:latin typeface="NimbusRomNo9L-Regu"/>
              </a:rPr>
              <a:t>This is a type of project management technique that combines several strategies to manage large scale public sector projects in order to avoid failure in dealing with institutional </a:t>
            </a:r>
            <a:r>
              <a:rPr lang="en-DE" sz="1800" b="0" i="0" u="none" strike="noStrike" baseline="0" dirty="0">
                <a:latin typeface="NimbusRomNo9L-Regu"/>
              </a:rPr>
              <a:t>complexities</a:t>
            </a:r>
            <a:r>
              <a:rPr lang="en-IN" sz="1800" b="0" i="0" u="none" strike="noStrike" baseline="0" dirty="0">
                <a:latin typeface="NimbusRomNo9L-Regu"/>
              </a:rPr>
              <a:t>.</a:t>
            </a:r>
          </a:p>
          <a:p>
            <a:pPr marL="342900" marR="0" lvl="0" indent="-342900" algn="l" defTabSz="914400" rtl="0" eaLnBrk="0" fontAlgn="base" latinLnBrk="0" hangingPunct="0">
              <a:lnSpc>
                <a:spcPct val="100000"/>
              </a:lnSpc>
              <a:spcBef>
                <a:spcPct val="30000"/>
              </a:spcBef>
              <a:spcAft>
                <a:spcPct val="0"/>
              </a:spcAft>
              <a:buClrTx/>
              <a:buSzTx/>
              <a:buFontTx/>
              <a:buAutoNum type="arabicPeriod"/>
              <a:tabLst/>
              <a:defRPr/>
            </a:pPr>
            <a:r>
              <a:rPr lang="en-IN" sz="1800" b="0" i="0" u="none" strike="noStrike" baseline="0" dirty="0">
                <a:latin typeface="NimbusRomNo9L-Regu"/>
              </a:rPr>
              <a:t>Selective Coupling - </a:t>
            </a:r>
            <a:r>
              <a:rPr lang="en-DE" sz="1800" b="0" i="0" u="none" strike="noStrike" baseline="0" dirty="0">
                <a:latin typeface="NimbusRomNo9L-Regu"/>
              </a:rPr>
              <a:t>Hybrid frameworks address institutional</a:t>
            </a:r>
            <a:r>
              <a:rPr lang="en-IN" sz="1800" b="0" i="0" u="none" strike="noStrike" baseline="0" dirty="0">
                <a:latin typeface="NimbusRomNo9L-Regu"/>
              </a:rPr>
              <a:t> </a:t>
            </a:r>
            <a:r>
              <a:rPr lang="en-GB" sz="1800" b="0" i="0" u="none" strike="noStrike" baseline="0" dirty="0">
                <a:latin typeface="NimbusRomNo9L-Regu"/>
              </a:rPr>
              <a:t>complexity and conflicting demands by organizing temporary smaller organizations that aim to satisfy as many needs and requirements as possible without creating tensions between the different actors involved.</a:t>
            </a:r>
          </a:p>
        </p:txBody>
      </p:sp>
      <p:sp>
        <p:nvSpPr>
          <p:cNvPr id="4" name="Kopfzeilenplatzhalter 3"/>
          <p:cNvSpPr>
            <a:spLocks noGrp="1"/>
          </p:cNvSpPr>
          <p:nvPr>
            <p:ph type="hdr" sz="quarter" idx="10"/>
          </p:nvPr>
        </p:nvSpPr>
        <p:spPr/>
        <p:txBody>
          <a:bodyPr/>
          <a:lstStyle/>
          <a:p>
            <a:r>
              <a:rPr lang="de-DE"/>
              <a:t>HfT Stuttgart</a:t>
            </a:r>
            <a:endParaRPr lang="de-DE" dirty="0"/>
          </a:p>
        </p:txBody>
      </p:sp>
      <p:sp>
        <p:nvSpPr>
          <p:cNvPr id="5" name="Fußzeilenplatzhalter 4"/>
          <p:cNvSpPr>
            <a:spLocks noGrp="1"/>
          </p:cNvSpPr>
          <p:nvPr>
            <p:ph type="ftr" sz="quarter" idx="11"/>
          </p:nvPr>
        </p:nvSpPr>
        <p:spPr/>
        <p:txBody>
          <a:bodyPr/>
          <a:lstStyle/>
          <a:p>
            <a:r>
              <a:rPr lang="de-DE" dirty="0"/>
              <a:t>© 2013 Prof. Dr. Ralf Kramer</a:t>
            </a:r>
          </a:p>
        </p:txBody>
      </p:sp>
      <p:sp>
        <p:nvSpPr>
          <p:cNvPr id="6" name="Foliennummernplatzhalter 5"/>
          <p:cNvSpPr>
            <a:spLocks noGrp="1"/>
          </p:cNvSpPr>
          <p:nvPr>
            <p:ph type="sldNum" sz="quarter" idx="12"/>
          </p:nvPr>
        </p:nvSpPr>
        <p:spPr/>
        <p:txBody>
          <a:bodyPr/>
          <a:lstStyle/>
          <a:p>
            <a:fld id="{E90FA080-943E-41CD-8CE1-E94C92EA2D63}" type="slidenum">
              <a:rPr lang="de-DE" smtClean="0"/>
              <a:pPr/>
              <a:t>6</a:t>
            </a:fld>
            <a:endParaRPr lang="de-DE" dirty="0"/>
          </a:p>
        </p:txBody>
      </p:sp>
    </p:spTree>
    <p:extLst>
      <p:ext uri="{BB962C8B-B14F-4D97-AF65-F5344CB8AC3E}">
        <p14:creationId xmlns:p14="http://schemas.microsoft.com/office/powerpoint/2010/main" val="3185547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DE" dirty="0"/>
          </a:p>
        </p:txBody>
      </p:sp>
      <p:sp>
        <p:nvSpPr>
          <p:cNvPr id="4" name="Header Placeholder 3"/>
          <p:cNvSpPr>
            <a:spLocks noGrp="1"/>
          </p:cNvSpPr>
          <p:nvPr>
            <p:ph type="hdr" sz="quarter"/>
          </p:nvPr>
        </p:nvSpPr>
        <p:spPr/>
        <p:txBody>
          <a:bodyPr/>
          <a:lstStyle/>
          <a:p>
            <a:r>
              <a:rPr lang="de-DE"/>
              <a:t>HfT Stuttgart</a:t>
            </a:r>
            <a:endParaRPr lang="de-DE" dirty="0"/>
          </a:p>
        </p:txBody>
      </p:sp>
      <p:sp>
        <p:nvSpPr>
          <p:cNvPr id="5" name="Footer Placeholder 4"/>
          <p:cNvSpPr>
            <a:spLocks noGrp="1"/>
          </p:cNvSpPr>
          <p:nvPr>
            <p:ph type="ftr" sz="quarter" idx="4"/>
          </p:nvPr>
        </p:nvSpPr>
        <p:spPr/>
        <p:txBody>
          <a:bodyPr/>
          <a:lstStyle/>
          <a:p>
            <a:r>
              <a:rPr lang="de-DE"/>
              <a:t>© 2013 Prof. Dr. Ralf Kramer</a:t>
            </a:r>
            <a:endParaRPr lang="de-DE" dirty="0"/>
          </a:p>
        </p:txBody>
      </p:sp>
      <p:sp>
        <p:nvSpPr>
          <p:cNvPr id="6" name="Slide Number Placeholder 5"/>
          <p:cNvSpPr>
            <a:spLocks noGrp="1"/>
          </p:cNvSpPr>
          <p:nvPr>
            <p:ph type="sldNum" sz="quarter" idx="5"/>
          </p:nvPr>
        </p:nvSpPr>
        <p:spPr/>
        <p:txBody>
          <a:bodyPr/>
          <a:lstStyle/>
          <a:p>
            <a:fld id="{E90FA080-943E-41CD-8CE1-E94C92EA2D63}" type="slidenum">
              <a:rPr lang="de-DE" smtClean="0"/>
              <a:pPr/>
              <a:t>7</a:t>
            </a:fld>
            <a:endParaRPr lang="de-DE" dirty="0"/>
          </a:p>
        </p:txBody>
      </p:sp>
    </p:spTree>
    <p:extLst>
      <p:ext uri="{BB962C8B-B14F-4D97-AF65-F5344CB8AC3E}">
        <p14:creationId xmlns:p14="http://schemas.microsoft.com/office/powerpoint/2010/main" val="2953271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gn="l">
              <a:buFont typeface="+mj-lt"/>
              <a:buAutoNum type="arabicPeriod"/>
            </a:pPr>
            <a:r>
              <a:rPr lang="en-GB" sz="1800" b="0" i="0" u="none" strike="noStrike" baseline="0" dirty="0">
                <a:latin typeface="NimbusRomNo9L-Regu"/>
              </a:rPr>
              <a:t>Agile methodology emerged as an alternative to the traditional approaches in IT sector to address the excessive bureaucracy and inefficient regulations and frameworks.</a:t>
            </a:r>
          </a:p>
          <a:p>
            <a:pPr marL="342900" indent="-342900" algn="l">
              <a:buFont typeface="+mj-lt"/>
              <a:buAutoNum type="arabicPeriod"/>
            </a:pPr>
            <a:r>
              <a:rPr lang="en-GB" sz="1800" b="0" i="0" u="none" strike="noStrike" baseline="0" dirty="0">
                <a:latin typeface="NimbusRomNo9L-Regu"/>
              </a:rPr>
              <a:t>Agile focuses more on creativity, control, relationship building with the customers, feedback, responsibility, accountability and prioritizes end results over complex documentation.</a:t>
            </a:r>
          </a:p>
          <a:p>
            <a:pPr marL="342900" indent="-342900" algn="l">
              <a:buFont typeface="+mj-lt"/>
              <a:buAutoNum type="arabicPeriod"/>
            </a:pPr>
            <a:r>
              <a:rPr lang="en-GB" b="0" i="0" dirty="0">
                <a:solidFill>
                  <a:srgbClr val="E8E8E8"/>
                </a:solidFill>
                <a:effectLst/>
                <a:highlight>
                  <a:srgbClr val="1F1F1F"/>
                </a:highlight>
                <a:latin typeface="Google Sans"/>
              </a:rPr>
              <a:t>Scope management - is </a:t>
            </a:r>
            <a:r>
              <a:rPr lang="en-GB" b="0" i="0" dirty="0">
                <a:solidFill>
                  <a:srgbClr val="E2EEFF"/>
                </a:solidFill>
                <a:effectLst/>
                <a:latin typeface="Google Sans"/>
              </a:rPr>
              <a:t>the process of defining, and managing the scope of a project to ensure that it stays on track, within budget, and meets the expectations of stakeholders</a:t>
            </a:r>
            <a:r>
              <a:rPr lang="en-GB" b="0" i="0" dirty="0">
                <a:solidFill>
                  <a:srgbClr val="E8E8E8"/>
                </a:solidFill>
                <a:effectLst/>
                <a:highlight>
                  <a:srgbClr val="1F1F1F"/>
                </a:highlight>
                <a:latin typeface="Google Sans"/>
              </a:rPr>
              <a:t>.</a:t>
            </a:r>
            <a:endParaRPr lang="de-DE" dirty="0"/>
          </a:p>
        </p:txBody>
      </p:sp>
      <p:sp>
        <p:nvSpPr>
          <p:cNvPr id="4" name="Kopfzeilenplatzhalter 3"/>
          <p:cNvSpPr>
            <a:spLocks noGrp="1"/>
          </p:cNvSpPr>
          <p:nvPr>
            <p:ph type="hdr" sz="quarter" idx="10"/>
          </p:nvPr>
        </p:nvSpPr>
        <p:spPr/>
        <p:txBody>
          <a:bodyPr/>
          <a:lstStyle/>
          <a:p>
            <a:r>
              <a:rPr lang="de-DE"/>
              <a:t>HfT Stuttgart</a:t>
            </a:r>
            <a:endParaRPr lang="de-DE" dirty="0"/>
          </a:p>
        </p:txBody>
      </p:sp>
      <p:sp>
        <p:nvSpPr>
          <p:cNvPr id="5" name="Fußzeilenplatzhalter 4"/>
          <p:cNvSpPr>
            <a:spLocks noGrp="1"/>
          </p:cNvSpPr>
          <p:nvPr>
            <p:ph type="ftr" sz="quarter" idx="11"/>
          </p:nvPr>
        </p:nvSpPr>
        <p:spPr/>
        <p:txBody>
          <a:bodyPr/>
          <a:lstStyle/>
          <a:p>
            <a:r>
              <a:rPr lang="de-DE" dirty="0"/>
              <a:t>© 2013 Prof. Dr. Ralf Kramer</a:t>
            </a:r>
          </a:p>
        </p:txBody>
      </p:sp>
      <p:sp>
        <p:nvSpPr>
          <p:cNvPr id="6" name="Foliennummernplatzhalter 5"/>
          <p:cNvSpPr>
            <a:spLocks noGrp="1"/>
          </p:cNvSpPr>
          <p:nvPr>
            <p:ph type="sldNum" sz="quarter" idx="12"/>
          </p:nvPr>
        </p:nvSpPr>
        <p:spPr/>
        <p:txBody>
          <a:bodyPr/>
          <a:lstStyle/>
          <a:p>
            <a:fld id="{E90FA080-943E-41CD-8CE1-E94C92EA2D63}" type="slidenum">
              <a:rPr lang="de-DE" smtClean="0"/>
              <a:pPr/>
              <a:t>8</a:t>
            </a:fld>
            <a:endParaRPr lang="de-DE" dirty="0"/>
          </a:p>
        </p:txBody>
      </p:sp>
    </p:spTree>
    <p:extLst>
      <p:ext uri="{BB962C8B-B14F-4D97-AF65-F5344CB8AC3E}">
        <p14:creationId xmlns:p14="http://schemas.microsoft.com/office/powerpoint/2010/main" val="260810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NimbusRomNo9L-Regu"/>
              </a:rPr>
              <a:t>The company had two project areas - internal and external. The internal projects were easily managed by an internal project manager leading an internal team using the company’s internal resources and facilities. However, the external projects suffered from communication problems as the internal teams were not able to communicate smoothly with the external teams who were often given the majority share of the responsibility of developing the products. This also lengthened the deliverables causing delays and stoppages. It was then decided to choose a methodology that was flexible and incremental in nature, where they could easily keep track of tasks for the external teams, note their deadlines and also communicate effectively. They adopted a Scrum framework of the Agile methodology to meet the overall requirements.</a:t>
            </a:r>
            <a:endParaRPr lang="en-DE" dirty="0"/>
          </a:p>
        </p:txBody>
      </p:sp>
      <p:sp>
        <p:nvSpPr>
          <p:cNvPr id="4" name="Header Placeholder 3"/>
          <p:cNvSpPr>
            <a:spLocks noGrp="1"/>
          </p:cNvSpPr>
          <p:nvPr>
            <p:ph type="hdr" sz="quarter"/>
          </p:nvPr>
        </p:nvSpPr>
        <p:spPr/>
        <p:txBody>
          <a:bodyPr/>
          <a:lstStyle/>
          <a:p>
            <a:r>
              <a:rPr lang="de-DE"/>
              <a:t>HfT Stuttgart</a:t>
            </a:r>
            <a:endParaRPr lang="de-DE" dirty="0"/>
          </a:p>
        </p:txBody>
      </p:sp>
      <p:sp>
        <p:nvSpPr>
          <p:cNvPr id="5" name="Footer Placeholder 4"/>
          <p:cNvSpPr>
            <a:spLocks noGrp="1"/>
          </p:cNvSpPr>
          <p:nvPr>
            <p:ph type="ftr" sz="quarter" idx="4"/>
          </p:nvPr>
        </p:nvSpPr>
        <p:spPr/>
        <p:txBody>
          <a:bodyPr/>
          <a:lstStyle/>
          <a:p>
            <a:r>
              <a:rPr lang="de-DE"/>
              <a:t>© 2013 Prof. Dr. Ralf Kramer</a:t>
            </a:r>
            <a:endParaRPr lang="de-DE" dirty="0"/>
          </a:p>
        </p:txBody>
      </p:sp>
      <p:sp>
        <p:nvSpPr>
          <p:cNvPr id="6" name="Slide Number Placeholder 5"/>
          <p:cNvSpPr>
            <a:spLocks noGrp="1"/>
          </p:cNvSpPr>
          <p:nvPr>
            <p:ph type="sldNum" sz="quarter" idx="5"/>
          </p:nvPr>
        </p:nvSpPr>
        <p:spPr/>
        <p:txBody>
          <a:bodyPr/>
          <a:lstStyle/>
          <a:p>
            <a:fld id="{E90FA080-943E-41CD-8CE1-E94C92EA2D63}" type="slidenum">
              <a:rPr lang="de-DE" smtClean="0"/>
              <a:pPr/>
              <a:t>9</a:t>
            </a:fld>
            <a:endParaRPr lang="de-DE" dirty="0"/>
          </a:p>
        </p:txBody>
      </p:sp>
    </p:spTree>
    <p:extLst>
      <p:ext uri="{BB962C8B-B14F-4D97-AF65-F5344CB8AC3E}">
        <p14:creationId xmlns:p14="http://schemas.microsoft.com/office/powerpoint/2010/main" val="503109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62146" name="Rectangle 1026"/>
          <p:cNvSpPr>
            <a:spLocks noGrp="1" noChangeArrowheads="1"/>
          </p:cNvSpPr>
          <p:nvPr>
            <p:ph type="ctrTitle"/>
          </p:nvPr>
        </p:nvSpPr>
        <p:spPr>
          <a:xfrm>
            <a:off x="7938" y="1263650"/>
            <a:ext cx="9906000" cy="1143000"/>
          </a:xfrm>
        </p:spPr>
        <p:txBody>
          <a:bodyPr/>
          <a:lstStyle>
            <a:lvl1pPr>
              <a:defRPr baseline="0"/>
            </a:lvl1pPr>
          </a:lstStyle>
          <a:p>
            <a:r>
              <a:rPr lang="en-US"/>
              <a:t>Click to edit Master title style</a:t>
            </a:r>
            <a:endParaRPr lang="de-DE" dirty="0"/>
          </a:p>
        </p:txBody>
      </p:sp>
      <p:sp>
        <p:nvSpPr>
          <p:cNvPr id="262147" name="Rectangle 1027"/>
          <p:cNvSpPr>
            <a:spLocks noGrp="1" noChangeArrowheads="1"/>
          </p:cNvSpPr>
          <p:nvPr>
            <p:ph type="subTitle" idx="1"/>
          </p:nvPr>
        </p:nvSpPr>
        <p:spPr>
          <a:xfrm>
            <a:off x="1406525" y="4033284"/>
            <a:ext cx="7091363" cy="1842975"/>
          </a:xfrm>
        </p:spPr>
        <p:txBody>
          <a:bodyPr/>
          <a:lstStyle>
            <a:lvl1pPr marL="0" indent="0" algn="ctr">
              <a:buFont typeface="Wingdings" pitchFamily="2" charset="2"/>
              <a:buNone/>
              <a:defRPr baseline="0"/>
            </a:lvl1pPr>
          </a:lstStyle>
          <a:p>
            <a:r>
              <a:rPr lang="en-US"/>
              <a:t>Click to edit Master subtitle style</a:t>
            </a:r>
            <a:endParaRPr lang="de-DE" dirty="0"/>
          </a:p>
        </p:txBody>
      </p:sp>
      <p:sp>
        <p:nvSpPr>
          <p:cNvPr id="262150" name="Rectangle 1030"/>
          <p:cNvSpPr>
            <a:spLocks noChangeArrowheads="1"/>
          </p:cNvSpPr>
          <p:nvPr/>
        </p:nvSpPr>
        <p:spPr bwMode="auto">
          <a:xfrm>
            <a:off x="3581400" y="2960688"/>
            <a:ext cx="9906000" cy="0"/>
          </a:xfrm>
          <a:prstGeom prst="rect">
            <a:avLst/>
          </a:prstGeom>
          <a:noFill/>
          <a:ln w="19050">
            <a:noFill/>
            <a:miter lim="800000"/>
            <a:headEnd/>
            <a:tailEnd/>
          </a:ln>
          <a:effectLst/>
        </p:spPr>
        <p:txBody>
          <a:bodyPr lIns="90000" tIns="46800" rIns="90000" bIns="46800">
            <a:spAutoFit/>
          </a:bodyPr>
          <a:lstStyle/>
          <a:p>
            <a:endParaRPr lang="de-DE"/>
          </a:p>
        </p:txBody>
      </p:sp>
      <p:sp>
        <p:nvSpPr>
          <p:cNvPr id="262165" name="Line 1045"/>
          <p:cNvSpPr>
            <a:spLocks noChangeShapeType="1"/>
          </p:cNvSpPr>
          <p:nvPr/>
        </p:nvSpPr>
        <p:spPr bwMode="auto">
          <a:xfrm flipH="1">
            <a:off x="293688" y="6303963"/>
            <a:ext cx="9239250" cy="15875"/>
          </a:xfrm>
          <a:prstGeom prst="line">
            <a:avLst/>
          </a:prstGeom>
          <a:noFill/>
          <a:ln w="25400">
            <a:solidFill>
              <a:srgbClr val="FF0000"/>
            </a:solidFill>
            <a:round/>
            <a:headEnd/>
            <a:tailEnd/>
          </a:ln>
          <a:effectLst/>
        </p:spPr>
        <p:txBody>
          <a:bodyPr wrap="none" anchor="ctr"/>
          <a:lstStyle/>
          <a:p>
            <a:endParaRPr lang="de-DE"/>
          </a:p>
        </p:txBody>
      </p:sp>
      <p:sp>
        <p:nvSpPr>
          <p:cNvPr id="7" name="Text Box 6"/>
          <p:cNvSpPr txBox="1">
            <a:spLocks noGrp="1" noChangeArrowheads="1"/>
          </p:cNvSpPr>
          <p:nvPr>
            <p:ph type="ftr" sz="quarter" idx="3"/>
          </p:nvPr>
        </p:nvSpPr>
        <p:spPr bwMode="auto">
          <a:xfrm>
            <a:off x="293688" y="6512120"/>
            <a:ext cx="9251950" cy="3397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baseline="0">
                <a:solidFill>
                  <a:schemeClr val="tx1"/>
                </a:solidFill>
                <a:latin typeface="AplusText" pitchFamily="34" charset="0"/>
                <a:cs typeface="AplusText" pitchFamily="34" charset="0"/>
              </a:defRPr>
            </a:lvl1pPr>
          </a:lstStyle>
          <a:p>
            <a:r>
              <a:rPr lang="de-DE" dirty="0"/>
              <a:t>Summer </a:t>
            </a:r>
            <a:r>
              <a:rPr lang="de-DE" dirty="0" err="1"/>
              <a:t>term</a:t>
            </a:r>
            <a:r>
              <a:rPr lang="de-DE" dirty="0"/>
              <a:t> 2014</a:t>
            </a:r>
          </a:p>
        </p:txBody>
      </p:sp>
      <p:pic>
        <p:nvPicPr>
          <p:cNvPr id="40857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86508" y="3032620"/>
            <a:ext cx="32464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latin typeface="AplusText" pitchFamily="34" charset="0"/>
                <a:cs typeface="AplusText" pitchFamily="34" charset="0"/>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latin typeface="AplusText" pitchFamily="34" charset="0"/>
                <a:cs typeface="AplusText" pitchFamily="34" charset="0"/>
              </a:defRPr>
            </a:lvl1pPr>
            <a:lvl2pPr>
              <a:defRPr>
                <a:latin typeface="AplusText" pitchFamily="34" charset="0"/>
                <a:cs typeface="AplusText" pitchFamily="34" charset="0"/>
              </a:defRPr>
            </a:lvl2pPr>
            <a:lvl3pPr>
              <a:defRPr>
                <a:latin typeface="AplusText" pitchFamily="34" charset="0"/>
                <a:cs typeface="AplusText" pitchFamily="34" charset="0"/>
              </a:defRPr>
            </a:lvl3pPr>
            <a:lvl4pPr>
              <a:defRPr>
                <a:latin typeface="AplusText" pitchFamily="34" charset="0"/>
                <a:cs typeface="AplusText" pitchFamily="34" charset="0"/>
              </a:defRPr>
            </a:lvl4pPr>
            <a:lvl5pPr>
              <a:defRPr>
                <a:latin typeface="AplusText" pitchFamily="34" charset="0"/>
                <a:cs typeface="AplusTex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0" y="1"/>
            <a:ext cx="9906000" cy="534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e-DE" dirty="0"/>
              <a:t>Titel</a:t>
            </a:r>
          </a:p>
        </p:txBody>
      </p:sp>
      <p:sp>
        <p:nvSpPr>
          <p:cNvPr id="82947" name="Rectangle 3"/>
          <p:cNvSpPr>
            <a:spLocks noGrp="1" noChangeArrowheads="1"/>
          </p:cNvSpPr>
          <p:nvPr>
            <p:ph type="body" idx="1"/>
          </p:nvPr>
        </p:nvSpPr>
        <p:spPr bwMode="auto">
          <a:xfrm>
            <a:off x="293688" y="639763"/>
            <a:ext cx="9239250" cy="568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de-DE" dirty="0"/>
              <a:t>Klicken Sie, um die Formate des Vorlagentextes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2950" name="Text Box 6"/>
          <p:cNvSpPr txBox="1">
            <a:spLocks noGrp="1" noChangeArrowheads="1"/>
          </p:cNvSpPr>
          <p:nvPr>
            <p:ph type="ftr" sz="quarter" idx="3"/>
          </p:nvPr>
        </p:nvSpPr>
        <p:spPr bwMode="auto">
          <a:xfrm>
            <a:off x="2794958" y="6512120"/>
            <a:ext cx="6750680" cy="3397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baseline="0">
                <a:solidFill>
                  <a:schemeClr val="tx1"/>
                </a:solidFill>
                <a:latin typeface="AplusTextLight" pitchFamily="34" charset="0"/>
              </a:defRPr>
            </a:lvl1pPr>
          </a:lstStyle>
          <a:p>
            <a:pPr algn="r"/>
            <a:r>
              <a:rPr lang="de-DE" dirty="0"/>
              <a:t>© 2014 &lt;</a:t>
            </a:r>
            <a:r>
              <a:rPr lang="de-DE" dirty="0" err="1"/>
              <a:t>your_name</a:t>
            </a:r>
            <a:r>
              <a:rPr lang="de-DE" dirty="0"/>
              <a:t>&gt;; </a:t>
            </a:r>
            <a:r>
              <a:rPr lang="de-DE" dirty="0" err="1"/>
              <a:t>slide</a:t>
            </a:r>
            <a:r>
              <a:rPr lang="de-DE" dirty="0"/>
              <a:t> ‹Nr.›</a:t>
            </a:r>
          </a:p>
        </p:txBody>
      </p:sp>
      <p:sp>
        <p:nvSpPr>
          <p:cNvPr id="82961" name="Rectangle 17"/>
          <p:cNvSpPr>
            <a:spLocks noChangeArrowheads="1"/>
          </p:cNvSpPr>
          <p:nvPr/>
        </p:nvSpPr>
        <p:spPr bwMode="auto">
          <a:xfrm>
            <a:off x="3581400" y="2960688"/>
            <a:ext cx="9906000" cy="0"/>
          </a:xfrm>
          <a:prstGeom prst="rect">
            <a:avLst/>
          </a:prstGeom>
          <a:noFill/>
          <a:ln w="19050">
            <a:noFill/>
            <a:miter lim="800000"/>
            <a:headEnd/>
            <a:tailEnd/>
          </a:ln>
          <a:effectLst/>
        </p:spPr>
        <p:txBody>
          <a:bodyPr lIns="90000" tIns="46800" rIns="90000" bIns="46800">
            <a:spAutoFit/>
          </a:bodyPr>
          <a:lstStyle/>
          <a:p>
            <a:endParaRPr lang="de-DE"/>
          </a:p>
        </p:txBody>
      </p:sp>
      <p:sp>
        <p:nvSpPr>
          <p:cNvPr id="82964" name="Line 20"/>
          <p:cNvSpPr>
            <a:spLocks noChangeShapeType="1"/>
          </p:cNvSpPr>
          <p:nvPr/>
        </p:nvSpPr>
        <p:spPr bwMode="auto">
          <a:xfrm flipH="1" flipV="1">
            <a:off x="293688" y="6348410"/>
            <a:ext cx="9251950" cy="0"/>
          </a:xfrm>
          <a:prstGeom prst="line">
            <a:avLst/>
          </a:prstGeom>
          <a:noFill/>
          <a:ln w="25400">
            <a:solidFill>
              <a:srgbClr val="FF0000"/>
            </a:solidFill>
            <a:round/>
            <a:headEnd/>
            <a:tailEnd/>
          </a:ln>
          <a:effectLst/>
        </p:spPr>
        <p:txBody>
          <a:bodyPr wrap="none" anchor="ctr"/>
          <a:lstStyle/>
          <a:p>
            <a:endParaRPr lang="de-DE"/>
          </a:p>
        </p:txBody>
      </p:sp>
      <p:sp>
        <p:nvSpPr>
          <p:cNvPr id="82965" name="Line 21"/>
          <p:cNvSpPr>
            <a:spLocks noChangeShapeType="1"/>
          </p:cNvSpPr>
          <p:nvPr/>
        </p:nvSpPr>
        <p:spPr bwMode="auto">
          <a:xfrm flipH="1" flipV="1">
            <a:off x="293688" y="534838"/>
            <a:ext cx="9239250" cy="0"/>
          </a:xfrm>
          <a:prstGeom prst="line">
            <a:avLst/>
          </a:prstGeom>
          <a:noFill/>
          <a:ln w="25400">
            <a:solidFill>
              <a:srgbClr val="FF0000"/>
            </a:solidFill>
            <a:round/>
            <a:headEnd/>
            <a:tailEnd/>
          </a:ln>
          <a:effectLst/>
        </p:spPr>
        <p:txBody>
          <a:bodyPr wrap="none" anchor="ctr"/>
          <a:lstStyle/>
          <a:p>
            <a:endParaRPr lang="de-DE"/>
          </a:p>
        </p:txBody>
      </p:sp>
      <p:pic>
        <p:nvPicPr>
          <p:cNvPr id="407554" name="Picture 2"/>
          <p:cNvPicPr>
            <a:picLocks noChangeAspect="1" noChangeArrowheads="1"/>
          </p:cNvPicPr>
          <p:nvPr userDrawn="1"/>
        </p:nvPicPr>
        <p:blipFill>
          <a:blip r:embed="rId4" cstate="print"/>
          <a:srcRect/>
          <a:stretch>
            <a:fillRect/>
          </a:stretch>
        </p:blipFill>
        <p:spPr bwMode="auto">
          <a:xfrm>
            <a:off x="477077" y="6512120"/>
            <a:ext cx="1700793" cy="255391"/>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Lst>
  <p:transition spd="med">
    <p:zoom/>
  </p:transition>
  <p:hf hdr="0" dt="0"/>
  <p:txStyles>
    <p:titleStyle>
      <a:lvl1pPr algn="ctr" rtl="0" eaLnBrk="1" fontAlgn="base" hangingPunct="1">
        <a:spcBef>
          <a:spcPct val="0"/>
        </a:spcBef>
        <a:spcAft>
          <a:spcPct val="0"/>
        </a:spcAft>
        <a:defRPr sz="3400" b="1" i="0" baseline="0">
          <a:solidFill>
            <a:schemeClr val="tx1"/>
          </a:solidFill>
          <a:latin typeface="AplusText" pitchFamily="34" charset="0"/>
          <a:ea typeface="+mj-ea"/>
          <a:cs typeface="AplusText" pitchFamily="34" charset="0"/>
        </a:defRPr>
      </a:lvl1pPr>
      <a:lvl2pPr algn="ctr" rtl="0" eaLnBrk="1" fontAlgn="base" hangingPunct="1">
        <a:spcBef>
          <a:spcPct val="0"/>
        </a:spcBef>
        <a:spcAft>
          <a:spcPct val="0"/>
        </a:spcAft>
        <a:defRPr sz="3400" b="1">
          <a:solidFill>
            <a:schemeClr val="tx1"/>
          </a:solidFill>
          <a:latin typeface="Arial" charset="0"/>
        </a:defRPr>
      </a:lvl2pPr>
      <a:lvl3pPr algn="ctr" rtl="0" eaLnBrk="1" fontAlgn="base" hangingPunct="1">
        <a:spcBef>
          <a:spcPct val="0"/>
        </a:spcBef>
        <a:spcAft>
          <a:spcPct val="0"/>
        </a:spcAft>
        <a:defRPr sz="3400" b="1">
          <a:solidFill>
            <a:schemeClr val="tx1"/>
          </a:solidFill>
          <a:latin typeface="Arial" charset="0"/>
        </a:defRPr>
      </a:lvl3pPr>
      <a:lvl4pPr algn="ctr" rtl="0" eaLnBrk="1" fontAlgn="base" hangingPunct="1">
        <a:spcBef>
          <a:spcPct val="0"/>
        </a:spcBef>
        <a:spcAft>
          <a:spcPct val="0"/>
        </a:spcAft>
        <a:defRPr sz="3400" b="1">
          <a:solidFill>
            <a:schemeClr val="tx1"/>
          </a:solidFill>
          <a:latin typeface="Arial" charset="0"/>
        </a:defRPr>
      </a:lvl4pPr>
      <a:lvl5pPr algn="ctr" rtl="0" eaLnBrk="1" fontAlgn="base" hangingPunct="1">
        <a:spcBef>
          <a:spcPct val="0"/>
        </a:spcBef>
        <a:spcAft>
          <a:spcPct val="0"/>
        </a:spcAft>
        <a:defRPr sz="3400" b="1">
          <a:solidFill>
            <a:schemeClr val="tx1"/>
          </a:solidFill>
          <a:latin typeface="Arial" charset="0"/>
        </a:defRPr>
      </a:lvl5pPr>
      <a:lvl6pPr marL="457200" algn="ctr" rtl="0" eaLnBrk="1" fontAlgn="base" hangingPunct="1">
        <a:spcBef>
          <a:spcPct val="0"/>
        </a:spcBef>
        <a:spcAft>
          <a:spcPct val="0"/>
        </a:spcAft>
        <a:defRPr sz="3400" b="1">
          <a:solidFill>
            <a:schemeClr val="tx1"/>
          </a:solidFill>
          <a:latin typeface="Arial" charset="0"/>
        </a:defRPr>
      </a:lvl6pPr>
      <a:lvl7pPr marL="914400" algn="ctr" rtl="0" eaLnBrk="1" fontAlgn="base" hangingPunct="1">
        <a:spcBef>
          <a:spcPct val="0"/>
        </a:spcBef>
        <a:spcAft>
          <a:spcPct val="0"/>
        </a:spcAft>
        <a:defRPr sz="3400" b="1">
          <a:solidFill>
            <a:schemeClr val="tx1"/>
          </a:solidFill>
          <a:latin typeface="Arial" charset="0"/>
        </a:defRPr>
      </a:lvl7pPr>
      <a:lvl8pPr marL="1371600" algn="ctr" rtl="0" eaLnBrk="1" fontAlgn="base" hangingPunct="1">
        <a:spcBef>
          <a:spcPct val="0"/>
        </a:spcBef>
        <a:spcAft>
          <a:spcPct val="0"/>
        </a:spcAft>
        <a:defRPr sz="3400" b="1">
          <a:solidFill>
            <a:schemeClr val="tx1"/>
          </a:solidFill>
          <a:latin typeface="Arial" charset="0"/>
        </a:defRPr>
      </a:lvl8pPr>
      <a:lvl9pPr marL="1828800" algn="ctr" rtl="0" eaLnBrk="1" fontAlgn="base" hangingPunct="1">
        <a:spcBef>
          <a:spcPct val="0"/>
        </a:spcBef>
        <a:spcAft>
          <a:spcPct val="0"/>
        </a:spcAft>
        <a:defRPr sz="3400" b="1">
          <a:solidFill>
            <a:schemeClr val="tx1"/>
          </a:solidFill>
          <a:latin typeface="Arial" charset="0"/>
        </a:defRPr>
      </a:lvl9pPr>
    </p:titleStyle>
    <p:bodyStyle>
      <a:lvl1pPr marL="342900" indent="-342900" algn="l" rtl="0" eaLnBrk="1" fontAlgn="base" hangingPunct="1">
        <a:spcBef>
          <a:spcPct val="20000"/>
        </a:spcBef>
        <a:spcAft>
          <a:spcPct val="0"/>
        </a:spcAft>
        <a:buSzPct val="85000"/>
        <a:buFont typeface="Wingdings" pitchFamily="2" charset="2"/>
        <a:buChar char="§"/>
        <a:defRPr sz="2800" baseline="0">
          <a:solidFill>
            <a:schemeClr val="tx1"/>
          </a:solidFill>
          <a:latin typeface="AplusText" pitchFamily="34" charset="0"/>
          <a:ea typeface="+mn-ea"/>
          <a:cs typeface="AplusText" pitchFamily="34" charset="0"/>
        </a:defRPr>
      </a:lvl1pPr>
      <a:lvl2pPr marL="742950" indent="-285750" algn="l" rtl="0" eaLnBrk="1" fontAlgn="base" hangingPunct="1">
        <a:spcBef>
          <a:spcPct val="20000"/>
        </a:spcBef>
        <a:spcAft>
          <a:spcPct val="0"/>
        </a:spcAft>
        <a:buChar char="•"/>
        <a:defRPr sz="2400" baseline="0">
          <a:solidFill>
            <a:schemeClr val="tx1"/>
          </a:solidFill>
          <a:latin typeface="AplusText" pitchFamily="34" charset="0"/>
          <a:cs typeface="AplusText" pitchFamily="34" charset="0"/>
        </a:defRPr>
      </a:lvl2pPr>
      <a:lvl3pPr marL="1143000" indent="-228600" algn="l" rtl="0" eaLnBrk="1" fontAlgn="base" hangingPunct="1">
        <a:spcBef>
          <a:spcPct val="20000"/>
        </a:spcBef>
        <a:spcAft>
          <a:spcPct val="0"/>
        </a:spcAft>
        <a:buChar char="-"/>
        <a:defRPr sz="2000" baseline="0">
          <a:solidFill>
            <a:schemeClr val="tx1"/>
          </a:solidFill>
          <a:latin typeface="AplusText" pitchFamily="34" charset="0"/>
          <a:cs typeface="AplusText" pitchFamily="34" charset="0"/>
        </a:defRPr>
      </a:lvl3pPr>
      <a:lvl4pPr marL="1600200" indent="-228600" algn="l" rtl="0" eaLnBrk="1" fontAlgn="base" hangingPunct="1">
        <a:spcBef>
          <a:spcPct val="20000"/>
        </a:spcBef>
        <a:spcAft>
          <a:spcPct val="0"/>
        </a:spcAft>
        <a:buFont typeface="Wingdings" pitchFamily="2" charset="2"/>
        <a:buChar char="§"/>
        <a:defRPr baseline="0">
          <a:solidFill>
            <a:schemeClr val="tx1"/>
          </a:solidFill>
          <a:latin typeface="AplusText" pitchFamily="34" charset="0"/>
          <a:cs typeface="AplusText" pitchFamily="34" charset="0"/>
        </a:defRPr>
      </a:lvl4pPr>
      <a:lvl5pPr marL="2057400" indent="-228600" algn="l" rtl="0" eaLnBrk="1" fontAlgn="base" hangingPunct="1">
        <a:spcBef>
          <a:spcPct val="20000"/>
        </a:spcBef>
        <a:spcAft>
          <a:spcPct val="0"/>
        </a:spcAft>
        <a:buSzPct val="85000"/>
        <a:buFont typeface="Wingdings" pitchFamily="2" charset="2"/>
        <a:buChar char="§"/>
        <a:defRPr baseline="0">
          <a:solidFill>
            <a:schemeClr val="tx1"/>
          </a:solidFill>
          <a:latin typeface="AplusText" pitchFamily="34" charset="0"/>
          <a:cs typeface="AplusText" pitchFamily="34" charset="0"/>
        </a:defRPr>
      </a:lvl5pPr>
      <a:lvl6pPr marL="2514600" indent="-228600" algn="l" rtl="0" eaLnBrk="1" fontAlgn="base" hangingPunct="1">
        <a:spcBef>
          <a:spcPct val="20000"/>
        </a:spcBef>
        <a:spcAft>
          <a:spcPct val="0"/>
        </a:spcAft>
        <a:buSzPct val="85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SzPct val="85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SzPct val="85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SzPct val="85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mi.bund.de/EN/topics/civil-protection/critical-infrastructure-protection/critical-infrastructure-protection-nod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ctrTitle"/>
          </p:nvPr>
        </p:nvSpPr>
        <p:spPr/>
        <p:txBody>
          <a:bodyPr/>
          <a:lstStyle/>
          <a:p>
            <a:r>
              <a:rPr lang="en-US" noProof="0" dirty="0"/>
              <a:t>Software Project Management II</a:t>
            </a:r>
            <a:br>
              <a:rPr lang="en-US" b="1" noProof="0" dirty="0">
                <a:latin typeface="AplusText" pitchFamily="34" charset="0"/>
                <a:cs typeface="AplusText" pitchFamily="34" charset="0"/>
              </a:rPr>
            </a:br>
            <a:r>
              <a:rPr lang="en-US" b="1" noProof="0" dirty="0">
                <a:latin typeface="AplusText" pitchFamily="34" charset="0"/>
                <a:cs typeface="AplusText" pitchFamily="34" charset="0"/>
              </a:rPr>
              <a:t>[</a:t>
            </a:r>
            <a:r>
              <a:rPr lang="en-US" dirty="0"/>
              <a:t>23</a:t>
            </a:r>
            <a:r>
              <a:rPr lang="en-US" b="1" noProof="0" dirty="0">
                <a:latin typeface="AplusText" pitchFamily="34" charset="0"/>
                <a:cs typeface="AplusText" pitchFamily="34" charset="0"/>
              </a:rPr>
              <a:t>] </a:t>
            </a:r>
            <a:r>
              <a:rPr lang="en-US" b="0" noProof="0" dirty="0">
                <a:latin typeface="AplusText" pitchFamily="34" charset="0"/>
                <a:cs typeface="AplusText" pitchFamily="34" charset="0"/>
              </a:rPr>
              <a:t>Managing Public Sector Projects</a:t>
            </a:r>
          </a:p>
        </p:txBody>
      </p:sp>
      <p:sp>
        <p:nvSpPr>
          <p:cNvPr id="261125" name="Rectangle 5"/>
          <p:cNvSpPr>
            <a:spLocks noGrp="1" noChangeArrowheads="1"/>
          </p:cNvSpPr>
          <p:nvPr>
            <p:ph type="subTitle" idx="1"/>
          </p:nvPr>
        </p:nvSpPr>
        <p:spPr>
          <a:xfrm>
            <a:off x="1406525" y="5020573"/>
            <a:ext cx="7091363" cy="1276709"/>
          </a:xfrm>
        </p:spPr>
        <p:txBody>
          <a:bodyPr>
            <a:normAutofit/>
          </a:bodyPr>
          <a:lstStyle/>
          <a:p>
            <a:r>
              <a:rPr lang="en-US" sz="2400" b="1" noProof="0" dirty="0">
                <a:latin typeface="AplusText" pitchFamily="34" charset="0"/>
                <a:cs typeface="AplusText" pitchFamily="34" charset="0"/>
              </a:rPr>
              <a:t>Sanjay Prabhu Kunjibettu</a:t>
            </a:r>
            <a:endParaRPr lang="en-US" sz="2000" noProof="0" dirty="0">
              <a:latin typeface="AplusText" pitchFamily="34" charset="0"/>
              <a:cs typeface="AplusText" pitchFamily="34" charset="0"/>
            </a:endParaRPr>
          </a:p>
        </p:txBody>
      </p:sp>
      <p:sp>
        <p:nvSpPr>
          <p:cNvPr id="4" name="Text Box 6"/>
          <p:cNvSpPr txBox="1">
            <a:spLocks noGrp="1" noChangeArrowheads="1"/>
          </p:cNvSpPr>
          <p:nvPr>
            <p:ph type="ftr" sz="quarter" idx="3"/>
          </p:nvPr>
        </p:nvSpPr>
        <p:spPr bwMode="auto">
          <a:xfrm>
            <a:off x="293688" y="6512120"/>
            <a:ext cx="9251950" cy="3397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baseline="0">
                <a:solidFill>
                  <a:schemeClr val="tx1"/>
                </a:solidFill>
                <a:latin typeface="AplusTextLight" pitchFamily="34" charset="0"/>
              </a:defRPr>
            </a:lvl1pPr>
          </a:lstStyle>
          <a:p>
            <a:r>
              <a:rPr lang="de-DE" dirty="0">
                <a:latin typeface="AplusText" pitchFamily="34" charset="0"/>
              </a:rPr>
              <a:t>Summer </a:t>
            </a:r>
            <a:r>
              <a:rPr lang="de-DE" dirty="0" err="1">
                <a:latin typeface="AplusText" pitchFamily="34" charset="0"/>
              </a:rPr>
              <a:t>term</a:t>
            </a:r>
            <a:r>
              <a:rPr lang="de-DE" dirty="0">
                <a:latin typeface="AplusText" pitchFamily="34" charset="0"/>
              </a:rPr>
              <a:t> 2024</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 Agile Scrum framework</a:t>
            </a:r>
          </a:p>
        </p:txBody>
      </p:sp>
      <p:pic>
        <p:nvPicPr>
          <p:cNvPr id="5" name="Picture 4">
            <a:extLst>
              <a:ext uri="{FF2B5EF4-FFF2-40B4-BE49-F238E27FC236}">
                <a16:creationId xmlns:a16="http://schemas.microsoft.com/office/drawing/2014/main" id="{5CEEC86D-C2E0-D789-0571-4F43CB9BA98A}"/>
              </a:ext>
            </a:extLst>
          </p:cNvPr>
          <p:cNvPicPr>
            <a:picLocks noChangeAspect="1"/>
          </p:cNvPicPr>
          <p:nvPr/>
        </p:nvPicPr>
        <p:blipFill>
          <a:blip r:embed="rId2"/>
          <a:stretch>
            <a:fillRect/>
          </a:stretch>
        </p:blipFill>
        <p:spPr>
          <a:xfrm>
            <a:off x="290671" y="1040739"/>
            <a:ext cx="9520303" cy="4776522"/>
          </a:xfrm>
          <a:prstGeom prst="rect">
            <a:avLst/>
          </a:prstGeom>
        </p:spPr>
      </p:pic>
    </p:spTree>
    <p:extLst>
      <p:ext uri="{BB962C8B-B14F-4D97-AF65-F5344CB8AC3E}">
        <p14:creationId xmlns:p14="http://schemas.microsoft.com/office/powerpoint/2010/main" val="1535037755"/>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Wrap-Up and Conclusions</a:t>
            </a:r>
          </a:p>
        </p:txBody>
      </p:sp>
      <p:sp>
        <p:nvSpPr>
          <p:cNvPr id="3" name="Inhaltsplatzhalter 2"/>
          <p:cNvSpPr>
            <a:spLocks noGrp="1"/>
          </p:cNvSpPr>
          <p:nvPr>
            <p:ph idx="1"/>
          </p:nvPr>
        </p:nvSpPr>
        <p:spPr>
          <a:xfrm>
            <a:off x="138055" y="639763"/>
            <a:ext cx="4057427" cy="5680075"/>
          </a:xfrm>
        </p:spPr>
        <p:txBody>
          <a:bodyPr>
            <a:normAutofit/>
          </a:bodyPr>
          <a:lstStyle/>
          <a:p>
            <a:r>
              <a:rPr lang="de-DE" sz="1900" dirty="0" err="1"/>
              <a:t>Influence</a:t>
            </a:r>
            <a:r>
              <a:rPr lang="de-DE" sz="1900" dirty="0"/>
              <a:t> on </a:t>
            </a:r>
            <a:r>
              <a:rPr lang="de-DE" sz="1900" dirty="0" err="1"/>
              <a:t>project</a:t>
            </a:r>
            <a:r>
              <a:rPr lang="de-DE" sz="1900" dirty="0"/>
              <a:t> </a:t>
            </a:r>
            <a:r>
              <a:rPr lang="de-DE" sz="1900" dirty="0" err="1"/>
              <a:t>management</a:t>
            </a:r>
            <a:endParaRPr lang="de-DE" sz="1900" dirty="0"/>
          </a:p>
          <a:p>
            <a:pPr lvl="1"/>
            <a:r>
              <a:rPr lang="de-DE" sz="1900" dirty="0"/>
              <a:t>Communication </a:t>
            </a:r>
            <a:r>
              <a:rPr lang="de-DE" sz="1900" dirty="0" err="1"/>
              <a:t>management</a:t>
            </a:r>
            <a:endParaRPr lang="de-DE" sz="1900" dirty="0"/>
          </a:p>
          <a:p>
            <a:pPr lvl="1"/>
            <a:r>
              <a:rPr lang="de-DE" sz="1900" dirty="0"/>
              <a:t>Stakeholder </a:t>
            </a:r>
            <a:r>
              <a:rPr lang="de-DE" sz="1900" dirty="0" err="1"/>
              <a:t>management</a:t>
            </a:r>
            <a:endParaRPr lang="de-DE" sz="1900" dirty="0"/>
          </a:p>
          <a:p>
            <a:pPr lvl="1"/>
            <a:r>
              <a:rPr lang="de-DE" sz="1900" dirty="0"/>
              <a:t>Time, </a:t>
            </a:r>
            <a:r>
              <a:rPr lang="de-DE" sz="1900" dirty="0" err="1"/>
              <a:t>Cost</a:t>
            </a:r>
            <a:r>
              <a:rPr lang="de-DE" sz="1900" dirty="0"/>
              <a:t> and </a:t>
            </a:r>
            <a:r>
              <a:rPr lang="de-DE" sz="1900" dirty="0" err="1"/>
              <a:t>Scope</a:t>
            </a:r>
            <a:r>
              <a:rPr lang="de-DE" sz="1900" dirty="0"/>
              <a:t> </a:t>
            </a:r>
            <a:r>
              <a:rPr lang="de-DE" sz="1900" dirty="0" err="1"/>
              <a:t>management</a:t>
            </a:r>
            <a:endParaRPr lang="de-DE" sz="1900" dirty="0"/>
          </a:p>
          <a:p>
            <a:pPr lvl="1"/>
            <a:r>
              <a:rPr lang="de-DE" sz="1900" dirty="0"/>
              <a:t>Project </a:t>
            </a:r>
            <a:r>
              <a:rPr lang="de-DE" sz="1900" dirty="0" err="1"/>
              <a:t>planning</a:t>
            </a:r>
            <a:r>
              <a:rPr lang="de-DE" sz="1900" dirty="0"/>
              <a:t> </a:t>
            </a:r>
            <a:r>
              <a:rPr lang="de-DE" sz="1900" dirty="0" err="1"/>
              <a:t>management</a:t>
            </a:r>
            <a:endParaRPr lang="de-DE" sz="1900" dirty="0"/>
          </a:p>
          <a:p>
            <a:pPr lvl="2"/>
            <a:r>
              <a:rPr lang="de-DE" sz="1900" dirty="0"/>
              <a:t>Agile </a:t>
            </a:r>
            <a:r>
              <a:rPr lang="de-DE" sz="1900" dirty="0" err="1"/>
              <a:t>Scrum</a:t>
            </a:r>
            <a:r>
              <a:rPr lang="de-DE" sz="1900" dirty="0"/>
              <a:t> </a:t>
            </a:r>
            <a:r>
              <a:rPr lang="de-DE" sz="1900" dirty="0" err="1"/>
              <a:t>model</a:t>
            </a:r>
            <a:endParaRPr lang="de-DE" sz="1900" dirty="0"/>
          </a:p>
          <a:p>
            <a:pPr lvl="1"/>
            <a:r>
              <a:rPr lang="de-DE" sz="1900" dirty="0"/>
              <a:t>Project Managers</a:t>
            </a:r>
          </a:p>
          <a:p>
            <a:pPr lvl="2"/>
            <a:r>
              <a:rPr lang="de-DE" sz="1900" dirty="0" err="1"/>
              <a:t>Influence</a:t>
            </a:r>
            <a:r>
              <a:rPr lang="de-DE" sz="1900" dirty="0"/>
              <a:t> on </a:t>
            </a:r>
            <a:r>
              <a:rPr lang="de-DE" sz="1900" dirty="0" err="1"/>
              <a:t>project</a:t>
            </a:r>
            <a:r>
              <a:rPr lang="de-DE" sz="1900" dirty="0"/>
              <a:t> </a:t>
            </a:r>
            <a:r>
              <a:rPr lang="de-DE" sz="1900" dirty="0" err="1"/>
              <a:t>management</a:t>
            </a:r>
            <a:r>
              <a:rPr lang="de-DE" sz="1900" dirty="0"/>
              <a:t> </a:t>
            </a:r>
            <a:r>
              <a:rPr lang="de-DE" sz="1900" dirty="0" err="1"/>
              <a:t>success</a:t>
            </a:r>
            <a:endParaRPr lang="de-DE" sz="1900" dirty="0"/>
          </a:p>
        </p:txBody>
      </p:sp>
      <p:pic>
        <p:nvPicPr>
          <p:cNvPr id="5" name="Picture 4">
            <a:extLst>
              <a:ext uri="{FF2B5EF4-FFF2-40B4-BE49-F238E27FC236}">
                <a16:creationId xmlns:a16="http://schemas.microsoft.com/office/drawing/2014/main" id="{AD8CF479-7153-65E5-9EC6-DB6AB61C84AA}"/>
              </a:ext>
            </a:extLst>
          </p:cNvPr>
          <p:cNvPicPr>
            <a:picLocks noChangeAspect="1"/>
          </p:cNvPicPr>
          <p:nvPr/>
        </p:nvPicPr>
        <p:blipFill>
          <a:blip r:embed="rId2"/>
          <a:stretch>
            <a:fillRect/>
          </a:stretch>
        </p:blipFill>
        <p:spPr>
          <a:xfrm>
            <a:off x="4055633" y="639762"/>
            <a:ext cx="5712312" cy="2789238"/>
          </a:xfrm>
          <a:prstGeom prst="rect">
            <a:avLst/>
          </a:prstGeom>
        </p:spPr>
      </p:pic>
      <p:sp>
        <p:nvSpPr>
          <p:cNvPr id="7" name="TextBox 6">
            <a:extLst>
              <a:ext uri="{FF2B5EF4-FFF2-40B4-BE49-F238E27FC236}">
                <a16:creationId xmlns:a16="http://schemas.microsoft.com/office/drawing/2014/main" id="{EFE8D53C-25AF-E4F0-D868-A380471C06C3}"/>
              </a:ext>
            </a:extLst>
          </p:cNvPr>
          <p:cNvSpPr txBox="1"/>
          <p:nvPr/>
        </p:nvSpPr>
        <p:spPr>
          <a:xfrm>
            <a:off x="293689" y="3959770"/>
            <a:ext cx="9318622" cy="2031325"/>
          </a:xfrm>
          <a:prstGeom prst="rect">
            <a:avLst/>
          </a:prstGeom>
          <a:noFill/>
        </p:spPr>
        <p:txBody>
          <a:bodyPr wrap="square">
            <a:spAutoFit/>
          </a:bodyPr>
          <a:lstStyle/>
          <a:p>
            <a:pPr marL="285750" indent="-285750">
              <a:buFont typeface="Arial" panose="020B0604020202020204" pitchFamily="34" charset="0"/>
              <a:buChar char="•"/>
            </a:pPr>
            <a:r>
              <a:rPr lang="de-DE" sz="1800" dirty="0">
                <a:solidFill>
                  <a:schemeClr val="tx1"/>
                </a:solidFill>
              </a:rPr>
              <a:t>Future </a:t>
            </a:r>
            <a:r>
              <a:rPr lang="de-DE" sz="1800" dirty="0" err="1">
                <a:solidFill>
                  <a:schemeClr val="tx1"/>
                </a:solidFill>
              </a:rPr>
              <a:t>Scope</a:t>
            </a:r>
            <a:r>
              <a:rPr lang="de-DE" sz="1800" dirty="0">
                <a:solidFill>
                  <a:schemeClr val="tx1"/>
                </a:solidFill>
              </a:rPr>
              <a:t> </a:t>
            </a:r>
            <a:r>
              <a:rPr lang="de-DE" sz="1800" dirty="0" err="1">
                <a:solidFill>
                  <a:schemeClr val="tx1"/>
                </a:solidFill>
              </a:rPr>
              <a:t>of</a:t>
            </a:r>
            <a:r>
              <a:rPr lang="de-DE" sz="1800" dirty="0">
                <a:solidFill>
                  <a:schemeClr val="tx1"/>
                </a:solidFill>
              </a:rPr>
              <a:t> </a:t>
            </a:r>
            <a:r>
              <a:rPr lang="de-DE" sz="1800" dirty="0" err="1">
                <a:solidFill>
                  <a:schemeClr val="tx1"/>
                </a:solidFill>
              </a:rPr>
              <a:t>this</a:t>
            </a:r>
            <a:r>
              <a:rPr lang="de-DE" sz="1800" dirty="0">
                <a:solidFill>
                  <a:schemeClr val="tx1"/>
                </a:solidFill>
              </a:rPr>
              <a:t> </a:t>
            </a:r>
            <a:r>
              <a:rPr lang="de-DE" sz="1800" dirty="0" err="1">
                <a:solidFill>
                  <a:schemeClr val="tx1"/>
                </a:solidFill>
              </a:rPr>
              <a:t>research</a:t>
            </a:r>
            <a:endParaRPr lang="de-DE" sz="1800" dirty="0">
              <a:solidFill>
                <a:schemeClr val="tx1"/>
              </a:solidFill>
            </a:endParaRPr>
          </a:p>
          <a:p>
            <a:pPr marL="742950" lvl="1" indent="-285750">
              <a:buFont typeface="Arial" panose="020B0604020202020204" pitchFamily="34" charset="0"/>
              <a:buChar char="•"/>
            </a:pPr>
            <a:r>
              <a:rPr lang="de-DE" sz="1800" dirty="0" err="1">
                <a:solidFill>
                  <a:schemeClr val="tx1"/>
                </a:solidFill>
              </a:rPr>
              <a:t>Explore</a:t>
            </a:r>
            <a:r>
              <a:rPr lang="de-DE" sz="1800" dirty="0">
                <a:solidFill>
                  <a:schemeClr val="tx1"/>
                </a:solidFill>
              </a:rPr>
              <a:t> </a:t>
            </a:r>
            <a:r>
              <a:rPr lang="de-DE" sz="1800" dirty="0" err="1">
                <a:solidFill>
                  <a:schemeClr val="tx1"/>
                </a:solidFill>
              </a:rPr>
              <a:t>more</a:t>
            </a:r>
            <a:r>
              <a:rPr lang="de-DE" sz="1800" dirty="0">
                <a:solidFill>
                  <a:schemeClr val="tx1"/>
                </a:solidFill>
              </a:rPr>
              <a:t> </a:t>
            </a:r>
            <a:r>
              <a:rPr lang="de-DE" sz="1800" dirty="0" err="1">
                <a:solidFill>
                  <a:schemeClr val="tx1"/>
                </a:solidFill>
              </a:rPr>
              <a:t>success</a:t>
            </a:r>
            <a:r>
              <a:rPr lang="de-DE" sz="1800" dirty="0">
                <a:solidFill>
                  <a:schemeClr val="tx1"/>
                </a:solidFill>
              </a:rPr>
              <a:t> </a:t>
            </a:r>
            <a:r>
              <a:rPr lang="de-DE" sz="1800" dirty="0" err="1">
                <a:solidFill>
                  <a:schemeClr val="tx1"/>
                </a:solidFill>
              </a:rPr>
              <a:t>stories</a:t>
            </a:r>
            <a:r>
              <a:rPr lang="de-DE" sz="1800" dirty="0">
                <a:solidFill>
                  <a:schemeClr val="tx1"/>
                </a:solidFill>
              </a:rPr>
              <a:t> </a:t>
            </a:r>
            <a:r>
              <a:rPr lang="de-DE" sz="1800" dirty="0" err="1">
                <a:solidFill>
                  <a:schemeClr val="tx1"/>
                </a:solidFill>
              </a:rPr>
              <a:t>from</a:t>
            </a:r>
            <a:r>
              <a:rPr lang="de-DE" sz="1800" dirty="0">
                <a:solidFill>
                  <a:schemeClr val="tx1"/>
                </a:solidFill>
              </a:rPr>
              <a:t> </a:t>
            </a:r>
            <a:r>
              <a:rPr lang="de-DE" sz="1800" dirty="0" err="1">
                <a:solidFill>
                  <a:schemeClr val="tx1"/>
                </a:solidFill>
              </a:rPr>
              <a:t>developing</a:t>
            </a:r>
            <a:r>
              <a:rPr lang="de-DE" sz="1800" dirty="0">
                <a:solidFill>
                  <a:schemeClr val="tx1"/>
                </a:solidFill>
              </a:rPr>
              <a:t> </a:t>
            </a:r>
            <a:r>
              <a:rPr lang="de-DE" sz="1800" dirty="0" err="1">
                <a:solidFill>
                  <a:schemeClr val="tx1"/>
                </a:solidFill>
              </a:rPr>
              <a:t>economies</a:t>
            </a:r>
            <a:endParaRPr lang="de-DE" sz="1800" dirty="0">
              <a:solidFill>
                <a:schemeClr val="tx1"/>
              </a:solidFill>
            </a:endParaRPr>
          </a:p>
          <a:p>
            <a:pPr marL="1200150" lvl="2" indent="-285750">
              <a:buFont typeface="Arial" panose="020B0604020202020204" pitchFamily="34" charset="0"/>
              <a:buChar char="•"/>
            </a:pPr>
            <a:r>
              <a:rPr lang="de-DE" sz="1800" dirty="0" err="1">
                <a:solidFill>
                  <a:schemeClr val="tx1"/>
                </a:solidFill>
              </a:rPr>
              <a:t>No</a:t>
            </a:r>
            <a:r>
              <a:rPr lang="de-DE" sz="1800" dirty="0">
                <a:solidFill>
                  <a:schemeClr val="tx1"/>
                </a:solidFill>
              </a:rPr>
              <a:t> </a:t>
            </a:r>
            <a:r>
              <a:rPr lang="de-DE" sz="1800" dirty="0" err="1">
                <a:solidFill>
                  <a:schemeClr val="tx1"/>
                </a:solidFill>
              </a:rPr>
              <a:t>need</a:t>
            </a:r>
            <a:r>
              <a:rPr lang="de-DE" sz="1800" dirty="0">
                <a:solidFill>
                  <a:schemeClr val="tx1"/>
                </a:solidFill>
              </a:rPr>
              <a:t> </a:t>
            </a:r>
            <a:r>
              <a:rPr lang="de-DE" sz="1800" dirty="0" err="1">
                <a:solidFill>
                  <a:schemeClr val="tx1"/>
                </a:solidFill>
              </a:rPr>
              <a:t>to</a:t>
            </a:r>
            <a:r>
              <a:rPr lang="de-DE" sz="1800" dirty="0">
                <a:solidFill>
                  <a:schemeClr val="tx1"/>
                </a:solidFill>
              </a:rPr>
              <a:t> </a:t>
            </a:r>
            <a:r>
              <a:rPr lang="de-DE" sz="1800" dirty="0" err="1">
                <a:solidFill>
                  <a:schemeClr val="tx1"/>
                </a:solidFill>
              </a:rPr>
              <a:t>worry</a:t>
            </a:r>
            <a:r>
              <a:rPr lang="de-DE" sz="1800" dirty="0">
                <a:solidFill>
                  <a:schemeClr val="tx1"/>
                </a:solidFill>
              </a:rPr>
              <a:t> </a:t>
            </a:r>
            <a:r>
              <a:rPr lang="de-DE" sz="1800" dirty="0" err="1">
                <a:solidFill>
                  <a:schemeClr val="tx1"/>
                </a:solidFill>
              </a:rPr>
              <a:t>about</a:t>
            </a:r>
            <a:r>
              <a:rPr lang="de-DE" sz="1800" dirty="0">
                <a:solidFill>
                  <a:schemeClr val="tx1"/>
                </a:solidFill>
              </a:rPr>
              <a:t> </a:t>
            </a:r>
            <a:r>
              <a:rPr lang="de-DE" sz="1800" dirty="0" err="1">
                <a:solidFill>
                  <a:schemeClr val="tx1"/>
                </a:solidFill>
              </a:rPr>
              <a:t>generalizing</a:t>
            </a:r>
            <a:r>
              <a:rPr lang="de-DE" sz="1800" dirty="0">
                <a:solidFill>
                  <a:schemeClr val="tx1"/>
                </a:solidFill>
              </a:rPr>
              <a:t> </a:t>
            </a:r>
            <a:r>
              <a:rPr lang="de-DE" sz="1800" dirty="0" err="1">
                <a:solidFill>
                  <a:schemeClr val="tx1"/>
                </a:solidFill>
              </a:rPr>
              <a:t>results</a:t>
            </a:r>
            <a:r>
              <a:rPr lang="de-DE" sz="1800" dirty="0">
                <a:solidFill>
                  <a:schemeClr val="tx1"/>
                </a:solidFill>
              </a:rPr>
              <a:t> </a:t>
            </a:r>
            <a:r>
              <a:rPr lang="de-DE" sz="1800" dirty="0" err="1">
                <a:solidFill>
                  <a:schemeClr val="tx1"/>
                </a:solidFill>
              </a:rPr>
              <a:t>taken</a:t>
            </a:r>
            <a:r>
              <a:rPr lang="de-DE" sz="1800" dirty="0">
                <a:solidFill>
                  <a:schemeClr val="tx1"/>
                </a:solidFill>
              </a:rPr>
              <a:t> </a:t>
            </a:r>
            <a:r>
              <a:rPr lang="de-DE" sz="1800" dirty="0" err="1">
                <a:solidFill>
                  <a:schemeClr val="tx1"/>
                </a:solidFill>
              </a:rPr>
              <a:t>from</a:t>
            </a:r>
            <a:r>
              <a:rPr lang="de-DE" sz="1800" dirty="0">
                <a:solidFill>
                  <a:schemeClr val="tx1"/>
                </a:solidFill>
              </a:rPr>
              <a:t> </a:t>
            </a:r>
            <a:r>
              <a:rPr lang="de-DE" sz="1800" dirty="0" err="1">
                <a:solidFill>
                  <a:schemeClr val="tx1"/>
                </a:solidFill>
              </a:rPr>
              <a:t>the</a:t>
            </a:r>
            <a:r>
              <a:rPr lang="de-DE" sz="1800" dirty="0">
                <a:solidFill>
                  <a:schemeClr val="tx1"/>
                </a:solidFill>
              </a:rPr>
              <a:t> </a:t>
            </a:r>
            <a:r>
              <a:rPr lang="de-DE" sz="1800" dirty="0" err="1">
                <a:solidFill>
                  <a:schemeClr val="tx1"/>
                </a:solidFill>
              </a:rPr>
              <a:t>developed</a:t>
            </a:r>
            <a:r>
              <a:rPr lang="de-DE" sz="1800" dirty="0">
                <a:solidFill>
                  <a:schemeClr val="tx1"/>
                </a:solidFill>
              </a:rPr>
              <a:t> and </a:t>
            </a:r>
            <a:r>
              <a:rPr lang="de-DE" sz="1800" dirty="0" err="1">
                <a:solidFill>
                  <a:schemeClr val="tx1"/>
                </a:solidFill>
              </a:rPr>
              <a:t>the</a:t>
            </a:r>
            <a:r>
              <a:rPr lang="de-DE" sz="1800" dirty="0">
                <a:solidFill>
                  <a:schemeClr val="tx1"/>
                </a:solidFill>
              </a:rPr>
              <a:t> OECD countries</a:t>
            </a:r>
          </a:p>
          <a:p>
            <a:pPr marL="1200150" lvl="2" indent="-285750">
              <a:buFont typeface="Arial" panose="020B0604020202020204" pitchFamily="34" charset="0"/>
              <a:buChar char="•"/>
            </a:pPr>
            <a:r>
              <a:rPr lang="de-DE" sz="1800" dirty="0">
                <a:solidFill>
                  <a:schemeClr val="tx1"/>
                </a:solidFill>
              </a:rPr>
              <a:t>More </a:t>
            </a:r>
            <a:r>
              <a:rPr lang="de-DE" sz="1800" dirty="0" err="1">
                <a:solidFill>
                  <a:schemeClr val="tx1"/>
                </a:solidFill>
              </a:rPr>
              <a:t>scientific</a:t>
            </a:r>
            <a:r>
              <a:rPr lang="de-DE" sz="1800" dirty="0">
                <a:solidFill>
                  <a:schemeClr val="tx1"/>
                </a:solidFill>
              </a:rPr>
              <a:t> </a:t>
            </a:r>
            <a:r>
              <a:rPr lang="de-DE" sz="1800" dirty="0" err="1">
                <a:solidFill>
                  <a:schemeClr val="tx1"/>
                </a:solidFill>
              </a:rPr>
              <a:t>data</a:t>
            </a:r>
            <a:r>
              <a:rPr lang="de-DE" sz="1800" dirty="0">
                <a:solidFill>
                  <a:schemeClr val="tx1"/>
                </a:solidFill>
              </a:rPr>
              <a:t> -&gt; </a:t>
            </a:r>
            <a:r>
              <a:rPr lang="de-DE" sz="1800" dirty="0" err="1">
                <a:solidFill>
                  <a:schemeClr val="tx1"/>
                </a:solidFill>
              </a:rPr>
              <a:t>strengthens</a:t>
            </a:r>
            <a:r>
              <a:rPr lang="de-DE" sz="1800" dirty="0">
                <a:solidFill>
                  <a:schemeClr val="tx1"/>
                </a:solidFill>
              </a:rPr>
              <a:t> </a:t>
            </a:r>
            <a:r>
              <a:rPr lang="de-DE" sz="1800" dirty="0" err="1">
                <a:solidFill>
                  <a:schemeClr val="tx1"/>
                </a:solidFill>
              </a:rPr>
              <a:t>the</a:t>
            </a:r>
            <a:r>
              <a:rPr lang="de-DE" sz="1800" dirty="0">
                <a:solidFill>
                  <a:schemeClr val="tx1"/>
                </a:solidFill>
              </a:rPr>
              <a:t> </a:t>
            </a:r>
            <a:r>
              <a:rPr lang="de-DE" sz="1800" dirty="0" err="1">
                <a:solidFill>
                  <a:schemeClr val="tx1"/>
                </a:solidFill>
              </a:rPr>
              <a:t>proposal</a:t>
            </a:r>
            <a:r>
              <a:rPr lang="de-DE" sz="1800" dirty="0">
                <a:solidFill>
                  <a:schemeClr val="tx1"/>
                </a:solidFill>
              </a:rPr>
              <a:t> </a:t>
            </a:r>
            <a:r>
              <a:rPr lang="de-DE" sz="1800" dirty="0" err="1">
                <a:solidFill>
                  <a:schemeClr val="tx1"/>
                </a:solidFill>
              </a:rPr>
              <a:t>for</a:t>
            </a:r>
            <a:r>
              <a:rPr lang="de-DE" sz="1800" dirty="0">
                <a:solidFill>
                  <a:schemeClr val="tx1"/>
                </a:solidFill>
              </a:rPr>
              <a:t> agile</a:t>
            </a:r>
          </a:p>
          <a:p>
            <a:pPr marL="1200150" lvl="2" indent="-285750">
              <a:buFont typeface="Arial" panose="020B0604020202020204" pitchFamily="34" charset="0"/>
              <a:buChar char="•"/>
            </a:pPr>
            <a:r>
              <a:rPr lang="de-DE" sz="1800" dirty="0">
                <a:solidFill>
                  <a:schemeClr val="tx1"/>
                </a:solidFill>
              </a:rPr>
              <a:t>Different </a:t>
            </a:r>
            <a:r>
              <a:rPr lang="de-DE" sz="1800" dirty="0" err="1">
                <a:solidFill>
                  <a:schemeClr val="tx1"/>
                </a:solidFill>
              </a:rPr>
              <a:t>economies</a:t>
            </a:r>
            <a:r>
              <a:rPr lang="de-DE" sz="1800" dirty="0">
                <a:solidFill>
                  <a:schemeClr val="tx1"/>
                </a:solidFill>
              </a:rPr>
              <a:t> follow </a:t>
            </a:r>
            <a:r>
              <a:rPr lang="de-DE" sz="1800" dirty="0" err="1">
                <a:solidFill>
                  <a:schemeClr val="tx1"/>
                </a:solidFill>
              </a:rPr>
              <a:t>have</a:t>
            </a:r>
            <a:r>
              <a:rPr lang="de-DE" sz="1800" dirty="0">
                <a:solidFill>
                  <a:schemeClr val="tx1"/>
                </a:solidFill>
              </a:rPr>
              <a:t> different </a:t>
            </a:r>
            <a:r>
              <a:rPr lang="de-DE" sz="1800" dirty="0" err="1">
                <a:solidFill>
                  <a:schemeClr val="tx1"/>
                </a:solidFill>
              </a:rPr>
              <a:t>regulations</a:t>
            </a:r>
            <a:r>
              <a:rPr lang="de-DE" sz="1800" dirty="0">
                <a:solidFill>
                  <a:schemeClr val="tx1"/>
                </a:solidFill>
              </a:rPr>
              <a:t> -&gt; </a:t>
            </a:r>
            <a:r>
              <a:rPr lang="de-DE" sz="1800" dirty="0" err="1">
                <a:solidFill>
                  <a:schemeClr val="tx1"/>
                </a:solidFill>
              </a:rPr>
              <a:t>how</a:t>
            </a:r>
            <a:r>
              <a:rPr lang="de-DE" sz="1800" dirty="0">
                <a:solidFill>
                  <a:schemeClr val="tx1"/>
                </a:solidFill>
              </a:rPr>
              <a:t> </a:t>
            </a:r>
            <a:r>
              <a:rPr lang="de-DE" sz="1800" dirty="0" err="1">
                <a:solidFill>
                  <a:schemeClr val="tx1"/>
                </a:solidFill>
              </a:rPr>
              <a:t>can</a:t>
            </a:r>
            <a:r>
              <a:rPr lang="de-DE" sz="1800" dirty="0">
                <a:solidFill>
                  <a:schemeClr val="tx1"/>
                </a:solidFill>
              </a:rPr>
              <a:t> agile </a:t>
            </a:r>
            <a:r>
              <a:rPr lang="de-DE" sz="1800" dirty="0" err="1">
                <a:solidFill>
                  <a:schemeClr val="tx1"/>
                </a:solidFill>
              </a:rPr>
              <a:t>overcome</a:t>
            </a:r>
            <a:r>
              <a:rPr lang="de-DE" sz="1800" dirty="0">
                <a:solidFill>
                  <a:schemeClr val="tx1"/>
                </a:solidFill>
              </a:rPr>
              <a:t> </a:t>
            </a:r>
            <a:r>
              <a:rPr lang="de-DE" sz="1800" dirty="0" err="1">
                <a:solidFill>
                  <a:schemeClr val="tx1"/>
                </a:solidFill>
              </a:rPr>
              <a:t>them</a:t>
            </a:r>
            <a:r>
              <a:rPr lang="de-DE" sz="1800" dirty="0">
                <a:solidFill>
                  <a:schemeClr val="tx1"/>
                </a:solidFill>
              </a:rPr>
              <a:t> </a:t>
            </a:r>
            <a:r>
              <a:rPr lang="de-DE" sz="1800" dirty="0" err="1">
                <a:solidFill>
                  <a:schemeClr val="tx1"/>
                </a:solidFill>
              </a:rPr>
              <a:t>regionally</a:t>
            </a:r>
            <a:r>
              <a:rPr lang="de-DE" sz="1800" dirty="0">
                <a:solidFill>
                  <a:schemeClr val="tx1"/>
                </a:solidFill>
              </a:rPr>
              <a:t> ?</a:t>
            </a:r>
          </a:p>
        </p:txBody>
      </p:sp>
    </p:spTree>
    <p:extLst>
      <p:ext uri="{BB962C8B-B14F-4D97-AF65-F5344CB8AC3E}">
        <p14:creationId xmlns:p14="http://schemas.microsoft.com/office/powerpoint/2010/main" val="680902255"/>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References</a:t>
            </a:r>
          </a:p>
        </p:txBody>
      </p:sp>
      <p:sp>
        <p:nvSpPr>
          <p:cNvPr id="3" name="Inhaltsplatzhalter 2"/>
          <p:cNvSpPr>
            <a:spLocks noGrp="1"/>
          </p:cNvSpPr>
          <p:nvPr>
            <p:ph idx="1"/>
          </p:nvPr>
        </p:nvSpPr>
        <p:spPr/>
        <p:txBody>
          <a:bodyPr>
            <a:noAutofit/>
          </a:bodyPr>
          <a:lstStyle/>
          <a:p>
            <a:r>
              <a:rPr lang="de-DE" sz="1800" dirty="0"/>
              <a:t>[1] de </a:t>
            </a:r>
            <a:r>
              <a:rPr lang="de-DE" sz="1800" dirty="0" err="1"/>
              <a:t>Lemos</a:t>
            </a:r>
            <a:r>
              <a:rPr lang="de-DE" sz="1800" dirty="0"/>
              <a:t> Dias, </a:t>
            </a:r>
            <a:r>
              <a:rPr lang="de-DE" sz="1800" dirty="0" err="1"/>
              <a:t>Taciana</a:t>
            </a:r>
            <a:r>
              <a:rPr lang="de-DE" sz="1800" dirty="0"/>
              <a:t> &amp; Oliveira, Bruno &amp; Carneiro, Teresa Cristina &amp; Moura, Ralf &amp; Lima, </a:t>
            </a:r>
            <a:r>
              <a:rPr lang="de-DE" sz="1800" dirty="0" err="1"/>
              <a:t>Susileia</a:t>
            </a:r>
            <a:r>
              <a:rPr lang="de-DE" sz="1800" dirty="0"/>
              <a:t>. (2023). Project </a:t>
            </a:r>
            <a:r>
              <a:rPr lang="de-DE" sz="1800" dirty="0" err="1"/>
              <a:t>manager</a:t>
            </a:r>
            <a:r>
              <a:rPr lang="de-DE" sz="1800" dirty="0"/>
              <a:t> </a:t>
            </a:r>
            <a:r>
              <a:rPr lang="de-DE" sz="1800" dirty="0" err="1"/>
              <a:t>competencies</a:t>
            </a:r>
            <a:r>
              <a:rPr lang="de-DE" sz="1800" dirty="0"/>
              <a:t> </a:t>
            </a:r>
            <a:r>
              <a:rPr lang="de-DE" sz="1800" dirty="0" err="1"/>
              <a:t>associated</a:t>
            </a:r>
            <a:r>
              <a:rPr lang="de-DE" sz="1800" dirty="0"/>
              <a:t> </a:t>
            </a:r>
            <a:r>
              <a:rPr lang="de-DE" sz="1800" dirty="0" err="1"/>
              <a:t>with</a:t>
            </a:r>
            <a:r>
              <a:rPr lang="de-DE" sz="1800" dirty="0"/>
              <a:t> </a:t>
            </a:r>
            <a:r>
              <a:rPr lang="de-DE" sz="1800" dirty="0" err="1"/>
              <a:t>the</a:t>
            </a:r>
            <a:r>
              <a:rPr lang="de-DE" sz="1800" dirty="0"/>
              <a:t> </a:t>
            </a:r>
            <a:r>
              <a:rPr lang="de-DE" sz="1800" dirty="0" err="1"/>
              <a:t>projects</a:t>
            </a:r>
            <a:r>
              <a:rPr lang="de-DE" sz="1800" dirty="0"/>
              <a:t>’ </a:t>
            </a:r>
            <a:r>
              <a:rPr lang="de-DE" sz="1800" dirty="0" err="1"/>
              <a:t>success</a:t>
            </a:r>
            <a:r>
              <a:rPr lang="de-DE" sz="1800" dirty="0"/>
              <a:t> in </a:t>
            </a:r>
            <a:r>
              <a:rPr lang="de-DE" sz="1800" dirty="0" err="1"/>
              <a:t>the</a:t>
            </a:r>
            <a:r>
              <a:rPr lang="de-DE" sz="1800" dirty="0"/>
              <a:t> </a:t>
            </a:r>
            <a:r>
              <a:rPr lang="de-DE" sz="1800" dirty="0" err="1"/>
              <a:t>public</a:t>
            </a:r>
            <a:r>
              <a:rPr lang="de-DE" sz="1800" dirty="0"/>
              <a:t> </a:t>
            </a:r>
            <a:r>
              <a:rPr lang="de-DE" sz="1800" dirty="0" err="1"/>
              <a:t>sector</a:t>
            </a:r>
            <a:r>
              <a:rPr lang="de-DE" sz="1800" dirty="0"/>
              <a:t>.. </a:t>
            </a:r>
            <a:r>
              <a:rPr lang="de-DE" sz="1800" dirty="0" err="1"/>
              <a:t>Revista</a:t>
            </a:r>
            <a:r>
              <a:rPr lang="de-DE" sz="1800" dirty="0"/>
              <a:t> </a:t>
            </a:r>
            <a:r>
              <a:rPr lang="de-DE" sz="1800" dirty="0" err="1"/>
              <a:t>deGest˜ao</a:t>
            </a:r>
            <a:r>
              <a:rPr lang="de-DE" sz="1800" dirty="0"/>
              <a:t> e </a:t>
            </a:r>
            <a:r>
              <a:rPr lang="de-DE" sz="1800" dirty="0" err="1"/>
              <a:t>Projetos</a:t>
            </a:r>
            <a:r>
              <a:rPr lang="de-DE" sz="1800" dirty="0"/>
              <a:t>. 14. 1. 10.5585/gep.v14i2.23651.</a:t>
            </a:r>
          </a:p>
          <a:p>
            <a:r>
              <a:rPr lang="de-DE" sz="1800" dirty="0"/>
              <a:t>[2] Bogdanova, Margarita &amp; </a:t>
            </a:r>
            <a:r>
              <a:rPr lang="de-DE" sz="1800" dirty="0" err="1"/>
              <a:t>Parashkevova</a:t>
            </a:r>
            <a:r>
              <a:rPr lang="de-DE" sz="1800" dirty="0"/>
              <a:t>, Evelina &amp; </a:t>
            </a:r>
            <a:r>
              <a:rPr lang="de-DE" sz="1800" dirty="0" err="1"/>
              <a:t>Stoyanova</a:t>
            </a:r>
            <a:r>
              <a:rPr lang="de-DE" sz="1800" dirty="0"/>
              <a:t>, Mariela.(2020). AGILE PROJECT MANAGEMENT IN PUBLIC SECTOR– METHODOLOGICAL ASPECTS. JOURNAL OF EUROPEANECONOMY. 19. 283-298. 10.35774/jee2020.02.283.</a:t>
            </a:r>
          </a:p>
          <a:p>
            <a:r>
              <a:rPr lang="de-DE" sz="1800" dirty="0"/>
              <a:t>[3] Ribeiro, Afonso &amp; </a:t>
            </a:r>
            <a:r>
              <a:rPr lang="de-DE" sz="1800" dirty="0" err="1"/>
              <a:t>Domingues</a:t>
            </a:r>
            <a:r>
              <a:rPr lang="de-DE" sz="1800" dirty="0"/>
              <a:t>, Luisa. (2018). Acceptance </a:t>
            </a:r>
            <a:r>
              <a:rPr lang="de-DE" sz="1800" dirty="0" err="1"/>
              <a:t>of</a:t>
            </a:r>
            <a:r>
              <a:rPr lang="de-DE" sz="1800" dirty="0"/>
              <a:t> an agile </a:t>
            </a:r>
            <a:r>
              <a:rPr lang="de-DE" sz="1800" dirty="0" err="1"/>
              <a:t>methodology</a:t>
            </a:r>
            <a:r>
              <a:rPr lang="de-DE" sz="1800" dirty="0"/>
              <a:t> in </a:t>
            </a:r>
            <a:r>
              <a:rPr lang="de-DE" sz="1800" dirty="0" err="1"/>
              <a:t>the</a:t>
            </a:r>
            <a:r>
              <a:rPr lang="de-DE" sz="1800" dirty="0"/>
              <a:t> </a:t>
            </a:r>
            <a:r>
              <a:rPr lang="de-DE" sz="1800" dirty="0" err="1"/>
              <a:t>public</a:t>
            </a:r>
            <a:r>
              <a:rPr lang="de-DE" sz="1800" dirty="0"/>
              <a:t> </a:t>
            </a:r>
            <a:r>
              <a:rPr lang="de-DE" sz="1800" dirty="0" err="1"/>
              <a:t>sector</a:t>
            </a:r>
            <a:r>
              <a:rPr lang="de-DE" sz="1800" dirty="0"/>
              <a:t>. </a:t>
            </a:r>
            <a:r>
              <a:rPr lang="de-DE" sz="1800" dirty="0" err="1"/>
              <a:t>Procedia</a:t>
            </a:r>
            <a:r>
              <a:rPr lang="de-DE" sz="1800" dirty="0"/>
              <a:t> Computer Science. 138. 621-629. 10.1016/j.procs.2018.10.083.</a:t>
            </a:r>
          </a:p>
          <a:p>
            <a:r>
              <a:rPr lang="de-DE" sz="1800" dirty="0"/>
              <a:t>[4] Rowe, </a:t>
            </a:r>
            <a:r>
              <a:rPr lang="de-DE" sz="1800" dirty="0" err="1"/>
              <a:t>Kevan</a:t>
            </a:r>
            <a:r>
              <a:rPr lang="de-DE" sz="1800" dirty="0"/>
              <a:t> &amp; </a:t>
            </a:r>
            <a:r>
              <a:rPr lang="de-DE" sz="1800" dirty="0" err="1"/>
              <a:t>Whitty</a:t>
            </a:r>
            <a:r>
              <a:rPr lang="de-DE" sz="1800" dirty="0"/>
              <a:t>, Jonathan &amp; van der Hoorn, Bronte. (2024).</a:t>
            </a:r>
            <a:r>
              <a:rPr lang="de-DE" sz="1800" dirty="0" err="1"/>
              <a:t>Creating</a:t>
            </a:r>
            <a:r>
              <a:rPr lang="de-DE" sz="1800" dirty="0"/>
              <a:t> </a:t>
            </a:r>
            <a:r>
              <a:rPr lang="de-DE" sz="1800" dirty="0" err="1"/>
              <a:t>authority</a:t>
            </a:r>
            <a:r>
              <a:rPr lang="de-DE" sz="1800" dirty="0"/>
              <a:t> and </a:t>
            </a:r>
            <a:r>
              <a:rPr lang="de-DE" sz="1800" dirty="0" err="1"/>
              <a:t>autonomy</a:t>
            </a:r>
            <a:r>
              <a:rPr lang="de-DE" sz="1800" dirty="0"/>
              <a:t>: </a:t>
            </a:r>
            <a:r>
              <a:rPr lang="de-DE" sz="1800" dirty="0" err="1"/>
              <a:t>Necessary</a:t>
            </a:r>
            <a:r>
              <a:rPr lang="de-DE" sz="1800" dirty="0"/>
              <a:t> </a:t>
            </a:r>
            <a:r>
              <a:rPr lang="de-DE" sz="1800" dirty="0" err="1"/>
              <a:t>dialectical</a:t>
            </a:r>
            <a:r>
              <a:rPr lang="de-DE" sz="1800" dirty="0"/>
              <a:t> </a:t>
            </a:r>
            <a:r>
              <a:rPr lang="de-DE" sz="1800" dirty="0" err="1"/>
              <a:t>tensions</a:t>
            </a:r>
            <a:r>
              <a:rPr lang="de-DE" sz="1800" dirty="0"/>
              <a:t> in </a:t>
            </a:r>
            <a:r>
              <a:rPr lang="de-DE" sz="1800" dirty="0" err="1"/>
              <a:t>public</a:t>
            </a:r>
            <a:r>
              <a:rPr lang="de-DE" sz="1800" dirty="0"/>
              <a:t> </a:t>
            </a:r>
            <a:r>
              <a:rPr lang="de-DE" sz="1800" dirty="0" err="1"/>
              <a:t>sector</a:t>
            </a:r>
            <a:r>
              <a:rPr lang="de-DE" sz="1800" dirty="0"/>
              <a:t> </a:t>
            </a:r>
            <a:r>
              <a:rPr lang="de-DE" sz="1800" dirty="0" err="1"/>
              <a:t>project</a:t>
            </a:r>
            <a:r>
              <a:rPr lang="de-DE" sz="1800" dirty="0"/>
              <a:t> </a:t>
            </a:r>
            <a:r>
              <a:rPr lang="de-DE" sz="1800" dirty="0" err="1"/>
              <a:t>management</a:t>
            </a:r>
            <a:r>
              <a:rPr lang="de-DE" sz="1800" dirty="0"/>
              <a:t>. Project Leadership and Society. 5.100119. 10.1016/j.plas.2024.100119.</a:t>
            </a:r>
          </a:p>
          <a:p>
            <a:r>
              <a:rPr lang="de-DE" sz="1800" dirty="0"/>
              <a:t>[5] Khan, Asadullah &amp; </a:t>
            </a:r>
            <a:r>
              <a:rPr lang="de-DE" sz="1800" dirty="0" err="1"/>
              <a:t>Waris</a:t>
            </a:r>
            <a:r>
              <a:rPr lang="de-DE" sz="1800" dirty="0"/>
              <a:t>, Muhammad &amp; </a:t>
            </a:r>
            <a:r>
              <a:rPr lang="de-DE" sz="1800" dirty="0" err="1"/>
              <a:t>Panigrahi</a:t>
            </a:r>
            <a:r>
              <a:rPr lang="de-DE" sz="1800" dirty="0"/>
              <a:t>, </a:t>
            </a:r>
            <a:r>
              <a:rPr lang="de-DE" sz="1800" dirty="0" err="1"/>
              <a:t>Shrikant</a:t>
            </a:r>
            <a:r>
              <a:rPr lang="de-DE" sz="1800" dirty="0"/>
              <a:t> &amp; Mirza,&amp; Sajid, </a:t>
            </a:r>
            <a:r>
              <a:rPr lang="de-DE" sz="1800" dirty="0" err="1"/>
              <a:t>Rizwan</a:t>
            </a:r>
            <a:r>
              <a:rPr lang="de-DE" sz="1800" dirty="0"/>
              <a:t> &amp; Rana, Faisal. (2021). </a:t>
            </a:r>
            <a:r>
              <a:rPr lang="de-DE" sz="1800" dirty="0" err="1"/>
              <a:t>Improving</a:t>
            </a:r>
            <a:r>
              <a:rPr lang="de-DE" sz="1800" dirty="0"/>
              <a:t> </a:t>
            </a:r>
            <a:r>
              <a:rPr lang="de-DE" sz="1800" dirty="0" err="1"/>
              <a:t>the</a:t>
            </a:r>
            <a:r>
              <a:rPr lang="de-DE" sz="1800" dirty="0"/>
              <a:t> Performance </a:t>
            </a:r>
            <a:r>
              <a:rPr lang="de-DE" sz="1800" dirty="0" err="1"/>
              <a:t>of</a:t>
            </a:r>
            <a:r>
              <a:rPr lang="de-DE" sz="1800" dirty="0"/>
              <a:t> Public </a:t>
            </a:r>
            <a:r>
              <a:rPr lang="de-DE" sz="1800" dirty="0" err="1"/>
              <a:t>Sector</a:t>
            </a:r>
            <a:r>
              <a:rPr lang="de-DE" sz="1800" dirty="0"/>
              <a:t> Infrastructure Projects: </a:t>
            </a:r>
            <a:r>
              <a:rPr lang="de-DE" sz="1800" dirty="0" err="1"/>
              <a:t>Role</a:t>
            </a:r>
            <a:r>
              <a:rPr lang="de-DE" sz="1800" dirty="0"/>
              <a:t> </a:t>
            </a:r>
            <a:r>
              <a:rPr lang="de-DE" sz="1800" dirty="0" err="1"/>
              <a:t>of</a:t>
            </a:r>
            <a:r>
              <a:rPr lang="de-DE" sz="1800" dirty="0"/>
              <a:t> Project </a:t>
            </a:r>
            <a:r>
              <a:rPr lang="de-DE" sz="1800" dirty="0" err="1"/>
              <a:t>Governance</a:t>
            </a:r>
            <a:r>
              <a:rPr lang="de-DE" sz="1800" dirty="0"/>
              <a:t> and Stakeholder Management. Journal </a:t>
            </a:r>
            <a:r>
              <a:rPr lang="de-DE" sz="1800" dirty="0" err="1"/>
              <a:t>of</a:t>
            </a:r>
            <a:r>
              <a:rPr lang="de-DE" sz="1800" dirty="0"/>
              <a:t> Management in Engineering. 37.10.1061/(ASCE)ME.1943-5479.0000886.</a:t>
            </a:r>
          </a:p>
          <a:p>
            <a:r>
              <a:rPr lang="de-DE" sz="1800" dirty="0"/>
              <a:t>[6] </a:t>
            </a:r>
            <a:r>
              <a:rPr lang="de-DE" sz="1800" dirty="0" err="1"/>
              <a:t>Waris</a:t>
            </a:r>
            <a:r>
              <a:rPr lang="de-DE" sz="1800" dirty="0"/>
              <a:t>, M. &amp; Khan, Asadullah &amp; </a:t>
            </a:r>
            <a:r>
              <a:rPr lang="de-DE" sz="1800" dirty="0" err="1"/>
              <a:t>Abideen</a:t>
            </a:r>
            <a:r>
              <a:rPr lang="de-DE" sz="1800" dirty="0"/>
              <a:t>, Ahmed &amp; </a:t>
            </a:r>
            <a:r>
              <a:rPr lang="de-DE" sz="1800" dirty="0" err="1"/>
              <a:t>Sorooshian</a:t>
            </a:r>
            <a:r>
              <a:rPr lang="de-DE" sz="1800" dirty="0"/>
              <a:t>, Shahryar &amp; </a:t>
            </a:r>
            <a:r>
              <a:rPr lang="de-DE" sz="1800" dirty="0" err="1"/>
              <a:t>Ullah</a:t>
            </a:r>
            <a:r>
              <a:rPr lang="de-DE" sz="1800" dirty="0"/>
              <a:t>, </a:t>
            </a:r>
            <a:r>
              <a:rPr lang="de-DE" sz="1800" dirty="0" err="1"/>
              <a:t>Mehfooz</a:t>
            </a:r>
            <a:r>
              <a:rPr lang="de-DE" sz="1800" dirty="0"/>
              <a:t>. (2022). Stakeholder Management in Public </a:t>
            </a:r>
            <a:r>
              <a:rPr lang="de-DE" sz="1800" dirty="0" err="1"/>
              <a:t>Secto</a:t>
            </a:r>
            <a:r>
              <a:rPr lang="de-DE" sz="1800" dirty="0"/>
              <a:t> Infrastructure Projects. Journal </a:t>
            </a:r>
            <a:r>
              <a:rPr lang="de-DE" sz="1800" dirty="0" err="1"/>
              <a:t>of</a:t>
            </a:r>
            <a:r>
              <a:rPr lang="de-DE" sz="1800" dirty="0"/>
              <a:t> Engineering Project and </a:t>
            </a:r>
            <a:r>
              <a:rPr lang="de-DE" sz="1800" dirty="0" err="1"/>
              <a:t>Production</a:t>
            </a:r>
            <a:r>
              <a:rPr lang="de-DE" sz="1800" dirty="0"/>
              <a:t> Management. 12. 188-201. 10.32738/JEPPM-2022-0017.</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…References</a:t>
            </a:r>
          </a:p>
        </p:txBody>
      </p:sp>
      <p:sp>
        <p:nvSpPr>
          <p:cNvPr id="3" name="Inhaltsplatzhalter 2"/>
          <p:cNvSpPr>
            <a:spLocks noGrp="1"/>
          </p:cNvSpPr>
          <p:nvPr>
            <p:ph idx="1"/>
          </p:nvPr>
        </p:nvSpPr>
        <p:spPr/>
        <p:txBody>
          <a:bodyPr>
            <a:noAutofit/>
          </a:bodyPr>
          <a:lstStyle/>
          <a:p>
            <a:r>
              <a:rPr lang="de-DE" sz="1800" dirty="0"/>
              <a:t>[7] </a:t>
            </a:r>
            <a:r>
              <a:rPr lang="de-DE" sz="1800" dirty="0" err="1"/>
              <a:t>Nekvapilov´a</a:t>
            </a:r>
            <a:r>
              <a:rPr lang="de-DE" sz="1800" dirty="0"/>
              <a:t>, Ivana &amp; Pitas, Jaromir. (2017). The Manager </a:t>
            </a:r>
            <a:r>
              <a:rPr lang="de-DE" sz="1800" dirty="0" err="1"/>
              <a:t>Competences</a:t>
            </a:r>
            <a:r>
              <a:rPr lang="de-DE" sz="1800" dirty="0"/>
              <a:t> </a:t>
            </a:r>
            <a:r>
              <a:rPr lang="de-DE" sz="1800" dirty="0" err="1"/>
              <a:t>for</a:t>
            </a:r>
            <a:r>
              <a:rPr lang="de-DE" sz="1800" dirty="0"/>
              <a:t> Risk Management in </a:t>
            </a:r>
            <a:r>
              <a:rPr lang="de-DE" sz="1800" dirty="0" err="1"/>
              <a:t>the</a:t>
            </a:r>
            <a:r>
              <a:rPr lang="de-DE" sz="1800" dirty="0"/>
              <a:t> Public </a:t>
            </a:r>
            <a:r>
              <a:rPr lang="de-DE" sz="1800" dirty="0" err="1"/>
              <a:t>Sector</a:t>
            </a:r>
            <a:r>
              <a:rPr lang="de-DE" sz="1800" dirty="0"/>
              <a:t>. International </a:t>
            </a:r>
            <a:r>
              <a:rPr lang="de-DE" sz="1800" dirty="0" err="1"/>
              <a:t>conference</a:t>
            </a:r>
            <a:r>
              <a:rPr lang="de-DE" sz="1800" dirty="0"/>
              <a:t> KNOWLEDGE-BASED ORGANIZATION. 23. 10.1515/kbo-2017-0065.</a:t>
            </a:r>
          </a:p>
          <a:p>
            <a:r>
              <a:rPr lang="de-DE" sz="1800" dirty="0"/>
              <a:t>[8] </a:t>
            </a:r>
            <a:r>
              <a:rPr lang="de-DE" sz="1800" dirty="0" err="1"/>
              <a:t>Nekvapilov´a</a:t>
            </a:r>
            <a:r>
              <a:rPr lang="de-DE" sz="1800" dirty="0"/>
              <a:t>, Ivana &amp; Pitas, Jaromir. (2016). </a:t>
            </a:r>
            <a:r>
              <a:rPr lang="de-DE" sz="1800" dirty="0" err="1"/>
              <a:t>Factors</a:t>
            </a:r>
            <a:r>
              <a:rPr lang="de-DE" sz="1800" dirty="0"/>
              <a:t> </a:t>
            </a:r>
            <a:r>
              <a:rPr lang="de-DE" sz="1800" dirty="0" err="1"/>
              <a:t>Affecting</a:t>
            </a:r>
            <a:r>
              <a:rPr lang="de-DE" sz="1800" dirty="0"/>
              <a:t> Project Management in </a:t>
            </a:r>
            <a:r>
              <a:rPr lang="de-DE" sz="1800" dirty="0" err="1"/>
              <a:t>the</a:t>
            </a:r>
            <a:r>
              <a:rPr lang="de-DE" sz="1800" dirty="0"/>
              <a:t> Public </a:t>
            </a:r>
            <a:r>
              <a:rPr lang="de-DE" sz="1800" dirty="0" err="1"/>
              <a:t>Sector</a:t>
            </a:r>
            <a:r>
              <a:rPr lang="de-DE" sz="1800" dirty="0"/>
              <a:t>. International </a:t>
            </a:r>
            <a:r>
              <a:rPr lang="de-DE" sz="1800" dirty="0" err="1"/>
              <a:t>conference</a:t>
            </a:r>
            <a:r>
              <a:rPr lang="de-DE" sz="1800" dirty="0"/>
              <a:t> KNOWLEDGE-BASED ORGANIZATION. 22. 10.1515/kbo-2016-0037.</a:t>
            </a:r>
          </a:p>
          <a:p>
            <a:r>
              <a:rPr lang="de-DE" sz="1800" dirty="0"/>
              <a:t>[9] Brunet, Maude. (2018). </a:t>
            </a:r>
            <a:r>
              <a:rPr lang="de-DE" sz="1800" dirty="0" err="1"/>
              <a:t>Governance-as-practice</a:t>
            </a:r>
            <a:r>
              <a:rPr lang="de-DE" sz="1800" dirty="0"/>
              <a:t> </a:t>
            </a:r>
            <a:r>
              <a:rPr lang="de-DE" sz="1800" dirty="0" err="1"/>
              <a:t>for</a:t>
            </a:r>
            <a:r>
              <a:rPr lang="de-DE" sz="1800" dirty="0"/>
              <a:t> </a:t>
            </a:r>
            <a:r>
              <a:rPr lang="de-DE" sz="1800" dirty="0" err="1"/>
              <a:t>major</a:t>
            </a:r>
            <a:r>
              <a:rPr lang="de-DE" sz="1800" dirty="0"/>
              <a:t> </a:t>
            </a:r>
            <a:r>
              <a:rPr lang="de-DE" sz="1800" dirty="0" err="1"/>
              <a:t>public</a:t>
            </a:r>
            <a:r>
              <a:rPr lang="de-DE" sz="1800" dirty="0"/>
              <a:t> </a:t>
            </a:r>
            <a:r>
              <a:rPr lang="de-DE" sz="1800" dirty="0" err="1"/>
              <a:t>infrastructureprojects</a:t>
            </a:r>
            <a:r>
              <a:rPr lang="de-DE" sz="1800" dirty="0"/>
              <a:t>: A </a:t>
            </a:r>
            <a:r>
              <a:rPr lang="de-DE" sz="1800" dirty="0" err="1"/>
              <a:t>case</a:t>
            </a:r>
            <a:r>
              <a:rPr lang="de-DE" sz="1800" dirty="0"/>
              <a:t> </a:t>
            </a:r>
            <a:r>
              <a:rPr lang="de-DE" sz="1800" dirty="0" err="1"/>
              <a:t>of</a:t>
            </a:r>
            <a:r>
              <a:rPr lang="de-DE" sz="1800" dirty="0"/>
              <a:t> </a:t>
            </a:r>
            <a:r>
              <a:rPr lang="de-DE" sz="1800" dirty="0" err="1"/>
              <a:t>multilevel</a:t>
            </a:r>
            <a:r>
              <a:rPr lang="de-DE" sz="1800" dirty="0"/>
              <a:t> </a:t>
            </a:r>
            <a:r>
              <a:rPr lang="de-DE" sz="1800" dirty="0" err="1"/>
              <a:t>project</a:t>
            </a:r>
            <a:r>
              <a:rPr lang="de-DE" sz="1800" dirty="0"/>
              <a:t> </a:t>
            </a:r>
            <a:r>
              <a:rPr lang="de-DE" sz="1800" dirty="0" err="1"/>
              <a:t>governing</a:t>
            </a:r>
            <a:r>
              <a:rPr lang="de-DE" sz="1800" dirty="0"/>
              <a:t>. International Journal </a:t>
            </a:r>
            <a:r>
              <a:rPr lang="de-DE" sz="1800" dirty="0" err="1"/>
              <a:t>of</a:t>
            </a:r>
            <a:r>
              <a:rPr lang="de-DE" sz="1800" dirty="0"/>
              <a:t> Project Management. 37. 10.1016/j.ijproman.2018.02.007.</a:t>
            </a:r>
          </a:p>
          <a:p>
            <a:r>
              <a:rPr lang="de-DE" sz="1800" dirty="0"/>
              <a:t>[10] </a:t>
            </a:r>
            <a:r>
              <a:rPr lang="de-DE" sz="1800" dirty="0" err="1"/>
              <a:t>Matinheikki</a:t>
            </a:r>
            <a:r>
              <a:rPr lang="de-DE" sz="1800" dirty="0"/>
              <a:t>, Juri &amp; Aaltonen, Kirsi &amp; Walker, Derek. (2018). </a:t>
            </a:r>
            <a:r>
              <a:rPr lang="de-DE" sz="1800" dirty="0" err="1"/>
              <a:t>Politics,public</a:t>
            </a:r>
            <a:r>
              <a:rPr lang="de-DE" sz="1800" dirty="0"/>
              <a:t> </a:t>
            </a:r>
            <a:r>
              <a:rPr lang="de-DE" sz="1800" dirty="0" err="1"/>
              <a:t>servants</a:t>
            </a:r>
            <a:r>
              <a:rPr lang="de-DE" sz="1800" dirty="0"/>
              <a:t>, and </a:t>
            </a:r>
            <a:r>
              <a:rPr lang="de-DE" sz="1800" dirty="0" err="1"/>
              <a:t>profits</a:t>
            </a:r>
            <a:r>
              <a:rPr lang="de-DE" sz="1800" dirty="0"/>
              <a:t>: </a:t>
            </a:r>
            <a:r>
              <a:rPr lang="de-DE" sz="1800" dirty="0" err="1"/>
              <a:t>Institutional</a:t>
            </a:r>
            <a:r>
              <a:rPr lang="de-DE" sz="1800" dirty="0"/>
              <a:t> </a:t>
            </a:r>
            <a:r>
              <a:rPr lang="de-DE" sz="1800" dirty="0" err="1"/>
              <a:t>complexity</a:t>
            </a:r>
            <a:r>
              <a:rPr lang="de-DE" sz="1800" dirty="0"/>
              <a:t> and </a:t>
            </a:r>
            <a:r>
              <a:rPr lang="de-DE" sz="1800" dirty="0" err="1"/>
              <a:t>temporary</a:t>
            </a:r>
            <a:r>
              <a:rPr lang="de-DE" sz="1800" dirty="0"/>
              <a:t> </a:t>
            </a:r>
            <a:r>
              <a:rPr lang="de-DE" sz="1800" dirty="0" err="1"/>
              <a:t>hybridization</a:t>
            </a:r>
            <a:r>
              <a:rPr lang="de-DE" sz="1800" dirty="0"/>
              <a:t> in a </a:t>
            </a:r>
            <a:r>
              <a:rPr lang="de-DE" sz="1800" dirty="0" err="1"/>
              <a:t>public</a:t>
            </a:r>
            <a:r>
              <a:rPr lang="de-DE" sz="1800" dirty="0"/>
              <a:t> </a:t>
            </a:r>
            <a:r>
              <a:rPr lang="de-DE" sz="1800" dirty="0" err="1"/>
              <a:t>infrastructure</a:t>
            </a:r>
            <a:r>
              <a:rPr lang="de-DE" sz="1800" dirty="0"/>
              <a:t> </a:t>
            </a:r>
            <a:r>
              <a:rPr lang="de-DE" sz="1800" dirty="0" err="1"/>
              <a:t>alliance</a:t>
            </a:r>
            <a:r>
              <a:rPr lang="de-DE" sz="1800" dirty="0"/>
              <a:t> </a:t>
            </a:r>
            <a:r>
              <a:rPr lang="de-DE" sz="1800" dirty="0" err="1"/>
              <a:t>project</a:t>
            </a:r>
            <a:r>
              <a:rPr lang="de-DE" sz="1800" dirty="0"/>
              <a:t>. International Journal </a:t>
            </a:r>
            <a:r>
              <a:rPr lang="de-DE" sz="1800" dirty="0" err="1"/>
              <a:t>of</a:t>
            </a:r>
            <a:r>
              <a:rPr lang="de-DE" sz="1800" dirty="0"/>
              <a:t> Project Management. 37. 10.1016/j.ijproman.2018.07.004.</a:t>
            </a:r>
          </a:p>
          <a:p>
            <a:r>
              <a:rPr lang="de-DE" sz="1800" dirty="0"/>
              <a:t>[11] Maria Dietel and </a:t>
            </a:r>
            <a:r>
              <a:rPr lang="de-DE" sz="1800" dirty="0" err="1"/>
              <a:t>Moreen</a:t>
            </a:r>
            <a:r>
              <a:rPr lang="de-DE" sz="1800" dirty="0"/>
              <a:t> Heine. 2020. </a:t>
            </a:r>
            <a:r>
              <a:rPr lang="de-DE" sz="1800" dirty="0" err="1"/>
              <a:t>Agility</a:t>
            </a:r>
            <a:r>
              <a:rPr lang="de-DE" sz="1800" dirty="0"/>
              <a:t> in </a:t>
            </a:r>
            <a:r>
              <a:rPr lang="de-DE" sz="1800" dirty="0" err="1"/>
              <a:t>public</a:t>
            </a:r>
            <a:r>
              <a:rPr lang="de-DE" sz="1800" dirty="0"/>
              <a:t> </a:t>
            </a:r>
            <a:r>
              <a:rPr lang="de-DE" sz="1800" dirty="0" err="1"/>
              <a:t>sector</a:t>
            </a:r>
            <a:r>
              <a:rPr lang="de-DE" sz="1800" dirty="0"/>
              <a:t> IT </a:t>
            </a:r>
            <a:r>
              <a:rPr lang="de-DE" sz="1800" dirty="0" err="1"/>
              <a:t>projects</a:t>
            </a:r>
            <a:r>
              <a:rPr lang="de-DE" sz="1800" dirty="0"/>
              <a:t>. In Proceedings </a:t>
            </a:r>
            <a:r>
              <a:rPr lang="de-DE" sz="1800" dirty="0" err="1"/>
              <a:t>of</a:t>
            </a:r>
            <a:r>
              <a:rPr lang="de-DE" sz="1800" dirty="0"/>
              <a:t> </a:t>
            </a:r>
            <a:r>
              <a:rPr lang="de-DE" sz="1800" dirty="0" err="1"/>
              <a:t>the</a:t>
            </a:r>
            <a:r>
              <a:rPr lang="de-DE" sz="1800" dirty="0"/>
              <a:t> 13th International Conference on Theory and Practice </a:t>
            </a:r>
            <a:r>
              <a:rPr lang="de-DE" sz="1800" dirty="0" err="1"/>
              <a:t>of</a:t>
            </a:r>
            <a:r>
              <a:rPr lang="de-DE" sz="1800" dirty="0"/>
              <a:t> Electronic </a:t>
            </a:r>
            <a:r>
              <a:rPr lang="de-DE" sz="1800" dirty="0" err="1"/>
              <a:t>Governance</a:t>
            </a:r>
            <a:r>
              <a:rPr lang="de-DE" sz="1800" dirty="0"/>
              <a:t> (ICEGOV ’20). </a:t>
            </a:r>
            <a:r>
              <a:rPr lang="de-DE" sz="1800" dirty="0" err="1"/>
              <a:t>Association</a:t>
            </a:r>
            <a:r>
              <a:rPr lang="de-DE" sz="1800" dirty="0"/>
              <a:t> </a:t>
            </a:r>
            <a:r>
              <a:rPr lang="de-DE" sz="1800" dirty="0" err="1"/>
              <a:t>for</a:t>
            </a:r>
            <a:r>
              <a:rPr lang="de-DE" sz="1800" dirty="0"/>
              <a:t> Computing Machinery, New York, NY, USA, 803–806.https://doi.org/10.1145/3428502.3428625</a:t>
            </a:r>
          </a:p>
          <a:p>
            <a:r>
              <a:rPr lang="de-DE" sz="1800" dirty="0"/>
              <a:t>[12] Schmidt, Werner &amp; </a:t>
            </a:r>
            <a:r>
              <a:rPr lang="de-DE" sz="1800" dirty="0" err="1"/>
              <a:t>M¨uller</a:t>
            </a:r>
            <a:r>
              <a:rPr lang="de-DE" sz="1800" dirty="0"/>
              <a:t>, Andrea. (2024). </a:t>
            </a:r>
            <a:r>
              <a:rPr lang="de-DE" sz="1800" dirty="0" err="1"/>
              <a:t>Differing</a:t>
            </a:r>
            <a:r>
              <a:rPr lang="de-DE" sz="1800" dirty="0"/>
              <a:t> </a:t>
            </a:r>
            <a:r>
              <a:rPr lang="de-DE" sz="1800" dirty="0" err="1"/>
              <a:t>industrial</a:t>
            </a:r>
            <a:r>
              <a:rPr lang="de-DE" sz="1800" dirty="0"/>
              <a:t> </a:t>
            </a:r>
            <a:r>
              <a:rPr lang="de-DE" sz="1800" dirty="0" err="1"/>
              <a:t>relations</a:t>
            </a:r>
            <a:r>
              <a:rPr lang="de-DE" sz="1800" dirty="0"/>
              <a:t>:</a:t>
            </a:r>
            <a:r>
              <a:rPr lang="en-GB" sz="1800" dirty="0"/>
              <a:t>The public and the private sector in Germany. Industrial Relations Journal. 10.1111/irj.12429.</a:t>
            </a:r>
            <a:endParaRPr lang="de-DE" sz="1800" dirty="0"/>
          </a:p>
        </p:txBody>
      </p:sp>
    </p:spTree>
    <p:extLst>
      <p:ext uri="{BB962C8B-B14F-4D97-AF65-F5344CB8AC3E}">
        <p14:creationId xmlns:p14="http://schemas.microsoft.com/office/powerpoint/2010/main" val="411987914"/>
      </p:ext>
    </p:extLst>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58" name="Picture 2"/>
          <p:cNvPicPr>
            <a:picLocks noChangeAspect="1" noChangeArrowheads="1"/>
          </p:cNvPicPr>
          <p:nvPr/>
        </p:nvPicPr>
        <p:blipFill>
          <a:blip r:embed="rId2" cstate="print"/>
          <a:srcRect/>
          <a:stretch>
            <a:fillRect/>
          </a:stretch>
        </p:blipFill>
        <p:spPr bwMode="auto">
          <a:xfrm>
            <a:off x="0" y="0"/>
            <a:ext cx="9906000" cy="6858000"/>
          </a:xfrm>
          <a:prstGeom prst="rect">
            <a:avLst/>
          </a:prstGeom>
          <a:noFill/>
          <a:ln w="19050">
            <a:noFill/>
            <a:miter lim="800000"/>
            <a:headEnd/>
            <a:tailEnd/>
          </a:ln>
          <a:effectLst/>
        </p:spPr>
      </p:pic>
      <p:sp>
        <p:nvSpPr>
          <p:cNvPr id="403459" name="Rectangle 3"/>
          <p:cNvSpPr>
            <a:spLocks noGrp="1" noChangeArrowheads="1"/>
          </p:cNvSpPr>
          <p:nvPr>
            <p:ph type="ctrTitle"/>
          </p:nvPr>
        </p:nvSpPr>
        <p:spPr>
          <a:xfrm>
            <a:off x="2647104" y="3162748"/>
            <a:ext cx="4297132" cy="837752"/>
          </a:xfrm>
        </p:spPr>
        <p:txBody>
          <a:bodyPr/>
          <a:lstStyle/>
          <a:p>
            <a:r>
              <a:rPr lang="en-US" noProof="0" dirty="0">
                <a:solidFill>
                  <a:schemeClr val="bg1"/>
                </a:solidFill>
              </a:rPr>
              <a:t>[Further] Questions?!</a:t>
            </a: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Learning Objectives</a:t>
            </a:r>
          </a:p>
        </p:txBody>
      </p:sp>
      <p:sp>
        <p:nvSpPr>
          <p:cNvPr id="3" name="Inhaltsplatzhalter 2"/>
          <p:cNvSpPr>
            <a:spLocks noGrp="1"/>
          </p:cNvSpPr>
          <p:nvPr>
            <p:ph idx="1"/>
          </p:nvPr>
        </p:nvSpPr>
        <p:spPr/>
        <p:txBody>
          <a:bodyPr>
            <a:normAutofit/>
          </a:bodyPr>
          <a:lstStyle/>
          <a:p>
            <a:pPr>
              <a:buFont typeface="Wingdings" pitchFamily="2" charset="2"/>
              <a:buChar char="ü"/>
            </a:pPr>
            <a:r>
              <a:rPr lang="en-US" noProof="0" dirty="0"/>
              <a:t>Public Sector Definition and Characteristics</a:t>
            </a:r>
          </a:p>
          <a:p>
            <a:pPr>
              <a:buFont typeface="Wingdings" pitchFamily="2" charset="2"/>
              <a:buChar char="ü"/>
            </a:pPr>
            <a:r>
              <a:rPr lang="en-US" noProof="0" dirty="0"/>
              <a:t>Importance of managing public sector projects</a:t>
            </a:r>
            <a:endParaRPr lang="en-US" dirty="0"/>
          </a:p>
          <a:p>
            <a:pPr>
              <a:buFont typeface="Wingdings" pitchFamily="2" charset="2"/>
              <a:buChar char="ü"/>
            </a:pPr>
            <a:r>
              <a:rPr lang="en-US" dirty="0"/>
              <a:t>Competencies</a:t>
            </a:r>
            <a:r>
              <a:rPr lang="en-US" noProof="0" dirty="0"/>
              <a:t> of Project Managers</a:t>
            </a:r>
          </a:p>
          <a:p>
            <a:pPr>
              <a:buFont typeface="Wingdings" pitchFamily="2" charset="2"/>
              <a:buChar char="ü"/>
            </a:pPr>
            <a:r>
              <a:rPr lang="en-US" dirty="0"/>
              <a:t>Project Management Techniques</a:t>
            </a:r>
          </a:p>
          <a:p>
            <a:pPr lvl="1">
              <a:buFont typeface="Wingdings" pitchFamily="2" charset="2"/>
              <a:buChar char="ü"/>
            </a:pPr>
            <a:r>
              <a:rPr lang="en-US" dirty="0"/>
              <a:t>State-of-the-art – Hybrid methodology</a:t>
            </a:r>
          </a:p>
          <a:p>
            <a:pPr lvl="2">
              <a:buFont typeface="Wingdings" pitchFamily="2" charset="2"/>
              <a:buChar char="ü"/>
            </a:pPr>
            <a:r>
              <a:rPr lang="en-US" dirty="0"/>
              <a:t>Characteristics</a:t>
            </a:r>
          </a:p>
          <a:p>
            <a:pPr lvl="2">
              <a:buFont typeface="Wingdings" pitchFamily="2" charset="2"/>
              <a:buChar char="ü"/>
            </a:pPr>
            <a:r>
              <a:rPr lang="en-US" dirty="0"/>
              <a:t>Current Limitations</a:t>
            </a:r>
          </a:p>
          <a:p>
            <a:pPr lvl="1">
              <a:buFont typeface="Wingdings" pitchFamily="2" charset="2"/>
              <a:buChar char="ü"/>
            </a:pPr>
            <a:r>
              <a:rPr lang="en-US" dirty="0"/>
              <a:t>Future Proposal – Agile methodology</a:t>
            </a:r>
          </a:p>
          <a:p>
            <a:pPr lvl="2">
              <a:buFont typeface="Wingdings" pitchFamily="2" charset="2"/>
              <a:buChar char="ü"/>
            </a:pPr>
            <a:r>
              <a:rPr lang="en-US" dirty="0"/>
              <a:t>Public IT Sector</a:t>
            </a:r>
          </a:p>
          <a:p>
            <a:pPr lvl="2">
              <a:buFont typeface="Wingdings" pitchFamily="2" charset="2"/>
              <a:buChar char="ü"/>
            </a:pPr>
            <a:r>
              <a:rPr lang="en-US" dirty="0"/>
              <a:t>Advantages</a:t>
            </a:r>
          </a:p>
          <a:p>
            <a:pPr lvl="2">
              <a:buFont typeface="Wingdings" pitchFamily="2" charset="2"/>
              <a:buChar char="ü"/>
            </a:pPr>
            <a:r>
              <a:rPr lang="en-US" dirty="0"/>
              <a:t>Current Limitations</a:t>
            </a:r>
          </a:p>
          <a:p>
            <a:pPr>
              <a:buFont typeface="Wingdings" pitchFamily="2" charset="2"/>
              <a:buChar char="ü"/>
            </a:pPr>
            <a:r>
              <a:rPr lang="en-US" dirty="0"/>
              <a:t>Influence on Project Management</a:t>
            </a:r>
            <a:endParaRPr lang="en-US" noProof="0" dirty="0"/>
          </a:p>
          <a:p>
            <a:endParaRPr lang="en-US" noProof="0" dirty="0"/>
          </a:p>
        </p:txBody>
      </p:sp>
      <p:graphicFrame>
        <p:nvGraphicFramePr>
          <p:cNvPr id="407554" name="Object 2"/>
          <p:cNvGraphicFramePr>
            <a:graphicFrameLocks/>
          </p:cNvGraphicFramePr>
          <p:nvPr/>
        </p:nvGraphicFramePr>
        <p:xfrm>
          <a:off x="8713788" y="138113"/>
          <a:ext cx="971550" cy="919162"/>
        </p:xfrm>
        <a:graphic>
          <a:graphicData uri="http://schemas.openxmlformats.org/presentationml/2006/ole">
            <mc:AlternateContent xmlns:mc="http://schemas.openxmlformats.org/markup-compatibility/2006">
              <mc:Choice xmlns:v="urn:schemas-microsoft-com:vml" Requires="v">
                <p:oleObj name="ClipArt" r:id="rId3" imgW="3657240" imgH="3657240" progId="">
                  <p:embed/>
                </p:oleObj>
              </mc:Choice>
              <mc:Fallback>
                <p:oleObj name="ClipArt" r:id="rId3" imgW="3657240" imgH="365724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788" y="138113"/>
                        <a:ext cx="97155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8" name="Picture 2" descr="Kanye West Holding Notepad Template | Kanye West Meme">
            <a:extLst>
              <a:ext uri="{FF2B5EF4-FFF2-40B4-BE49-F238E27FC236}">
                <a16:creationId xmlns:a16="http://schemas.microsoft.com/office/drawing/2014/main" id="{F0E3BA7A-822F-864B-6BF1-91FCEBC02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6043" y="1893345"/>
            <a:ext cx="3369295" cy="4211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16A0B4-9A03-2443-4A09-C5C427CFADD5}"/>
              </a:ext>
            </a:extLst>
          </p:cNvPr>
          <p:cNvSpPr txBox="1"/>
          <p:nvPr/>
        </p:nvSpPr>
        <p:spPr>
          <a:xfrm>
            <a:off x="7413029" y="3743662"/>
            <a:ext cx="1252266" cy="1200329"/>
          </a:xfrm>
          <a:prstGeom prst="rect">
            <a:avLst/>
          </a:prstGeom>
          <a:noFill/>
        </p:spPr>
        <p:txBody>
          <a:bodyPr wrap="none" rtlCol="0">
            <a:spAutoFit/>
          </a:bodyPr>
          <a:lstStyle/>
          <a:p>
            <a:r>
              <a:rPr lang="en-IN" dirty="0">
                <a:solidFill>
                  <a:schemeClr val="tx1"/>
                </a:solidFill>
                <a:latin typeface="Comic Sans MS" panose="030F0702030302020204" pitchFamily="66" charset="0"/>
              </a:rPr>
              <a:t>I LOVE</a:t>
            </a:r>
          </a:p>
          <a:p>
            <a:endParaRPr lang="en-IN" dirty="0">
              <a:solidFill>
                <a:schemeClr val="tx1"/>
              </a:solidFill>
              <a:latin typeface="Comic Sans MS" panose="030F0702030302020204" pitchFamily="66" charset="0"/>
            </a:endParaRPr>
          </a:p>
          <a:p>
            <a:r>
              <a:rPr lang="en-IN" dirty="0">
                <a:solidFill>
                  <a:schemeClr val="tx1"/>
                </a:solidFill>
                <a:latin typeface="Comic Sans MS" panose="030F0702030302020204" pitchFamily="66" charset="0"/>
              </a:rPr>
              <a:t>AGILE</a:t>
            </a:r>
            <a:endParaRPr lang="en-DE" dirty="0">
              <a:solidFill>
                <a:schemeClr val="tx1"/>
              </a:solidFill>
              <a:latin typeface="Comic Sans MS" panose="030F0702030302020204" pitchFamily="66" charset="0"/>
            </a:endParaRP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1. Public Sector Definition and Characteristics</a:t>
            </a:r>
            <a:endParaRPr lang="en-US" noProof="0" dirty="0"/>
          </a:p>
        </p:txBody>
      </p:sp>
      <p:sp>
        <p:nvSpPr>
          <p:cNvPr id="3" name="Inhaltsplatzhalter 2"/>
          <p:cNvSpPr>
            <a:spLocks noGrp="1"/>
          </p:cNvSpPr>
          <p:nvPr>
            <p:ph idx="1"/>
          </p:nvPr>
        </p:nvSpPr>
        <p:spPr/>
        <p:txBody>
          <a:bodyPr/>
          <a:lstStyle/>
          <a:p>
            <a:r>
              <a:rPr lang="de-DE" dirty="0"/>
              <a:t>PMI (2018) definition </a:t>
            </a:r>
            <a:r>
              <a:rPr lang="en-US" dirty="0"/>
              <a:t>of</a:t>
            </a:r>
            <a:r>
              <a:rPr lang="de-DE" dirty="0"/>
              <a:t> Projects</a:t>
            </a:r>
          </a:p>
          <a:p>
            <a:r>
              <a:rPr lang="de-DE" dirty="0"/>
              <a:t>Public </a:t>
            </a:r>
            <a:r>
              <a:rPr lang="en-GB" dirty="0"/>
              <a:t>Sector</a:t>
            </a:r>
            <a:r>
              <a:rPr lang="de-DE" dirty="0"/>
              <a:t> Projects</a:t>
            </a:r>
          </a:p>
          <a:p>
            <a:pPr lvl="1"/>
            <a:r>
              <a:rPr lang="de-DE" b="1" dirty="0"/>
              <a:t>Size (&gt;=500 </a:t>
            </a:r>
            <a:r>
              <a:rPr lang="de-DE" b="1" dirty="0" err="1"/>
              <a:t>employees</a:t>
            </a:r>
            <a:r>
              <a:rPr lang="de-DE" b="1" dirty="0"/>
              <a:t>)</a:t>
            </a:r>
          </a:p>
          <a:p>
            <a:pPr lvl="1"/>
            <a:r>
              <a:rPr lang="de-DE" dirty="0" err="1"/>
              <a:t>Influences</a:t>
            </a:r>
            <a:r>
              <a:rPr lang="de-DE" dirty="0"/>
              <a:t> - </a:t>
            </a:r>
            <a:r>
              <a:rPr lang="de-DE" dirty="0" err="1"/>
              <a:t>Regulations</a:t>
            </a:r>
            <a:r>
              <a:rPr lang="de-DE" dirty="0"/>
              <a:t>, </a:t>
            </a:r>
            <a:r>
              <a:rPr lang="de-DE" b="1" dirty="0" err="1"/>
              <a:t>Bureaucracy</a:t>
            </a:r>
            <a:r>
              <a:rPr lang="de-DE" dirty="0"/>
              <a:t>, Politics, Private </a:t>
            </a:r>
            <a:r>
              <a:rPr lang="de-DE" dirty="0" err="1"/>
              <a:t>firms</a:t>
            </a:r>
            <a:endParaRPr lang="de-DE" dirty="0"/>
          </a:p>
          <a:p>
            <a:pPr lvl="1"/>
            <a:r>
              <a:rPr lang="de-DE" dirty="0"/>
              <a:t>Project Initiation Management</a:t>
            </a:r>
          </a:p>
          <a:p>
            <a:pPr lvl="2"/>
            <a:r>
              <a:rPr lang="de-DE" dirty="0"/>
              <a:t>Public </a:t>
            </a:r>
            <a:r>
              <a:rPr lang="de-DE" dirty="0" err="1"/>
              <a:t>sector</a:t>
            </a:r>
            <a:r>
              <a:rPr lang="de-DE" dirty="0"/>
              <a:t> </a:t>
            </a:r>
            <a:r>
              <a:rPr lang="de-DE" dirty="0" err="1"/>
              <a:t>project</a:t>
            </a:r>
            <a:r>
              <a:rPr lang="de-DE" dirty="0"/>
              <a:t> </a:t>
            </a:r>
            <a:r>
              <a:rPr lang="de-DE" dirty="0" err="1"/>
              <a:t>owners</a:t>
            </a:r>
            <a:endParaRPr lang="de-DE" dirty="0"/>
          </a:p>
          <a:p>
            <a:pPr lvl="2"/>
            <a:r>
              <a:rPr lang="de-DE" b="1" dirty="0"/>
              <a:t>Stakeholders</a:t>
            </a:r>
          </a:p>
          <a:p>
            <a:pPr lvl="2"/>
            <a:r>
              <a:rPr lang="de-DE" b="1" dirty="0"/>
              <a:t>Project Managers</a:t>
            </a:r>
          </a:p>
          <a:p>
            <a:pPr lvl="2"/>
            <a:r>
              <a:rPr lang="de-DE" dirty="0"/>
              <a:t>Internal and external </a:t>
            </a:r>
            <a:r>
              <a:rPr lang="de-DE" dirty="0" err="1"/>
              <a:t>teams</a:t>
            </a:r>
            <a:endParaRPr lang="de-DE" dirty="0"/>
          </a:p>
          <a:p>
            <a:pPr lvl="1"/>
            <a:r>
              <a:rPr lang="de-DE" b="1" dirty="0" err="1"/>
              <a:t>Institutional</a:t>
            </a:r>
            <a:r>
              <a:rPr lang="de-DE" b="1" dirty="0"/>
              <a:t> </a:t>
            </a:r>
            <a:r>
              <a:rPr lang="de-DE" b="1" dirty="0" err="1"/>
              <a:t>complexities</a:t>
            </a:r>
            <a:endParaRPr lang="de-DE" b="1" dirty="0"/>
          </a:p>
          <a:p>
            <a:pPr lvl="2"/>
            <a:r>
              <a:rPr lang="de-DE" dirty="0"/>
              <a:t>Internal </a:t>
            </a:r>
            <a:r>
              <a:rPr lang="de-DE" dirty="0" err="1"/>
              <a:t>vs</a:t>
            </a:r>
            <a:r>
              <a:rPr lang="de-DE" dirty="0"/>
              <a:t> external </a:t>
            </a:r>
            <a:r>
              <a:rPr lang="de-DE" dirty="0" err="1"/>
              <a:t>conflicts</a:t>
            </a:r>
            <a:endParaRPr lang="de-DE" dirty="0"/>
          </a:p>
          <a:p>
            <a:pPr lvl="2"/>
            <a:r>
              <a:rPr lang="de-DE" dirty="0"/>
              <a:t>Delays</a:t>
            </a:r>
          </a:p>
          <a:p>
            <a:pPr lvl="2"/>
            <a:r>
              <a:rPr lang="de-DE" dirty="0"/>
              <a:t>National and </a:t>
            </a:r>
            <a:r>
              <a:rPr lang="de-DE" dirty="0" err="1"/>
              <a:t>Geopolitics</a:t>
            </a:r>
            <a:endParaRPr lang="de-DE" dirty="0"/>
          </a:p>
        </p:txBody>
      </p:sp>
      <p:pic>
        <p:nvPicPr>
          <p:cNvPr id="2050" name="Picture 2" descr="The Public Sector - Talent is Talent">
            <a:extLst>
              <a:ext uri="{FF2B5EF4-FFF2-40B4-BE49-F238E27FC236}">
                <a16:creationId xmlns:a16="http://schemas.microsoft.com/office/drawing/2014/main" id="{1CF3622B-D6EE-23A2-4D8A-02F32AC63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721" y="3603812"/>
            <a:ext cx="4764217" cy="248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74696"/>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2. Importance of Public Sector Projects</a:t>
            </a:r>
            <a:endParaRPr lang="en-US" noProof="0" dirty="0"/>
          </a:p>
        </p:txBody>
      </p:sp>
      <p:sp>
        <p:nvSpPr>
          <p:cNvPr id="3" name="Inhaltsplatzhalter 2"/>
          <p:cNvSpPr>
            <a:spLocks noGrp="1"/>
          </p:cNvSpPr>
          <p:nvPr>
            <p:ph idx="1"/>
          </p:nvPr>
        </p:nvSpPr>
        <p:spPr/>
        <p:txBody>
          <a:bodyPr/>
          <a:lstStyle/>
          <a:p>
            <a:r>
              <a:rPr lang="de-DE" dirty="0"/>
              <a:t>National </a:t>
            </a:r>
            <a:r>
              <a:rPr lang="de-DE" dirty="0" err="1"/>
              <a:t>Employment</a:t>
            </a:r>
            <a:endParaRPr lang="de-DE" dirty="0"/>
          </a:p>
          <a:p>
            <a:r>
              <a:rPr lang="de-DE" dirty="0"/>
              <a:t>Backbone </a:t>
            </a:r>
            <a:r>
              <a:rPr lang="de-DE" dirty="0" err="1"/>
              <a:t>of</a:t>
            </a:r>
            <a:r>
              <a:rPr lang="de-DE" dirty="0"/>
              <a:t> National Economy</a:t>
            </a:r>
          </a:p>
          <a:p>
            <a:pPr lvl="1"/>
            <a:r>
              <a:rPr lang="de-DE" dirty="0"/>
              <a:t>Impact on Global Economy ?</a:t>
            </a:r>
          </a:p>
          <a:p>
            <a:pPr lvl="2"/>
            <a:r>
              <a:rPr lang="de-DE" dirty="0"/>
              <a:t>OECD Countries</a:t>
            </a:r>
          </a:p>
          <a:p>
            <a:pPr lvl="2"/>
            <a:r>
              <a:rPr lang="de-DE" dirty="0" err="1"/>
              <a:t>Developing</a:t>
            </a:r>
            <a:r>
              <a:rPr lang="de-DE" dirty="0"/>
              <a:t> Countries</a:t>
            </a:r>
          </a:p>
          <a:p>
            <a:pPr lvl="2"/>
            <a:r>
              <a:rPr lang="de-DE" dirty="0" err="1"/>
              <a:t>Others</a:t>
            </a:r>
            <a:endParaRPr lang="de-DE" dirty="0"/>
          </a:p>
          <a:p>
            <a:r>
              <a:rPr lang="de-DE" dirty="0"/>
              <a:t>Community </a:t>
            </a:r>
            <a:r>
              <a:rPr lang="de-DE" dirty="0" err="1"/>
              <a:t>Welfare</a:t>
            </a:r>
            <a:endParaRPr lang="de-DE" dirty="0"/>
          </a:p>
          <a:p>
            <a:pPr lvl="1"/>
            <a:r>
              <a:rPr lang="de-DE" dirty="0" err="1"/>
              <a:t>Infrastructural</a:t>
            </a:r>
            <a:r>
              <a:rPr lang="de-DE" dirty="0"/>
              <a:t> </a:t>
            </a:r>
            <a:r>
              <a:rPr lang="de-DE" dirty="0" err="1"/>
              <a:t>improvements</a:t>
            </a:r>
            <a:endParaRPr lang="de-DE" dirty="0"/>
          </a:p>
          <a:p>
            <a:pPr lvl="2"/>
            <a:r>
              <a:rPr lang="de-DE" dirty="0">
                <a:solidFill>
                  <a:schemeClr val="accent6"/>
                </a:solidFill>
                <a:hlinkClick r:id="rId3">
                  <a:extLst>
                    <a:ext uri="{A12FA001-AC4F-418D-AE19-62706E023703}">
                      <ahyp:hlinkClr xmlns:ahyp="http://schemas.microsoft.com/office/drawing/2018/hyperlinkcolor" val="tx"/>
                    </a:ext>
                  </a:extLst>
                </a:hlinkClick>
              </a:rPr>
              <a:t>https://www.bmi.bund.de/EN/topics/civil-protection/critical-infrastructure-protection/critical-infrastructure-protection-node.html</a:t>
            </a:r>
            <a:endParaRPr lang="de-DE" dirty="0">
              <a:solidFill>
                <a:schemeClr val="accent6"/>
              </a:solidFill>
            </a:endParaRPr>
          </a:p>
          <a:p>
            <a:pPr lvl="1"/>
            <a:r>
              <a:rPr lang="de-DE" dirty="0" err="1"/>
              <a:t>Examples</a:t>
            </a:r>
            <a:r>
              <a:rPr lang="de-DE" dirty="0"/>
              <a:t> </a:t>
            </a:r>
            <a:r>
              <a:rPr lang="de-DE" dirty="0" err="1"/>
              <a:t>of</a:t>
            </a:r>
            <a:r>
              <a:rPr lang="de-DE" dirty="0"/>
              <a:t> </a:t>
            </a:r>
            <a:r>
              <a:rPr lang="de-DE" dirty="0" err="1"/>
              <a:t>technological</a:t>
            </a:r>
            <a:r>
              <a:rPr lang="de-DE" dirty="0"/>
              <a:t> </a:t>
            </a:r>
            <a:r>
              <a:rPr lang="de-DE" dirty="0" err="1"/>
              <a:t>advances</a:t>
            </a:r>
            <a:r>
              <a:rPr lang="de-DE" dirty="0"/>
              <a:t> in </a:t>
            </a:r>
            <a:r>
              <a:rPr lang="de-DE" dirty="0" err="1"/>
              <a:t>public</a:t>
            </a:r>
            <a:r>
              <a:rPr lang="de-DE" dirty="0"/>
              <a:t> </a:t>
            </a:r>
            <a:r>
              <a:rPr lang="de-DE" dirty="0" err="1"/>
              <a:t>sectors</a:t>
            </a:r>
            <a:endParaRPr lang="de-DE" dirty="0"/>
          </a:p>
          <a:p>
            <a:pPr lvl="2"/>
            <a:r>
              <a:rPr lang="de-DE" dirty="0"/>
              <a:t>Ex: Deutsche-Bahn (Germany) – </a:t>
            </a:r>
            <a:r>
              <a:rPr lang="de-DE" dirty="0" err="1"/>
              <a:t>efficient</a:t>
            </a:r>
            <a:r>
              <a:rPr lang="de-DE" dirty="0"/>
              <a:t> and easy </a:t>
            </a:r>
            <a:r>
              <a:rPr lang="de-DE" dirty="0" err="1"/>
              <a:t>train</a:t>
            </a:r>
            <a:r>
              <a:rPr lang="de-DE" dirty="0"/>
              <a:t> </a:t>
            </a:r>
            <a:r>
              <a:rPr lang="de-DE" dirty="0" err="1"/>
              <a:t>booking</a:t>
            </a:r>
            <a:r>
              <a:rPr lang="de-DE" dirty="0"/>
              <a:t> </a:t>
            </a:r>
            <a:r>
              <a:rPr lang="de-DE" dirty="0" err="1"/>
              <a:t>system</a:t>
            </a:r>
            <a:endParaRPr lang="de-DE" dirty="0"/>
          </a:p>
          <a:p>
            <a:pPr lvl="2"/>
            <a:r>
              <a:rPr lang="de-DE" dirty="0"/>
              <a:t>Ex: Unified Payments Interface System (India) – </a:t>
            </a:r>
            <a:r>
              <a:rPr lang="de-DE" dirty="0" err="1"/>
              <a:t>consolidating</a:t>
            </a:r>
            <a:r>
              <a:rPr lang="de-DE" dirty="0"/>
              <a:t> all </a:t>
            </a:r>
            <a:r>
              <a:rPr lang="de-DE" dirty="0" err="1"/>
              <a:t>payment</a:t>
            </a:r>
            <a:r>
              <a:rPr lang="de-DE" dirty="0"/>
              <a:t> </a:t>
            </a:r>
            <a:r>
              <a:rPr lang="de-DE" dirty="0" err="1"/>
              <a:t>types</a:t>
            </a:r>
            <a:r>
              <a:rPr lang="de-DE" dirty="0"/>
              <a:t>, </a:t>
            </a:r>
            <a:r>
              <a:rPr lang="de-DE" dirty="0" err="1"/>
              <a:t>systems</a:t>
            </a:r>
            <a:r>
              <a:rPr lang="de-DE" dirty="0"/>
              <a:t> and </a:t>
            </a:r>
            <a:r>
              <a:rPr lang="de-DE" dirty="0" err="1"/>
              <a:t>modes</a:t>
            </a:r>
            <a:r>
              <a:rPr lang="de-DE" dirty="0"/>
              <a:t> </a:t>
            </a:r>
            <a:r>
              <a:rPr lang="de-DE" dirty="0" err="1"/>
              <a:t>using</a:t>
            </a:r>
            <a:r>
              <a:rPr lang="de-DE" dirty="0"/>
              <a:t> simple </a:t>
            </a:r>
            <a:r>
              <a:rPr lang="de-DE" dirty="0" err="1"/>
              <a:t>one</a:t>
            </a:r>
            <a:r>
              <a:rPr lang="de-DE" dirty="0"/>
              <a:t> </a:t>
            </a:r>
            <a:r>
              <a:rPr lang="de-DE" dirty="0" err="1"/>
              <a:t>timer</a:t>
            </a:r>
            <a:r>
              <a:rPr lang="de-DE" dirty="0"/>
              <a:t> QR </a:t>
            </a:r>
            <a:r>
              <a:rPr lang="de-DE" dirty="0" err="1"/>
              <a:t>codes</a:t>
            </a:r>
            <a:r>
              <a:rPr lang="de-DE" dirty="0"/>
              <a:t> </a:t>
            </a:r>
          </a:p>
        </p:txBody>
      </p:sp>
      <p:pic>
        <p:nvPicPr>
          <p:cNvPr id="3074" name="Picture 2" descr="Deutsche Bahn: So nachhaltig ist sie wirklich">
            <a:extLst>
              <a:ext uri="{FF2B5EF4-FFF2-40B4-BE49-F238E27FC236}">
                <a16:creationId xmlns:a16="http://schemas.microsoft.com/office/drawing/2014/main" id="{96B69713-35A7-FB14-D568-7D046814CA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641" y="1818042"/>
            <a:ext cx="3877237" cy="218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729751"/>
      </p:ext>
    </p:extLst>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3. Competencies of Project Managers</a:t>
            </a:r>
            <a:endParaRPr lang="en-US" noProof="0" dirty="0"/>
          </a:p>
        </p:txBody>
      </p:sp>
      <p:sp>
        <p:nvSpPr>
          <p:cNvPr id="3" name="Inhaltsplatzhalter 2"/>
          <p:cNvSpPr>
            <a:spLocks noGrp="1"/>
          </p:cNvSpPr>
          <p:nvPr>
            <p:ph idx="1"/>
          </p:nvPr>
        </p:nvSpPr>
        <p:spPr>
          <a:xfrm>
            <a:off x="293688" y="639763"/>
            <a:ext cx="7946670" cy="5680075"/>
          </a:xfrm>
        </p:spPr>
        <p:txBody>
          <a:bodyPr>
            <a:normAutofit/>
          </a:bodyPr>
          <a:lstStyle/>
          <a:p>
            <a:r>
              <a:rPr lang="de-DE" sz="2000" dirty="0" err="1"/>
              <a:t>Importance</a:t>
            </a:r>
            <a:r>
              <a:rPr lang="de-DE" sz="2000" dirty="0"/>
              <a:t> </a:t>
            </a:r>
            <a:r>
              <a:rPr lang="de-DE" sz="2000" dirty="0" err="1"/>
              <a:t>of</a:t>
            </a:r>
            <a:r>
              <a:rPr lang="de-DE" sz="2000" dirty="0"/>
              <a:t> Project Managers in </a:t>
            </a:r>
            <a:r>
              <a:rPr lang="de-DE" sz="2000" dirty="0" err="1"/>
              <a:t>project</a:t>
            </a:r>
            <a:r>
              <a:rPr lang="de-DE" sz="2000" dirty="0"/>
              <a:t> </a:t>
            </a:r>
            <a:r>
              <a:rPr lang="de-DE" sz="2000" dirty="0" err="1"/>
              <a:t>management</a:t>
            </a:r>
            <a:endParaRPr lang="de-DE" sz="2000" dirty="0"/>
          </a:p>
          <a:p>
            <a:r>
              <a:rPr lang="de-DE" sz="2000" dirty="0" err="1"/>
              <a:t>Influence</a:t>
            </a:r>
            <a:r>
              <a:rPr lang="de-DE" sz="2000" dirty="0"/>
              <a:t> </a:t>
            </a:r>
            <a:r>
              <a:rPr lang="de-DE" sz="2000" dirty="0" err="1"/>
              <a:t>of</a:t>
            </a:r>
            <a:r>
              <a:rPr lang="de-DE" sz="2000" dirty="0"/>
              <a:t> </a:t>
            </a:r>
            <a:r>
              <a:rPr lang="de-DE" sz="2000" dirty="0" err="1"/>
              <a:t>project</a:t>
            </a:r>
            <a:r>
              <a:rPr lang="de-DE" sz="2000" dirty="0"/>
              <a:t> </a:t>
            </a:r>
            <a:r>
              <a:rPr lang="de-DE" sz="2000" dirty="0" err="1"/>
              <a:t>managers</a:t>
            </a:r>
            <a:r>
              <a:rPr lang="de-DE" sz="2000" dirty="0"/>
              <a:t> </a:t>
            </a:r>
            <a:r>
              <a:rPr lang="de-DE" sz="2000" dirty="0" err="1"/>
              <a:t>to</a:t>
            </a:r>
            <a:r>
              <a:rPr lang="de-DE" sz="2000" dirty="0"/>
              <a:t> </a:t>
            </a:r>
            <a:r>
              <a:rPr lang="de-DE" sz="2000" dirty="0" err="1"/>
              <a:t>the</a:t>
            </a:r>
            <a:r>
              <a:rPr lang="de-DE" sz="2000" dirty="0"/>
              <a:t> </a:t>
            </a:r>
            <a:r>
              <a:rPr lang="de-DE" sz="2000" dirty="0" err="1"/>
              <a:t>success</a:t>
            </a:r>
            <a:r>
              <a:rPr lang="de-DE" sz="2000" dirty="0"/>
              <a:t> </a:t>
            </a:r>
            <a:r>
              <a:rPr lang="de-DE" sz="2000" dirty="0" err="1"/>
              <a:t>of</a:t>
            </a:r>
            <a:r>
              <a:rPr lang="de-DE" sz="2000" dirty="0"/>
              <a:t> </a:t>
            </a:r>
            <a:r>
              <a:rPr lang="de-DE" sz="2000" dirty="0" err="1"/>
              <a:t>public</a:t>
            </a:r>
            <a:r>
              <a:rPr lang="de-DE" sz="2000" dirty="0"/>
              <a:t> </a:t>
            </a:r>
            <a:r>
              <a:rPr lang="de-DE" sz="2000" dirty="0" err="1"/>
              <a:t>sector</a:t>
            </a:r>
            <a:r>
              <a:rPr lang="de-DE" sz="2000" dirty="0"/>
              <a:t> </a:t>
            </a:r>
            <a:r>
              <a:rPr lang="de-DE" sz="2000" dirty="0" err="1"/>
              <a:t>projects</a:t>
            </a:r>
            <a:endParaRPr lang="de-DE" sz="2000" dirty="0"/>
          </a:p>
          <a:p>
            <a:r>
              <a:rPr lang="de-DE" sz="2000" dirty="0" err="1"/>
              <a:t>Why</a:t>
            </a:r>
            <a:r>
              <a:rPr lang="de-DE" sz="2000" dirty="0"/>
              <a:t> do </a:t>
            </a:r>
            <a:r>
              <a:rPr lang="de-DE" sz="2000" dirty="0" err="1"/>
              <a:t>some</a:t>
            </a:r>
            <a:r>
              <a:rPr lang="de-DE" sz="2000" dirty="0"/>
              <a:t> </a:t>
            </a:r>
            <a:r>
              <a:rPr lang="de-DE" sz="2000" dirty="0" err="1"/>
              <a:t>project</a:t>
            </a:r>
            <a:r>
              <a:rPr lang="de-DE" sz="2000" dirty="0"/>
              <a:t> </a:t>
            </a:r>
            <a:r>
              <a:rPr lang="de-DE" sz="2000" dirty="0" err="1"/>
              <a:t>managers</a:t>
            </a:r>
            <a:r>
              <a:rPr lang="de-DE" sz="2000" dirty="0"/>
              <a:t> fail </a:t>
            </a:r>
            <a:r>
              <a:rPr lang="de-DE" sz="2000" dirty="0" err="1"/>
              <a:t>to</a:t>
            </a:r>
            <a:r>
              <a:rPr lang="de-DE" sz="2000" dirty="0"/>
              <a:t> </a:t>
            </a:r>
            <a:r>
              <a:rPr lang="de-DE" sz="2000" dirty="0" err="1"/>
              <a:t>deliver</a:t>
            </a:r>
            <a:r>
              <a:rPr lang="de-DE" sz="2000" dirty="0"/>
              <a:t> </a:t>
            </a:r>
            <a:r>
              <a:rPr lang="de-DE" sz="2000" dirty="0" err="1"/>
              <a:t>irrespective</a:t>
            </a:r>
            <a:r>
              <a:rPr lang="de-DE" sz="2000" dirty="0"/>
              <a:t> </a:t>
            </a:r>
            <a:r>
              <a:rPr lang="de-DE" sz="2000" dirty="0" err="1"/>
              <a:t>of</a:t>
            </a:r>
            <a:r>
              <a:rPr lang="de-DE" sz="2000" dirty="0"/>
              <a:t> </a:t>
            </a:r>
            <a:r>
              <a:rPr lang="de-DE" sz="2000" dirty="0" err="1"/>
              <a:t>the</a:t>
            </a:r>
            <a:r>
              <a:rPr lang="de-DE" sz="2000" dirty="0"/>
              <a:t> </a:t>
            </a:r>
            <a:r>
              <a:rPr lang="de-DE" sz="2000" dirty="0" err="1"/>
              <a:t>methodology</a:t>
            </a:r>
            <a:r>
              <a:rPr lang="de-DE" sz="2000" dirty="0"/>
              <a:t>?</a:t>
            </a:r>
          </a:p>
          <a:p>
            <a:pPr lvl="1"/>
            <a:r>
              <a:rPr lang="de-DE" sz="2000" dirty="0" err="1"/>
              <a:t>Abandonment</a:t>
            </a:r>
            <a:r>
              <a:rPr lang="de-DE" sz="2000" dirty="0"/>
              <a:t> </a:t>
            </a:r>
            <a:r>
              <a:rPr lang="de-DE" sz="2000" dirty="0" err="1"/>
              <a:t>of</a:t>
            </a:r>
            <a:r>
              <a:rPr lang="de-DE" sz="2000" dirty="0"/>
              <a:t> </a:t>
            </a:r>
            <a:r>
              <a:rPr lang="de-DE" sz="2000" dirty="0" err="1"/>
              <a:t>stakeholder</a:t>
            </a:r>
            <a:r>
              <a:rPr lang="de-DE" sz="2000" dirty="0"/>
              <a:t> and </a:t>
            </a:r>
            <a:r>
              <a:rPr lang="de-DE" sz="2000" dirty="0" err="1"/>
              <a:t>risk</a:t>
            </a:r>
            <a:r>
              <a:rPr lang="de-DE" sz="2000" dirty="0"/>
              <a:t> </a:t>
            </a:r>
            <a:r>
              <a:rPr lang="de-DE" sz="2000" dirty="0" err="1"/>
              <a:t>management</a:t>
            </a:r>
            <a:endParaRPr lang="de-DE" sz="2000" dirty="0"/>
          </a:p>
          <a:p>
            <a:pPr lvl="1"/>
            <a:r>
              <a:rPr lang="de-DE" sz="2000" dirty="0"/>
              <a:t>Stringent </a:t>
            </a:r>
            <a:r>
              <a:rPr lang="de-DE" sz="2000" dirty="0" err="1"/>
              <a:t>regulations</a:t>
            </a:r>
            <a:r>
              <a:rPr lang="de-DE" sz="2000" dirty="0"/>
              <a:t> and </a:t>
            </a:r>
            <a:r>
              <a:rPr lang="de-DE" sz="2000" dirty="0" err="1"/>
              <a:t>bureaucracy</a:t>
            </a:r>
            <a:endParaRPr lang="de-DE" sz="2000" dirty="0"/>
          </a:p>
          <a:p>
            <a:r>
              <a:rPr lang="de-DE" sz="2000" dirty="0"/>
              <a:t>Ideal </a:t>
            </a:r>
            <a:r>
              <a:rPr lang="de-DE" sz="2000" dirty="0" err="1"/>
              <a:t>competencies</a:t>
            </a:r>
            <a:endParaRPr lang="de-DE" sz="2000" dirty="0"/>
          </a:p>
          <a:p>
            <a:pPr lvl="1"/>
            <a:r>
              <a:rPr lang="de-DE" sz="2000" dirty="0"/>
              <a:t>Communication Management</a:t>
            </a:r>
          </a:p>
          <a:p>
            <a:pPr lvl="1"/>
            <a:r>
              <a:rPr lang="de-DE" sz="2000" dirty="0"/>
              <a:t>Experience</a:t>
            </a:r>
          </a:p>
          <a:p>
            <a:pPr lvl="1"/>
            <a:r>
              <a:rPr lang="de-DE" sz="2000" dirty="0"/>
              <a:t>Domain Knowledge</a:t>
            </a:r>
          </a:p>
        </p:txBody>
      </p:sp>
      <p:pic>
        <p:nvPicPr>
          <p:cNvPr id="5" name="Picture 4">
            <a:extLst>
              <a:ext uri="{FF2B5EF4-FFF2-40B4-BE49-F238E27FC236}">
                <a16:creationId xmlns:a16="http://schemas.microsoft.com/office/drawing/2014/main" id="{5028DB0E-91DD-9EA9-31A8-19B05A3881CE}"/>
              </a:ext>
            </a:extLst>
          </p:cNvPr>
          <p:cNvPicPr>
            <a:picLocks noChangeAspect="1"/>
          </p:cNvPicPr>
          <p:nvPr/>
        </p:nvPicPr>
        <p:blipFill>
          <a:blip r:embed="rId3"/>
          <a:stretch>
            <a:fillRect/>
          </a:stretch>
        </p:blipFill>
        <p:spPr>
          <a:xfrm>
            <a:off x="4451899" y="3135590"/>
            <a:ext cx="5315462" cy="3014740"/>
          </a:xfrm>
          <a:prstGeom prst="rect">
            <a:avLst/>
          </a:prstGeom>
        </p:spPr>
      </p:pic>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4. State of the art - Hybrid Methodology</a:t>
            </a:r>
            <a:endParaRPr lang="en-US" noProof="0" dirty="0"/>
          </a:p>
        </p:txBody>
      </p:sp>
      <p:sp>
        <p:nvSpPr>
          <p:cNvPr id="3" name="Inhaltsplatzhalter 2"/>
          <p:cNvSpPr>
            <a:spLocks noGrp="1"/>
          </p:cNvSpPr>
          <p:nvPr>
            <p:ph idx="1"/>
          </p:nvPr>
        </p:nvSpPr>
        <p:spPr/>
        <p:txBody>
          <a:bodyPr>
            <a:normAutofit lnSpcReduction="10000"/>
          </a:bodyPr>
          <a:lstStyle/>
          <a:p>
            <a:r>
              <a:rPr lang="de-DE" dirty="0"/>
              <a:t>Definition and </a:t>
            </a:r>
            <a:r>
              <a:rPr lang="de-DE" dirty="0" err="1"/>
              <a:t>Characteristics</a:t>
            </a:r>
            <a:endParaRPr lang="de-DE" dirty="0"/>
          </a:p>
          <a:p>
            <a:pPr lvl="1"/>
            <a:r>
              <a:rPr lang="de-DE" dirty="0"/>
              <a:t>Multi </a:t>
            </a:r>
            <a:r>
              <a:rPr lang="de-DE" dirty="0" err="1"/>
              <a:t>party</a:t>
            </a:r>
            <a:r>
              <a:rPr lang="de-DE" dirty="0"/>
              <a:t> </a:t>
            </a:r>
            <a:r>
              <a:rPr lang="de-DE" dirty="0" err="1"/>
              <a:t>project</a:t>
            </a:r>
            <a:r>
              <a:rPr lang="de-DE" dirty="0"/>
              <a:t> </a:t>
            </a:r>
            <a:r>
              <a:rPr lang="de-DE" dirty="0" err="1"/>
              <a:t>alliance</a:t>
            </a:r>
            <a:r>
              <a:rPr lang="de-DE" dirty="0"/>
              <a:t> </a:t>
            </a:r>
            <a:r>
              <a:rPr lang="de-DE" dirty="0" err="1"/>
              <a:t>framework</a:t>
            </a:r>
            <a:endParaRPr lang="de-DE" dirty="0"/>
          </a:p>
          <a:p>
            <a:r>
              <a:rPr lang="de-DE" dirty="0"/>
              <a:t>Advantages</a:t>
            </a:r>
          </a:p>
          <a:p>
            <a:pPr lvl="1"/>
            <a:r>
              <a:rPr lang="de-DE" dirty="0"/>
              <a:t>Able </a:t>
            </a:r>
            <a:r>
              <a:rPr lang="de-DE" dirty="0" err="1"/>
              <a:t>to</a:t>
            </a:r>
            <a:r>
              <a:rPr lang="de-DE" dirty="0"/>
              <a:t> </a:t>
            </a:r>
            <a:r>
              <a:rPr lang="de-DE" dirty="0" err="1"/>
              <a:t>meet</a:t>
            </a:r>
            <a:r>
              <a:rPr lang="de-DE" dirty="0"/>
              <a:t> </a:t>
            </a:r>
            <a:r>
              <a:rPr lang="de-DE" dirty="0" err="1"/>
              <a:t>the</a:t>
            </a:r>
            <a:r>
              <a:rPr lang="de-DE" dirty="0"/>
              <a:t> </a:t>
            </a:r>
            <a:r>
              <a:rPr lang="de-DE" dirty="0" err="1"/>
              <a:t>demands</a:t>
            </a:r>
            <a:r>
              <a:rPr lang="de-DE" dirty="0"/>
              <a:t> </a:t>
            </a:r>
            <a:r>
              <a:rPr lang="de-DE" dirty="0" err="1"/>
              <a:t>of</a:t>
            </a:r>
            <a:r>
              <a:rPr lang="de-DE" dirty="0"/>
              <a:t> </a:t>
            </a:r>
            <a:r>
              <a:rPr lang="de-DE" dirty="0" err="1"/>
              <a:t>both</a:t>
            </a:r>
            <a:endParaRPr lang="de-DE" dirty="0"/>
          </a:p>
          <a:p>
            <a:pPr marL="457200" lvl="1" indent="0">
              <a:buNone/>
            </a:pPr>
            <a:r>
              <a:rPr lang="de-DE" dirty="0" err="1"/>
              <a:t>the</a:t>
            </a:r>
            <a:r>
              <a:rPr lang="de-DE" dirty="0"/>
              <a:t> external and </a:t>
            </a:r>
            <a:r>
              <a:rPr lang="de-DE" dirty="0" err="1"/>
              <a:t>the</a:t>
            </a:r>
            <a:r>
              <a:rPr lang="de-DE" dirty="0"/>
              <a:t> internal </a:t>
            </a:r>
            <a:r>
              <a:rPr lang="de-DE" dirty="0" err="1"/>
              <a:t>teams</a:t>
            </a:r>
            <a:endParaRPr lang="de-DE" dirty="0"/>
          </a:p>
          <a:p>
            <a:pPr marL="457200" lvl="1" indent="0">
              <a:buNone/>
            </a:pPr>
            <a:r>
              <a:rPr lang="de-DE" dirty="0"/>
              <a:t> -&gt; quick </a:t>
            </a:r>
            <a:r>
              <a:rPr lang="de-DE" dirty="0" err="1"/>
              <a:t>resolution</a:t>
            </a:r>
            <a:r>
              <a:rPr lang="de-DE" dirty="0"/>
              <a:t> </a:t>
            </a:r>
            <a:r>
              <a:rPr lang="de-DE" dirty="0" err="1"/>
              <a:t>of</a:t>
            </a:r>
            <a:r>
              <a:rPr lang="de-DE" dirty="0"/>
              <a:t> </a:t>
            </a:r>
            <a:r>
              <a:rPr lang="de-DE" dirty="0" err="1"/>
              <a:t>institutional</a:t>
            </a:r>
            <a:r>
              <a:rPr lang="de-DE" dirty="0"/>
              <a:t> </a:t>
            </a:r>
            <a:r>
              <a:rPr lang="de-DE" dirty="0" err="1"/>
              <a:t>complexities</a:t>
            </a:r>
            <a:endParaRPr lang="de-DE" dirty="0"/>
          </a:p>
          <a:p>
            <a:r>
              <a:rPr lang="de-DE" dirty="0" err="1"/>
              <a:t>Disadvantages</a:t>
            </a:r>
            <a:endParaRPr lang="de-DE" dirty="0"/>
          </a:p>
          <a:p>
            <a:pPr lvl="1"/>
            <a:r>
              <a:rPr lang="de-DE" dirty="0" err="1"/>
              <a:t>Vulnerabilities</a:t>
            </a:r>
            <a:r>
              <a:rPr lang="de-DE" dirty="0"/>
              <a:t> </a:t>
            </a:r>
            <a:r>
              <a:rPr lang="de-DE" dirty="0" err="1"/>
              <a:t>of</a:t>
            </a:r>
            <a:r>
              <a:rPr lang="de-DE" dirty="0"/>
              <a:t> </a:t>
            </a:r>
            <a:r>
              <a:rPr lang="de-DE" dirty="0" err="1"/>
              <a:t>public</a:t>
            </a:r>
            <a:r>
              <a:rPr lang="de-DE" dirty="0"/>
              <a:t> </a:t>
            </a:r>
            <a:r>
              <a:rPr lang="de-DE" dirty="0" err="1"/>
              <a:t>owners</a:t>
            </a:r>
            <a:r>
              <a:rPr lang="de-DE" dirty="0"/>
              <a:t> and </a:t>
            </a:r>
            <a:r>
              <a:rPr lang="de-DE" dirty="0" err="1"/>
              <a:t>public</a:t>
            </a:r>
            <a:r>
              <a:rPr lang="de-DE" dirty="0"/>
              <a:t> </a:t>
            </a:r>
            <a:r>
              <a:rPr lang="de-DE" dirty="0" err="1"/>
              <a:t>entities</a:t>
            </a:r>
            <a:endParaRPr lang="de-DE" dirty="0"/>
          </a:p>
          <a:p>
            <a:pPr lvl="1"/>
            <a:r>
              <a:rPr lang="de-DE" dirty="0"/>
              <a:t>External </a:t>
            </a:r>
            <a:r>
              <a:rPr lang="de-DE" dirty="0" err="1"/>
              <a:t>demands</a:t>
            </a:r>
            <a:r>
              <a:rPr lang="de-DE" dirty="0"/>
              <a:t> </a:t>
            </a:r>
            <a:r>
              <a:rPr lang="de-DE" dirty="0" err="1"/>
              <a:t>tend</a:t>
            </a:r>
            <a:r>
              <a:rPr lang="de-DE" dirty="0"/>
              <a:t> </a:t>
            </a:r>
            <a:r>
              <a:rPr lang="de-DE" dirty="0" err="1"/>
              <a:t>to</a:t>
            </a:r>
            <a:r>
              <a:rPr lang="de-DE" dirty="0"/>
              <a:t> </a:t>
            </a:r>
            <a:r>
              <a:rPr lang="de-DE" dirty="0" err="1"/>
              <a:t>be</a:t>
            </a:r>
            <a:r>
              <a:rPr lang="de-DE" dirty="0"/>
              <a:t> </a:t>
            </a:r>
            <a:r>
              <a:rPr lang="de-DE" dirty="0" err="1"/>
              <a:t>prioritized</a:t>
            </a:r>
            <a:r>
              <a:rPr lang="de-DE" dirty="0"/>
              <a:t> -&gt; Internal Chaos</a:t>
            </a:r>
          </a:p>
          <a:p>
            <a:pPr lvl="1"/>
            <a:r>
              <a:rPr lang="de-DE" dirty="0" err="1"/>
              <a:t>Inefficiencies</a:t>
            </a:r>
            <a:r>
              <a:rPr lang="de-DE" dirty="0"/>
              <a:t> in Stakeholder </a:t>
            </a:r>
            <a:r>
              <a:rPr lang="de-DE" dirty="0" err="1"/>
              <a:t>management</a:t>
            </a:r>
            <a:endParaRPr lang="de-DE" dirty="0"/>
          </a:p>
          <a:p>
            <a:r>
              <a:rPr lang="de-DE" dirty="0"/>
              <a:t>Case Study: Lakeside Tunnel Project (European)</a:t>
            </a:r>
          </a:p>
          <a:p>
            <a:pPr marL="0" indent="0" algn="l">
              <a:buNone/>
            </a:pPr>
            <a:r>
              <a:rPr lang="en-IN" sz="1800" b="0" i="0" u="none" strike="noStrike" baseline="0" dirty="0">
                <a:latin typeface="NimbusRomNo9L-Regu"/>
              </a:rPr>
              <a:t>* </a:t>
            </a:r>
            <a:r>
              <a:rPr lang="en-DE" sz="1800" b="0" i="0" u="none" strike="noStrike" baseline="0" dirty="0" err="1">
                <a:latin typeface="NimbusRomNo9L-Regu"/>
              </a:rPr>
              <a:t>Matinheikki</a:t>
            </a:r>
            <a:r>
              <a:rPr lang="en-DE" sz="1800" b="0" i="0" u="none" strike="noStrike" baseline="0" dirty="0">
                <a:latin typeface="NimbusRomNo9L-Regu"/>
              </a:rPr>
              <a:t>, </a:t>
            </a:r>
            <a:r>
              <a:rPr lang="en-DE" sz="1800" b="0" i="0" u="none" strike="noStrike" baseline="0" dirty="0" err="1">
                <a:latin typeface="NimbusRomNo9L-Regu"/>
              </a:rPr>
              <a:t>Juri</a:t>
            </a:r>
            <a:r>
              <a:rPr lang="en-DE" sz="1800" b="0" i="0" u="none" strike="noStrike" baseline="0" dirty="0">
                <a:latin typeface="NimbusRomNo9L-Regu"/>
              </a:rPr>
              <a:t> &amp; </a:t>
            </a:r>
            <a:r>
              <a:rPr lang="en-DE" sz="1800" b="0" i="0" u="none" strike="noStrike" baseline="0" dirty="0" err="1">
                <a:latin typeface="NimbusRomNo9L-Regu"/>
              </a:rPr>
              <a:t>Aaltonen</a:t>
            </a:r>
            <a:r>
              <a:rPr lang="en-DE" sz="1800" b="0" i="0" u="none" strike="noStrike" baseline="0" dirty="0">
                <a:latin typeface="NimbusRomNo9L-Regu"/>
              </a:rPr>
              <a:t>, </a:t>
            </a:r>
            <a:r>
              <a:rPr lang="en-DE" sz="1800" b="0" i="0" u="none" strike="noStrike" baseline="0" dirty="0" err="1">
                <a:latin typeface="NimbusRomNo9L-Regu"/>
              </a:rPr>
              <a:t>Kirsi</a:t>
            </a:r>
            <a:r>
              <a:rPr lang="en-DE" sz="1800" b="0" i="0" u="none" strike="noStrike" baseline="0" dirty="0">
                <a:latin typeface="NimbusRomNo9L-Regu"/>
              </a:rPr>
              <a:t> &amp; Walker, Derek. (2018). Politics,</a:t>
            </a:r>
            <a:r>
              <a:rPr lang="en-IN" sz="1800" b="0" i="0" u="none" strike="noStrike" baseline="0" dirty="0">
                <a:latin typeface="NimbusRomNo9L-Regu"/>
              </a:rPr>
              <a:t> </a:t>
            </a:r>
            <a:r>
              <a:rPr lang="en-GB" sz="1800" b="0" i="0" u="none" strike="noStrike" baseline="0" dirty="0">
                <a:latin typeface="NimbusRomNo9L-Regu"/>
              </a:rPr>
              <a:t>public servants, and profits: Institutional complexity and temporary </a:t>
            </a:r>
            <a:r>
              <a:rPr lang="en-DE" sz="1800" b="0" i="0" u="none" strike="noStrike" baseline="0" dirty="0">
                <a:latin typeface="NimbusRomNo9L-Regu"/>
              </a:rPr>
              <a:t>hybridization in a public infrastructure alliance project. International</a:t>
            </a:r>
            <a:r>
              <a:rPr lang="en-IN" sz="1800" b="0" i="0" u="none" strike="noStrike" baseline="0" dirty="0">
                <a:latin typeface="NimbusRomNo9L-Regu"/>
              </a:rPr>
              <a:t> </a:t>
            </a:r>
            <a:r>
              <a:rPr lang="en-GB" sz="1800" b="0" i="0" u="none" strike="noStrike" baseline="0" dirty="0">
                <a:latin typeface="NimbusRomNo9L-Regu"/>
              </a:rPr>
              <a:t>Journal of Project Management. 37. 10.1016/j.ijproman.2018.07.004.</a:t>
            </a:r>
            <a:endParaRPr lang="de-DE" dirty="0"/>
          </a:p>
        </p:txBody>
      </p:sp>
      <p:pic>
        <p:nvPicPr>
          <p:cNvPr id="2050" name="Picture 2" descr="A Visual History of Power Rangers Costumes - Up At Noon Live! - YouTube">
            <a:extLst>
              <a:ext uri="{FF2B5EF4-FFF2-40B4-BE49-F238E27FC236}">
                <a16:creationId xmlns:a16="http://schemas.microsoft.com/office/drawing/2014/main" id="{D175FD24-D64A-1705-E32D-6E0FD0505E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5186" y="639763"/>
            <a:ext cx="3701194" cy="208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920121"/>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 More on Lakeside Tunnel Project</a:t>
            </a:r>
          </a:p>
        </p:txBody>
      </p:sp>
      <p:sp>
        <p:nvSpPr>
          <p:cNvPr id="3" name="Inhaltsplatzhalter 2"/>
          <p:cNvSpPr>
            <a:spLocks noGrp="1"/>
          </p:cNvSpPr>
          <p:nvPr>
            <p:ph idx="1"/>
          </p:nvPr>
        </p:nvSpPr>
        <p:spPr/>
        <p:txBody>
          <a:bodyPr>
            <a:normAutofit lnSpcReduction="10000"/>
          </a:bodyPr>
          <a:lstStyle/>
          <a:p>
            <a:r>
              <a:rPr lang="de-DE" dirty="0"/>
              <a:t>Public </a:t>
            </a:r>
            <a:r>
              <a:rPr lang="de-DE" dirty="0" err="1"/>
              <a:t>sector</a:t>
            </a:r>
            <a:r>
              <a:rPr lang="de-DE" dirty="0"/>
              <a:t> </a:t>
            </a:r>
            <a:r>
              <a:rPr lang="de-DE" dirty="0" err="1"/>
              <a:t>project</a:t>
            </a:r>
            <a:r>
              <a:rPr lang="de-DE" dirty="0"/>
              <a:t>, 2012-2016, € 180 </a:t>
            </a:r>
            <a:r>
              <a:rPr lang="de-DE" dirty="0" err="1"/>
              <a:t>million</a:t>
            </a:r>
            <a:endParaRPr lang="de-DE" dirty="0"/>
          </a:p>
          <a:p>
            <a:r>
              <a:rPr lang="de-DE" dirty="0"/>
              <a:t>Public </a:t>
            </a:r>
            <a:r>
              <a:rPr lang="de-DE" dirty="0" err="1"/>
              <a:t>owners</a:t>
            </a:r>
            <a:r>
              <a:rPr lang="de-DE" dirty="0"/>
              <a:t> – City </a:t>
            </a:r>
            <a:r>
              <a:rPr lang="de-DE" dirty="0" err="1"/>
              <a:t>Planning</a:t>
            </a:r>
            <a:r>
              <a:rPr lang="de-DE" dirty="0"/>
              <a:t> Department, NTA (National Transportation Authority)</a:t>
            </a:r>
          </a:p>
          <a:p>
            <a:r>
              <a:rPr lang="de-DE" dirty="0"/>
              <a:t>Private </a:t>
            </a:r>
            <a:r>
              <a:rPr lang="de-DE" dirty="0" err="1"/>
              <a:t>providers</a:t>
            </a:r>
            <a:r>
              <a:rPr lang="de-DE" dirty="0"/>
              <a:t> (3) – </a:t>
            </a:r>
            <a:r>
              <a:rPr lang="de-DE" dirty="0" err="1"/>
              <a:t>infrastructure</a:t>
            </a:r>
            <a:r>
              <a:rPr lang="de-DE" dirty="0"/>
              <a:t>, </a:t>
            </a:r>
            <a:r>
              <a:rPr lang="de-DE" dirty="0" err="1"/>
              <a:t>engineering</a:t>
            </a:r>
            <a:r>
              <a:rPr lang="de-DE" dirty="0"/>
              <a:t> and </a:t>
            </a:r>
            <a:r>
              <a:rPr lang="de-DE" dirty="0" err="1"/>
              <a:t>construction</a:t>
            </a:r>
            <a:r>
              <a:rPr lang="de-DE" dirty="0"/>
              <a:t> </a:t>
            </a:r>
            <a:r>
              <a:rPr lang="de-DE" dirty="0" err="1"/>
              <a:t>sectors</a:t>
            </a:r>
            <a:endParaRPr lang="de-DE" dirty="0"/>
          </a:p>
          <a:p>
            <a:r>
              <a:rPr lang="de-DE" dirty="0"/>
              <a:t>Challenges</a:t>
            </a:r>
          </a:p>
          <a:p>
            <a:pPr lvl="1"/>
            <a:r>
              <a:rPr lang="en-GB" dirty="0"/>
              <a:t>The refusal of the National Association of Civil Engineers to admit anyone without a Master’s degree or equivalent in civil engineering during the selection procedures.</a:t>
            </a:r>
          </a:p>
          <a:p>
            <a:pPr lvl="1"/>
            <a:r>
              <a:rPr lang="en-GB" dirty="0"/>
              <a:t>the non-profit motives of the NTA clashing with the private sector providers</a:t>
            </a:r>
          </a:p>
          <a:p>
            <a:pPr lvl="1"/>
            <a:r>
              <a:rPr lang="en-GB" dirty="0"/>
              <a:t>the internal political debate prolonging the funding by the city and more</a:t>
            </a:r>
            <a:endParaRPr lang="de-DE" dirty="0"/>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4. Proposal - Agile Methodology</a:t>
            </a:r>
            <a:endParaRPr lang="en-US" noProof="0" dirty="0"/>
          </a:p>
        </p:txBody>
      </p:sp>
      <p:sp>
        <p:nvSpPr>
          <p:cNvPr id="3" name="Inhaltsplatzhalter 2"/>
          <p:cNvSpPr>
            <a:spLocks noGrp="1"/>
          </p:cNvSpPr>
          <p:nvPr>
            <p:ph idx="1"/>
          </p:nvPr>
        </p:nvSpPr>
        <p:spPr/>
        <p:txBody>
          <a:bodyPr>
            <a:normAutofit/>
          </a:bodyPr>
          <a:lstStyle/>
          <a:p>
            <a:r>
              <a:rPr lang="de-DE" dirty="0"/>
              <a:t>Definition and </a:t>
            </a:r>
            <a:r>
              <a:rPr lang="de-DE" dirty="0" err="1"/>
              <a:t>Characteristics</a:t>
            </a:r>
            <a:endParaRPr lang="de-DE" dirty="0"/>
          </a:p>
          <a:p>
            <a:pPr lvl="1"/>
            <a:r>
              <a:rPr lang="de-DE" dirty="0"/>
              <a:t>Inversion </a:t>
            </a:r>
            <a:r>
              <a:rPr lang="de-DE" dirty="0" err="1"/>
              <a:t>of</a:t>
            </a:r>
            <a:r>
              <a:rPr lang="de-DE" dirty="0"/>
              <a:t> </a:t>
            </a:r>
            <a:r>
              <a:rPr lang="de-DE" dirty="0" err="1"/>
              <a:t>the</a:t>
            </a:r>
            <a:r>
              <a:rPr lang="de-DE" dirty="0"/>
              <a:t> traditional </a:t>
            </a:r>
            <a:r>
              <a:rPr lang="de-DE" dirty="0" err="1"/>
              <a:t>magic</a:t>
            </a:r>
            <a:r>
              <a:rPr lang="de-DE" dirty="0"/>
              <a:t> </a:t>
            </a:r>
            <a:r>
              <a:rPr lang="de-DE" dirty="0" err="1"/>
              <a:t>triangle</a:t>
            </a:r>
            <a:endParaRPr lang="de-DE" dirty="0"/>
          </a:p>
          <a:p>
            <a:r>
              <a:rPr lang="de-DE" dirty="0"/>
              <a:t>Advantages</a:t>
            </a:r>
          </a:p>
          <a:p>
            <a:pPr lvl="1"/>
            <a:r>
              <a:rPr lang="de-DE" dirty="0" err="1"/>
              <a:t>Incremental</a:t>
            </a:r>
            <a:r>
              <a:rPr lang="de-DE" dirty="0"/>
              <a:t> in </a:t>
            </a:r>
            <a:r>
              <a:rPr lang="de-DE" dirty="0" err="1"/>
              <a:t>nature</a:t>
            </a:r>
            <a:endParaRPr lang="de-DE" dirty="0"/>
          </a:p>
          <a:p>
            <a:pPr lvl="1"/>
            <a:r>
              <a:rPr lang="de-DE" dirty="0" err="1"/>
              <a:t>Efficient</a:t>
            </a:r>
            <a:r>
              <a:rPr lang="de-DE" dirty="0"/>
              <a:t> Stakeholder, Communication, Risk, </a:t>
            </a:r>
          </a:p>
          <a:p>
            <a:pPr lvl="1"/>
            <a:r>
              <a:rPr lang="de-DE" dirty="0" err="1"/>
              <a:t>Scope</a:t>
            </a:r>
            <a:r>
              <a:rPr lang="de-DE" dirty="0"/>
              <a:t> </a:t>
            </a:r>
            <a:r>
              <a:rPr lang="de-DE" dirty="0" err="1"/>
              <a:t>management</a:t>
            </a:r>
            <a:endParaRPr lang="de-DE" dirty="0"/>
          </a:p>
          <a:p>
            <a:r>
              <a:rPr lang="de-DE" dirty="0"/>
              <a:t>Challenges</a:t>
            </a:r>
          </a:p>
          <a:p>
            <a:pPr lvl="1"/>
            <a:r>
              <a:rPr lang="de-DE" dirty="0" err="1"/>
              <a:t>Regulations</a:t>
            </a:r>
            <a:r>
              <a:rPr lang="de-DE" dirty="0"/>
              <a:t> and </a:t>
            </a:r>
            <a:r>
              <a:rPr lang="de-DE" dirty="0" err="1"/>
              <a:t>bureaucracies</a:t>
            </a:r>
            <a:r>
              <a:rPr lang="de-DE" dirty="0"/>
              <a:t> </a:t>
            </a:r>
            <a:r>
              <a:rPr lang="de-DE" dirty="0" err="1"/>
              <a:t>limit</a:t>
            </a:r>
            <a:r>
              <a:rPr lang="de-DE" dirty="0"/>
              <a:t> </a:t>
            </a:r>
            <a:r>
              <a:rPr lang="de-DE" dirty="0" err="1"/>
              <a:t>the</a:t>
            </a:r>
            <a:r>
              <a:rPr lang="de-DE" dirty="0"/>
              <a:t> </a:t>
            </a:r>
            <a:r>
              <a:rPr lang="de-DE" dirty="0" err="1"/>
              <a:t>flexibility</a:t>
            </a:r>
            <a:r>
              <a:rPr lang="de-DE" dirty="0"/>
              <a:t> and </a:t>
            </a:r>
            <a:r>
              <a:rPr lang="de-DE" dirty="0" err="1"/>
              <a:t>the</a:t>
            </a:r>
            <a:r>
              <a:rPr lang="de-DE" dirty="0"/>
              <a:t> </a:t>
            </a:r>
            <a:r>
              <a:rPr lang="de-DE" dirty="0" err="1"/>
              <a:t>incremental</a:t>
            </a:r>
            <a:r>
              <a:rPr lang="de-DE" dirty="0"/>
              <a:t> </a:t>
            </a:r>
            <a:r>
              <a:rPr lang="de-DE" dirty="0" err="1"/>
              <a:t>nature</a:t>
            </a:r>
            <a:endParaRPr lang="de-DE" dirty="0"/>
          </a:p>
          <a:p>
            <a:pPr lvl="1"/>
            <a:r>
              <a:rPr lang="de-DE" dirty="0"/>
              <a:t>Limited </a:t>
            </a:r>
            <a:r>
              <a:rPr lang="de-DE" dirty="0" err="1"/>
              <a:t>success</a:t>
            </a:r>
            <a:r>
              <a:rPr lang="de-DE" dirty="0"/>
              <a:t> </a:t>
            </a:r>
            <a:r>
              <a:rPr lang="de-DE" dirty="0" err="1"/>
              <a:t>stories</a:t>
            </a:r>
            <a:r>
              <a:rPr lang="de-DE" dirty="0"/>
              <a:t> -&gt; </a:t>
            </a:r>
            <a:r>
              <a:rPr lang="de-DE" dirty="0" err="1"/>
              <a:t>tilting</a:t>
            </a:r>
            <a:r>
              <a:rPr lang="de-DE" dirty="0"/>
              <a:t> </a:t>
            </a:r>
            <a:r>
              <a:rPr lang="de-DE" dirty="0" err="1"/>
              <a:t>more</a:t>
            </a:r>
            <a:r>
              <a:rPr lang="de-DE" dirty="0"/>
              <a:t> </a:t>
            </a:r>
            <a:r>
              <a:rPr lang="de-DE" dirty="0" err="1"/>
              <a:t>towards</a:t>
            </a:r>
            <a:r>
              <a:rPr lang="de-DE" dirty="0"/>
              <a:t> IT </a:t>
            </a:r>
            <a:r>
              <a:rPr lang="de-DE" dirty="0" err="1"/>
              <a:t>sectors</a:t>
            </a:r>
            <a:endParaRPr lang="de-DE" dirty="0"/>
          </a:p>
          <a:p>
            <a:r>
              <a:rPr lang="de-DE" dirty="0"/>
              <a:t>Case Study: </a:t>
            </a:r>
            <a:r>
              <a:rPr lang="de-DE" dirty="0" err="1"/>
              <a:t>Portuguese</a:t>
            </a:r>
            <a:r>
              <a:rPr lang="de-DE" dirty="0"/>
              <a:t> Public IT </a:t>
            </a:r>
            <a:r>
              <a:rPr lang="de-DE" dirty="0" err="1"/>
              <a:t>sector</a:t>
            </a:r>
            <a:endParaRPr lang="de-DE" dirty="0"/>
          </a:p>
          <a:p>
            <a:pPr algn="l"/>
            <a:r>
              <a:rPr lang="pt-BR" sz="1800" b="0" i="0" u="none" strike="noStrike" baseline="0" dirty="0">
                <a:latin typeface="NimbusRomNo9L-Regu"/>
              </a:rPr>
              <a:t>Ribeiro, Afonso &amp; Domingues, Luisa. (2018). Acceptance of an agile </a:t>
            </a:r>
            <a:r>
              <a:rPr lang="en-GB" sz="1800" b="0" i="0" u="none" strike="noStrike" baseline="0" dirty="0">
                <a:latin typeface="NimbusRomNo9L-Regu"/>
              </a:rPr>
              <a:t>methodology in the public sector. Procedia Computer Science. 138. 621-</a:t>
            </a:r>
            <a:r>
              <a:rPr lang="fr-FR" sz="1800" b="0" i="0" u="none" strike="noStrike" baseline="0" dirty="0">
                <a:latin typeface="NimbusRomNo9L-Regu"/>
              </a:rPr>
              <a:t>629. 10.1016/j.procs.2018.10.083.</a:t>
            </a:r>
            <a:endParaRPr lang="de-DE" dirty="0"/>
          </a:p>
        </p:txBody>
      </p:sp>
      <p:pic>
        <p:nvPicPr>
          <p:cNvPr id="7" name="Picture 6">
            <a:extLst>
              <a:ext uri="{FF2B5EF4-FFF2-40B4-BE49-F238E27FC236}">
                <a16:creationId xmlns:a16="http://schemas.microsoft.com/office/drawing/2014/main" id="{EA84C353-B80E-0332-9BD3-8A4753AFFCFF}"/>
              </a:ext>
            </a:extLst>
          </p:cNvPr>
          <p:cNvPicPr>
            <a:picLocks noChangeAspect="1"/>
          </p:cNvPicPr>
          <p:nvPr/>
        </p:nvPicPr>
        <p:blipFill>
          <a:blip r:embed="rId3"/>
          <a:stretch>
            <a:fillRect/>
          </a:stretch>
        </p:blipFill>
        <p:spPr>
          <a:xfrm>
            <a:off x="6696576" y="664237"/>
            <a:ext cx="2556663" cy="2764763"/>
          </a:xfrm>
          <a:prstGeom prst="rect">
            <a:avLst/>
          </a:prstGeom>
        </p:spPr>
      </p:pic>
    </p:spTree>
    <p:extLst>
      <p:ext uri="{BB962C8B-B14F-4D97-AF65-F5344CB8AC3E}">
        <p14:creationId xmlns:p14="http://schemas.microsoft.com/office/powerpoint/2010/main" val="1842566120"/>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a:t>… More on Portuguese Public IT sector company</a:t>
            </a:r>
          </a:p>
        </p:txBody>
      </p:sp>
      <p:sp>
        <p:nvSpPr>
          <p:cNvPr id="3" name="Inhaltsplatzhalter 2"/>
          <p:cNvSpPr>
            <a:spLocks noGrp="1"/>
          </p:cNvSpPr>
          <p:nvPr>
            <p:ph idx="1"/>
          </p:nvPr>
        </p:nvSpPr>
        <p:spPr/>
        <p:txBody>
          <a:bodyPr>
            <a:normAutofit/>
          </a:bodyPr>
          <a:lstStyle/>
          <a:p>
            <a:r>
              <a:rPr lang="de-DE" dirty="0"/>
              <a:t>Initial </a:t>
            </a:r>
            <a:r>
              <a:rPr lang="de-DE" dirty="0" err="1"/>
              <a:t>challenges</a:t>
            </a:r>
            <a:r>
              <a:rPr lang="de-DE" dirty="0"/>
              <a:t> </a:t>
            </a:r>
            <a:r>
              <a:rPr lang="de-DE" dirty="0" err="1"/>
              <a:t>with</a:t>
            </a:r>
            <a:r>
              <a:rPr lang="de-DE" dirty="0"/>
              <a:t> traditional </a:t>
            </a:r>
            <a:r>
              <a:rPr lang="de-DE" dirty="0" err="1"/>
              <a:t>project</a:t>
            </a:r>
            <a:r>
              <a:rPr lang="de-DE" dirty="0"/>
              <a:t> </a:t>
            </a:r>
            <a:r>
              <a:rPr lang="de-DE" dirty="0" err="1"/>
              <a:t>management</a:t>
            </a:r>
            <a:r>
              <a:rPr lang="de-DE" dirty="0"/>
              <a:t> </a:t>
            </a:r>
            <a:r>
              <a:rPr lang="de-DE" dirty="0" err="1"/>
              <a:t>methods</a:t>
            </a:r>
            <a:endParaRPr lang="de-DE" dirty="0"/>
          </a:p>
          <a:p>
            <a:r>
              <a:rPr lang="de-DE" dirty="0" err="1"/>
              <a:t>Proposal</a:t>
            </a:r>
            <a:r>
              <a:rPr lang="de-DE" dirty="0"/>
              <a:t> </a:t>
            </a:r>
            <a:r>
              <a:rPr lang="de-DE" dirty="0" err="1"/>
              <a:t>to</a:t>
            </a:r>
            <a:r>
              <a:rPr lang="de-DE" dirty="0"/>
              <a:t> </a:t>
            </a:r>
            <a:r>
              <a:rPr lang="de-DE" dirty="0" err="1"/>
              <a:t>adopt</a:t>
            </a:r>
            <a:r>
              <a:rPr lang="de-DE" dirty="0"/>
              <a:t> agile -&gt; </a:t>
            </a:r>
            <a:r>
              <a:rPr lang="de-DE" dirty="0" err="1"/>
              <a:t>scrum</a:t>
            </a:r>
            <a:r>
              <a:rPr lang="de-DE" dirty="0"/>
              <a:t> </a:t>
            </a:r>
            <a:r>
              <a:rPr lang="de-DE" dirty="0" err="1"/>
              <a:t>framework</a:t>
            </a:r>
            <a:endParaRPr lang="de-DE" dirty="0"/>
          </a:p>
          <a:p>
            <a:r>
              <a:rPr lang="de-DE" dirty="0" err="1"/>
              <a:t>Success</a:t>
            </a:r>
            <a:r>
              <a:rPr lang="de-DE" dirty="0"/>
              <a:t> </a:t>
            </a:r>
            <a:r>
              <a:rPr lang="de-DE" dirty="0" err="1"/>
              <a:t>story</a:t>
            </a:r>
            <a:endParaRPr lang="de-DE" dirty="0"/>
          </a:p>
          <a:p>
            <a:pPr lvl="1"/>
            <a:r>
              <a:rPr lang="de-DE" dirty="0" err="1"/>
              <a:t>Surveyed</a:t>
            </a:r>
            <a:r>
              <a:rPr lang="de-DE" dirty="0"/>
              <a:t> </a:t>
            </a:r>
            <a:r>
              <a:rPr lang="de-DE" dirty="0" err="1"/>
              <a:t>more</a:t>
            </a:r>
            <a:r>
              <a:rPr lang="de-DE" dirty="0"/>
              <a:t> </a:t>
            </a:r>
            <a:r>
              <a:rPr lang="de-DE" dirty="0" err="1"/>
              <a:t>than</a:t>
            </a:r>
            <a:r>
              <a:rPr lang="de-DE" dirty="0"/>
              <a:t> 90% </a:t>
            </a:r>
            <a:r>
              <a:rPr lang="de-DE" dirty="0" err="1"/>
              <a:t>of</a:t>
            </a:r>
            <a:r>
              <a:rPr lang="de-DE" dirty="0"/>
              <a:t> </a:t>
            </a:r>
            <a:r>
              <a:rPr lang="de-DE" dirty="0" err="1"/>
              <a:t>the</a:t>
            </a:r>
            <a:r>
              <a:rPr lang="de-DE" dirty="0"/>
              <a:t> </a:t>
            </a:r>
            <a:r>
              <a:rPr lang="de-DE" dirty="0" err="1"/>
              <a:t>project</a:t>
            </a:r>
            <a:r>
              <a:rPr lang="de-DE" dirty="0"/>
              <a:t> </a:t>
            </a:r>
            <a:r>
              <a:rPr lang="de-DE" dirty="0" err="1"/>
              <a:t>managers</a:t>
            </a:r>
            <a:r>
              <a:rPr lang="de-DE" dirty="0"/>
              <a:t> </a:t>
            </a:r>
            <a:r>
              <a:rPr lang="de-DE" dirty="0" err="1"/>
              <a:t>across</a:t>
            </a:r>
            <a:r>
              <a:rPr lang="de-DE" dirty="0"/>
              <a:t> all </a:t>
            </a:r>
            <a:r>
              <a:rPr lang="de-DE" dirty="0" err="1"/>
              <a:t>departments</a:t>
            </a:r>
            <a:r>
              <a:rPr lang="de-DE" dirty="0"/>
              <a:t> in </a:t>
            </a:r>
            <a:r>
              <a:rPr lang="de-DE" dirty="0" err="1"/>
              <a:t>the</a:t>
            </a:r>
            <a:r>
              <a:rPr lang="de-DE" dirty="0"/>
              <a:t> </a:t>
            </a:r>
            <a:r>
              <a:rPr lang="de-DE" dirty="0" err="1"/>
              <a:t>company</a:t>
            </a:r>
            <a:endParaRPr lang="de-DE" dirty="0"/>
          </a:p>
          <a:p>
            <a:pPr lvl="1"/>
            <a:r>
              <a:rPr lang="de-DE" dirty="0"/>
              <a:t>&gt;= 50% </a:t>
            </a:r>
            <a:r>
              <a:rPr lang="de-DE" dirty="0" err="1"/>
              <a:t>of</a:t>
            </a:r>
            <a:r>
              <a:rPr lang="de-DE" dirty="0"/>
              <a:t> </a:t>
            </a:r>
            <a:r>
              <a:rPr lang="de-DE" dirty="0" err="1"/>
              <a:t>the</a:t>
            </a:r>
            <a:r>
              <a:rPr lang="de-DE" dirty="0"/>
              <a:t> </a:t>
            </a:r>
            <a:r>
              <a:rPr lang="de-DE" dirty="0" err="1"/>
              <a:t>survey</a:t>
            </a:r>
            <a:r>
              <a:rPr lang="de-DE" dirty="0"/>
              <a:t> (</a:t>
            </a:r>
            <a:r>
              <a:rPr lang="de-DE" dirty="0" err="1"/>
              <a:t>average</a:t>
            </a:r>
            <a:r>
              <a:rPr lang="de-DE" dirty="0"/>
              <a:t>) </a:t>
            </a:r>
            <a:r>
              <a:rPr lang="de-DE" dirty="0" err="1"/>
              <a:t>voted</a:t>
            </a:r>
            <a:r>
              <a:rPr lang="de-DE" dirty="0"/>
              <a:t> </a:t>
            </a:r>
            <a:r>
              <a:rPr lang="de-DE" b="1" dirty="0"/>
              <a:t>YES</a:t>
            </a:r>
            <a:r>
              <a:rPr lang="de-DE" dirty="0"/>
              <a:t> </a:t>
            </a:r>
            <a:r>
              <a:rPr lang="de-DE" dirty="0" err="1"/>
              <a:t>for</a:t>
            </a:r>
            <a:r>
              <a:rPr lang="de-DE" dirty="0"/>
              <a:t> agile </a:t>
            </a:r>
            <a:r>
              <a:rPr lang="de-DE" dirty="0" err="1"/>
              <a:t>adoption</a:t>
            </a:r>
            <a:endParaRPr lang="de-DE" dirty="0"/>
          </a:p>
          <a:p>
            <a:r>
              <a:rPr lang="de-DE" dirty="0" err="1"/>
              <a:t>Limitations</a:t>
            </a:r>
            <a:r>
              <a:rPr lang="de-DE" dirty="0"/>
              <a:t> </a:t>
            </a:r>
            <a:r>
              <a:rPr lang="de-DE" dirty="0" err="1"/>
              <a:t>of</a:t>
            </a:r>
            <a:r>
              <a:rPr lang="de-DE" dirty="0"/>
              <a:t> </a:t>
            </a:r>
            <a:r>
              <a:rPr lang="de-DE" dirty="0" err="1"/>
              <a:t>this</a:t>
            </a:r>
            <a:r>
              <a:rPr lang="de-DE" dirty="0"/>
              <a:t> </a:t>
            </a:r>
            <a:r>
              <a:rPr lang="de-DE" dirty="0" err="1"/>
              <a:t>research</a:t>
            </a:r>
            <a:endParaRPr lang="de-DE" dirty="0"/>
          </a:p>
          <a:p>
            <a:pPr lvl="1"/>
            <a:r>
              <a:rPr lang="de-DE" dirty="0" err="1"/>
              <a:t>Tilting</a:t>
            </a:r>
            <a:r>
              <a:rPr lang="de-DE" dirty="0"/>
              <a:t> </a:t>
            </a:r>
            <a:r>
              <a:rPr lang="de-DE" dirty="0" err="1"/>
              <a:t>towards</a:t>
            </a:r>
            <a:r>
              <a:rPr lang="de-DE" dirty="0"/>
              <a:t> IT </a:t>
            </a:r>
            <a:r>
              <a:rPr lang="de-DE" dirty="0" err="1"/>
              <a:t>Sector</a:t>
            </a:r>
            <a:endParaRPr lang="de-DE" dirty="0"/>
          </a:p>
          <a:p>
            <a:pPr lvl="1"/>
            <a:r>
              <a:rPr lang="de-DE" dirty="0" err="1"/>
              <a:t>Tilting</a:t>
            </a:r>
            <a:r>
              <a:rPr lang="de-DE" dirty="0"/>
              <a:t> </a:t>
            </a:r>
            <a:r>
              <a:rPr lang="de-DE" dirty="0" err="1"/>
              <a:t>towards</a:t>
            </a:r>
            <a:r>
              <a:rPr lang="de-DE" dirty="0"/>
              <a:t> </a:t>
            </a:r>
            <a:r>
              <a:rPr lang="de-DE" dirty="0" err="1"/>
              <a:t>developed</a:t>
            </a:r>
            <a:r>
              <a:rPr lang="de-DE" dirty="0"/>
              <a:t> </a:t>
            </a:r>
            <a:r>
              <a:rPr lang="de-DE" dirty="0" err="1"/>
              <a:t>economies</a:t>
            </a:r>
            <a:endParaRPr lang="de-DE" dirty="0"/>
          </a:p>
          <a:p>
            <a:pPr lvl="2"/>
            <a:r>
              <a:rPr lang="de-DE" dirty="0" err="1"/>
              <a:t>Generalized</a:t>
            </a:r>
            <a:r>
              <a:rPr lang="de-DE" dirty="0"/>
              <a:t> </a:t>
            </a:r>
            <a:r>
              <a:rPr lang="de-DE" dirty="0" err="1"/>
              <a:t>adoption</a:t>
            </a:r>
            <a:r>
              <a:rPr lang="de-DE" dirty="0"/>
              <a:t> </a:t>
            </a:r>
            <a:r>
              <a:rPr lang="de-DE" dirty="0" err="1"/>
              <a:t>for</a:t>
            </a:r>
            <a:r>
              <a:rPr lang="de-DE" dirty="0"/>
              <a:t> Agile ?</a:t>
            </a:r>
          </a:p>
        </p:txBody>
      </p:sp>
      <p:pic>
        <p:nvPicPr>
          <p:cNvPr id="1026" name="Picture 2" descr="Ronaldo statue: Sculptor Emanuel Santos takes another shot at bust - BBC  News">
            <a:extLst>
              <a:ext uri="{FF2B5EF4-FFF2-40B4-BE49-F238E27FC236}">
                <a16:creationId xmlns:a16="http://schemas.microsoft.com/office/drawing/2014/main" id="{635281EB-C677-A95A-445B-B45168365E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8777" y="3980329"/>
            <a:ext cx="3806380" cy="214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629301"/>
      </p:ext>
    </p:extLst>
  </p:cSld>
  <p:clrMapOvr>
    <a:masterClrMapping/>
  </p:clrMapOvr>
  <p:transition spd="med">
    <p:zoom/>
  </p:transition>
</p:sld>
</file>

<file path=ppt/theme/theme1.xml><?xml version="1.0" encoding="utf-8"?>
<a:theme xmlns:a="http://schemas.openxmlformats.org/drawingml/2006/main" name="RK WS2008">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FF99"/>
      </a:hlink>
      <a:folHlink>
        <a:srgbClr val="B2B2B2"/>
      </a:folHlink>
    </a:clrScheme>
    <a:fontScheme name="RK WS2008">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FF99"/>
          </a:solidFill>
          <a:prstDash val="solid"/>
          <a:round/>
          <a:headEnd type="none" w="med" len="med"/>
          <a:tailEnd type="triangl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FFFF99"/>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FF99"/>
          </a:solidFill>
          <a:prstDash val="solid"/>
          <a:round/>
          <a:headEnd type="none" w="med" len="med"/>
          <a:tailEnd type="triangl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FFFF99"/>
            </a:solidFill>
            <a:effectLst/>
            <a:latin typeface="Arial" charset="0"/>
          </a:defRPr>
        </a:defPPr>
      </a:lstStyle>
    </a:lnDef>
  </a:objectDefaults>
  <a:extraClrSchemeLst>
    <a:extraClrScheme>
      <a:clrScheme name="RK WS20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K WS20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K WS20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K WS20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K WS20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K WS20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K WS20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23_Managing_Public_Sector_Projects_Sanjay_Prabhu_Kunjibettu_Final_Presentation</Template>
  <TotalTime>0</TotalTime>
  <Words>2122</Words>
  <Application>Microsoft Office PowerPoint</Application>
  <PresentationFormat>A4 Paper (210x297 mm)</PresentationFormat>
  <Paragraphs>184</Paragraphs>
  <Slides>14</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6" baseType="lpstr">
      <vt:lpstr>AplusText</vt:lpstr>
      <vt:lpstr>AplusTextLight</vt:lpstr>
      <vt:lpstr>Arial</vt:lpstr>
      <vt:lpstr>AvantGarde Bk BT</vt:lpstr>
      <vt:lpstr>Comic Sans MS</vt:lpstr>
      <vt:lpstr>Google Sans</vt:lpstr>
      <vt:lpstr>NimbusRomNo9L-Medi</vt:lpstr>
      <vt:lpstr>NimbusRomNo9L-Regu</vt:lpstr>
      <vt:lpstr>Times New Roman</vt:lpstr>
      <vt:lpstr>Wingdings</vt:lpstr>
      <vt:lpstr>RK WS2008</vt:lpstr>
      <vt:lpstr>ClipArt</vt:lpstr>
      <vt:lpstr>Software Project Management II [23] Managing Public Sector Projects</vt:lpstr>
      <vt:lpstr>Learning Objectives</vt:lpstr>
      <vt:lpstr>1. Public Sector Definition and Characteristics</vt:lpstr>
      <vt:lpstr>2. Importance of Public Sector Projects</vt:lpstr>
      <vt:lpstr>3. Competencies of Project Managers</vt:lpstr>
      <vt:lpstr>4. State of the art - Hybrid Methodology</vt:lpstr>
      <vt:lpstr>… More on Lakeside Tunnel Project</vt:lpstr>
      <vt:lpstr>4. Proposal - Agile Methodology</vt:lpstr>
      <vt:lpstr>… More on Portuguese Public IT sector company</vt:lpstr>
      <vt:lpstr>… Agile Scrum framework</vt:lpstr>
      <vt:lpstr>Wrap-Up and Conclusions</vt:lpstr>
      <vt:lpstr>References</vt:lpstr>
      <vt:lpstr>…References</vt:lpstr>
      <vt:lpstr>[Further]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II [23] Managing Public Sector Projects</dc:title>
  <dc:creator>Sanjay Prabhu</dc:creator>
  <cp:lastModifiedBy>K SANJAY PRABHU-170905528</cp:lastModifiedBy>
  <cp:revision>175</cp:revision>
  <cp:lastPrinted>2001-02-10T19:33:23Z</cp:lastPrinted>
  <dcterms:created xsi:type="dcterms:W3CDTF">2024-05-12T11:20:29Z</dcterms:created>
  <dcterms:modified xsi:type="dcterms:W3CDTF">2024-06-10T08:16:17Z</dcterms:modified>
</cp:coreProperties>
</file>