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266" r:id="rId8"/>
    <p:sldId id="267" r:id="rId9"/>
    <p:sldId id="268" r:id="rId10"/>
    <p:sldId id="16140623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securitty</a:t>
            </a:r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Sanjay A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402080" y="1545590"/>
            <a:ext cx="95116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Beyond Traditional Keyloggers:</a:t>
            </a:r>
            <a:r>
              <a:rPr lang="en-US"/>
              <a:t> Developing and Detecting Advanced Techniques”:</a:t>
            </a:r>
            <a:endParaRPr lang="en-US"/>
          </a:p>
          <a:p>
            <a:r>
              <a:rPr lang="en-US"/>
              <a:t>Provides insights into advanced keylogger detection techniques.</a:t>
            </a:r>
            <a:endParaRPr lang="en-US"/>
          </a:p>
          <a:p>
            <a:r>
              <a:rPr lang="en-US"/>
              <a:t>Published in the 2023 7th International Conference on Computation System and Information Technology for Sustainable Solutions (CSITSS)1.</a:t>
            </a:r>
            <a:endParaRPr lang="en-US"/>
          </a:p>
          <a:p>
            <a:r>
              <a:rPr lang="en-US" b="1"/>
              <a:t>“Analysis of Keyloggers in Cybersecurity”:</a:t>
            </a:r>
            <a:endParaRPr lang="en-US" b="1"/>
          </a:p>
          <a:p>
            <a:r>
              <a:rPr lang="en-US"/>
              <a:t>Discusses keylogger design, implementation, and usage.</a:t>
            </a:r>
            <a:endParaRPr lang="en-US"/>
          </a:p>
          <a:p>
            <a:r>
              <a:rPr lang="en-US"/>
              <a:t>Presents effective approaches to detect and prevent keylogging attacks2.</a:t>
            </a:r>
            <a:endParaRPr lang="en-US"/>
          </a:p>
          <a:p>
            <a:r>
              <a:rPr lang="en-US" b="1"/>
              <a:t>“SURVEY ON KEYSTROKE LOGGING ATTACKS”:</a:t>
            </a:r>
            <a:endParaRPr lang="en-US" b="1"/>
          </a:p>
          <a:p>
            <a:r>
              <a:rPr lang="en-US"/>
              <a:t>Analyzes prevention and detection techniques of keylogger attacks.</a:t>
            </a:r>
            <a:endParaRPr lang="en-US"/>
          </a:p>
          <a:p>
            <a:r>
              <a:rPr lang="en-US"/>
              <a:t>Provides preventive measures to reduce malware attacks and protect personal data3.</a:t>
            </a:r>
            <a:endParaRPr lang="en-US"/>
          </a:p>
          <a:p>
            <a:r>
              <a:rPr lang="en-US" b="1"/>
              <a:t>“An Innovative Keylogger Detection System Using Machine Learning Algorithms”:</a:t>
            </a:r>
            <a:endParaRPr lang="en-US" b="1"/>
          </a:p>
          <a:p>
            <a:r>
              <a:rPr lang="en-US"/>
              <a:t>Proposes a system combining Dendritic Cell Algorithms (DCA) and Machine Learning Algorithms (MLA) for keylogger detection.</a:t>
            </a:r>
            <a:endParaRPr lang="en-US"/>
          </a:p>
          <a:p>
            <a:r>
              <a:rPr lang="en-US"/>
              <a:t>Addresses the challenge of detecting keyloggers once they enter the system4.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0245"/>
            <a:ext cx="10515600" cy="55562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250"/>
            <a:ext cx="11019155" cy="46424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(Output Image)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346710" y="1232535"/>
            <a:ext cx="11170285" cy="553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Phishing Attacks: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Detect and prevent phishing attacks targeting users through deceptive emails and websites.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Ransomware Defense: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Develop effective strategies to mitigate the impact of ransomware attacks on critical systems and data.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Insider Threat Detection: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Create mechanisms to identify and address insider threats posed by employees or trusted individuals.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Zero-Day Vulnerability Management: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Efficiently handle unknown security flaws (zero-day vulnerabilities) before they are exploited.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DDoS Mitigation: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Design robust defenses against Distributed Denial of Service (DDoS) attacks to maintain service availability.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421640" y="1232535"/>
            <a:ext cx="11189335" cy="553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Phishing Attacks:-Proposed Solution: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User Education: Conduct regular awareness training for users to recognize phishing emails and suspicious websites.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Email Filters: Implement robust email filters to detect and block phishing attempts.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Multi-Factor Authentication (MFA): Encourage users to enable MFA to add an extra layer of security.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Ransomware Defense:-Proposed Solution: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Regular Backups: Regularly back up critical data to minimize the impact of ransomware attacks.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Security Software: Use reliable security software that detects and prevents ransomware.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User Training: Educate users about safe browsing habits and avoiding suspicious downloads.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Insider Threat Detection:-Proposed Solution: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Access Controls: Implement strict access controls to limit sensitive data access.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User Monitoring: Monitor user activity for unusual behavior or unauthorized access.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Behavioral Analytics: Use behavioral analytics tools to identify insider threats.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Zero-Day Vulnerability Management:-Proposed Solution: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Patch Management: Stay informed about security updates and promptly apply patches.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Intrusion Detection Systems (IDS): Deploy IDS to detect and respond to zero-day exploits.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Vulnerability Scanning: Regularly scan systems for vulnerabilities.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DDoS Mitigation:-Proposed Solution: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Traffic Filtering: Use traffic filtering to block malicious traffic during DDoS attacks.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Content Delivery Networks (CDNs): Distribute traffic across multiple servers using CDNs.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Rate Limiting: Implement rate limiting to prevent overwhelming requests.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62890" y="1193165"/>
            <a:ext cx="52666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None/>
            </a:pPr>
            <a:r>
              <a:rPr lang="en-US"/>
              <a:t>Phishing Attacks:-</a:t>
            </a:r>
            <a:endParaRPr lang="en-US"/>
          </a:p>
          <a:p>
            <a:r>
              <a:rPr lang="en-US"/>
              <a:t>Detection: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Educate users to recognize phishing emails and websites.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Implement robust email filters.</a:t>
            </a:r>
            <a:endParaRPr lang="en-US"/>
          </a:p>
          <a:p>
            <a:r>
              <a:rPr lang="en-US"/>
              <a:t>Prevention: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Encourage multi-factor authentication (MFA).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Promote safe browsing habits.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033135" y="1400810"/>
            <a:ext cx="5812790" cy="1891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buNone/>
            </a:pPr>
            <a:r>
              <a:rPr lang="en-US"/>
              <a:t>Ransomware Defense:-</a:t>
            </a:r>
            <a:endParaRPr lang="en-US"/>
          </a:p>
          <a:p>
            <a:r>
              <a:rPr lang="en-US"/>
              <a:t>Mitigation: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Regular backups.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reliable security software.</a:t>
            </a:r>
            <a:endParaRPr lang="en-US"/>
          </a:p>
          <a:p>
            <a:r>
              <a:rPr lang="en-US"/>
              <a:t>User Awareness: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Train users on ransomware risks.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2890" y="4159250"/>
            <a:ext cx="52673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Insider Threat Detection:</a:t>
            </a:r>
            <a:endParaRPr lang="en-US"/>
          </a:p>
          <a:p>
            <a:r>
              <a:rPr lang="en-US"/>
              <a:t>Access Controls: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Role-based access.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 user activity.</a:t>
            </a:r>
            <a:endParaRPr lang="en-US"/>
          </a:p>
          <a:p>
            <a:r>
              <a:rPr lang="en-US"/>
              <a:t>Behavioral Analytics: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Identify patterns.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Conduct regular audits.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033135" y="4050665"/>
            <a:ext cx="5391785" cy="2246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Zero-Day Vulnerability Management: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Timely Patching: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Stay informed.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Collaborate with vendors.</a:t>
            </a:r>
            <a:endParaRPr lang="en-US"/>
          </a:p>
          <a:p>
            <a:r>
              <a:rPr lang="en-US"/>
              <a:t>Intrusion Detection: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Deploy intrusion detection systems.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Regular vulnerability scanning.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239760" y="2780348"/>
            <a:ext cx="3048000" cy="180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581025" y="2111375"/>
            <a:ext cx="7406005" cy="3867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b="1"/>
              <a:t>Algorithms Used for Phishing Attack Detection:</a:t>
            </a:r>
            <a:endParaRPr lang="en-US" b="1"/>
          </a:p>
          <a:p>
            <a:pPr algn="l"/>
            <a:r>
              <a:rPr lang="en-US" b="1"/>
              <a:t>Convolutional Neural Networks (CNNs</a:t>
            </a:r>
            <a:r>
              <a:rPr lang="en-US"/>
              <a:t>):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Analyze patterns in images (e.g., website screenshots).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Differentiate between legitimate and phishing web pages.</a:t>
            </a:r>
            <a:endParaRPr lang="en-US"/>
          </a:p>
          <a:p>
            <a:pPr algn="l"/>
            <a:r>
              <a:rPr lang="en-US" b="1"/>
              <a:t>Long Short-Term Memory (LSTM) Networks: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Capture temporal dependencies.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Analyze sequences of web page elements (e.g., HTML tags, URLs).</a:t>
            </a:r>
            <a:endParaRPr lang="en-US"/>
          </a:p>
          <a:p>
            <a:pPr algn="ctr"/>
            <a:endParaRPr lang="en-US" b="1"/>
          </a:p>
          <a:p>
            <a:pPr algn="ctr"/>
            <a:r>
              <a:rPr lang="en-US" b="1"/>
              <a:t>Deployment:</a:t>
            </a:r>
            <a:endParaRPr lang="en-US" b="1"/>
          </a:p>
          <a:p>
            <a:r>
              <a:rPr lang="en-US" b="1"/>
              <a:t>Real-Time Detection: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Deploy the trained hybrid model (e.g., CNN-LSTM) for real-time phishing site detection.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Continuously monitor and update the model to adapt to evolving threats.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2740" y="1410970"/>
            <a:ext cx="56534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/>
              <a:t>Phishing Attacks:</a:t>
            </a:r>
            <a:endParaRPr lang="en-US" b="1"/>
          </a:p>
          <a:p>
            <a:r>
              <a:rPr lang="en-US"/>
              <a:t>Desired Result: Effective detection and prevention of phishing attacks.</a:t>
            </a:r>
            <a:endParaRPr lang="en-US"/>
          </a:p>
          <a:p>
            <a:pPr algn="l"/>
            <a:r>
              <a:rPr lang="en-US" b="1"/>
              <a:t>Outcome:</a:t>
            </a:r>
            <a:endParaRPr lang="en-US" b="1"/>
          </a:p>
          <a:p>
            <a:r>
              <a:rPr lang="en-US"/>
              <a:t>Reduced successful phishing incidents.</a:t>
            </a:r>
            <a:endParaRPr lang="en-US"/>
          </a:p>
          <a:p>
            <a:r>
              <a:rPr lang="en-US"/>
              <a:t>Increased user awareness and resilience against phishing attempts.</a:t>
            </a:r>
            <a:endParaRPr lang="en-US"/>
          </a:p>
          <a:p>
            <a:r>
              <a:rPr lang="en-US"/>
              <a:t>Minimized financial losses and data breaches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7124700" y="1617980"/>
            <a:ext cx="4486275" cy="2099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b="1"/>
              <a:t>Ransomware Defense:</a:t>
            </a:r>
            <a:endParaRPr lang="en-US" b="1"/>
          </a:p>
          <a:p>
            <a:r>
              <a:rPr lang="en-US"/>
              <a:t>Desired Result: Mitigation of ransomware impact on critical systems and data.</a:t>
            </a:r>
            <a:endParaRPr lang="en-US"/>
          </a:p>
          <a:p>
            <a:r>
              <a:rPr lang="en-US" b="1"/>
              <a:t>Outcome:</a:t>
            </a:r>
            <a:endParaRPr lang="en-US" b="1"/>
          </a:p>
          <a:p>
            <a:r>
              <a:rPr lang="en-US"/>
              <a:t>Timely recovery from ransomware incidents.</a:t>
            </a:r>
            <a:endParaRPr lang="en-US"/>
          </a:p>
          <a:p>
            <a:r>
              <a:rPr lang="en-US"/>
              <a:t>Minimal disruption to business operations.</a:t>
            </a:r>
            <a:endParaRPr lang="en-US"/>
          </a:p>
          <a:p>
            <a:r>
              <a:rPr lang="en-US"/>
              <a:t>Protection of sensitive information.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32740" y="433387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Insider Threat Detection:</a:t>
            </a:r>
            <a:endParaRPr lang="en-US" b="1"/>
          </a:p>
          <a:p>
            <a:r>
              <a:rPr lang="en-US"/>
              <a:t>Desired Result: Early identification and mitigation of insider threats.</a:t>
            </a:r>
            <a:endParaRPr lang="en-US"/>
          </a:p>
          <a:p>
            <a:r>
              <a:rPr lang="en-US" b="1"/>
              <a:t>Outcome:</a:t>
            </a:r>
            <a:endParaRPr lang="en-US" b="1"/>
          </a:p>
          <a:p>
            <a:r>
              <a:rPr lang="en-US"/>
              <a:t>Reduced risk of data leaks or sabotage by employees.</a:t>
            </a:r>
            <a:endParaRPr lang="en-US"/>
          </a:p>
          <a:p>
            <a:r>
              <a:rPr lang="en-US"/>
              <a:t>Improved trust within the organization.</a:t>
            </a:r>
            <a:endParaRPr lang="en-US"/>
          </a:p>
          <a:p>
            <a:r>
              <a:rPr lang="en-US"/>
              <a:t>Swift response to suspicious behavior.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212330" y="433387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b="1"/>
              <a:t>Zero-Day Vulnerability Management:</a:t>
            </a:r>
            <a:endParaRPr lang="en-US" b="1"/>
          </a:p>
          <a:p>
            <a:r>
              <a:rPr lang="en-US"/>
              <a:t>Desired Result: Efficient handling of unknown security flaws.</a:t>
            </a:r>
            <a:endParaRPr lang="en-US"/>
          </a:p>
          <a:p>
            <a:r>
              <a:rPr lang="en-US" b="1"/>
              <a:t>Outcome:</a:t>
            </a:r>
            <a:endParaRPr lang="en-US" b="1"/>
          </a:p>
          <a:p>
            <a:r>
              <a:rPr lang="en-US"/>
              <a:t>Prompt patching or mitigation of zero-day vulnerabilities.</a:t>
            </a:r>
            <a:endParaRPr lang="en-US"/>
          </a:p>
          <a:p>
            <a:r>
              <a:rPr lang="en-US"/>
              <a:t>Minimized exposure to attacks.</a:t>
            </a:r>
            <a:endParaRPr lang="en-US"/>
          </a:p>
          <a:p>
            <a:r>
              <a:rPr lang="en-US"/>
              <a:t>Enhanced overall system security.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Phishing Attacks: Detect and prevent deceptive emails and websites through user education, email filters, and multi-factor authentication.</a:t>
            </a:r>
            <a:endParaRPr lang="en-IN" sz="2000" dirty="0"/>
          </a:p>
          <a:p>
            <a:pPr marL="305435" indent="-305435"/>
            <a:r>
              <a:rPr lang="en-IN" sz="2000" dirty="0"/>
              <a:t>Ransomware Defense: Mitigate ransomware impact with regular backups, security software, and user training.</a:t>
            </a:r>
            <a:endParaRPr lang="en-IN" sz="2000" dirty="0"/>
          </a:p>
          <a:p>
            <a:pPr marL="305435" indent="-305435"/>
            <a:r>
              <a:rPr lang="en-IN" sz="2000" dirty="0"/>
              <a:t>Insider Threat Detection: Identify insider risks using access controls, monitoring, and behavioral analytics.</a:t>
            </a:r>
            <a:endParaRPr lang="en-IN" sz="2000" dirty="0"/>
          </a:p>
          <a:p>
            <a:pPr marL="305435" indent="-305435"/>
            <a:r>
              <a:rPr lang="en-IN" sz="2000" dirty="0"/>
              <a:t>Zero-Day Vulnerability Management: Handle unknown security flaws promptly through patch management and intrusion detection.</a:t>
            </a:r>
            <a:endParaRPr lang="en-IN" sz="2000" dirty="0"/>
          </a:p>
          <a:p>
            <a:pPr marL="305435" indent="-305435"/>
            <a:r>
              <a:rPr lang="en-IN" sz="2000" dirty="0"/>
              <a:t>DDoS Mitigation: Design robust defenses against DDoS attacks using traffic filtering and CDNs.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IN" altLang="en-US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55065" y="1804670"/>
            <a:ext cx="96558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Phishing Attacks: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Detect and prevent deceptive emails and websites.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Educate users, use email filters, and promote multi-factor authentication</a:t>
            </a:r>
            <a:endParaRPr lang="en-US"/>
          </a:p>
          <a:p>
            <a:r>
              <a:rPr lang="en-US" b="1"/>
              <a:t>Ransomware Defense: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Mitigate impact through backups and security software.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Train users to recognize ransomware risks.</a:t>
            </a:r>
            <a:endParaRPr lang="en-US"/>
          </a:p>
          <a:p>
            <a:r>
              <a:rPr lang="en-US" b="1"/>
              <a:t>Insider Threat Detection: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Monitor user behavior, implement access controls.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behavioral analytics and conduct regular audits.</a:t>
            </a:r>
            <a:endParaRPr lang="en-US"/>
          </a:p>
          <a:p>
            <a:r>
              <a:rPr lang="en-US" b="1"/>
              <a:t>Zero-Day Vulnerability Management: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Promptly patch vulnerabilities.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Deploy intrusion detection systems.</a:t>
            </a:r>
            <a:endParaRPr lang="en-US"/>
          </a:p>
          <a:p>
            <a:r>
              <a:rPr lang="en-US" b="1"/>
              <a:t>DDoS Mitigation: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Filter traffic, use CDNs.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Strengthen edge computing security.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9 1 6 2 b d 5 b - 4 e d 9 - 4 d a 3 - b 3 7 6 - 0 5 2 0 4 5 8 0 b a 3 f "   x s i : n i l = " t r u e " / > < _ a c t i v i t y   x m l n s = " 9 1 6 2 b d 5 b - 4 e d 9 - 4 d a 3 - b 3 7 6 - 0 5 2 0 4 5 8 0 b a 3 f "   x s i : n i l = " t r u e " / > < / d o c u m e n t M a n a g e m e n t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6563</Words>
  <Application>WPS Presentation</Application>
  <PresentationFormat>Widescreen</PresentationFormat>
  <Paragraphs>179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Times New Roman</vt:lpstr>
      <vt:lpstr>DividendVTI</vt:lpstr>
      <vt:lpstr>Keylogger securitty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</cp:lastModifiedBy>
  <cp:revision>25</cp:revision>
  <dcterms:created xsi:type="dcterms:W3CDTF">2021-05-26T16:50:00Z</dcterms:created>
  <dcterms:modified xsi:type="dcterms:W3CDTF">2024-05-09T16:40:08Z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FEDB041266384BFA91BF71BCF58996A8_13</vt:lpwstr>
  </property>
  <property fmtid="{D5CDD505-2E9C-101B-9397-08002B2CF9AE}" pid="4" name="KSOProductBuildVer">
    <vt:lpwstr>1033-12.2.0.13489</vt:lpwstr>
  </property>
</Properties>
</file>