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8" r:id="rId3"/>
    <p:sldId id="276" r:id="rId4"/>
    <p:sldId id="273" r:id="rId5"/>
    <p:sldId id="270" r:id="rId6"/>
    <p:sldId id="271" r:id="rId7"/>
    <p:sldId id="277" r:id="rId8"/>
    <p:sldId id="278" r:id="rId9"/>
    <p:sldId id="279" r:id="rId10"/>
    <p:sldId id="280" r:id="rId11"/>
    <p:sldId id="281" r:id="rId12"/>
    <p:sldId id="289" r:id="rId13"/>
    <p:sldId id="290" r:id="rId14"/>
    <p:sldId id="291" r:id="rId15"/>
    <p:sldId id="292" r:id="rId16"/>
    <p:sldId id="293" r:id="rId17"/>
    <p:sldId id="294" r:id="rId18"/>
    <p:sldId id="287"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Title 1"/>
          <p:cNvSpPr>
            <a:spLocks noGrp="1"/>
          </p:cNvSpPr>
          <p:nvPr>
            <p:ph type="ctrTitle"/>
          </p:nvPr>
        </p:nvSpPr>
        <p:spPr bwMode="black">
          <a:xfrm>
            <a:off x="3175199" y="1943842"/>
            <a:ext cx="8500062" cy="2387600"/>
          </a:xfrm>
        </p:spPr>
        <p:txBody>
          <a:bodyPr anchor="b"/>
          <a:lstStyle>
            <a:lvl1pPr algn="l">
              <a:lnSpc>
                <a:spcPct val="90000"/>
              </a:lnSpc>
              <a:defRPr sz="6000" b="1">
                <a:solidFill>
                  <a:schemeClr val="tx1"/>
                </a:solidFill>
              </a:defRPr>
            </a:lvl1pPr>
          </a:lstStyle>
          <a:p>
            <a:r>
              <a:rPr lang="en-US"/>
              <a:t>Click to edit Master title style</a:t>
            </a:r>
            <a:endParaRPr lang="en-US"/>
          </a:p>
        </p:txBody>
      </p:sp>
      <p:sp>
        <p:nvSpPr>
          <p:cNvPr id="3" name="Subtitle 2"/>
          <p:cNvSpPr>
            <a:spLocks noGrp="1"/>
          </p:cNvSpPr>
          <p:nvPr>
            <p:ph type="subTitle" idx="1"/>
          </p:nvPr>
        </p:nvSpPr>
        <p:spPr>
          <a:xfrm>
            <a:off x="3175199" y="4538659"/>
            <a:ext cx="8500062" cy="865321"/>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11"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fld>
            <a:endParaRPr lang="en-US" dirty="0"/>
          </a:p>
        </p:txBody>
      </p:sp>
      <p:sp>
        <p:nvSpPr>
          <p:cNvPr id="12"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13"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CFE9AC-F15C-4FA0-A6F1-298829FA691D}"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BD266BE7-899D-4075-917F-DBDE33B6B692}"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10" name="Rectangle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Vertical Title 1"/>
          <p:cNvSpPr>
            <a:spLocks noGrp="1"/>
          </p:cNvSpPr>
          <p:nvPr>
            <p:ph type="title" orient="vert"/>
          </p:nvPr>
        </p:nvSpPr>
        <p:spPr>
          <a:xfrm>
            <a:off x="10266348" y="462249"/>
            <a:ext cx="1370886" cy="571471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378199" y="462249"/>
            <a:ext cx="9693088" cy="571471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378199" y="6356350"/>
            <a:ext cx="1971947" cy="365125"/>
          </a:xfrm>
        </p:spPr>
        <p:txBody>
          <a:bodyPr/>
          <a:lstStyle/>
          <a:p>
            <a:fld id="{2CCFE9AC-F15C-4FA0-A6F1-298829FA691D}" type="datetimeFigureOut">
              <a:rPr lang="en-US"/>
            </a:fld>
            <a:endParaRPr lang="en-US"/>
          </a:p>
        </p:txBody>
      </p:sp>
      <p:sp>
        <p:nvSpPr>
          <p:cNvPr id="5" name="Footer Placeholder 4"/>
          <p:cNvSpPr>
            <a:spLocks noGrp="1"/>
          </p:cNvSpPr>
          <p:nvPr>
            <p:ph type="ftr" sz="quarter" idx="11"/>
          </p:nvPr>
        </p:nvSpPr>
        <p:spPr>
          <a:xfrm>
            <a:off x="2382374" y="6356350"/>
            <a:ext cx="5687786" cy="365125"/>
          </a:xfrm>
        </p:spPr>
        <p:txBody>
          <a:bodyPr/>
          <a:lstStyle/>
          <a:p/>
        </p:txBody>
      </p:sp>
      <p:sp>
        <p:nvSpPr>
          <p:cNvPr id="6" name="Slide Number Placeholder 5"/>
          <p:cNvSpPr>
            <a:spLocks noGrp="1"/>
          </p:cNvSpPr>
          <p:nvPr>
            <p:ph type="sldNum" sz="quarter" idx="12"/>
          </p:nvPr>
        </p:nvSpPr>
        <p:spPr>
          <a:xfrm>
            <a:off x="8102389" y="6356350"/>
            <a:ext cx="1968898" cy="365125"/>
          </a:xfrm>
        </p:spPr>
        <p:txBody>
          <a:bodyPr/>
          <a:lstStyle/>
          <a:p>
            <a:fld id="{BD266BE7-899D-4075-917F-DBDE33B6B692}"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CFE9AC-F15C-4FA0-A6F1-298829FA691D}"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BD266BE7-899D-4075-917F-DBDE33B6B692}"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Rectangle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Title 1"/>
          <p:cNvSpPr>
            <a:spLocks noGrp="1"/>
          </p:cNvSpPr>
          <p:nvPr>
            <p:ph type="title"/>
          </p:nvPr>
        </p:nvSpPr>
        <p:spPr bwMode="black">
          <a:xfrm>
            <a:off x="3838015" y="658346"/>
            <a:ext cx="6597464" cy="3664417"/>
          </a:xfrm>
        </p:spPr>
        <p:txBody>
          <a:bodyPr anchor="b">
            <a:normAutofit/>
          </a:bodyPr>
          <a:lstStyle>
            <a:lvl1pPr>
              <a:lnSpc>
                <a:spcPct val="90000"/>
              </a:lnSpc>
              <a:defRPr sz="5000" b="1">
                <a:solidFill>
                  <a:schemeClr val="tx1"/>
                </a:solidFill>
              </a:defRPr>
            </a:lvl1pPr>
          </a:lstStyle>
          <a:p>
            <a:r>
              <a:rPr lang="en-US"/>
              <a:t>Click to edit Master title style</a:t>
            </a:r>
            <a:endParaRPr lang="en-US"/>
          </a:p>
        </p:txBody>
      </p:sp>
      <p:sp>
        <p:nvSpPr>
          <p:cNvPr id="3" name="Text Placeholder 2"/>
          <p:cNvSpPr>
            <a:spLocks noGrp="1"/>
          </p:cNvSpPr>
          <p:nvPr>
            <p:ph type="body" idx="1"/>
          </p:nvPr>
        </p:nvSpPr>
        <p:spPr>
          <a:xfrm>
            <a:off x="3838014" y="4589463"/>
            <a:ext cx="6597465" cy="1500187"/>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280160" y="2194560"/>
            <a:ext cx="4489704" cy="398678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5368" y="2194560"/>
            <a:ext cx="4493424" cy="398678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CCFE9AC-F15C-4FA0-A6F1-298829FA691D}"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BD266BE7-899D-4075-917F-DBDE33B6B692}"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a:xfrm>
            <a:off x="1280160"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80160" y="2743194"/>
            <a:ext cx="4489704" cy="343376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9088"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9088" y="2743194"/>
            <a:ext cx="4489704" cy="343376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CCFE9AC-F15C-4FA0-A6F1-298829FA691D}" type="datetimeFigureOut">
              <a:rPr lang="en-US"/>
            </a:fld>
            <a:endParaRPr lang="en-US"/>
          </a:p>
        </p:txBody>
      </p:sp>
      <p:sp>
        <p:nvSpPr>
          <p:cNvPr id="8" name="Footer Placeholder 7"/>
          <p:cNvSpPr>
            <a:spLocks noGrp="1"/>
          </p:cNvSpPr>
          <p:nvPr>
            <p:ph type="ftr" sz="quarter" idx="11"/>
          </p:nvPr>
        </p:nvSpPr>
        <p:spPr/>
        <p:txBody>
          <a:bodyPr/>
          <a:lstStyle/>
          <a:p/>
        </p:txBody>
      </p:sp>
      <p:sp>
        <p:nvSpPr>
          <p:cNvPr id="9" name="Slide Number Placeholder 8"/>
          <p:cNvSpPr>
            <a:spLocks noGrp="1"/>
          </p:cNvSpPr>
          <p:nvPr>
            <p:ph type="sldNum" sz="quarter" idx="12"/>
          </p:nvPr>
        </p:nvSpPr>
        <p:spPr/>
        <p:txBody>
          <a:bodyPr/>
          <a:lstStyle/>
          <a:p>
            <a:fld id="{BD266BE7-899D-4075-917F-DBDE33B6B692}"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CCFE9AC-F15C-4FA0-A6F1-298829FA691D}" type="datetimeFigureOut">
              <a:rPr lang="en-US"/>
            </a:fld>
            <a:endParaRPr lang="en-US"/>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fld id="{BD266BE7-899D-4075-917F-DBDE33B6B692}"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a:fld>
            <a:endParaRPr lang="en-US"/>
          </a:p>
        </p:txBody>
      </p:sp>
      <p:sp>
        <p:nvSpPr>
          <p:cNvPr id="3" name="Footer Placeholder 2"/>
          <p:cNvSpPr>
            <a:spLocks noGrp="1"/>
          </p:cNvSpPr>
          <p:nvPr>
            <p:ph type="ftr" sz="quarter" idx="11"/>
          </p:nvPr>
        </p:nvSpPr>
        <p:spPr/>
        <p:txBody>
          <a:bodyPr/>
          <a:lstStyle/>
          <a:p/>
        </p:txBody>
      </p:sp>
      <p:sp>
        <p:nvSpPr>
          <p:cNvPr id="4" name="Slide Number Placeholder 3"/>
          <p:cNvSpPr>
            <a:spLocks noGrp="1"/>
          </p:cNvSpPr>
          <p:nvPr>
            <p:ph type="sldNum" sz="quarter" idx="12"/>
          </p:nvPr>
        </p:nvSpPr>
        <p:spPr/>
        <p:txBody>
          <a:bodyPr/>
          <a:lstStyle/>
          <a:p>
            <a:fld id="{BD266BE7-899D-4075-917F-DBDE33B6B692}"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lang="en-US"/>
          </a:p>
        </p:txBody>
      </p:sp>
      <p:sp>
        <p:nvSpPr>
          <p:cNvPr id="4" name="Text Placeholder 2"/>
          <p:cNvSpPr>
            <a:spLocks noGrp="1"/>
          </p:cNvSpPr>
          <p:nvPr>
            <p:ph type="body" sz="half" idx="2"/>
          </p:nvPr>
        </p:nvSpPr>
        <p:spPr>
          <a:xfrm>
            <a:off x="1291818" y="2465294"/>
            <a:ext cx="3834874" cy="3711669"/>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3" name="Content Placeholder 3"/>
          <p:cNvSpPr>
            <a:spLocks noGrp="1"/>
          </p:cNvSpPr>
          <p:nvPr>
            <p:ph idx="1"/>
          </p:nvPr>
        </p:nvSpPr>
        <p:spPr>
          <a:xfrm>
            <a:off x="5518897" y="2465294"/>
            <a:ext cx="5174504" cy="3711669"/>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CCFE9AC-F15C-4FA0-A6F1-298829FA691D}"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BD266BE7-899D-4075-917F-DBDE33B6B692}"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lang="en-US"/>
          </a:p>
        </p:txBody>
      </p:sp>
      <p:sp>
        <p:nvSpPr>
          <p:cNvPr id="4" name="Text Placeholder 3"/>
          <p:cNvSpPr>
            <a:spLocks noGrp="1"/>
          </p:cNvSpPr>
          <p:nvPr>
            <p:ph type="body" sz="half" idx="2"/>
          </p:nvPr>
        </p:nvSpPr>
        <p:spPr>
          <a:xfrm>
            <a:off x="1291819" y="2465293"/>
            <a:ext cx="3834874" cy="371166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518896" y="1828456"/>
            <a:ext cx="5389895" cy="5029544"/>
          </a:xfrm>
        </p:spPr>
        <p:txBody>
          <a:bodyPr tIns="13716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5" name="Date Placeholder 4"/>
          <p:cNvSpPr>
            <a:spLocks noGrp="1"/>
          </p:cNvSpPr>
          <p:nvPr>
            <p:ph type="dt" sz="half" idx="10"/>
          </p:nvPr>
        </p:nvSpPr>
        <p:spPr/>
        <p:txBody>
          <a:bodyPr/>
          <a:lstStyle/>
          <a:p>
            <a:fld id="{2CCFE9AC-F15C-4FA0-A6F1-298829FA691D}"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BD266BE7-899D-4075-917F-DBDE33B6B692}"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Title Placeholder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2CCFE9AC-F15C-4FA0-A6F1-298829FA691D}" type="datetimeFigureOut">
              <a:rPr lang="en-US" smtClean="0"/>
            </a:fld>
            <a:endParaRPr lang="en-US" dirty="0"/>
          </a:p>
        </p:txBody>
      </p:sp>
      <p:sp>
        <p:nvSpPr>
          <p:cNvPr id="5" name="Footer Placeholder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endParaRPr lang="en-US"/>
          </a:p>
        </p:txBody>
      </p:sp>
      <p:sp>
        <p:nvSpPr>
          <p:cNvPr id="6" name="Slide Number Placeholder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fld id="{BD266BE7-899D-4075-917F-DBDE33B6B69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75199" y="1534540"/>
            <a:ext cx="9218187" cy="2387600"/>
          </a:xfrm>
        </p:spPr>
        <p:txBody>
          <a:bodyPr>
            <a:normAutofit/>
          </a:bodyPr>
          <a:lstStyle/>
          <a:p>
            <a:r>
              <a:rPr lang="en-US" dirty="0"/>
              <a:t>Voice Automat</a:t>
            </a:r>
            <a:r>
              <a:rPr lang="en-IN" altLang="en-US" dirty="0"/>
              <a:t>ion</a:t>
            </a:r>
            <a:r>
              <a:rPr lang="en-US" dirty="0"/>
              <a:t> Smart Billing </a:t>
            </a:r>
            <a:r>
              <a:rPr lang="en-IN" altLang="en-US" dirty="0"/>
              <a:t>System</a:t>
            </a:r>
            <a:r>
              <a:rPr lang="en-US" dirty="0"/>
              <a:t> </a:t>
            </a:r>
            <a:endParaRPr lang="en-US" dirty="0"/>
          </a:p>
        </p:txBody>
      </p:sp>
      <p:sp>
        <p:nvSpPr>
          <p:cNvPr id="3" name="Subtitle 2"/>
          <p:cNvSpPr>
            <a:spLocks noGrp="1"/>
          </p:cNvSpPr>
          <p:nvPr>
            <p:ph type="subTitle" idx="1"/>
          </p:nvPr>
        </p:nvSpPr>
        <p:spPr/>
        <p:txBody>
          <a:bodyPr/>
          <a:lstStyle/>
          <a:p>
            <a:endParaRPr lang="en-US" dirty="0"/>
          </a:p>
          <a:p>
            <a:r>
              <a:rPr lang="en-US" dirty="0" err="1"/>
              <a:t>B.Sanjay</a:t>
            </a:r>
            <a:r>
              <a:rPr lang="en-US" dirty="0"/>
              <a:t> (221801045)                      </a:t>
            </a:r>
            <a:r>
              <a:rPr lang="en-US" dirty="0" err="1"/>
              <a:t>B.Soorya</a:t>
            </a:r>
            <a:r>
              <a:rPr lang="en-US" dirty="0"/>
              <a:t> (221801051)</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Modules Used </a:t>
            </a:r>
            <a:endParaRPr lang="en-IN" altLang="en-US"/>
          </a:p>
        </p:txBody>
      </p:sp>
      <p:sp>
        <p:nvSpPr>
          <p:cNvPr id="3" name="Content Placeholder 2"/>
          <p:cNvSpPr/>
          <p:nvPr>
            <p:ph idx="1"/>
          </p:nvPr>
        </p:nvSpPr>
        <p:spPr/>
        <p:txBody>
          <a:bodyPr>
            <a:normAutofit lnSpcReduction="10000"/>
          </a:bodyPr>
          <a:p>
            <a:pPr marL="0" indent="0">
              <a:buNone/>
            </a:pPr>
            <a:r>
              <a:rPr lang="en-US" altLang="en-US" b="1"/>
              <a:t>Front-End Interface Module</a:t>
            </a:r>
            <a:endParaRPr lang="en-US" altLang="en-US"/>
          </a:p>
          <a:p>
            <a:pPr marL="0" indent="0">
              <a:buNone/>
            </a:pPr>
            <a:r>
              <a:rPr lang="en-US" altLang="en-US" b="1"/>
              <a:t>Components:</a:t>
            </a:r>
            <a:r>
              <a:rPr lang="en-US" altLang="en-US"/>
              <a:t> HTML, CSS, JavaScript</a:t>
            </a:r>
            <a:endParaRPr lang="en-US" altLang="en-US"/>
          </a:p>
          <a:p>
            <a:pPr marL="0" indent="0">
              <a:buNone/>
            </a:pPr>
            <a:r>
              <a:rPr lang="en-US" altLang="en-US" b="1"/>
              <a:t>Role</a:t>
            </a:r>
            <a:r>
              <a:rPr lang="en-US" altLang="en-US"/>
              <a:t>: </a:t>
            </a:r>
            <a:endParaRPr lang="en-US" altLang="en-US"/>
          </a:p>
          <a:p>
            <a:r>
              <a:rPr lang="en-US" altLang="en-US"/>
              <a:t>Manages the user interface</a:t>
            </a:r>
            <a:endParaRPr lang="en-US" altLang="en-US"/>
          </a:p>
          <a:p>
            <a:r>
              <a:rPr lang="en-US" altLang="en-US"/>
              <a:t>Integrates with the Web Speech API to capture voice commands</a:t>
            </a:r>
            <a:endParaRPr lang="en-US" altLang="en-US"/>
          </a:p>
          <a:p>
            <a:r>
              <a:rPr lang="en-US" altLang="en-US"/>
              <a:t>Uses a command handler to process voice inputs</a:t>
            </a:r>
            <a:endParaRPr lang="en-US" altLang="en-US"/>
          </a:p>
          <a:p>
            <a:r>
              <a:rPr lang="en-US" altLang="en-US"/>
              <a:t>Triggers UI updates and initiates user actions based on commands</a:t>
            </a:r>
            <a:endParaRPr lang="en-US"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Modules Used </a:t>
            </a:r>
            <a:endParaRPr lang="en-US"/>
          </a:p>
        </p:txBody>
      </p:sp>
      <p:sp>
        <p:nvSpPr>
          <p:cNvPr id="3" name="Content Placeholder 2"/>
          <p:cNvSpPr>
            <a:spLocks noGrp="1"/>
          </p:cNvSpPr>
          <p:nvPr>
            <p:ph idx="1"/>
          </p:nvPr>
        </p:nvSpPr>
        <p:spPr/>
        <p:txBody>
          <a:bodyPr/>
          <a:p>
            <a:pPr marL="0" indent="0">
              <a:buNone/>
            </a:pPr>
            <a:r>
              <a:rPr lang="en-US" altLang="en-US" b="1"/>
              <a:t>User Actions Module</a:t>
            </a:r>
            <a:endParaRPr lang="en-US" altLang="en-US" b="1"/>
          </a:p>
          <a:p>
            <a:pPr marL="0" indent="0">
              <a:buNone/>
            </a:pPr>
            <a:r>
              <a:rPr lang="en-US" altLang="en-US" b="1"/>
              <a:t>Components: </a:t>
            </a:r>
            <a:r>
              <a:rPr lang="en-US" altLang="en-US"/>
              <a:t>Product Selection, Cart Updates, Display QR Code, Payment Method Selection</a:t>
            </a:r>
            <a:endParaRPr lang="en-US" altLang="en-US"/>
          </a:p>
          <a:p>
            <a:pPr marL="0" indent="0">
              <a:buNone/>
            </a:pPr>
            <a:r>
              <a:rPr lang="en-IN" altLang="en-US" b="1"/>
              <a:t>Role:</a:t>
            </a:r>
            <a:endParaRPr lang="en-US" altLang="en-US"/>
          </a:p>
          <a:p>
            <a:pPr>
              <a:buFont typeface="Wingdings" panose="05000000000000000000" charset="0"/>
              <a:buChar char="§"/>
            </a:pPr>
            <a:r>
              <a:rPr lang="en-US" altLang="en-US"/>
              <a:t>Carries out actions from voice commands</a:t>
            </a:r>
            <a:endParaRPr lang="en-US" altLang="en-US"/>
          </a:p>
          <a:p>
            <a:pPr>
              <a:buFont typeface="Wingdings" panose="05000000000000000000" charset="0"/>
              <a:buChar char="§"/>
            </a:pPr>
            <a:r>
              <a:rPr lang="en-US" altLang="en-US"/>
              <a:t>Handles steps like selecting products and making payments</a:t>
            </a:r>
            <a:endParaRPr lang="en-US" altLang="en-US"/>
          </a:p>
          <a:p>
            <a:pPr>
              <a:buFont typeface="Wingdings" panose="05000000000000000000" charset="0"/>
              <a:buChar char="§"/>
            </a:pPr>
            <a:r>
              <a:rPr lang="en-US" altLang="en-US"/>
              <a:t>Helps users move smoothly through the billing process</a:t>
            </a:r>
            <a:endParaRPr lang="en-US"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Output Screenshot</a:t>
            </a:r>
            <a:endParaRPr lang="en-IN" altLang="en-US"/>
          </a:p>
        </p:txBody>
      </p:sp>
      <p:pic>
        <p:nvPicPr>
          <p:cNvPr id="4" name="Content Placeholder 3"/>
          <p:cNvPicPr>
            <a:picLocks noChangeAspect="1"/>
          </p:cNvPicPr>
          <p:nvPr>
            <p:ph idx="1"/>
          </p:nvPr>
        </p:nvPicPr>
        <p:blipFill>
          <a:blip r:embed="rId1"/>
          <a:stretch>
            <a:fillRect/>
          </a:stretch>
        </p:blipFill>
        <p:spPr>
          <a:xfrm>
            <a:off x="1605280" y="2190750"/>
            <a:ext cx="8977630" cy="3985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Output Screenshort</a:t>
            </a:r>
            <a:endParaRPr lang="en-IN" altLang="en-US"/>
          </a:p>
        </p:txBody>
      </p:sp>
      <p:pic>
        <p:nvPicPr>
          <p:cNvPr id="4" name="Content Placeholder 3"/>
          <p:cNvPicPr>
            <a:picLocks noChangeAspect="1"/>
          </p:cNvPicPr>
          <p:nvPr>
            <p:ph idx="1"/>
          </p:nvPr>
        </p:nvPicPr>
        <p:blipFill>
          <a:blip r:embed="rId1"/>
          <a:stretch>
            <a:fillRect/>
          </a:stretch>
        </p:blipFill>
        <p:spPr>
          <a:xfrm>
            <a:off x="1776095" y="2190750"/>
            <a:ext cx="8635365" cy="3985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Output Screenshort</a:t>
            </a:r>
            <a:endParaRPr lang="en-IN" altLang="en-US"/>
          </a:p>
        </p:txBody>
      </p:sp>
      <p:pic>
        <p:nvPicPr>
          <p:cNvPr id="6" name="Content Placeholder 5"/>
          <p:cNvPicPr>
            <a:picLocks noChangeAspect="1"/>
          </p:cNvPicPr>
          <p:nvPr>
            <p:ph idx="1"/>
          </p:nvPr>
        </p:nvPicPr>
        <p:blipFill>
          <a:blip r:embed="rId1"/>
          <a:stretch>
            <a:fillRect/>
          </a:stretch>
        </p:blipFill>
        <p:spPr>
          <a:xfrm>
            <a:off x="1915160" y="2299335"/>
            <a:ext cx="8885555" cy="38265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Output Screenshort</a:t>
            </a:r>
            <a:endParaRPr lang="en-IN" altLang="en-US"/>
          </a:p>
        </p:txBody>
      </p:sp>
      <p:pic>
        <p:nvPicPr>
          <p:cNvPr id="4" name="Content Placeholder 3"/>
          <p:cNvPicPr>
            <a:picLocks noChangeAspect="1"/>
          </p:cNvPicPr>
          <p:nvPr>
            <p:ph idx="1"/>
          </p:nvPr>
        </p:nvPicPr>
        <p:blipFill>
          <a:blip r:embed="rId1"/>
          <a:stretch>
            <a:fillRect/>
          </a:stretch>
        </p:blipFill>
        <p:spPr>
          <a:xfrm>
            <a:off x="1591945" y="2359660"/>
            <a:ext cx="8989695" cy="37350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Output Screenshot</a:t>
            </a:r>
            <a:endParaRPr lang="en-IN" altLang="en-US"/>
          </a:p>
        </p:txBody>
      </p:sp>
      <p:pic>
        <p:nvPicPr>
          <p:cNvPr id="4" name="Content Placeholder 3"/>
          <p:cNvPicPr>
            <a:picLocks noChangeAspect="1"/>
          </p:cNvPicPr>
          <p:nvPr>
            <p:ph idx="1"/>
          </p:nvPr>
        </p:nvPicPr>
        <p:blipFill>
          <a:blip r:embed="rId1"/>
          <a:stretch>
            <a:fillRect/>
          </a:stretch>
        </p:blipFill>
        <p:spPr>
          <a:xfrm>
            <a:off x="1450975" y="2301875"/>
            <a:ext cx="9081135" cy="3806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Result and Discussion </a:t>
            </a:r>
            <a:endParaRPr lang="en-IN" altLang="en-US"/>
          </a:p>
        </p:txBody>
      </p:sp>
      <p:sp>
        <p:nvSpPr>
          <p:cNvPr id="3" name="Content Placeholder 2"/>
          <p:cNvSpPr>
            <a:spLocks noGrp="1"/>
          </p:cNvSpPr>
          <p:nvPr>
            <p:ph idx="1"/>
          </p:nvPr>
        </p:nvSpPr>
        <p:spPr>
          <a:xfrm>
            <a:off x="400685" y="2190750"/>
            <a:ext cx="11357610" cy="3986530"/>
          </a:xfrm>
        </p:spPr>
        <p:txBody>
          <a:bodyPr/>
          <a:p>
            <a:pPr marL="0" indent="0">
              <a:buNone/>
            </a:pPr>
            <a:r>
              <a:rPr lang="en-US" altLang="en-US" b="1"/>
              <a:t>Result:</a:t>
            </a:r>
            <a:endParaRPr lang="en-US" altLang="en-US" b="1"/>
          </a:p>
          <a:p>
            <a:r>
              <a:rPr lang="en-US" altLang="en-US"/>
              <a:t>The Voice Billing System successfully captures user details, allows voice-based product selection, calculates totals dynamically, and provides a seamless checkout process with payment options.</a:t>
            </a:r>
            <a:endParaRPr lang="en-US" altLang="en-US"/>
          </a:p>
          <a:p>
            <a:pPr marL="0" indent="0">
              <a:buNone/>
            </a:pPr>
            <a:r>
              <a:rPr lang="en-US" altLang="en-US" b="1"/>
              <a:t>Discussion:</a:t>
            </a:r>
            <a:endParaRPr lang="en-US" altLang="en-US" b="1"/>
          </a:p>
          <a:p>
            <a:r>
              <a:rPr lang="en-US" altLang="en-US"/>
              <a:t>This system integrates speech recognition for hands-free interaction, enhancing user convenience. It ensures smooth data processing, real-time UI updates, and structured workflow, making it suitable for smart retail environments. </a:t>
            </a:r>
            <a:endParaRPr lang="en-US"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endParaRPr lang="en-IN" altLang="en-US"/>
          </a:p>
        </p:txBody>
      </p:sp>
      <p:sp>
        <p:nvSpPr>
          <p:cNvPr id="3" name="Content Placeholder 2"/>
          <p:cNvSpPr>
            <a:spLocks noGrp="1"/>
          </p:cNvSpPr>
          <p:nvPr>
            <p:ph idx="1"/>
          </p:nvPr>
        </p:nvSpPr>
        <p:spPr/>
        <p:txBody>
          <a:bodyPr/>
          <a:p>
            <a:pPr marL="0" indent="0" algn="ctr">
              <a:buNone/>
            </a:pPr>
            <a:endParaRPr lang="en-IN" altLang="en-US" sz="4400" b="1">
              <a:solidFill>
                <a:schemeClr val="tx2">
                  <a:lumMod val="65000"/>
                  <a:lumOff val="35000"/>
                </a:schemeClr>
              </a:solidFill>
            </a:endParaRPr>
          </a:p>
          <a:p>
            <a:pPr marL="0" indent="0" algn="ctr">
              <a:buNone/>
            </a:pPr>
            <a:endParaRPr lang="en-IN" altLang="en-US" sz="4400" b="1">
              <a:solidFill>
                <a:schemeClr val="tx2">
                  <a:lumMod val="65000"/>
                  <a:lumOff val="35000"/>
                </a:schemeClr>
              </a:solidFill>
            </a:endParaRPr>
          </a:p>
          <a:p>
            <a:pPr marL="0" indent="0" algn="ctr">
              <a:buNone/>
            </a:pPr>
            <a:r>
              <a:rPr lang="en-IN" altLang="en-US" sz="4400" b="1">
                <a:solidFill>
                  <a:schemeClr val="tx2">
                    <a:lumMod val="65000"/>
                    <a:lumOff val="35000"/>
                  </a:schemeClr>
                </a:solidFill>
              </a:rPr>
              <a:t>THANK YOU</a:t>
            </a:r>
            <a:endParaRPr lang="en-IN" altLang="en-US" sz="4400" b="1">
              <a:solidFill>
                <a:schemeClr val="tx2">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Problem Statement</a:t>
            </a:r>
            <a:endParaRPr lang="en-IN" altLang="en-US"/>
          </a:p>
        </p:txBody>
      </p:sp>
      <p:sp>
        <p:nvSpPr>
          <p:cNvPr id="3" name="Content Placeholder 2"/>
          <p:cNvSpPr>
            <a:spLocks noGrp="1"/>
          </p:cNvSpPr>
          <p:nvPr>
            <p:ph idx="1"/>
          </p:nvPr>
        </p:nvSpPr>
        <p:spPr>
          <a:xfrm>
            <a:off x="400685" y="2190750"/>
            <a:ext cx="10507980" cy="3986530"/>
          </a:xfrm>
        </p:spPr>
        <p:txBody>
          <a:bodyPr/>
          <a:p>
            <a:pPr marL="0" indent="0" algn="just">
              <a:buNone/>
            </a:pPr>
            <a:r>
              <a:rPr lang="en-US" altLang="en-US"/>
              <a:t>Traditional billing systems rely on manual data entry, leading to inefficiencies, errors, and delays in transaction processing. These systems can be inconvenient for users and lack accessibility for individuals requiring hands-free interactions. To address these challenges, this research develops a Voice-Activated Smart Billing System that utilizes speech recognition technology to automate the billing process, enhancing transaction speed, accuracy, and user convenience in retail environments.</a:t>
            </a:r>
            <a:endParaRPr lang="en-US"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Abstract</a:t>
            </a:r>
            <a:endParaRPr lang="en-US" dirty="0"/>
          </a:p>
        </p:txBody>
      </p:sp>
      <p:sp>
        <p:nvSpPr>
          <p:cNvPr id="14" name="Content Placeholder 2"/>
          <p:cNvSpPr>
            <a:spLocks noGrp="1"/>
          </p:cNvSpPr>
          <p:nvPr>
            <p:ph idx="1"/>
          </p:nvPr>
        </p:nvSpPr>
        <p:spPr>
          <a:xfrm>
            <a:off x="321672" y="2405444"/>
            <a:ext cx="11548655" cy="4452556"/>
          </a:xfrm>
        </p:spPr>
        <p:txBody>
          <a:bodyPr>
            <a:normAutofit/>
          </a:bodyPr>
          <a:lstStyle/>
          <a:p>
            <a:pPr marL="0" indent="0" algn="just">
              <a:buNone/>
            </a:pPr>
            <a:r>
              <a:rPr lang="en-US" dirty="0"/>
              <a:t>Th</a:t>
            </a:r>
            <a:r>
              <a:rPr lang="en-IN" altLang="en-US" dirty="0"/>
              <a:t>e</a:t>
            </a:r>
            <a:r>
              <a:rPr lang="en-US" dirty="0"/>
              <a:t> application uses voice recognition technology to make the billing process faster and easier. Customers can give billing instructions and complete transactions using their voice. The system provides real-time updates on billing details, payments, and invoices, reducing mistakes and saving time. With voice commands, users can control the system hands-free, which is helpful in busy places. This smart solution makes the billing process simple, improves customer experience, and boosts efficiency.</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Existing System</a:t>
            </a:r>
            <a:endParaRPr lang="en-US" dirty="0"/>
          </a:p>
        </p:txBody>
      </p:sp>
      <p:sp>
        <p:nvSpPr>
          <p:cNvPr id="14" name="Content Placeholder 2"/>
          <p:cNvSpPr>
            <a:spLocks noGrp="1"/>
          </p:cNvSpPr>
          <p:nvPr>
            <p:ph idx="1"/>
          </p:nvPr>
        </p:nvSpPr>
        <p:spPr>
          <a:xfrm>
            <a:off x="391341" y="2022267"/>
            <a:ext cx="11548655" cy="4452556"/>
          </a:xfrm>
        </p:spPr>
        <p:txBody>
          <a:bodyPr>
            <a:normAutofit lnSpcReduction="10000"/>
          </a:bodyPr>
          <a:lstStyle/>
          <a:p>
            <a:r>
              <a:rPr lang="en-US" b="1" dirty="0"/>
              <a:t>Manual Data Entry</a:t>
            </a:r>
            <a:endParaRPr lang="en-US" b="1" dirty="0"/>
          </a:p>
          <a:p>
            <a:r>
              <a:rPr lang="en-US" b="1" dirty="0"/>
              <a:t>Description:</a:t>
            </a:r>
            <a:endParaRPr lang="en-US" dirty="0"/>
          </a:p>
          <a:p>
            <a:pPr>
              <a:buFont typeface="Arial" panose="020B0604020202020204" pitchFamily="34" charset="0"/>
              <a:buChar char="•"/>
            </a:pPr>
            <a:r>
              <a:rPr lang="en-US" dirty="0"/>
              <a:t>Users enter product details, prices, and customer information manually.</a:t>
            </a:r>
            <a:endParaRPr lang="en-US" dirty="0"/>
          </a:p>
          <a:p>
            <a:pPr>
              <a:buFont typeface="Arial" panose="020B0604020202020204" pitchFamily="34" charset="0"/>
              <a:buChar char="•"/>
            </a:pPr>
            <a:r>
              <a:rPr lang="en-US" dirty="0"/>
              <a:t>Every transaction requires typing, calculating totals, and applying discounts by hand.</a:t>
            </a:r>
            <a:endParaRPr lang="en-US" dirty="0"/>
          </a:p>
          <a:p>
            <a:pPr>
              <a:buFont typeface="Arial" panose="020B0604020202020204" pitchFamily="34" charset="0"/>
              <a:buChar char="•"/>
            </a:pPr>
            <a:r>
              <a:rPr lang="en-US" dirty="0"/>
              <a:t>This process is slow and needs constant attention.</a:t>
            </a:r>
            <a:endParaRPr lang="en-US" dirty="0"/>
          </a:p>
          <a:p>
            <a:r>
              <a:rPr lang="en-US" b="1" dirty="0"/>
              <a:t>Drawbacks:</a:t>
            </a:r>
            <a:endParaRPr lang="en-US" dirty="0"/>
          </a:p>
          <a:p>
            <a:pPr>
              <a:buFont typeface="Arial" panose="020B0604020202020204" pitchFamily="34" charset="0"/>
              <a:buChar char="•"/>
            </a:pPr>
            <a:r>
              <a:rPr lang="en-US" dirty="0"/>
              <a:t>Time-consuming and slows down the billing process.</a:t>
            </a:r>
            <a:endParaRPr lang="en-US" dirty="0"/>
          </a:p>
          <a:p>
            <a:pPr>
              <a:buFont typeface="Arial" panose="020B0604020202020204" pitchFamily="34" charset="0"/>
              <a:buChar char="•"/>
            </a:pPr>
            <a:r>
              <a:rPr lang="en-US" dirty="0"/>
              <a:t>Higher chance of errors in data entry and calculations.</a:t>
            </a:r>
            <a:endParaRPr lang="en-US" dirty="0"/>
          </a:p>
          <a:p>
            <a:pPr>
              <a:buFont typeface="Arial" panose="020B0604020202020204" pitchFamily="34" charset="0"/>
              <a:buChar char="•"/>
            </a:pPr>
            <a:r>
              <a:rPr lang="en-US" dirty="0"/>
              <a:t>Difficult to handle large numbers of customers quickly.</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Existing System</a:t>
            </a:r>
            <a:endParaRPr lang="en-US" dirty="0"/>
          </a:p>
        </p:txBody>
      </p:sp>
      <p:sp>
        <p:nvSpPr>
          <p:cNvPr id="14" name="Content Placeholder 2"/>
          <p:cNvSpPr>
            <a:spLocks noGrp="1"/>
          </p:cNvSpPr>
          <p:nvPr>
            <p:ph idx="1"/>
          </p:nvPr>
        </p:nvSpPr>
        <p:spPr>
          <a:xfrm>
            <a:off x="320148" y="2004850"/>
            <a:ext cx="11548655" cy="4452556"/>
          </a:xfrm>
        </p:spPr>
        <p:txBody>
          <a:bodyPr>
            <a:normAutofit lnSpcReduction="10000"/>
          </a:bodyPr>
          <a:lstStyle/>
          <a:p>
            <a:r>
              <a:rPr lang="en-US" b="1" dirty="0"/>
              <a:t>Limited Automation</a:t>
            </a:r>
            <a:endParaRPr lang="en-US" b="1" dirty="0"/>
          </a:p>
          <a:p>
            <a:r>
              <a:rPr lang="en-US" b="1" dirty="0"/>
              <a:t>Description:</a:t>
            </a:r>
            <a:endParaRPr lang="en-US" dirty="0"/>
          </a:p>
          <a:p>
            <a:pPr>
              <a:buFont typeface="Arial" panose="020B0604020202020204" pitchFamily="34" charset="0"/>
              <a:buChar char="•"/>
            </a:pPr>
            <a:r>
              <a:rPr lang="en-US" dirty="0"/>
              <a:t>Most systems rely on users to perform all billing steps manually.</a:t>
            </a:r>
            <a:endParaRPr lang="en-US" dirty="0"/>
          </a:p>
          <a:p>
            <a:pPr>
              <a:buFont typeface="Arial" panose="020B0604020202020204" pitchFamily="34" charset="0"/>
              <a:buChar char="•"/>
            </a:pPr>
            <a:r>
              <a:rPr lang="en-US" dirty="0"/>
              <a:t>There is little to no automation for calculations or invoice generation.</a:t>
            </a:r>
            <a:endParaRPr lang="en-US" dirty="0"/>
          </a:p>
          <a:p>
            <a:pPr>
              <a:buFont typeface="Arial" panose="020B0604020202020204" pitchFamily="34" charset="0"/>
              <a:buChar char="•"/>
            </a:pPr>
            <a:r>
              <a:rPr lang="en-US" dirty="0"/>
              <a:t>Users must manually store and manage billing data.</a:t>
            </a:r>
            <a:endParaRPr lang="en-US" dirty="0"/>
          </a:p>
          <a:p>
            <a:r>
              <a:rPr lang="en-US" b="1" dirty="0"/>
              <a:t>Drawbacks:</a:t>
            </a:r>
            <a:endParaRPr lang="en-US" dirty="0"/>
          </a:p>
          <a:p>
            <a:pPr>
              <a:buFont typeface="Arial" panose="020B0604020202020204" pitchFamily="34" charset="0"/>
              <a:buChar char="•"/>
            </a:pPr>
            <a:r>
              <a:rPr lang="en-US" dirty="0"/>
              <a:t>Repetitive tasks take extra time and effort.</a:t>
            </a:r>
            <a:endParaRPr lang="en-US" dirty="0"/>
          </a:p>
          <a:p>
            <a:pPr>
              <a:buFont typeface="Arial" panose="020B0604020202020204" pitchFamily="34" charset="0"/>
              <a:buChar char="•"/>
            </a:pPr>
            <a:r>
              <a:rPr lang="en-US" dirty="0"/>
              <a:t>Lack of automation increases the workload.</a:t>
            </a:r>
            <a:endParaRPr lang="en-US" dirty="0"/>
          </a:p>
          <a:p>
            <a:pPr>
              <a:buFont typeface="Arial" panose="020B0604020202020204" pitchFamily="34" charset="0"/>
              <a:buChar char="•"/>
            </a:pPr>
            <a:r>
              <a:rPr lang="en-US" dirty="0"/>
              <a:t>Errors can occur when handling large data manually.</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Limitation of Existing System</a:t>
            </a:r>
            <a:endParaRPr lang="en-IN" altLang="en-US"/>
          </a:p>
        </p:txBody>
      </p:sp>
      <p:sp>
        <p:nvSpPr>
          <p:cNvPr id="3" name="Content Placeholder 2"/>
          <p:cNvSpPr>
            <a:spLocks noGrp="1"/>
          </p:cNvSpPr>
          <p:nvPr>
            <p:ph idx="1"/>
          </p:nvPr>
        </p:nvSpPr>
        <p:spPr>
          <a:xfrm>
            <a:off x="488950" y="2190750"/>
            <a:ext cx="10419715" cy="3986530"/>
          </a:xfrm>
        </p:spPr>
        <p:txBody>
          <a:bodyPr>
            <a:noAutofit/>
          </a:bodyPr>
          <a:p>
            <a:pPr algn="just"/>
            <a:r>
              <a:rPr lang="en-US" altLang="en-US" b="1"/>
              <a:t>Time-Consuming Process:</a:t>
            </a:r>
            <a:r>
              <a:rPr lang="en-US" altLang="en-US"/>
              <a:t> Manual data entry slows down the billing process, making it inefficient.</a:t>
            </a:r>
            <a:endParaRPr lang="en-US" altLang="en-US"/>
          </a:p>
          <a:p>
            <a:pPr algn="just"/>
            <a:r>
              <a:rPr lang="en-US" altLang="en-US" b="1"/>
              <a:t>High Error Rate:</a:t>
            </a:r>
            <a:r>
              <a:rPr lang="en-US" altLang="en-US"/>
              <a:t> Increased chances of mistakes in data entry and calculations.</a:t>
            </a:r>
            <a:endParaRPr lang="en-US" altLang="en-US"/>
          </a:p>
          <a:p>
            <a:pPr algn="just"/>
            <a:r>
              <a:rPr lang="en-US" altLang="en-US" b="1"/>
              <a:t>Lack of Automation:</a:t>
            </a:r>
            <a:r>
              <a:rPr lang="en-US" altLang="en-US"/>
              <a:t> Users must manually perform calculations, apply discounts, and generate invoices.</a:t>
            </a:r>
            <a:endParaRPr lang="en-US" altLang="en-US"/>
          </a:p>
          <a:p>
            <a:pPr algn="just"/>
            <a:r>
              <a:rPr lang="en-US" altLang="en-US" b="1"/>
              <a:t>Increased Workload:</a:t>
            </a:r>
            <a:r>
              <a:rPr lang="en-US" altLang="en-US"/>
              <a:t> Repetitive tasks require constant attention, leading to fatigue and inefficiency</a:t>
            </a:r>
            <a:r>
              <a:rPr lang="en-IN" altLang="en-US"/>
              <a:t>.</a:t>
            </a:r>
            <a:endParaRPr lang="en-I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Proposed System</a:t>
            </a:r>
            <a:endParaRPr lang="en-IN" altLang="en-US"/>
          </a:p>
        </p:txBody>
      </p:sp>
      <p:sp>
        <p:nvSpPr>
          <p:cNvPr id="3" name="Content Placeholder 2"/>
          <p:cNvSpPr>
            <a:spLocks noGrp="1"/>
          </p:cNvSpPr>
          <p:nvPr>
            <p:ph idx="1"/>
          </p:nvPr>
        </p:nvSpPr>
        <p:spPr>
          <a:xfrm>
            <a:off x="562610" y="2190750"/>
            <a:ext cx="10346055" cy="3986530"/>
          </a:xfrm>
        </p:spPr>
        <p:txBody>
          <a:bodyPr>
            <a:normAutofit lnSpcReduction="10000"/>
          </a:bodyPr>
          <a:p>
            <a:pPr algn="just"/>
            <a:r>
              <a:rPr lang="en-IN" altLang="en-US" b="1"/>
              <a:t>Overview: </a:t>
            </a:r>
            <a:r>
              <a:rPr lang="en-US" altLang="en-US"/>
              <a:t>The proposed system is a voice-activated smart billing solution designed to automate the billing process, reduce errors, and improve efficiency. It will allow users to perform billing operations using voice commands, eliminating manual data entry and calculations.</a:t>
            </a:r>
            <a:endParaRPr lang="en-US" altLang="en-US"/>
          </a:p>
          <a:p>
            <a:pPr marL="0" indent="0" algn="just">
              <a:buNone/>
            </a:pPr>
            <a:r>
              <a:rPr lang="en-IN" altLang="en-US" b="1"/>
              <a:t>Key Features:</a:t>
            </a:r>
            <a:endParaRPr lang="en-US" altLang="en-US" b="1"/>
          </a:p>
          <a:p>
            <a:pPr algn="just"/>
            <a:r>
              <a:rPr lang="en-US" altLang="en-US"/>
              <a:t>Voice-Activated Input</a:t>
            </a:r>
            <a:endParaRPr lang="en-US" altLang="en-US"/>
          </a:p>
          <a:p>
            <a:pPr algn="just"/>
            <a:r>
              <a:rPr lang="en-US" altLang="en-US"/>
              <a:t>Automated Billing &amp; Calculations</a:t>
            </a:r>
            <a:endParaRPr lang="en-US" altLang="en-US"/>
          </a:p>
          <a:p>
            <a:pPr algn="just"/>
            <a:r>
              <a:rPr lang="en-US" altLang="en-US"/>
              <a:t>Quick Checkout Process</a:t>
            </a:r>
            <a:endParaRPr lang="en-US" altLang="en-US"/>
          </a:p>
          <a:p>
            <a:pPr algn="just"/>
            <a:r>
              <a:rPr lang="en-US" altLang="en-US"/>
              <a:t>Data Analysis &amp; Insights</a:t>
            </a:r>
            <a:endParaRPr lang="en-US"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Benifits of Proposed System</a:t>
            </a:r>
            <a:endParaRPr lang="en-IN" altLang="en-US"/>
          </a:p>
        </p:txBody>
      </p:sp>
      <p:sp>
        <p:nvSpPr>
          <p:cNvPr id="3" name="Content Placeholder 2"/>
          <p:cNvSpPr>
            <a:spLocks noGrp="1"/>
          </p:cNvSpPr>
          <p:nvPr>
            <p:ph idx="1"/>
          </p:nvPr>
        </p:nvSpPr>
        <p:spPr/>
        <p:txBody>
          <a:bodyPr/>
          <a:p>
            <a:r>
              <a:rPr lang="en-US" altLang="en-US" b="1"/>
              <a:t>Faster Billing Process:</a:t>
            </a:r>
            <a:r>
              <a:rPr lang="en-US" altLang="en-US"/>
              <a:t> Reduces time spent on data entry and calculations.</a:t>
            </a:r>
            <a:endParaRPr lang="en-US" altLang="en-US"/>
          </a:p>
          <a:p>
            <a:r>
              <a:rPr lang="en-US" altLang="en-US" b="1"/>
              <a:t>Minimized Errors:</a:t>
            </a:r>
            <a:r>
              <a:rPr lang="en-US" altLang="en-US"/>
              <a:t> Automated calculations lower the risk of mistakes.</a:t>
            </a:r>
            <a:endParaRPr lang="en-US" altLang="en-US"/>
          </a:p>
          <a:p>
            <a:r>
              <a:rPr lang="en-US" altLang="en-US" b="1"/>
              <a:t>Hands-Free Operation:</a:t>
            </a:r>
            <a:r>
              <a:rPr lang="en-US" altLang="en-US"/>
              <a:t> Enhances convenience and efficiency.</a:t>
            </a:r>
            <a:endParaRPr lang="en-US" altLang="en-US"/>
          </a:p>
          <a:p>
            <a:r>
              <a:rPr lang="en-US" altLang="en-US" b="1"/>
              <a:t>Improved Customer Handling:</a:t>
            </a:r>
            <a:r>
              <a:rPr lang="en-US" altLang="en-US"/>
              <a:t> Enables quick transactions, even during peak hours.</a:t>
            </a:r>
            <a:endParaRPr lang="en-US" altLang="en-US"/>
          </a:p>
          <a:p>
            <a:r>
              <a:rPr lang="en-US" altLang="en-US" b="1"/>
              <a:t>Better Data Management:</a:t>
            </a:r>
            <a:r>
              <a:rPr lang="en-US" altLang="en-US"/>
              <a:t> Ensures secure and organized storage of billing records.</a:t>
            </a:r>
            <a:endParaRPr lang="en-US" altLang="en-US"/>
          </a:p>
          <a:p>
            <a:r>
              <a:rPr lang="en-US" altLang="en-US" b="1"/>
              <a:t>Enhanced Business Insights:</a:t>
            </a:r>
            <a:r>
              <a:rPr lang="en-US" altLang="en-US"/>
              <a:t> Provides analytics for better decision-making.</a:t>
            </a:r>
            <a:endParaRPr lang="en-US"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Architecture Diagram</a:t>
            </a:r>
            <a:endParaRPr lang="en-IN" altLang="en-US"/>
          </a:p>
        </p:txBody>
      </p:sp>
      <p:pic>
        <p:nvPicPr>
          <p:cNvPr id="5" name="Content Placeholder 4"/>
          <p:cNvPicPr>
            <a:picLocks noChangeAspect="1"/>
          </p:cNvPicPr>
          <p:nvPr>
            <p:ph idx="1"/>
          </p:nvPr>
        </p:nvPicPr>
        <p:blipFill>
          <a:blip r:embed="rId1"/>
          <a:stretch>
            <a:fillRect/>
          </a:stretch>
        </p:blipFill>
        <p:spPr>
          <a:xfrm>
            <a:off x="920750" y="2265045"/>
            <a:ext cx="10493375" cy="38658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Educational subjects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Educational subjects presentation, chalkboard illustrations design (widescreen)</Template>
  <TotalTime>0</TotalTime>
  <Words>4316</Words>
  <Application>WPS Slides</Application>
  <PresentationFormat>Widescreen</PresentationFormat>
  <Paragraphs>104</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Wingdings</vt:lpstr>
      <vt:lpstr>Calibri</vt:lpstr>
      <vt:lpstr>Microsoft YaHei</vt:lpstr>
      <vt:lpstr>Arial Unicode MS</vt:lpstr>
      <vt:lpstr>Educational subjects 16x9</vt:lpstr>
      <vt:lpstr>Voice Automation Smart Billing System </vt:lpstr>
      <vt:lpstr>Problem Statement</vt:lpstr>
      <vt:lpstr>Abstract</vt:lpstr>
      <vt:lpstr>Existing System</vt:lpstr>
      <vt:lpstr>Existing System</vt:lpstr>
      <vt:lpstr>Limitation of Existing System</vt:lpstr>
      <vt:lpstr>Proposed System</vt:lpstr>
      <vt:lpstr>Benifits of Proposed System</vt:lpstr>
      <vt:lpstr>Flow Data Diagram</vt:lpstr>
      <vt:lpstr>Sequence Diagram</vt:lpstr>
      <vt:lpstr>PowerPoint 演示文稿</vt:lpstr>
      <vt:lpstr>PowerPoint 演示文稿</vt:lpstr>
      <vt:lpstr>PowerPoint 演示文稿</vt:lpstr>
      <vt:lpstr>PowerPoint 演示文稿</vt:lpstr>
      <vt:lpstr>PowerPoint 演示文稿</vt:lpstr>
      <vt:lpstr>PowerPoint 演示文稿</vt:lpstr>
      <vt:lpstr>Result and Discussion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charlesweslyinchrist@gmail.com</dc:creator>
  <cp:lastModifiedBy>SOORYA B 221801051</cp:lastModifiedBy>
  <cp:revision>6</cp:revision>
  <dcterms:created xsi:type="dcterms:W3CDTF">2025-02-14T04:12:00Z</dcterms:created>
  <dcterms:modified xsi:type="dcterms:W3CDTF">2025-05-12T13:53:44Z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DBA35A928E4B444FAB7E022FDE6B85CE_12</vt:lpwstr>
  </property>
  <property fmtid="{D5CDD505-2E9C-101B-9397-08002B2CF9AE}" pid="3" name="KSOProductBuildVer">
    <vt:lpwstr>1033-12.2.0.20782</vt:lpwstr>
  </property>
</Properties>
</file>