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318" r:id="rId9"/>
    <p:sldId id="261" r:id="rId10"/>
    <p:sldId id="269" r:id="rId11"/>
    <p:sldId id="262" r:id="rId12"/>
    <p:sldId id="263" r:id="rId13"/>
    <p:sldId id="264" r:id="rId14"/>
    <p:sldId id="265" r:id="rId15"/>
    <p:sldId id="266" r:id="rId16"/>
    <p:sldId id="288" r:id="rId17"/>
    <p:sldId id="272" r:id="rId18"/>
    <p:sldId id="271" r:id="rId19"/>
    <p:sldId id="291" r:id="rId20"/>
    <p:sldId id="290" r:id="rId21"/>
    <p:sldId id="275" r:id="rId22"/>
    <p:sldId id="274" r:id="rId23"/>
    <p:sldId id="307" r:id="rId24"/>
    <p:sldId id="280" r:id="rId25"/>
    <p:sldId id="281" r:id="rId26"/>
    <p:sldId id="282" r:id="rId27"/>
    <p:sldId id="283" r:id="rId28"/>
    <p:sldId id="284" r:id="rId29"/>
    <p:sldId id="285" r:id="rId30"/>
    <p:sldId id="286" r:id="rId31"/>
    <p:sldId id="287" r:id="rId32"/>
    <p:sldId id="308" r:id="rId33"/>
    <p:sldId id="311" r:id="rId34"/>
    <p:sldId id="309" r:id="rId35"/>
    <p:sldId id="312" r:id="rId36"/>
    <p:sldId id="310" r:id="rId37"/>
    <p:sldId id="313" r:id="rId38"/>
    <p:sldId id="314" r:id="rId39"/>
    <p:sldId id="315" r:id="rId40"/>
    <p:sldId id="316" r:id="rId41"/>
    <p:sldId id="317" r:id="rId42"/>
    <p:sldId id="277" r:id="rId43"/>
    <p:sldId id="267" r:id="rId44"/>
    <p:sldId id="268" r:id="rId45"/>
  </p:sldIdLst>
  <p:sldSz cx="12192000" cy="6858000"/>
  <p:notesSz cx="6858000" cy="9144000"/>
  <p:embeddedFontLst>
    <p:embeddedFont>
      <p:font typeface="Verdana" panose="020B0604030504040204"/>
      <p:regular r:id="rId49"/>
      <p:bold r:id="rId50"/>
      <p:italic r:id="rId51"/>
      <p:boldItalic r:id="rId52"/>
    </p:embeddedFont>
    <p:embeddedFont>
      <p:font typeface="Noto Sans Symbols"/>
      <p:regular r:id="rId53"/>
    </p:embeddedFont>
    <p:embeddedFont>
      <p:font typeface="Calibri" panose="020F0502020204030204"/>
      <p:regular r:id="rId54"/>
      <p:bold r:id="rId55"/>
      <p:italic r:id="rId56"/>
      <p:boldItalic r:id="rId57"/>
    </p:embeddedFont>
    <p:embeddedFont>
      <p:font typeface="Verdana" panose="020B060403050404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2FF338-1DB5-4ABB-9B90-3885836F0C89}" styleName="Table_0">
    <a:wholeTbl>
      <a:tcTxStyle>
        <a:font>
          <a:latin typeface="Verdana"/>
          <a:ea typeface="Verdana"/>
          <a:cs typeface="Verdan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Style>
        <a:tcBdr/>
        <a:fill>
          <a:solidFill>
            <a:srgbClr val="E6E6E6"/>
          </a:solidFill>
        </a:fill>
      </a:tcStyle>
    </a:band1H>
    <a:band2H>
      <a:tcStyle>
        <a:tcBdr/>
      </a:tcStyle>
    </a:band2H>
    <a:band1V>
      <a:tcStyle>
        <a:tcBdr/>
        <a:fill>
          <a:solidFill>
            <a:srgbClr val="E6E6E6"/>
          </a:solidFill>
        </a:fill>
      </a:tcStyle>
    </a:band1V>
    <a:band2V>
      <a:tcStyle>
        <a:tcBdr/>
      </a:tcStyle>
    </a:band2V>
    <a:lastCol>
      <a:tcTxStyle b="on">
        <a:font>
          <a:latin typeface="Verdana"/>
          <a:ea typeface="Verdana"/>
          <a:cs typeface="Verdana"/>
        </a:font>
        <a:schemeClr val="lt1"/>
      </a:tcTxStyle>
      <a:tcStyle>
        <a:tcBdr/>
        <a:fill>
          <a:solidFill>
            <a:schemeClr val="accent4"/>
          </a:solidFill>
        </a:fill>
      </a:tcStyle>
    </a:lastCol>
    <a:firstCol>
      <a:tcTxStyle b="on">
        <a:font>
          <a:latin typeface="Verdana"/>
          <a:ea typeface="Verdana"/>
          <a:cs typeface="Verdana"/>
        </a:font>
        <a:schemeClr val="lt1"/>
      </a:tcTxStyle>
      <a:tcStyle>
        <a:tcBdr/>
        <a:fill>
          <a:solidFill>
            <a:schemeClr val="accent4"/>
          </a:solidFill>
        </a:fill>
      </a:tcStyle>
    </a:firstCol>
    <a:lastRow>
      <a:tcTxStyle b="on"/>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a:font>
          <a:latin typeface="Verdana"/>
          <a:ea typeface="Verdana"/>
          <a:cs typeface="Verdana"/>
        </a:font>
        <a:schemeClr val="dk1"/>
      </a:tcTxStyle>
      <a:tcStyle>
        <a:tcBdr/>
      </a:tcStyle>
    </a:seCell>
    <a:swCell>
      <a:tcTxStyle b="on">
        <a:font>
          <a:latin typeface="Verdana"/>
          <a:ea typeface="Verdana"/>
          <a:cs typeface="Verdana"/>
        </a:font>
        <a:schemeClr val="dk1"/>
      </a:tcTxStyle>
      <a:tcStyle>
        <a:tcBdr/>
      </a:tcStyle>
    </a:swCell>
    <a:firstRow>
      <a:tcTxStyle b="on">
        <a:font>
          <a:latin typeface="Verdana"/>
          <a:ea typeface="Verdana"/>
          <a:cs typeface="Verdana"/>
        </a:font>
        <a:schemeClr val="lt1"/>
      </a:tcTxStyle>
      <a:tcStyle>
        <a:tcBdr>
          <a:bottom>
            <a:ln w="25400" cap="flat" cmpd="sng">
              <a:solidFill>
                <a:schemeClr val="dk1"/>
              </a:solidFill>
              <a:prstDash val="solid"/>
              <a:round/>
              <a:headEnd type="none" w="sm" len="sm"/>
              <a:tailEnd type="none" w="sm" len="sm"/>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showGuides="1">
      <p:cViewPr varScale="1">
        <p:scale>
          <a:sx n="110" d="100"/>
          <a:sy n="110" d="100"/>
        </p:scale>
        <p:origin x="426" y="114"/>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font" Target="fonts/font13.fntdata"/><Relationship Id="rId60" Type="http://schemas.openxmlformats.org/officeDocument/2006/relationships/font" Target="fonts/font12.fntdata"/><Relationship Id="rId6" Type="http://schemas.openxmlformats.org/officeDocument/2006/relationships/slide" Target="slides/slide3.xml"/><Relationship Id="rId59" Type="http://schemas.openxmlformats.org/officeDocument/2006/relationships/font" Target="fonts/font11.fntdata"/><Relationship Id="rId58" Type="http://schemas.openxmlformats.org/officeDocument/2006/relationships/font" Target="fonts/font10.fntdata"/><Relationship Id="rId57" Type="http://schemas.openxmlformats.org/officeDocument/2006/relationships/font" Target="fonts/font9.fntdata"/><Relationship Id="rId56" Type="http://schemas.openxmlformats.org/officeDocument/2006/relationships/font" Target="fonts/font8.fntdata"/><Relationship Id="rId55" Type="http://schemas.openxmlformats.org/officeDocument/2006/relationships/font" Target="fonts/font7.fntdata"/><Relationship Id="rId54" Type="http://schemas.openxmlformats.org/officeDocument/2006/relationships/font" Target="fonts/font6.fntdata"/><Relationship Id="rId53" Type="http://schemas.openxmlformats.org/officeDocument/2006/relationships/font" Target="fonts/font5.fntdata"/><Relationship Id="rId52" Type="http://schemas.openxmlformats.org/officeDocument/2006/relationships/font" Target="fonts/font4.fntdata"/><Relationship Id="rId51" Type="http://schemas.openxmlformats.org/officeDocument/2006/relationships/font" Target="fonts/font3.fntdata"/><Relationship Id="rId50" Type="http://schemas.openxmlformats.org/officeDocument/2006/relationships/font" Target="fonts/font2.fntdata"/><Relationship Id="rId5" Type="http://schemas.openxmlformats.org/officeDocument/2006/relationships/slide" Target="slides/slide2.xml"/><Relationship Id="rId49" Type="http://schemas.openxmlformats.org/officeDocument/2006/relationships/font" Target="fonts/font1.fntdata"/><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
        <p:cNvGrpSpPr/>
        <p:nvPr/>
      </p:nvGrpSpPr>
      <p:grpSpPr>
        <a:xfrm>
          <a:off x="0" y="0"/>
          <a:ext cx="0" cy="0"/>
          <a:chOff x="0" y="0"/>
          <a:chExt cx="0" cy="0"/>
        </a:xfrm>
      </p:grpSpPr>
      <p:sp>
        <p:nvSpPr>
          <p:cNvPr id="153" name="Google Shape;153;g2f3d73dc994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g2f3d73dc994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1" name="Google Shape;1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0" name="Google Shape;20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17"/>
        <p:cNvGrpSpPr/>
        <p:nvPr/>
      </p:nvGrpSpPr>
      <p:grpSpPr>
        <a:xfrm>
          <a:off x="0" y="0"/>
          <a:ext cx="0" cy="0"/>
          <a:chOff x="0" y="0"/>
          <a:chExt cx="0" cy="0"/>
        </a:xfrm>
      </p:grpSpPr>
      <p:sp>
        <p:nvSpPr>
          <p:cNvPr id="18" name="Google Shape;18;p15"/>
          <p:cNvSpPr/>
          <p:nvPr/>
        </p:nvSpPr>
        <p:spPr>
          <a:xfrm>
            <a:off x="914400" y="2393950"/>
            <a:ext cx="103632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sp>
        <p:nvSpPr>
          <p:cNvPr id="19" name="Google Shape;19;p15"/>
          <p:cNvSpPr txBox="1">
            <a:spLocks noGrp="1"/>
          </p:cNvSpPr>
          <p:nvPr>
            <p:ph type="ctrTitle"/>
          </p:nvPr>
        </p:nvSpPr>
        <p:spPr>
          <a:xfrm>
            <a:off x="914400" y="990600"/>
            <a:ext cx="10363200" cy="137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a:spLocks noGrp="1"/>
          </p:cNvSpPr>
          <p:nvPr>
            <p:ph type="subTitle" idx="1"/>
          </p:nvPr>
        </p:nvSpPr>
        <p:spPr>
          <a:xfrm>
            <a:off x="1930400" y="3429000"/>
            <a:ext cx="9347200" cy="16002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2800"/>
              <a:buFont typeface="Noto Sans Symbols"/>
              <a:buNone/>
              <a:defRPr sz="2800"/>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450"/>
              </a:spcBef>
              <a:spcAft>
                <a:spcPts val="0"/>
              </a:spcAft>
              <a:buSzPts val="1800"/>
              <a:buChar char="▪"/>
              <a:defRPr/>
            </a:lvl5pPr>
            <a:lvl6pPr lvl="5" algn="l">
              <a:spcBef>
                <a:spcPts val="450"/>
              </a:spcBef>
              <a:spcAft>
                <a:spcPts val="0"/>
              </a:spcAft>
              <a:buSzPts val="1800"/>
              <a:buChar char="▪"/>
              <a:defRPr/>
            </a:lvl6pPr>
            <a:lvl7pPr lvl="6" algn="l">
              <a:spcBef>
                <a:spcPts val="450"/>
              </a:spcBef>
              <a:spcAft>
                <a:spcPts val="0"/>
              </a:spcAft>
              <a:buSzPts val="1800"/>
              <a:buChar char="▪"/>
              <a:defRPr/>
            </a:lvl7pPr>
            <a:lvl8pPr lvl="7" algn="l">
              <a:spcBef>
                <a:spcPts val="450"/>
              </a:spcBef>
              <a:spcAft>
                <a:spcPts val="0"/>
              </a:spcAft>
              <a:buSzPts val="1800"/>
              <a:buChar char="▪"/>
              <a:defRPr/>
            </a:lvl8pPr>
            <a:lvl9pPr lvl="8" algn="l">
              <a:spcBef>
                <a:spcPts val="450"/>
              </a:spcBef>
              <a:spcAft>
                <a:spcPts val="0"/>
              </a:spcAft>
              <a:buSzPts val="1800"/>
              <a:buChar char="▪"/>
              <a:defRPr/>
            </a:lvl9pPr>
          </a:lstStyle>
          <a:p/>
        </p:txBody>
      </p:sp>
      <p:sp>
        <p:nvSpPr>
          <p:cNvPr id="21" name="Google Shape;21;p15"/>
          <p:cNvSpPr txBox="1">
            <a:spLocks noGrp="1"/>
          </p:cNvSpPr>
          <p:nvPr>
            <p:ph type="dt" idx="10"/>
          </p:nvPr>
        </p:nvSpPr>
        <p:spPr>
          <a:xfrm>
            <a:off x="914400" y="6248400"/>
            <a:ext cx="2540000" cy="457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a:spLocks noGrp="1"/>
          </p:cNvSpPr>
          <p:nvPr>
            <p:ph type="body" idx="1"/>
          </p:nvPr>
        </p:nvSpPr>
        <p:spPr>
          <a:xfrm rot="5400000">
            <a:off x="3956051" y="-1447800"/>
            <a:ext cx="4267200" cy="10668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78" name="Google Shape;78;p2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242176" y="1827742"/>
            <a:ext cx="5715000" cy="266911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a:spLocks noGrp="1"/>
          </p:cNvSpPr>
          <p:nvPr>
            <p:ph type="body" idx="1"/>
          </p:nvPr>
        </p:nvSpPr>
        <p:spPr>
          <a:xfrm rot="5400000">
            <a:off x="1801284" y="-740833"/>
            <a:ext cx="5715000" cy="7806267"/>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84" name="Google Shape;84;p2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0"/>
              </a:spcAft>
              <a:buSzPts val="1800"/>
              <a:buChar char="▪"/>
              <a:defRPr/>
            </a:lvl9pPr>
          </a:lstStyle>
          <a:p/>
        </p:txBody>
      </p:sp>
      <p:sp>
        <p:nvSpPr>
          <p:cNvPr id="27" name="Google Shape;27;p1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0"/>
        <p:cNvGrpSpPr/>
        <p:nvPr/>
      </p:nvGrpSpPr>
      <p:grpSpPr>
        <a:xfrm>
          <a:off x="0" y="0"/>
          <a:ext cx="0" cy="0"/>
          <a:chOff x="0" y="0"/>
          <a:chExt cx="0" cy="0"/>
        </a:xfrm>
      </p:grpSpPr>
      <p:sp>
        <p:nvSpPr>
          <p:cNvPr id="31" name="Google Shape;31;p17"/>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5"/>
        <p:cNvGrpSpPr/>
        <p:nvPr/>
      </p:nvGrpSpPr>
      <p:grpSpPr>
        <a:xfrm>
          <a:off x="0" y="0"/>
          <a:ext cx="0" cy="0"/>
          <a:chOff x="0" y="0"/>
          <a:chExt cx="0" cy="0"/>
        </a:xfrm>
      </p:grpSpPr>
      <p:sp>
        <p:nvSpPr>
          <p:cNvPr id="36" name="Google Shape;36;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350"/>
              </a:spcBef>
              <a:spcAft>
                <a:spcPts val="0"/>
              </a:spcAft>
              <a:buSzPts val="1400"/>
              <a:buNone/>
              <a:defRPr sz="1400"/>
            </a:lvl5pPr>
            <a:lvl6pPr marL="2743200" lvl="5" indent="-228600" algn="l">
              <a:spcBef>
                <a:spcPts val="350"/>
              </a:spcBef>
              <a:spcAft>
                <a:spcPts val="0"/>
              </a:spcAft>
              <a:buSzPts val="1400"/>
              <a:buNone/>
              <a:defRPr sz="1400"/>
            </a:lvl6pPr>
            <a:lvl7pPr marL="3200400" lvl="6" indent="-228600" algn="l">
              <a:spcBef>
                <a:spcPts val="350"/>
              </a:spcBef>
              <a:spcAft>
                <a:spcPts val="0"/>
              </a:spcAft>
              <a:buSzPts val="1400"/>
              <a:buNone/>
              <a:defRPr sz="1400"/>
            </a:lvl7pPr>
            <a:lvl8pPr marL="3657600" lvl="7" indent="-228600" algn="l">
              <a:spcBef>
                <a:spcPts val="350"/>
              </a:spcBef>
              <a:spcAft>
                <a:spcPts val="0"/>
              </a:spcAft>
              <a:buSzPts val="1400"/>
              <a:buNone/>
              <a:defRPr sz="1400"/>
            </a:lvl8pPr>
            <a:lvl9pPr marL="4114800" lvl="8" indent="-228600" algn="l">
              <a:spcBef>
                <a:spcPts val="350"/>
              </a:spcBef>
              <a:spcAft>
                <a:spcPts val="0"/>
              </a:spcAft>
              <a:buSzPts val="1400"/>
              <a:buNone/>
              <a:defRPr sz="1400"/>
            </a:lvl9pPr>
          </a:lstStyle>
          <a:p/>
        </p:txBody>
      </p:sp>
      <p:sp>
        <p:nvSpPr>
          <p:cNvPr id="38" name="Google Shape;38;p18"/>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a:spLocks noGrp="1"/>
          </p:cNvSpPr>
          <p:nvPr>
            <p:ph type="body" idx="1"/>
          </p:nvPr>
        </p:nvSpPr>
        <p:spPr>
          <a:xfrm>
            <a:off x="7556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p:txBody>
      </p:sp>
      <p:sp>
        <p:nvSpPr>
          <p:cNvPr id="44" name="Google Shape;44;p19"/>
          <p:cNvSpPr txBox="1">
            <a:spLocks noGrp="1"/>
          </p:cNvSpPr>
          <p:nvPr>
            <p:ph type="body" idx="2"/>
          </p:nvPr>
        </p:nvSpPr>
        <p:spPr>
          <a:xfrm>
            <a:off x="6191251" y="1752600"/>
            <a:ext cx="5232400" cy="4267200"/>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450"/>
              </a:spcBef>
              <a:spcAft>
                <a:spcPts val="0"/>
              </a:spcAft>
              <a:buSzPts val="1800"/>
              <a:buChar char="▪"/>
              <a:defRPr sz="1800"/>
            </a:lvl5pPr>
            <a:lvl6pPr marL="2743200" lvl="5" indent="-342900" algn="l">
              <a:spcBef>
                <a:spcPts val="450"/>
              </a:spcBef>
              <a:spcAft>
                <a:spcPts val="0"/>
              </a:spcAft>
              <a:buSzPts val="1800"/>
              <a:buChar char="▪"/>
              <a:defRPr sz="1800"/>
            </a:lvl6pPr>
            <a:lvl7pPr marL="3200400" lvl="6" indent="-342900" algn="l">
              <a:spcBef>
                <a:spcPts val="450"/>
              </a:spcBef>
              <a:spcAft>
                <a:spcPts val="0"/>
              </a:spcAft>
              <a:buSzPts val="1800"/>
              <a:buChar char="▪"/>
              <a:defRPr sz="1800"/>
            </a:lvl7pPr>
            <a:lvl8pPr marL="3657600" lvl="7" indent="-342900" algn="l">
              <a:spcBef>
                <a:spcPts val="450"/>
              </a:spcBef>
              <a:spcAft>
                <a:spcPts val="0"/>
              </a:spcAft>
              <a:buSzPts val="1800"/>
              <a:buChar char="▪"/>
              <a:defRPr sz="1800"/>
            </a:lvl8pPr>
            <a:lvl9pPr marL="4114800" lvl="8" indent="-342900" algn="l">
              <a:spcBef>
                <a:spcPts val="450"/>
              </a:spcBef>
              <a:spcAft>
                <a:spcPts val="0"/>
              </a:spcAft>
              <a:buSzPts val="1800"/>
              <a:buChar char="▪"/>
              <a:defRPr sz="1800"/>
            </a:lvl9pPr>
          </a:lstStyle>
          <a:p/>
        </p:txBody>
      </p:sp>
      <p:sp>
        <p:nvSpPr>
          <p:cNvPr id="45" name="Google Shape;45;p1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8"/>
        <p:cNvGrpSpPr/>
        <p:nvPr/>
      </p:nvGrpSpPr>
      <p:grpSpPr>
        <a:xfrm>
          <a:off x="0" y="0"/>
          <a:ext cx="0" cy="0"/>
          <a:chOff x="0" y="0"/>
          <a:chExt cx="0" cy="0"/>
        </a:xfrm>
      </p:grpSpPr>
      <p:sp>
        <p:nvSpPr>
          <p:cNvPr id="49" name="Google Shape;49;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p:txBody>
      </p:sp>
      <p:sp>
        <p:nvSpPr>
          <p:cNvPr id="51" name="Google Shape;51;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p:txBody>
      </p:sp>
      <p:sp>
        <p:nvSpPr>
          <p:cNvPr id="52" name="Google Shape;52;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400"/>
              <a:buNone/>
              <a:defRPr sz="24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400"/>
              </a:spcBef>
              <a:spcAft>
                <a:spcPts val="0"/>
              </a:spcAft>
              <a:buSzPts val="1600"/>
              <a:buNone/>
              <a:defRPr sz="1600" b="1"/>
            </a:lvl5pPr>
            <a:lvl6pPr marL="2743200" lvl="5" indent="-228600" algn="l">
              <a:spcBef>
                <a:spcPts val="400"/>
              </a:spcBef>
              <a:spcAft>
                <a:spcPts val="0"/>
              </a:spcAft>
              <a:buSzPts val="1600"/>
              <a:buNone/>
              <a:defRPr sz="1600" b="1"/>
            </a:lvl6pPr>
            <a:lvl7pPr marL="3200400" lvl="6" indent="-228600" algn="l">
              <a:spcBef>
                <a:spcPts val="400"/>
              </a:spcBef>
              <a:spcAft>
                <a:spcPts val="0"/>
              </a:spcAft>
              <a:buSzPts val="1600"/>
              <a:buNone/>
              <a:defRPr sz="1600" b="1"/>
            </a:lvl7pPr>
            <a:lvl8pPr marL="3657600" lvl="7" indent="-228600" algn="l">
              <a:spcBef>
                <a:spcPts val="400"/>
              </a:spcBef>
              <a:spcAft>
                <a:spcPts val="0"/>
              </a:spcAft>
              <a:buSzPts val="1600"/>
              <a:buNone/>
              <a:defRPr sz="1600" b="1"/>
            </a:lvl8pPr>
            <a:lvl9pPr marL="4114800" lvl="8" indent="-228600" algn="l">
              <a:spcBef>
                <a:spcPts val="400"/>
              </a:spcBef>
              <a:spcAft>
                <a:spcPts val="0"/>
              </a:spcAft>
              <a:buSzPts val="1600"/>
              <a:buNone/>
              <a:defRPr sz="1600" b="1"/>
            </a:lvl9pPr>
          </a:lstStyle>
          <a:p/>
        </p:txBody>
      </p:sp>
      <p:sp>
        <p:nvSpPr>
          <p:cNvPr id="53" name="Google Shape;53;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400"/>
              </a:spcBef>
              <a:spcAft>
                <a:spcPts val="0"/>
              </a:spcAft>
              <a:buSzPts val="1600"/>
              <a:buChar char="▪"/>
              <a:defRPr sz="1600"/>
            </a:lvl5pPr>
            <a:lvl6pPr marL="2743200" lvl="5" indent="-330200" algn="l">
              <a:spcBef>
                <a:spcPts val="400"/>
              </a:spcBef>
              <a:spcAft>
                <a:spcPts val="0"/>
              </a:spcAft>
              <a:buSzPts val="1600"/>
              <a:buChar char="▪"/>
              <a:defRPr sz="1600"/>
            </a:lvl6pPr>
            <a:lvl7pPr marL="3200400" lvl="6" indent="-330200" algn="l">
              <a:spcBef>
                <a:spcPts val="400"/>
              </a:spcBef>
              <a:spcAft>
                <a:spcPts val="0"/>
              </a:spcAft>
              <a:buSzPts val="1600"/>
              <a:buChar char="▪"/>
              <a:defRPr sz="1600"/>
            </a:lvl7pPr>
            <a:lvl8pPr marL="3657600" lvl="7" indent="-330200" algn="l">
              <a:spcBef>
                <a:spcPts val="400"/>
              </a:spcBef>
              <a:spcAft>
                <a:spcPts val="0"/>
              </a:spcAft>
              <a:buSzPts val="1600"/>
              <a:buChar char="▪"/>
              <a:defRPr sz="1600"/>
            </a:lvl8pPr>
            <a:lvl9pPr marL="4114800" lvl="8" indent="-330200" algn="l">
              <a:spcBef>
                <a:spcPts val="400"/>
              </a:spcBef>
              <a:spcAft>
                <a:spcPts val="0"/>
              </a:spcAft>
              <a:buSzPts val="1600"/>
              <a:buChar char="▪"/>
              <a:defRPr sz="1600"/>
            </a:lvl9pPr>
          </a:lstStyle>
          <a:p/>
        </p:txBody>
      </p:sp>
      <p:sp>
        <p:nvSpPr>
          <p:cNvPr id="54" name="Google Shape;54;p2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2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500"/>
              </a:spcBef>
              <a:spcAft>
                <a:spcPts val="0"/>
              </a:spcAft>
              <a:buSzPts val="2000"/>
              <a:buChar char="▪"/>
              <a:defRPr sz="2000"/>
            </a:lvl5pPr>
            <a:lvl6pPr marL="2743200" lvl="5" indent="-355600" algn="l">
              <a:spcBef>
                <a:spcPts val="500"/>
              </a:spcBef>
              <a:spcAft>
                <a:spcPts val="0"/>
              </a:spcAft>
              <a:buSzPts val="2000"/>
              <a:buChar char="▪"/>
              <a:defRPr sz="2000"/>
            </a:lvl6pPr>
            <a:lvl7pPr marL="3200400" lvl="6" indent="-355600" algn="l">
              <a:spcBef>
                <a:spcPts val="500"/>
              </a:spcBef>
              <a:spcAft>
                <a:spcPts val="0"/>
              </a:spcAft>
              <a:buSzPts val="2000"/>
              <a:buChar char="▪"/>
              <a:defRPr sz="2000"/>
            </a:lvl7pPr>
            <a:lvl8pPr marL="3657600" lvl="7" indent="-355600" algn="l">
              <a:spcBef>
                <a:spcPts val="500"/>
              </a:spcBef>
              <a:spcAft>
                <a:spcPts val="0"/>
              </a:spcAft>
              <a:buSzPts val="2000"/>
              <a:buChar char="▪"/>
              <a:defRPr sz="2000"/>
            </a:lvl8pPr>
            <a:lvl9pPr marL="4114800" lvl="8" indent="-355600" algn="l">
              <a:spcBef>
                <a:spcPts val="500"/>
              </a:spcBef>
              <a:spcAft>
                <a:spcPts val="0"/>
              </a:spcAft>
              <a:buSzPts val="2000"/>
              <a:buChar char="▪"/>
              <a:defRPr sz="2000"/>
            </a:lvl9pPr>
          </a:lstStyle>
          <a:p/>
        </p:txBody>
      </p:sp>
      <p:sp>
        <p:nvSpPr>
          <p:cNvPr id="64" name="Google Shape;64;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p:txBody>
      </p:sp>
      <p:sp>
        <p:nvSpPr>
          <p:cNvPr id="65" name="Google Shape;65;p2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a:spLocks noGrp="1"/>
          </p:cNvSpPr>
          <p:nvPr>
            <p:ph type="pic" idx="2"/>
          </p:nvPr>
        </p:nvSpPr>
        <p:spPr>
          <a:xfrm>
            <a:off x="2389717" y="612775"/>
            <a:ext cx="7315200" cy="4114800"/>
          </a:xfrm>
          <a:prstGeom prst="rect">
            <a:avLst/>
          </a:prstGeom>
          <a:noFill/>
          <a:ln>
            <a:noFill/>
          </a:ln>
        </p:spPr>
      </p:sp>
      <p:sp>
        <p:nvSpPr>
          <p:cNvPr id="71" name="Google Shape;71;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225"/>
              </a:spcBef>
              <a:spcAft>
                <a:spcPts val="0"/>
              </a:spcAft>
              <a:buSzPts val="900"/>
              <a:buNone/>
              <a:defRPr sz="900"/>
            </a:lvl5pPr>
            <a:lvl6pPr marL="2743200" lvl="5" indent="-228600" algn="l">
              <a:spcBef>
                <a:spcPts val="225"/>
              </a:spcBef>
              <a:spcAft>
                <a:spcPts val="0"/>
              </a:spcAft>
              <a:buSzPts val="900"/>
              <a:buNone/>
              <a:defRPr sz="900"/>
            </a:lvl6pPr>
            <a:lvl7pPr marL="3200400" lvl="6" indent="-228600" algn="l">
              <a:spcBef>
                <a:spcPts val="225"/>
              </a:spcBef>
              <a:spcAft>
                <a:spcPts val="0"/>
              </a:spcAft>
              <a:buSzPts val="900"/>
              <a:buNone/>
              <a:defRPr sz="900"/>
            </a:lvl7pPr>
            <a:lvl8pPr marL="3657600" lvl="7" indent="-228600" algn="l">
              <a:spcBef>
                <a:spcPts val="225"/>
              </a:spcBef>
              <a:spcAft>
                <a:spcPts val="0"/>
              </a:spcAft>
              <a:buSzPts val="900"/>
              <a:buNone/>
              <a:defRPr sz="900"/>
            </a:lvl8pPr>
            <a:lvl9pPr marL="4114800" lvl="8" indent="-228600" algn="l">
              <a:spcBef>
                <a:spcPts val="225"/>
              </a:spcBef>
              <a:spcAft>
                <a:spcPts val="0"/>
              </a:spcAft>
              <a:buSzPts val="900"/>
              <a:buNone/>
              <a:defRPr sz="900"/>
            </a:lvl9pPr>
          </a:lstStyle>
          <a:p/>
        </p:txBody>
      </p:sp>
      <p:sp>
        <p:nvSpPr>
          <p:cNvPr id="72" name="Google Shape;72;p2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a:spcBef>
                <a:spcPts val="0"/>
              </a:spcBef>
              <a:buNone/>
              <a:defRPr sz="1200">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tile tx="0" ty="0" sx="100000" sy="100000" flip="none" algn="tl"/>
        </a:blip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3800" b="0" i="0" u="none" strike="noStrike" cap="none">
                <a:solidFill>
                  <a:schemeClr val="dk2"/>
                </a:solidFill>
                <a:latin typeface="Verdana" panose="020B0604030504040204"/>
                <a:ea typeface="Verdana" panose="020B0604030504040204"/>
                <a:cs typeface="Verdana" panose="020B0604030504040204"/>
                <a:sym typeface="Verdana" panose="020B0604030504040204"/>
              </a:defRPr>
            </a:lvl9pPr>
          </a:lstStyle>
          <a:p/>
        </p:txBody>
      </p:sp>
      <p:sp>
        <p:nvSpPr>
          <p:cNvPr id="11" name="Google Shape;11;p14"/>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lvl1pPr marL="457200" marR="0" lvl="0" indent="-419100" algn="l" rtl="0">
              <a:spcBef>
                <a:spcPts val="600"/>
              </a:spcBef>
              <a:spcAft>
                <a:spcPts val="0"/>
              </a:spcAft>
              <a:buClr>
                <a:schemeClr val="accent2"/>
              </a:buClr>
              <a:buSzPts val="3000"/>
              <a:buFont typeface="Noto Sans Symbols"/>
              <a:buChar char="□"/>
              <a:defRPr sz="3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93700" algn="l" rtl="0">
              <a:spcBef>
                <a:spcPts val="520"/>
              </a:spcBef>
              <a:spcAft>
                <a:spcPts val="0"/>
              </a:spcAft>
              <a:buClr>
                <a:schemeClr val="accent2"/>
              </a:buClr>
              <a:buSzPts val="2600"/>
              <a:buFont typeface="Noto Sans Symbols"/>
              <a:buChar char="■"/>
              <a:defRPr sz="2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74650" algn="l" rtl="0">
              <a:spcBef>
                <a:spcPts val="460"/>
              </a:spcBef>
              <a:spcAft>
                <a:spcPts val="0"/>
              </a:spcAft>
              <a:buClr>
                <a:schemeClr val="accent2"/>
              </a:buClr>
              <a:buSzPts val="2300"/>
              <a:buFont typeface="Noto Sans Symbols"/>
              <a:buChar char="□"/>
              <a:defRPr sz="23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55600" algn="l" rtl="0">
              <a:spcBef>
                <a:spcPts val="4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L="3200400" marR="0" lvl="6"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L="3657600" marR="0" lvl="7"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L="4114800" marR="0" lvl="8" indent="-355600" algn="l" rtl="0">
              <a:spcBef>
                <a:spcPts val="500"/>
              </a:spcBef>
              <a:spcAft>
                <a:spcPts val="0"/>
              </a:spcAft>
              <a:buClr>
                <a:schemeClr val="accent2"/>
              </a:buClr>
              <a:buSzPts val="2000"/>
              <a:buFont typeface="Noto Sans Symbols"/>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2" name="Google Shape;12;p14"/>
          <p:cNvSpPr/>
          <p:nvPr/>
        </p:nvSpPr>
        <p:spPr>
          <a:xfrm>
            <a:off x="812800" y="1566864"/>
            <a:ext cx="10610851" cy="109537"/>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panose="020B0604030504040204"/>
              <a:ea typeface="Verdana" panose="020B0604030504040204"/>
              <a:cs typeface="Verdana" panose="020B0604030504040204"/>
              <a:sym typeface="Verdana" panose="020B0604030504040204"/>
            </a:endParaRPr>
          </a:p>
        </p:txBody>
      </p:sp>
      <p:cxnSp>
        <p:nvCxnSpPr>
          <p:cNvPr id="13" name="Google Shape;13;p14"/>
          <p:cNvCxnSpPr/>
          <p:nvPr/>
        </p:nvCxnSpPr>
        <p:spPr>
          <a:xfrm>
            <a:off x="812800" y="6172200"/>
            <a:ext cx="105664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1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5" name="Google Shape;15;p14"/>
          <p:cNvSpPr txBox="1">
            <a:spLocks noGrp="1"/>
          </p:cNvSpPr>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a:solidFill>
                  <a:schemeClr val="dk1"/>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R="0" lvl="2"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R="0" lvl="3"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R="0" lvl="4"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R="0" lvl="5"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6pPr>
            <a:lvl7pPr marR="0" lvl="6"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7pPr>
            <a:lvl8pPr marR="0" lvl="7"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8pPr>
            <a:lvl9pPr marR="0" lvl="8" algn="l" rtl="0">
              <a:spcBef>
                <a:spcPts val="0"/>
              </a:spcBef>
              <a:spcAft>
                <a:spcPts val="0"/>
              </a:spcAft>
              <a:buSzPts val="1400"/>
              <a:buNone/>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9pPr>
          </a:lstStyle>
          <a:p/>
        </p:txBody>
      </p:sp>
      <p:sp>
        <p:nvSpPr>
          <p:cNvPr id="16" name="Google Shape;16;p1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u="none">
                <a:solidFill>
                  <a:schemeClr val="dk1"/>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2"/>
          <a:srcRect/>
          <a:stretch>
            <a:fillRect/>
          </a:stretch>
        </p:blipFill>
        <p:spPr>
          <a:xfrm>
            <a:off x="80384" y="89477"/>
            <a:ext cx="2924175" cy="952500"/>
          </a:xfrm>
          <a:prstGeom prst="rect">
            <a:avLst/>
          </a:prstGeom>
          <a:noFill/>
          <a:ln>
            <a:noFill/>
          </a:ln>
        </p:spPr>
      </p:pic>
      <p:pic>
        <p:nvPicPr>
          <p:cNvPr id="92" name="Google Shape;92;p1"/>
          <p:cNvPicPr preferRelativeResize="0"/>
          <p:nvPr/>
        </p:nvPicPr>
        <p:blipFill rotWithShape="1">
          <a:blip r:embed="rId3"/>
          <a:srcRect/>
          <a:stretch>
            <a:fillRect/>
          </a:stretch>
        </p:blipFill>
        <p:spPr>
          <a:xfrm>
            <a:off x="11111491" y="64077"/>
            <a:ext cx="1000125" cy="1143000"/>
          </a:xfrm>
          <a:prstGeom prst="rect">
            <a:avLst/>
          </a:prstGeom>
          <a:noFill/>
          <a:ln>
            <a:noFill/>
          </a:ln>
        </p:spPr>
      </p:pic>
      <p:sp>
        <p:nvSpPr>
          <p:cNvPr id="93" name="Google Shape;93;p1"/>
          <p:cNvSpPr txBox="1"/>
          <p:nvPr/>
        </p:nvSpPr>
        <p:spPr>
          <a:xfrm>
            <a:off x="708912" y="2950243"/>
            <a:ext cx="10515600"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7030A0"/>
              </a:buClr>
              <a:buSzPts val="3700"/>
              <a:buFont typeface="Verdana" panose="020B0604030504040204"/>
              <a:buNone/>
            </a:pPr>
            <a:r>
              <a:rPr lang="en-US" sz="3200" b="1">
                <a:solidFill>
                  <a:srgbClr val="7030A0"/>
                </a:solidFill>
                <a:latin typeface="Verdana" panose="020B0604030504040204"/>
                <a:ea typeface="Verdana" panose="020B0604030504040204"/>
                <a:cs typeface="Verdana" panose="020B0604030504040204"/>
                <a:sym typeface="Verdana" panose="020B0604030504040204"/>
              </a:rPr>
              <a:t>SmartSpace: Transforming Retail Shelves with Market Basket Analysis</a:t>
            </a:r>
            <a:endParaRPr sz="2700" b="1">
              <a:solidFill>
                <a:srgbClr val="7030A0"/>
              </a:solidFill>
              <a:latin typeface="Verdana" panose="020B0604030504040204"/>
              <a:ea typeface="Verdana" panose="020B0604030504040204"/>
              <a:cs typeface="Verdana" panose="020B0604030504040204"/>
              <a:sym typeface="Verdana" panose="020B0604030504040204"/>
            </a:endParaRPr>
          </a:p>
        </p:txBody>
      </p:sp>
      <p:sp>
        <p:nvSpPr>
          <p:cNvPr id="94" name="Google Shape;94;p1"/>
          <p:cNvSpPr txBox="1"/>
          <p:nvPr/>
        </p:nvSpPr>
        <p:spPr>
          <a:xfrm>
            <a:off x="486626" y="5183900"/>
            <a:ext cx="3892200" cy="83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Supervisor</a:t>
            </a:r>
            <a:endParaRPr sz="24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US" sz="2400" b="1">
                <a:solidFill>
                  <a:srgbClr val="FF0000"/>
                </a:solidFill>
                <a:latin typeface="Verdana" panose="020B0604030504040204"/>
                <a:ea typeface="Verdana" panose="020B0604030504040204"/>
                <a:cs typeface="Verdana" panose="020B0604030504040204"/>
                <a:sym typeface="Verdana" panose="020B0604030504040204"/>
              </a:rPr>
              <a:t>Dr.V.Saravanakumar</a:t>
            </a:r>
            <a:endParaRPr sz="24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5" name="Google Shape;95;p1"/>
          <p:cNvSpPr txBox="1"/>
          <p:nvPr/>
        </p:nvSpPr>
        <p:spPr>
          <a:xfrm>
            <a:off x="7213550" y="5183900"/>
            <a:ext cx="6018600" cy="10134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2400"/>
              <a:buFont typeface="Noto Sans Symbols"/>
              <a:buNone/>
            </a:pPr>
            <a:r>
              <a:rPr lang="en-US" sz="2000" b="1">
                <a:solidFill>
                  <a:srgbClr val="FF0000"/>
                </a:solidFill>
                <a:latin typeface="Verdana" panose="020B0604030504040204"/>
                <a:ea typeface="Verdana" panose="020B0604030504040204"/>
                <a:cs typeface="Verdana" panose="020B0604030504040204"/>
                <a:sym typeface="Verdana" panose="020B0604030504040204"/>
              </a:rPr>
              <a:t>SAI NARAYAN R (221801042)</a:t>
            </a:r>
            <a:endParaRPr sz="20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US" sz="2000" b="1">
                <a:solidFill>
                  <a:srgbClr val="FF0000"/>
                </a:solidFill>
                <a:latin typeface="Verdana" panose="020B0604030504040204"/>
                <a:ea typeface="Verdana" panose="020B0604030504040204"/>
                <a:cs typeface="Verdana" panose="020B0604030504040204"/>
                <a:sym typeface="Verdana" panose="020B0604030504040204"/>
              </a:rPr>
              <a:t>SANJAY B (221801045)</a:t>
            </a:r>
            <a:endParaRPr lang="en-US" sz="2000" b="1">
              <a:solidFill>
                <a:srgbClr val="FF0000"/>
              </a:solidFill>
              <a:latin typeface="Verdana" panose="020B0604030504040204"/>
              <a:ea typeface="Verdana" panose="020B0604030504040204"/>
              <a:cs typeface="Verdana" panose="020B0604030504040204"/>
              <a:sym typeface="Verdana" panose="020B0604030504040204"/>
            </a:endParaRPr>
          </a:p>
          <a:p>
            <a:pPr marL="0" marR="0" lvl="0" indent="0" algn="l" rtl="0">
              <a:spcBef>
                <a:spcPts val="0"/>
              </a:spcBef>
              <a:spcAft>
                <a:spcPts val="0"/>
              </a:spcAft>
              <a:buClr>
                <a:srgbClr val="FF0000"/>
              </a:buClr>
              <a:buSzPts val="2400"/>
              <a:buFont typeface="Noto Sans Symbols"/>
              <a:buNone/>
            </a:pPr>
            <a:r>
              <a:rPr lang="en-IN" sz="2000" b="1">
                <a:solidFill>
                  <a:srgbClr val="FF0000"/>
                </a:solidFill>
                <a:latin typeface="Verdana" panose="020B0604030504040204"/>
                <a:ea typeface="Verdana" panose="020B0604030504040204"/>
                <a:cs typeface="Verdana" panose="020B0604030504040204"/>
                <a:sym typeface="Verdana" panose="020B0604030504040204"/>
              </a:rPr>
              <a:t>SOORYA B (221801051)</a:t>
            </a:r>
            <a:endParaRPr lang="en-IN" sz="2000" b="1">
              <a:solidFill>
                <a:srgbClr val="FF0000"/>
              </a:solidFill>
              <a:latin typeface="Verdana" panose="020B0604030504040204"/>
              <a:ea typeface="Verdana" panose="020B0604030504040204"/>
              <a:cs typeface="Verdana" panose="020B0604030504040204"/>
              <a:sym typeface="Verdana" panose="020B0604030504040204"/>
            </a:endParaRPr>
          </a:p>
        </p:txBody>
      </p:sp>
      <p:sp>
        <p:nvSpPr>
          <p:cNvPr id="96" name="Google Shape;96;p1"/>
          <p:cNvSpPr txBox="1"/>
          <p:nvPr/>
        </p:nvSpPr>
        <p:spPr>
          <a:xfrm>
            <a:off x="708891" y="1213137"/>
            <a:ext cx="10515600" cy="722457"/>
          </a:xfrm>
          <a:prstGeom prst="rect">
            <a:avLst/>
          </a:prstGeom>
          <a:noFill/>
          <a:ln>
            <a:noFill/>
          </a:ln>
        </p:spPr>
        <p:txBody>
          <a:bodyPr spcFirstLastPara="1" wrap="square" lIns="91425" tIns="45700" rIns="91425" bIns="45700" anchor="ctr" anchorCtr="0">
            <a:normAutofit/>
          </a:bodyPr>
          <a:lstStyle/>
          <a:p>
            <a:pPr marL="0" marR="0" lvl="0" indent="0" algn="ctr" rtl="0">
              <a:lnSpc>
                <a:spcPct val="70000"/>
              </a:lnSpc>
              <a:spcBef>
                <a:spcPts val="0"/>
              </a:spcBef>
              <a:spcAft>
                <a:spcPts val="0"/>
              </a:spcAft>
              <a:buClr>
                <a:srgbClr val="002060"/>
              </a:buClr>
              <a:buSzPts val="2800"/>
              <a:buFont typeface="Verdana" panose="020B0604030504040204"/>
              <a:buNone/>
            </a:pPr>
            <a:r>
              <a:rPr lang="en-US" sz="2600" b="1">
                <a:solidFill>
                  <a:srgbClr val="002060"/>
                </a:solidFill>
                <a:latin typeface="Verdana" panose="020B0604030504040204"/>
                <a:ea typeface="Verdana" panose="020B0604030504040204"/>
                <a:cs typeface="Verdana" panose="020B0604030504040204"/>
                <a:sym typeface="Verdana" panose="020B0604030504040204"/>
              </a:rPr>
              <a:t>Department of Artificial Intelligence and Data Science</a:t>
            </a:r>
            <a:endParaRPr sz="2600" b="1">
              <a:solidFill>
                <a:srgbClr val="00206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3" sy="100003" flip="none" algn="tl"/>
        </a:blipFill>
        <a:effectLst/>
      </p:bgPr>
    </p:bg>
    <p:spTree>
      <p:nvGrpSpPr>
        <p:cNvPr id="1" name="Shape 155"/>
        <p:cNvGrpSpPr/>
        <p:nvPr/>
      </p:nvGrpSpPr>
      <p:grpSpPr>
        <a:xfrm>
          <a:off x="0" y="0"/>
          <a:ext cx="0" cy="0"/>
          <a:chOff x="0" y="0"/>
          <a:chExt cx="0" cy="0"/>
        </a:xfrm>
      </p:grpSpPr>
      <p:sp>
        <p:nvSpPr>
          <p:cNvPr id="156" name="Google Shape;156;g2f3d73dc994_0_34"/>
          <p:cNvSpPr txBox="1">
            <a:spLocks noGrp="1"/>
          </p:cNvSpPr>
          <p:nvPr>
            <p:ph type="body" idx="1"/>
          </p:nvPr>
        </p:nvSpPr>
        <p:spPr>
          <a:xfrm>
            <a:off x="545826" y="1785388"/>
            <a:ext cx="10668000" cy="4267200"/>
          </a:xfrm>
          <a:prstGeom prst="rect">
            <a:avLst/>
          </a:prstGeom>
          <a:noFill/>
          <a:ln>
            <a:noFill/>
          </a:ln>
        </p:spPr>
        <p:txBody>
          <a:bodyPr spcFirstLastPara="1" wrap="square" lIns="91425" tIns="45700" rIns="91425" bIns="45700" anchor="t" anchorCtr="0">
            <a:noAutofit/>
          </a:bodyPr>
          <a:lstStyle/>
          <a:p>
            <a:pPr marL="469900" lvl="0" indent="-558800" algn="just" rtl="0">
              <a:lnSpc>
                <a:spcPct val="115000"/>
              </a:lnSpc>
              <a:spcBef>
                <a:spcPts val="0"/>
              </a:spcBef>
              <a:spcAft>
                <a:spcPts val="0"/>
              </a:spcAft>
              <a:buClr>
                <a:srgbClr val="CC0000"/>
              </a:buClr>
              <a:buSzPts val="3200"/>
              <a:buChar char="□"/>
            </a:pPr>
            <a:r>
              <a:rPr lang="en-US" sz="2400"/>
              <a:t>Depending on people to track and restock shelves leads to </a:t>
            </a:r>
            <a:endParaRPr sz="2400"/>
          </a:p>
          <a:p>
            <a:pPr marL="469900" lvl="0" indent="0" algn="just" rtl="0">
              <a:lnSpc>
                <a:spcPct val="115000"/>
              </a:lnSpc>
              <a:spcBef>
                <a:spcPts val="0"/>
              </a:spcBef>
              <a:spcAft>
                <a:spcPts val="0"/>
              </a:spcAft>
              <a:buNone/>
            </a:pPr>
            <a:r>
              <a:rPr lang="en-US" sz="2400"/>
              <a:t>mistakes and slow updates.</a:t>
            </a:r>
            <a:endParaRPr sz="2400"/>
          </a:p>
          <a:p>
            <a:pPr marL="469900" lvl="0" indent="-558800" algn="just" rtl="0">
              <a:lnSpc>
                <a:spcPct val="115000"/>
              </a:lnSpc>
              <a:spcBef>
                <a:spcPts val="0"/>
              </a:spcBef>
              <a:spcAft>
                <a:spcPts val="0"/>
              </a:spcAft>
              <a:buClr>
                <a:srgbClr val="CC0000"/>
              </a:buClr>
              <a:buSzPts val="3200"/>
              <a:buChar char="□"/>
            </a:pPr>
            <a:r>
              <a:rPr lang="en-US" sz="2400"/>
              <a:t>Products are placed in the same spots without using sales data </a:t>
            </a:r>
            <a:endParaRPr sz="2400"/>
          </a:p>
          <a:p>
            <a:pPr marL="469900" lvl="0" indent="0" algn="just" rtl="0">
              <a:lnSpc>
                <a:spcPct val="115000"/>
              </a:lnSpc>
              <a:spcBef>
                <a:spcPts val="0"/>
              </a:spcBef>
              <a:spcAft>
                <a:spcPts val="0"/>
              </a:spcAft>
              <a:buNone/>
            </a:pPr>
            <a:r>
              <a:rPr lang="en-US" sz="2400"/>
              <a:t>or how customers shop.</a:t>
            </a:r>
            <a:endParaRPr sz="2400"/>
          </a:p>
          <a:p>
            <a:pPr marL="469900" lvl="0" indent="-558800" algn="just" rtl="0">
              <a:lnSpc>
                <a:spcPct val="115000"/>
              </a:lnSpc>
              <a:spcBef>
                <a:spcPts val="0"/>
              </a:spcBef>
              <a:spcAft>
                <a:spcPts val="0"/>
              </a:spcAft>
              <a:buClr>
                <a:srgbClr val="CC0000"/>
              </a:buClr>
              <a:buSzPts val="3200"/>
              <a:buChar char="□"/>
            </a:pPr>
            <a:r>
              <a:rPr lang="en-US" sz="2400"/>
              <a:t>Not using shelf space in the best way to sell more products.</a:t>
            </a:r>
            <a:endParaRPr sz="2400"/>
          </a:p>
          <a:p>
            <a:pPr marL="469900" lvl="0" indent="-558800" algn="just" rtl="0">
              <a:lnSpc>
                <a:spcPct val="115000"/>
              </a:lnSpc>
              <a:spcBef>
                <a:spcPts val="0"/>
              </a:spcBef>
              <a:spcAft>
                <a:spcPts val="0"/>
              </a:spcAft>
              <a:buSzPts val="3200"/>
              <a:buChar char="□"/>
            </a:pPr>
            <a:r>
              <a:rPr lang="en-US" sz="2400"/>
              <a:t>Difficulty in quickly adjusting product placement or inventory levels in response to changing customer preferences or market conditions.</a:t>
            </a:r>
            <a:endParaRPr sz="2400"/>
          </a:p>
          <a:p>
            <a:pPr marL="469900" lvl="0" indent="0" algn="l" rtl="0">
              <a:lnSpc>
                <a:spcPct val="115000"/>
              </a:lnSpc>
              <a:spcBef>
                <a:spcPts val="0"/>
              </a:spcBef>
              <a:spcAft>
                <a:spcPts val="0"/>
              </a:spcAft>
              <a:buNone/>
            </a:pPr>
            <a:br>
              <a:rPr lang="en-US" sz="2800" b="0" i="0" u="none" strike="noStrike" cap="none">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57" name="Google Shape;157;g2f3d73dc994_0_34"/>
          <p:cNvSpPr txBox="1">
            <a:spLocks noGrp="1"/>
          </p:cNvSpPr>
          <p:nvPr>
            <p:ph type="dt" idx="10"/>
          </p:nvPr>
        </p:nvSpPr>
        <p:spPr>
          <a:xfrm>
            <a:off x="812800" y="6245225"/>
            <a:ext cx="2641500" cy="47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58" name="Google Shape;158;g2f3d73dc994_0_34"/>
          <p:cNvSpPr txBox="1">
            <a:spLocks noGrp="1"/>
          </p:cNvSpPr>
          <p:nvPr>
            <p:ph type="ftr" idx="11"/>
          </p:nvPr>
        </p:nvSpPr>
        <p:spPr>
          <a:xfrm>
            <a:off x="3667432" y="6245225"/>
            <a:ext cx="4358868"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59" name="Google Shape;159;g2f3d73dc994_0_34"/>
          <p:cNvSpPr txBox="1">
            <a:spLocks noGrp="1"/>
          </p:cNvSpPr>
          <p:nvPr>
            <p:ph type="sldNum" idx="12"/>
          </p:nvPr>
        </p:nvSpPr>
        <p:spPr>
          <a:xfrm>
            <a:off x="8737600" y="6245225"/>
            <a:ext cx="2641500" cy="4764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60" name="Google Shape;160;g2f3d73dc994_0_34"/>
          <p:cNvSpPr txBox="1"/>
          <p:nvPr/>
        </p:nvSpPr>
        <p:spPr>
          <a:xfrm>
            <a:off x="676975" y="915650"/>
            <a:ext cx="78168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a:solidFill>
                  <a:srgbClr val="FF0000"/>
                </a:solidFill>
                <a:latin typeface="Verdana" panose="020B0604030504040204"/>
                <a:ea typeface="Verdana" panose="020B0604030504040204"/>
                <a:cs typeface="Verdana" panose="020B0604030504040204"/>
                <a:sym typeface="Verdana" panose="020B0604030504040204"/>
              </a:rPr>
              <a:t>Drawback of Existing System</a:t>
            </a:r>
            <a:endParaRPr sz="3200" b="1">
              <a:solidFill>
                <a:srgbClr val="FF0000"/>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Proposed System</a:t>
            </a:r>
            <a:endParaRPr sz="3200" b="1" dirty="0">
              <a:solidFill>
                <a:srgbClr val="FF0000"/>
              </a:solidFill>
            </a:endParaRPr>
          </a:p>
        </p:txBody>
      </p:sp>
      <p:sp>
        <p:nvSpPr>
          <p:cNvPr id="166" name="Google Shape;166;p9"/>
          <p:cNvSpPr txBox="1">
            <a:spLocks noGrp="1"/>
          </p:cNvSpPr>
          <p:nvPr>
            <p:ph type="body" idx="1"/>
          </p:nvPr>
        </p:nvSpPr>
        <p:spPr>
          <a:xfrm>
            <a:off x="762000" y="1648646"/>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None/>
            </a:pPr>
            <a:r>
              <a:rPr lang="en-US" sz="2400" dirty="0"/>
              <a:t>The proposed system uses the </a:t>
            </a:r>
            <a:r>
              <a:rPr lang="en-US" sz="2400" dirty="0" err="1"/>
              <a:t>Apriori</a:t>
            </a:r>
            <a:r>
              <a:rPr lang="en-US" sz="2400" dirty="0"/>
              <a:t> algorithm to optimize product placement in a grocery chain. By analyzing sales and customer behavior data, it identifies which products are frequently bought </a:t>
            </a:r>
            <a:r>
              <a:rPr lang="en-US" sz="2400" dirty="0" err="1"/>
              <a:t>together,This</a:t>
            </a:r>
            <a:r>
              <a:rPr lang="en-US" sz="2400" dirty="0"/>
              <a:t> approach ensures better use of shelf space and boosts sales by positioning high-demand items where they are most accessible. The system also reduces errors and ensuring popular products are always available. Continuous monitoring allows the system to adapt to changing shopping patterns, making shelf space more efficient and responsive to customer needs.</a:t>
            </a:r>
            <a:endParaRPr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18271" y="6245225"/>
            <a:ext cx="440812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System Architecture</a:t>
            </a:r>
            <a:endParaRPr sz="3200" b="1">
              <a:solidFill>
                <a:srgbClr val="FF0000"/>
              </a:solidFill>
            </a:endParaRPr>
          </a:p>
        </p:txBody>
      </p:sp>
      <p:sp>
        <p:nvSpPr>
          <p:cNvPr id="175" name="Google Shape;175;p10"/>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SzPts val="3000"/>
              <a:buNone/>
            </a:pPr>
            <a:r>
              <a:rPr lang="en-US"/>
              <a:t> </a:t>
            </a:r>
            <a:endParaRPr lang="en-US"/>
          </a:p>
        </p:txBody>
      </p:sp>
      <p:sp>
        <p:nvSpPr>
          <p:cNvPr id="176" name="Google Shape;176;p10"/>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77" name="Google Shape;177;p10"/>
          <p:cNvSpPr txBox="1">
            <a:spLocks noGrp="1"/>
          </p:cNvSpPr>
          <p:nvPr>
            <p:ph type="ftr" idx="11"/>
          </p:nvPr>
        </p:nvSpPr>
        <p:spPr>
          <a:xfrm>
            <a:off x="3677265" y="6245225"/>
            <a:ext cx="4349035"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178" name="Google Shape;178;p10"/>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4" name="Picture 3"/>
          <p:cNvPicPr>
            <a:picLocks noChangeAspect="1"/>
          </p:cNvPicPr>
          <p:nvPr/>
        </p:nvPicPr>
        <p:blipFill>
          <a:blip r:embed="rId1"/>
          <a:srcRect/>
          <a:stretch>
            <a:fillRect/>
          </a:stretch>
        </p:blipFill>
        <p:spPr>
          <a:xfrm>
            <a:off x="812801" y="2053892"/>
            <a:ext cx="10740501" cy="36842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List of modules</a:t>
            </a:r>
            <a:endParaRPr sz="3200" b="1" dirty="0">
              <a:solidFill>
                <a:srgbClr val="FF0000"/>
              </a:solidFill>
            </a:endParaRPr>
          </a:p>
        </p:txBody>
      </p:sp>
      <p:sp>
        <p:nvSpPr>
          <p:cNvPr id="185" name="Google Shape;185;p11"/>
          <p:cNvSpPr txBox="1">
            <a:spLocks noGrp="1"/>
          </p:cNvSpPr>
          <p:nvPr>
            <p:ph type="body" idx="1"/>
          </p:nvPr>
        </p:nvSpPr>
        <p:spPr>
          <a:xfrm>
            <a:off x="614467" y="1655304"/>
            <a:ext cx="10668000" cy="4267200"/>
          </a:xfrm>
          <a:prstGeom prst="rect">
            <a:avLst/>
          </a:prstGeom>
          <a:noFill/>
          <a:ln>
            <a:noFill/>
          </a:ln>
        </p:spPr>
        <p:txBody>
          <a:bodyPr spcFirstLastPara="1" wrap="square" lIns="91425" tIns="45700" rIns="91425" bIns="45700" anchor="t" anchorCtr="0">
            <a:noAutofit/>
          </a:bodyPr>
          <a:lstStyle/>
          <a:p>
            <a:pPr marL="469900" lvl="0" indent="-279400" algn="l" rtl="0">
              <a:spcBef>
                <a:spcPts val="0"/>
              </a:spcBef>
              <a:spcAft>
                <a:spcPts val="0"/>
              </a:spcAft>
              <a:buClr>
                <a:schemeClr val="dk1"/>
              </a:buClr>
              <a:buSzPts val="1100"/>
              <a:buFont typeface="Arial" panose="020B0604020202020204"/>
              <a:buNone/>
            </a:pPr>
            <a:endParaRPr sz="1600" dirty="0"/>
          </a:p>
          <a:p>
            <a:pPr marL="469900" lvl="0" indent="-279400" algn="l" rtl="0">
              <a:spcBef>
                <a:spcPts val="0"/>
              </a:spcBef>
              <a:spcAft>
                <a:spcPts val="0"/>
              </a:spcAft>
              <a:buSzPts val="1100"/>
              <a:buNone/>
            </a:pPr>
            <a:r>
              <a:rPr lang="en-US" sz="2100" b="1" dirty="0"/>
              <a:t>Data Management Module</a:t>
            </a:r>
            <a:r>
              <a:rPr lang="en-US" sz="2100" dirty="0"/>
              <a:t>: Collect, integrate, clean, and preprocess sales, customer, and inventory data.</a:t>
            </a:r>
            <a:endParaRPr sz="2100" dirty="0"/>
          </a:p>
          <a:p>
            <a:pPr marL="469900" lvl="0" indent="-279400" algn="l" rtl="0">
              <a:spcBef>
                <a:spcPts val="0"/>
              </a:spcBef>
              <a:spcAft>
                <a:spcPts val="0"/>
              </a:spcAft>
              <a:buSzPts val="1100"/>
              <a:buNone/>
            </a:pPr>
            <a:r>
              <a:rPr lang="en-US" sz="2100" b="1" dirty="0"/>
              <a:t>Association Rule Mining Module </a:t>
            </a:r>
            <a:r>
              <a:rPr lang="en-US" sz="2100" dirty="0"/>
              <a:t>: Use the </a:t>
            </a:r>
            <a:r>
              <a:rPr lang="en-US" sz="2100" dirty="0" err="1"/>
              <a:t>Apriori</a:t>
            </a:r>
            <a:r>
              <a:rPr lang="en-US" sz="2100" dirty="0"/>
              <a:t> algorithm to identify items and optimize product placement and restocking.</a:t>
            </a:r>
            <a:endParaRPr sz="2100" dirty="0"/>
          </a:p>
          <a:p>
            <a:pPr marL="469900" lvl="0" indent="-279400" algn="l" rtl="0">
              <a:spcBef>
                <a:spcPts val="0"/>
              </a:spcBef>
              <a:spcAft>
                <a:spcPts val="0"/>
              </a:spcAft>
              <a:buSzPts val="1100"/>
              <a:buNone/>
            </a:pPr>
            <a:r>
              <a:rPr lang="en-US" sz="2100" b="1" dirty="0"/>
              <a:t>Visualization and Reporting Module</a:t>
            </a:r>
            <a:r>
              <a:rPr lang="en-US" sz="2100" dirty="0"/>
              <a:t>: Create visualizations and reports for product placement and inventory insights.</a:t>
            </a:r>
            <a:endParaRPr sz="2100" dirty="0"/>
          </a:p>
          <a:p>
            <a:pPr marL="469900" lvl="0" indent="-279400" algn="l" rtl="0">
              <a:spcBef>
                <a:spcPts val="0"/>
              </a:spcBef>
              <a:spcAft>
                <a:spcPts val="0"/>
              </a:spcAft>
              <a:buSzPts val="1100"/>
              <a:buNone/>
            </a:pPr>
            <a:r>
              <a:rPr lang="en-US" sz="2100" b="1" dirty="0"/>
              <a:t>Monitoring and Adaptation Module</a:t>
            </a:r>
            <a:r>
              <a:rPr lang="en-US" sz="2100" dirty="0"/>
              <a:t>: Continuously adjust recommendations based on real-time data and changing patterns.</a:t>
            </a:r>
            <a:endParaRPr sz="2100" dirty="0"/>
          </a:p>
          <a:p>
            <a:pPr marL="469900" lvl="0" indent="-279400" algn="l" rtl="0">
              <a:spcBef>
                <a:spcPts val="0"/>
              </a:spcBef>
              <a:spcAft>
                <a:spcPts val="0"/>
              </a:spcAft>
              <a:buSzPts val="1100"/>
              <a:buNone/>
            </a:pPr>
            <a:r>
              <a:rPr lang="en-US" sz="2100" b="1" dirty="0"/>
              <a:t>User Interface</a:t>
            </a:r>
            <a:r>
              <a:rPr lang="en-US" sz="2100" dirty="0"/>
              <a:t>: Develop an interface, integrate with existing systems, and deploy the solution.</a:t>
            </a:r>
            <a:endParaRPr sz="2100" dirty="0"/>
          </a:p>
          <a:p>
            <a:pPr marL="469900" lvl="0" indent="-279400" algn="l" rtl="0">
              <a:spcBef>
                <a:spcPts val="0"/>
              </a:spcBef>
              <a:spcAft>
                <a:spcPts val="0"/>
              </a:spcAft>
              <a:buSzPts val="1100"/>
              <a:buNone/>
            </a:pPr>
            <a:r>
              <a:rPr lang="en-US" sz="2100" b="1" dirty="0"/>
              <a:t>Testing and Evaluation Module</a:t>
            </a:r>
            <a:r>
              <a:rPr lang="en-US" sz="2100" dirty="0"/>
              <a:t>: Test performance, gather feedback, and refine the system as needed.</a:t>
            </a:r>
            <a:endParaRPr sz="2100" dirty="0"/>
          </a:p>
          <a:p>
            <a:pPr marL="469900" lvl="0" indent="-279400" algn="l" rtl="0">
              <a:spcBef>
                <a:spcPts val="0"/>
              </a:spcBef>
              <a:spcAft>
                <a:spcPts val="0"/>
              </a:spcAft>
              <a:buClr>
                <a:schemeClr val="dk1"/>
              </a:buClr>
              <a:buSzPts val="1100"/>
              <a:buFont typeface="Arial" panose="020B0604020202020204"/>
              <a:buNone/>
            </a:pPr>
            <a:endParaRPr sz="1700" b="1" dirty="0"/>
          </a:p>
          <a:p>
            <a:pPr marL="469900" lvl="0" indent="-279400" algn="l" rtl="0">
              <a:spcBef>
                <a:spcPts val="0"/>
              </a:spcBef>
              <a:spcAft>
                <a:spcPts val="0"/>
              </a:spcAft>
              <a:buSzPts val="3000"/>
              <a:buNone/>
            </a:pPr>
            <a:endParaRPr sz="2400" dirty="0"/>
          </a:p>
        </p:txBody>
      </p:sp>
      <p:sp>
        <p:nvSpPr>
          <p:cNvPr id="186" name="Google Shape;186;p11"/>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87" name="Google Shape;187;p11"/>
          <p:cNvSpPr txBox="1">
            <a:spLocks noGrp="1"/>
          </p:cNvSpPr>
          <p:nvPr>
            <p:ph type="ftr" idx="11"/>
          </p:nvPr>
        </p:nvSpPr>
        <p:spPr>
          <a:xfrm>
            <a:off x="3588774" y="6245225"/>
            <a:ext cx="4437526"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Department of Artificial Intelligence and Data Science</a:t>
            </a:r>
            <a:endParaRPr lang="en-US"/>
          </a:p>
        </p:txBody>
      </p:sp>
      <p:sp>
        <p:nvSpPr>
          <p:cNvPr id="188" name="Google Shape;188;p11"/>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1 : Data Management Module</a:t>
            </a:r>
            <a:endParaRPr sz="3200" b="1" dirty="0">
              <a:solidFill>
                <a:srgbClr val="FF0000"/>
              </a:solidFill>
            </a:endParaRPr>
          </a:p>
        </p:txBody>
      </p:sp>
      <p:sp>
        <p:nvSpPr>
          <p:cNvPr id="166" name="Google Shape;166;p9"/>
          <p:cNvSpPr txBox="1">
            <a:spLocks noGrp="1"/>
          </p:cNvSpPr>
          <p:nvPr>
            <p:ph type="body" idx="1"/>
          </p:nvPr>
        </p:nvSpPr>
        <p:spPr>
          <a:xfrm>
            <a:off x="762000" y="1835459"/>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1: Load the Data</a:t>
            </a:r>
            <a:endParaRPr lang="en-US" sz="1800" b="1" dirty="0"/>
          </a:p>
          <a:p>
            <a:pPr marL="114300" indent="0">
              <a:buNone/>
            </a:pPr>
            <a:r>
              <a:rPr lang="en-US" sz="1800" dirty="0"/>
              <a:t>    The first step involves loading the dataset, specifically "grocery_sales_data.csv".</a:t>
            </a:r>
            <a:endParaRPr lang="en-US" sz="1800" b="1" dirty="0"/>
          </a:p>
          <a:p>
            <a:pPr>
              <a:buFont typeface="Wingdings" panose="05000000000000000000" pitchFamily="2" charset="2"/>
              <a:buChar char="§"/>
            </a:pPr>
            <a:r>
              <a:rPr lang="en-US" sz="1800" b="1" dirty="0"/>
              <a:t>Step 2: Clean and preprocess the data</a:t>
            </a:r>
            <a:endParaRPr lang="en-US" sz="1800" b="1" dirty="0"/>
          </a:p>
          <a:p>
            <a:r>
              <a:rPr lang="en-US" sz="1800" dirty="0"/>
              <a:t>This crucial step includes:</a:t>
            </a:r>
            <a:endParaRPr lang="en-US" sz="1800" dirty="0"/>
          </a:p>
          <a:p>
            <a:pPr>
              <a:buFont typeface="Arial" panose="020B0604020202020204" pitchFamily="34" charset="0"/>
              <a:buChar char="•"/>
            </a:pPr>
            <a:r>
              <a:rPr lang="en-US" sz="1800" dirty="0"/>
              <a:t>Removing inconsistencies in the data.</a:t>
            </a:r>
            <a:endParaRPr lang="en-US" sz="1800" dirty="0"/>
          </a:p>
          <a:p>
            <a:pPr>
              <a:buFont typeface="Arial" panose="020B0604020202020204" pitchFamily="34" charset="0"/>
              <a:buChar char="•"/>
            </a:pPr>
            <a:r>
              <a:rPr lang="en-US" sz="1800" dirty="0"/>
              <a:t>Handling missing values.</a:t>
            </a:r>
            <a:endParaRPr lang="en-US" sz="1800" dirty="0"/>
          </a:p>
          <a:p>
            <a:pPr>
              <a:buFont typeface="Arial" panose="020B0604020202020204" pitchFamily="34" charset="0"/>
              <a:buChar char="•"/>
            </a:pPr>
            <a:r>
              <a:rPr lang="en-US" sz="1800" dirty="0"/>
              <a:t>Structuring the data for analysis.</a:t>
            </a:r>
            <a:endParaRPr lang="en-US" sz="1800" b="1" dirty="0"/>
          </a:p>
          <a:p>
            <a:pPr>
              <a:buFont typeface="Wingdings" panose="05000000000000000000" pitchFamily="2" charset="2"/>
              <a:buChar char="§"/>
            </a:pPr>
            <a:r>
              <a:rPr lang="en-US" sz="1800" b="1" dirty="0"/>
              <a:t>Step 3: Cleaned and Structured Data</a:t>
            </a:r>
            <a:endParaRPr lang="en-US" sz="1800" b="1" dirty="0"/>
          </a:p>
          <a:p>
            <a:pPr marL="114300" indent="0">
              <a:buNone/>
            </a:pPr>
            <a:r>
              <a:rPr lang="en-US" sz="1800" dirty="0"/>
              <a:t>    After preprocessing, the data is cleaned and structured, making it ready for                    </a:t>
            </a:r>
            <a:endParaRPr lang="en-US" sz="1800" dirty="0"/>
          </a:p>
          <a:p>
            <a:pPr marL="114300" indent="0">
              <a:buNone/>
            </a:pPr>
            <a:r>
              <a:rPr lang="en-US" sz="1800" dirty="0"/>
              <a:t>    association rule mining.</a:t>
            </a:r>
            <a:endParaRPr lang="en-US" sz="1800" b="1" dirty="0"/>
          </a:p>
          <a:p>
            <a:pPr>
              <a:buFont typeface="Wingdings" panose="05000000000000000000" pitchFamily="2" charset="2"/>
              <a:buChar char="§"/>
            </a:pPr>
            <a:r>
              <a:rPr lang="en-US" sz="1800" b="1" dirty="0"/>
              <a:t>Step 4: Send Data to Next Module</a:t>
            </a:r>
            <a:endParaRPr lang="en-US" sz="1800" b="1" dirty="0"/>
          </a:p>
          <a:p>
            <a:pPr marL="114300" indent="0">
              <a:buNone/>
            </a:pPr>
            <a:r>
              <a:rPr lang="en-IN" sz="1800" dirty="0"/>
              <a:t>    </a:t>
            </a:r>
            <a:r>
              <a:rPr lang="en-US" sz="1800" dirty="0"/>
              <a:t>The final step is to send the cleaned and structured data to the next module for further processing or analysis.</a:t>
            </a:r>
            <a:endParaRPr lang="en-IN" sz="1800" dirty="0"/>
          </a:p>
          <a:p>
            <a:pPr marL="0" lvl="0" indent="0" algn="l" rtl="0">
              <a:lnSpc>
                <a:spcPct val="115000"/>
              </a:lnSpc>
              <a:spcBef>
                <a:spcPts val="1200"/>
              </a:spcBef>
              <a:spcAft>
                <a:spcPts val="1200"/>
              </a:spcAft>
              <a:buNone/>
            </a:pPr>
            <a:endParaRPr sz="1800"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67432" y="6245225"/>
            <a:ext cx="4358968"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dirty="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Box 5"/>
          <p:cNvSpPr txBox="1"/>
          <p:nvPr/>
        </p:nvSpPr>
        <p:spPr>
          <a:xfrm>
            <a:off x="812800"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endParaRPr lang="en-US" sz="1200" dirty="0">
              <a:latin typeface="Verdana" panose="020B0604030504040204" pitchFamily="34" charset="0"/>
              <a:ea typeface="Verdana" panose="020B0604030504040204" pitchFamily="34" charset="0"/>
            </a:endParaRPr>
          </a:p>
        </p:txBody>
      </p:sp>
      <p:sp>
        <p:nvSpPr>
          <p:cNvPr id="8" name="TextBox 7"/>
          <p:cNvSpPr txBox="1"/>
          <p:nvPr/>
        </p:nvSpPr>
        <p:spPr>
          <a:xfrm>
            <a:off x="289068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5" name="Picture 6"/>
          <p:cNvPicPr>
            <a:picLocks noChangeAspect="1"/>
          </p:cNvPicPr>
          <p:nvPr/>
        </p:nvPicPr>
        <p:blipFill>
          <a:blip r:embed="rId1"/>
          <a:stretch>
            <a:fillRect/>
          </a:stretch>
        </p:blipFill>
        <p:spPr>
          <a:xfrm>
            <a:off x="4053205" y="1767205"/>
            <a:ext cx="3463925" cy="43040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dirty="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7" name="TextBox 6"/>
          <p:cNvSpPr txBox="1"/>
          <p:nvPr/>
        </p:nvSpPr>
        <p:spPr>
          <a:xfrm>
            <a:off x="812800"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endParaRPr lang="en-US" sz="1200" dirty="0">
              <a:latin typeface="Verdana" panose="020B0604030504040204" pitchFamily="34" charset="0"/>
              <a:ea typeface="Verdana" panose="020B0604030504040204" pitchFamily="34" charset="0"/>
            </a:endParaRPr>
          </a:p>
        </p:txBody>
      </p:sp>
      <p:sp>
        <p:nvSpPr>
          <p:cNvPr id="9" name="TextBox 8"/>
          <p:cNvSpPr txBox="1"/>
          <p:nvPr/>
        </p:nvSpPr>
        <p:spPr>
          <a:xfrm>
            <a:off x="2772697" y="6245224"/>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6" name="Picture 1"/>
          <p:cNvPicPr>
            <a:picLocks noChangeAspect="1"/>
          </p:cNvPicPr>
          <p:nvPr/>
        </p:nvPicPr>
        <p:blipFill>
          <a:blip r:embed="rId1"/>
          <a:stretch>
            <a:fillRect/>
          </a:stretch>
        </p:blipFill>
        <p:spPr>
          <a:xfrm>
            <a:off x="2498090" y="2485390"/>
            <a:ext cx="6370955" cy="228854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2 : Associate Rule Mining Module</a:t>
            </a:r>
            <a:endParaRPr sz="3200" b="1" dirty="0">
              <a:solidFill>
                <a:srgbClr val="FF0000"/>
              </a:solidFill>
            </a:endParaRPr>
          </a:p>
        </p:txBody>
      </p:sp>
      <p:sp>
        <p:nvSpPr>
          <p:cNvPr id="166" name="Google Shape;166;p9"/>
          <p:cNvSpPr txBox="1">
            <a:spLocks noGrp="1"/>
          </p:cNvSpPr>
          <p:nvPr>
            <p:ph type="body" idx="1"/>
          </p:nvPr>
        </p:nvSpPr>
        <p:spPr>
          <a:xfrm>
            <a:off x="766233" y="1925690"/>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1: Preprocessed Data</a:t>
            </a:r>
            <a:endParaRPr lang="en-US" sz="1800" b="1" dirty="0"/>
          </a:p>
          <a:p>
            <a:pPr marL="114300" indent="0">
              <a:buNone/>
            </a:pPr>
            <a:r>
              <a:rPr lang="en-US" sz="1100" dirty="0"/>
              <a:t>       </a:t>
            </a:r>
            <a:r>
              <a:rPr lang="en-US" sz="1800" dirty="0"/>
              <a:t>Start with data that has been cleaned and formatted for analysis.</a:t>
            </a:r>
            <a:endParaRPr lang="en-US" sz="1800" b="1" dirty="0"/>
          </a:p>
          <a:p>
            <a:pPr>
              <a:buFont typeface="Wingdings" panose="05000000000000000000" pitchFamily="2" charset="2"/>
              <a:buChar char="§"/>
            </a:pPr>
            <a:r>
              <a:rPr lang="en-US" sz="1800" b="1" dirty="0"/>
              <a:t>Step 2: Association Rule Mining</a:t>
            </a:r>
            <a:endParaRPr lang="en-US" sz="1800" b="1" dirty="0"/>
          </a:p>
          <a:p>
            <a:pPr marL="114300" indent="0">
              <a:buNone/>
            </a:pPr>
            <a:r>
              <a:rPr lang="en-US" sz="1800" dirty="0"/>
              <a:t>    Feed this preprocessed data into the association rule mining module.</a:t>
            </a:r>
            <a:endParaRPr lang="en-US" sz="1800" dirty="0"/>
          </a:p>
          <a:p>
            <a:pPr>
              <a:buFont typeface="Wingdings" panose="05000000000000000000" pitchFamily="2" charset="2"/>
              <a:buChar char="§"/>
            </a:pPr>
            <a:r>
              <a:rPr lang="en-US" sz="1800" b="1" dirty="0"/>
              <a:t>Step 3: </a:t>
            </a:r>
            <a:r>
              <a:rPr lang="en-US" sz="1800" b="1" dirty="0" err="1"/>
              <a:t>Apriori</a:t>
            </a:r>
            <a:r>
              <a:rPr lang="en-US" sz="1800" b="1" dirty="0"/>
              <a:t> Algorithm</a:t>
            </a:r>
            <a:endParaRPr lang="en-IN" sz="1800" b="1" dirty="0"/>
          </a:p>
          <a:p>
            <a:pPr marL="114300" indent="0">
              <a:buNone/>
            </a:pPr>
            <a:r>
              <a:rPr lang="en-IN" sz="1800" b="1" dirty="0"/>
              <a:t>    </a:t>
            </a:r>
            <a:r>
              <a:rPr lang="en-US" sz="1800" dirty="0"/>
              <a:t>Within this module, the </a:t>
            </a:r>
            <a:r>
              <a:rPr lang="en-US" sz="1800" dirty="0" err="1"/>
              <a:t>Apriori</a:t>
            </a:r>
            <a:r>
              <a:rPr lang="en-US" sz="1800" dirty="0"/>
              <a:t> algorithm is utilized to identify frequent </a:t>
            </a:r>
            <a:r>
              <a:rPr lang="en-US" sz="1800" dirty="0" err="1"/>
              <a:t>itemsets</a:t>
            </a:r>
            <a:r>
              <a:rPr lang="en-US" sz="1800" dirty="0"/>
              <a:t> and  </a:t>
            </a:r>
            <a:endParaRPr lang="en-US" sz="1800" dirty="0"/>
          </a:p>
          <a:p>
            <a:pPr marL="114300" indent="0">
              <a:buNone/>
            </a:pPr>
            <a:r>
              <a:rPr lang="en-US" sz="1800" dirty="0"/>
              <a:t>    generate rules from the sales data.</a:t>
            </a:r>
            <a:endParaRPr lang="en-IN" sz="1800" b="1" dirty="0"/>
          </a:p>
          <a:p>
            <a:pPr>
              <a:buFont typeface="Wingdings" panose="05000000000000000000" pitchFamily="2" charset="2"/>
              <a:buChar char="§"/>
            </a:pPr>
            <a:r>
              <a:rPr lang="en-US" sz="1800" b="1" dirty="0"/>
              <a:t>Step 4: Actionable Insights</a:t>
            </a:r>
            <a:endParaRPr lang="en-IN" sz="1800" b="1" dirty="0"/>
          </a:p>
          <a:p>
            <a:pPr marL="114300" indent="0">
              <a:buNone/>
            </a:pPr>
            <a:r>
              <a:rPr lang="en-US" sz="1800" dirty="0"/>
              <a:t>    The output from the </a:t>
            </a:r>
            <a:r>
              <a:rPr lang="en-US" sz="1800" dirty="0" err="1"/>
              <a:t>Apriori</a:t>
            </a:r>
            <a:r>
              <a:rPr lang="en-US" sz="1800" dirty="0"/>
              <a:t> algorithm provides several actionable insights, such as:</a:t>
            </a:r>
            <a:endParaRPr lang="en-US" sz="1800" dirty="0"/>
          </a:p>
          <a:p>
            <a:pPr marL="114300" indent="0">
              <a:buNone/>
            </a:pPr>
            <a:r>
              <a:rPr lang="en-US" sz="1800" dirty="0"/>
              <a:t>    -  Frequent Product Pairs.</a:t>
            </a:r>
            <a:endParaRPr lang="en-US" sz="1800" dirty="0"/>
          </a:p>
          <a:p>
            <a:pPr marL="114300" indent="0">
              <a:buNone/>
            </a:pPr>
            <a:r>
              <a:rPr lang="en-US" sz="1800" dirty="0"/>
              <a:t>    -  Analysis of customer purchasing behavior.</a:t>
            </a:r>
            <a:endParaRPr lang="en-US" sz="1800" dirty="0"/>
          </a:p>
          <a:p>
            <a:pPr marL="114300" indent="0">
              <a:buNone/>
            </a:pPr>
            <a:r>
              <a:rPr lang="en-US" sz="1800" dirty="0"/>
              <a:t>    -  Strategies for shelf placement.</a:t>
            </a:r>
            <a:endParaRPr lang="en-US" sz="1800" dirty="0"/>
          </a:p>
          <a:p>
            <a:pPr marL="114300" indent="0">
              <a:buNone/>
            </a:pPr>
            <a:r>
              <a:rPr lang="en-US" sz="1800" dirty="0"/>
              <a:t>    </a:t>
            </a:r>
            <a:endParaRPr lang="en-US" sz="1800"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539613" y="6264889"/>
            <a:ext cx="500461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Module 2 : Associate Rule Mining Module</a:t>
            </a:r>
            <a:endParaRPr sz="3200" b="1" dirty="0">
              <a:solidFill>
                <a:srgbClr val="FF0000"/>
              </a:solidFill>
            </a:endParaRPr>
          </a:p>
        </p:txBody>
      </p:sp>
      <p:sp>
        <p:nvSpPr>
          <p:cNvPr id="166" name="Google Shape;166;p9"/>
          <p:cNvSpPr txBox="1">
            <a:spLocks noGrp="1"/>
          </p:cNvSpPr>
          <p:nvPr>
            <p:ph type="body" idx="1"/>
          </p:nvPr>
        </p:nvSpPr>
        <p:spPr>
          <a:xfrm>
            <a:off x="812800" y="1855123"/>
            <a:ext cx="10668000" cy="4267200"/>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
            </a:pPr>
            <a:r>
              <a:rPr lang="en-US" sz="1800" b="1" dirty="0"/>
              <a:t>Step 5: Informed Decisions on Shelf Placement &amp; Sales</a:t>
            </a:r>
            <a:endParaRPr lang="en-US" sz="1800" b="1" dirty="0"/>
          </a:p>
          <a:p>
            <a:pPr marL="114300" indent="0">
              <a:buNone/>
            </a:pPr>
            <a:r>
              <a:rPr lang="en-US" sz="1800" dirty="0"/>
              <a:t>    Use these insights to make well-informed decisions about how products are placed on </a:t>
            </a:r>
            <a:endParaRPr lang="en-US" sz="1800" dirty="0"/>
          </a:p>
          <a:p>
            <a:pPr marL="114300" indent="0">
              <a:buNone/>
            </a:pPr>
            <a:r>
              <a:rPr lang="en-US" sz="1800" dirty="0"/>
              <a:t>    shelves and overall sales strategies.</a:t>
            </a:r>
            <a:endParaRPr lang="en-IN" sz="1800" b="1" dirty="0"/>
          </a:p>
        </p:txBody>
      </p:sp>
      <p:sp>
        <p:nvSpPr>
          <p:cNvPr id="167" name="Google Shape;167;p9"/>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68" name="Google Shape;168;p9"/>
          <p:cNvSpPr txBox="1">
            <a:spLocks noGrp="1"/>
          </p:cNvSpPr>
          <p:nvPr>
            <p:ph type="ftr" idx="11"/>
          </p:nvPr>
        </p:nvSpPr>
        <p:spPr>
          <a:xfrm>
            <a:off x="3667432" y="6245225"/>
            <a:ext cx="4778478"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69" name="Google Shape;169;p9"/>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400" dirty="0"/>
              <a:t> </a:t>
            </a:r>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Box 5"/>
          <p:cNvSpPr txBox="1"/>
          <p:nvPr/>
        </p:nvSpPr>
        <p:spPr>
          <a:xfrm>
            <a:off x="755651" y="6276200"/>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endParaRPr lang="en-US" sz="1200" dirty="0">
              <a:latin typeface="Verdana" panose="020B0604030504040204" pitchFamily="34" charset="0"/>
              <a:ea typeface="Verdana" panose="020B0604030504040204" pitchFamily="34" charset="0"/>
            </a:endParaRPr>
          </a:p>
        </p:txBody>
      </p:sp>
      <p:sp>
        <p:nvSpPr>
          <p:cNvPr id="8" name="TextBox 7"/>
          <p:cNvSpPr txBox="1"/>
          <p:nvPr/>
        </p:nvSpPr>
        <p:spPr>
          <a:xfrm>
            <a:off x="3041651" y="6276199"/>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11" name="Picture 7"/>
          <p:cNvPicPr>
            <a:picLocks noChangeAspect="1"/>
          </p:cNvPicPr>
          <p:nvPr/>
        </p:nvPicPr>
        <p:blipFill>
          <a:blip r:embed="rId1"/>
          <a:stretch>
            <a:fillRect/>
          </a:stretch>
        </p:blipFill>
        <p:spPr>
          <a:xfrm>
            <a:off x="4661535" y="1714500"/>
            <a:ext cx="3354070" cy="437324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Problem Statement and Motivation</a:t>
            </a:r>
            <a:endParaRPr sz="2800"/>
          </a:p>
        </p:txBody>
      </p:sp>
      <p:sp>
        <p:nvSpPr>
          <p:cNvPr id="102" name="Google Shape;102;p2"/>
          <p:cNvSpPr txBox="1">
            <a:spLocks noGrp="1"/>
          </p:cNvSpPr>
          <p:nvPr>
            <p:ph type="body" idx="1"/>
          </p:nvPr>
        </p:nvSpPr>
        <p:spPr>
          <a:xfrm>
            <a:off x="782620" y="1877244"/>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panose="020B0604020202020204"/>
              <a:buNone/>
            </a:pPr>
            <a:r>
              <a:rPr lang="en-US" sz="2300" dirty="0"/>
              <a:t>A grocery chain wants to optimize shelf space utilization by analyzing sales data and customer shopping patterns. They aim to improve product placement and inventory management.</a:t>
            </a:r>
            <a:endParaRPr sz="2300" dirty="0"/>
          </a:p>
          <a:p>
            <a:pPr marL="12700" lvl="0" indent="0" algn="l" rtl="0">
              <a:lnSpc>
                <a:spcPct val="115000"/>
              </a:lnSpc>
              <a:spcBef>
                <a:spcPts val="600"/>
              </a:spcBef>
              <a:spcAft>
                <a:spcPts val="0"/>
              </a:spcAft>
              <a:buClr>
                <a:schemeClr val="dk1"/>
              </a:buClr>
              <a:buSzPts val="1100"/>
              <a:buFont typeface="Arial" panose="020B0604020202020204"/>
              <a:buNone/>
            </a:pPr>
            <a:r>
              <a:rPr lang="en-US" sz="2300" dirty="0">
                <a:solidFill>
                  <a:srgbClr val="CC0000"/>
                </a:solidFill>
                <a:latin typeface="Noto Sans Symbols"/>
                <a:ea typeface="Noto Sans Symbols"/>
                <a:cs typeface="Noto Sans Symbols"/>
                <a:sym typeface="Noto Sans Symbols"/>
              </a:rPr>
              <a:t>□ </a:t>
            </a:r>
            <a:r>
              <a:rPr lang="en-US" sz="2300" dirty="0"/>
              <a:t>By organizing shelves better, stores can sell more of what customers want, making more money.</a:t>
            </a:r>
            <a:endParaRPr sz="2300" dirty="0"/>
          </a:p>
          <a:p>
            <a:pPr marL="12700" lvl="0" indent="0" algn="l" rtl="0">
              <a:lnSpc>
                <a:spcPct val="115000"/>
              </a:lnSpc>
              <a:spcBef>
                <a:spcPts val="0"/>
              </a:spcBef>
              <a:spcAft>
                <a:spcPts val="0"/>
              </a:spcAft>
              <a:buClr>
                <a:schemeClr val="dk1"/>
              </a:buClr>
              <a:buSzPts val="1100"/>
              <a:buFont typeface="Arial" panose="020B0604020202020204"/>
              <a:buNone/>
            </a:pPr>
            <a:r>
              <a:rPr lang="en-US" sz="2300" dirty="0">
                <a:solidFill>
                  <a:srgbClr val="CC0000"/>
                </a:solidFill>
              </a:rPr>
              <a:t>□ </a:t>
            </a:r>
            <a:r>
              <a:rPr lang="en-US" sz="2300" dirty="0"/>
              <a:t>Using sales info and shopper behavior helps stores decide which products to stock and where to put them.</a:t>
            </a:r>
            <a:endParaRPr sz="2300" dirty="0"/>
          </a:p>
          <a:p>
            <a:pPr marL="12700" lvl="0" indent="0" algn="l" rtl="0">
              <a:lnSpc>
                <a:spcPct val="115000"/>
              </a:lnSpc>
              <a:spcBef>
                <a:spcPts val="0"/>
              </a:spcBef>
              <a:spcAft>
                <a:spcPts val="0"/>
              </a:spcAft>
              <a:buClr>
                <a:schemeClr val="dk1"/>
              </a:buClr>
              <a:buSzPts val="1100"/>
              <a:buFont typeface="Arial" panose="020B0604020202020204"/>
              <a:buNone/>
            </a:pPr>
            <a:r>
              <a:rPr lang="en-US" sz="2300" dirty="0">
                <a:solidFill>
                  <a:srgbClr val="CC0000"/>
                </a:solidFill>
              </a:rPr>
              <a:t>□ </a:t>
            </a:r>
            <a:r>
              <a:rPr lang="en-US" sz="2300" dirty="0"/>
              <a:t>Organizing shelves efficiently saves time and effort in restocking and managing inventory.</a:t>
            </a:r>
            <a:endParaRPr sz="2300" dirty="0"/>
          </a:p>
          <a:p>
            <a:pPr marL="469900" marR="0" lvl="0" indent="0" algn="l" rtl="0">
              <a:lnSpc>
                <a:spcPct val="100000"/>
              </a:lnSpc>
              <a:spcBef>
                <a:spcPts val="0"/>
              </a:spcBef>
              <a:spcAft>
                <a:spcPts val="0"/>
              </a:spcAft>
              <a:buNone/>
            </a:pPr>
            <a:br>
              <a:rPr lang="en-US"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dirty="0"/>
          </a:p>
        </p:txBody>
      </p:sp>
      <p:sp>
        <p:nvSpPr>
          <p:cNvPr id="103" name="Google Shape;103;p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04" name="Google Shape;104;p2"/>
          <p:cNvSpPr txBox="1">
            <a:spLocks noGrp="1"/>
          </p:cNvSpPr>
          <p:nvPr>
            <p:ph type="ftr" idx="11"/>
          </p:nvPr>
        </p:nvSpPr>
        <p:spPr>
          <a:xfrm>
            <a:off x="3667432" y="6245225"/>
            <a:ext cx="4358968"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05" name="Google Shape;105;p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7" name="TextBox 6"/>
          <p:cNvSpPr txBox="1"/>
          <p:nvPr/>
        </p:nvSpPr>
        <p:spPr>
          <a:xfrm>
            <a:off x="766233"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endParaRPr lang="en-US" sz="1200" dirty="0">
              <a:latin typeface="Verdana" panose="020B0604030504040204" pitchFamily="34" charset="0"/>
              <a:ea typeface="Verdana" panose="020B0604030504040204" pitchFamily="34" charset="0"/>
            </a:endParaRPr>
          </a:p>
        </p:txBody>
      </p:sp>
      <p:sp>
        <p:nvSpPr>
          <p:cNvPr id="9" name="TextBox 8"/>
          <p:cNvSpPr txBox="1"/>
          <p:nvPr/>
        </p:nvSpPr>
        <p:spPr>
          <a:xfrm>
            <a:off x="2733368" y="622983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6" name="Picture 2"/>
          <p:cNvPicPr>
            <a:picLocks noChangeAspect="1"/>
          </p:cNvPicPr>
          <p:nvPr/>
        </p:nvPicPr>
        <p:blipFill>
          <a:blip r:embed="rId1"/>
          <a:srcRect t="42212"/>
          <a:stretch>
            <a:fillRect/>
          </a:stretch>
        </p:blipFill>
        <p:spPr>
          <a:xfrm>
            <a:off x="1700899" y="2458064"/>
            <a:ext cx="8560435" cy="21940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7" name="TextBox 6"/>
          <p:cNvSpPr txBox="1"/>
          <p:nvPr/>
        </p:nvSpPr>
        <p:spPr>
          <a:xfrm>
            <a:off x="766233"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endParaRPr lang="en-US" sz="1200" dirty="0">
              <a:latin typeface="Verdana" panose="020B0604030504040204" pitchFamily="34" charset="0"/>
              <a:ea typeface="Verdana" panose="020B0604030504040204" pitchFamily="34" charset="0"/>
            </a:endParaRPr>
          </a:p>
        </p:txBody>
      </p:sp>
      <p:sp>
        <p:nvSpPr>
          <p:cNvPr id="9" name="TextBox 8"/>
          <p:cNvSpPr txBox="1"/>
          <p:nvPr/>
        </p:nvSpPr>
        <p:spPr>
          <a:xfrm>
            <a:off x="2733368" y="622983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5" name="Picture 4"/>
          <p:cNvPicPr/>
          <p:nvPr/>
        </p:nvPicPr>
        <p:blipFill>
          <a:blip r:embed="rId1"/>
        </p:blipFill>
        <p:spPr>
          <a:xfrm>
            <a:off x="2892425" y="2075180"/>
            <a:ext cx="6129020" cy="30302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3 : Visualization Module</a:t>
            </a:r>
            <a:endParaRPr lang="en-IN" sz="3200" b="1" dirty="0">
              <a:solidFill>
                <a:srgbClr val="FF0000"/>
              </a:solidFill>
            </a:endParaRPr>
          </a:p>
        </p:txBody>
      </p:sp>
      <p:sp>
        <p:nvSpPr>
          <p:cNvPr id="3" name="Text Placeholder 2"/>
          <p:cNvSpPr>
            <a:spLocks noGrp="1"/>
          </p:cNvSpPr>
          <p:nvPr>
            <p:ph type="body" idx="1"/>
          </p:nvPr>
        </p:nvSpPr>
        <p:spPr>
          <a:xfrm>
            <a:off x="762000" y="1860755"/>
            <a:ext cx="10668000" cy="4267200"/>
          </a:xfrm>
        </p:spPr>
        <p:txBody>
          <a:bodyPr/>
          <a:lstStyle/>
          <a:p>
            <a:pPr>
              <a:buFont typeface="Wingdings" panose="05000000000000000000" pitchFamily="2" charset="2"/>
              <a:buChar char="§"/>
            </a:pPr>
            <a:r>
              <a:rPr lang="en-US" sz="1800" b="1" dirty="0"/>
              <a:t>Step 1: Preprocessed Data</a:t>
            </a:r>
            <a:endParaRPr lang="en-US" sz="1800" b="1" dirty="0"/>
          </a:p>
          <a:p>
            <a:pPr marL="114300" indent="0">
              <a:buNone/>
            </a:pPr>
            <a:r>
              <a:rPr lang="en-US" sz="1800" b="1" dirty="0"/>
              <a:t>     </a:t>
            </a:r>
            <a:r>
              <a:rPr lang="en-US" sz="1800" dirty="0"/>
              <a:t>Begin with cleaned and formatted data, ready for analysis.</a:t>
            </a:r>
            <a:endParaRPr lang="en-US" sz="1800" b="1" dirty="0"/>
          </a:p>
          <a:p>
            <a:pPr>
              <a:buFont typeface="Wingdings" panose="05000000000000000000" pitchFamily="2" charset="2"/>
              <a:buChar char="§"/>
            </a:pPr>
            <a:r>
              <a:rPr lang="en-US" sz="1800" b="1" dirty="0"/>
              <a:t>Step 2: Association Rule Mining </a:t>
            </a:r>
            <a:endParaRPr lang="en-US" sz="1800" b="1" dirty="0"/>
          </a:p>
          <a:p>
            <a:pPr marL="114300" indent="0">
              <a:buNone/>
            </a:pPr>
            <a:r>
              <a:rPr lang="en-US" sz="1800" b="1" dirty="0"/>
              <a:t>     </a:t>
            </a:r>
            <a:r>
              <a:rPr lang="en-US" sz="1800" dirty="0"/>
              <a:t>Feed the preprocessed data into this module.</a:t>
            </a:r>
            <a:endParaRPr lang="en-US" sz="1800" b="1" dirty="0"/>
          </a:p>
          <a:p>
            <a:pPr>
              <a:buFont typeface="Wingdings" panose="05000000000000000000" pitchFamily="2" charset="2"/>
              <a:buChar char="§"/>
            </a:pPr>
            <a:r>
              <a:rPr lang="en-US" sz="1800" b="1" dirty="0"/>
              <a:t>Step 3: </a:t>
            </a:r>
            <a:r>
              <a:rPr lang="en-US" sz="1800" b="1" dirty="0" err="1"/>
              <a:t>Apriori</a:t>
            </a:r>
            <a:r>
              <a:rPr lang="en-US" sz="1800" b="1" dirty="0"/>
              <a:t> Algorithm</a:t>
            </a:r>
            <a:endParaRPr lang="en-US" sz="1800" b="1" dirty="0"/>
          </a:p>
          <a:p>
            <a:pPr marL="114300" indent="0">
              <a:buNone/>
            </a:pPr>
            <a:r>
              <a:rPr lang="en-US" sz="1800" b="1" dirty="0"/>
              <a:t>     </a:t>
            </a:r>
            <a:r>
              <a:rPr lang="en-US" sz="1800" dirty="0"/>
              <a:t>Within the module, the </a:t>
            </a:r>
            <a:r>
              <a:rPr lang="en-US" sz="1800" dirty="0" err="1"/>
              <a:t>Apriori</a:t>
            </a:r>
            <a:r>
              <a:rPr lang="en-US" sz="1800" dirty="0"/>
              <a:t> algorithm is employed to identify frequent </a:t>
            </a:r>
            <a:r>
              <a:rPr lang="en-US" sz="1800" dirty="0" err="1"/>
              <a:t>itemsets</a:t>
            </a:r>
            <a:r>
              <a:rPr lang="en-US" sz="1800" dirty="0"/>
              <a:t>  </a:t>
            </a:r>
            <a:endParaRPr lang="en-US" sz="1800" dirty="0"/>
          </a:p>
          <a:p>
            <a:pPr marL="114300" indent="0">
              <a:buNone/>
            </a:pPr>
            <a:r>
              <a:rPr lang="en-US" sz="1800" dirty="0"/>
              <a:t>     and generate rules from the sales data.</a:t>
            </a:r>
            <a:endParaRPr lang="en-IN" sz="1800" b="1" dirty="0"/>
          </a:p>
          <a:p>
            <a:pPr>
              <a:buFont typeface="Wingdings" panose="05000000000000000000" pitchFamily="2" charset="2"/>
              <a:buChar char="§"/>
            </a:pPr>
            <a:r>
              <a:rPr lang="en-US" sz="1800" b="1" dirty="0"/>
              <a:t>Step 4: Actionable Insights</a:t>
            </a:r>
            <a:endParaRPr lang="en-IN" sz="1800" b="1" dirty="0"/>
          </a:p>
          <a:p>
            <a:pPr marL="114300" indent="0">
              <a:buNone/>
            </a:pPr>
            <a:r>
              <a:rPr lang="en-US" sz="1800" dirty="0"/>
              <a:t>     The output from the </a:t>
            </a:r>
            <a:r>
              <a:rPr lang="en-US" sz="1800" dirty="0" err="1"/>
              <a:t>Apriori</a:t>
            </a:r>
            <a:r>
              <a:rPr lang="en-US" sz="1800" dirty="0"/>
              <a:t> algorithm offers several actionable insights, including:</a:t>
            </a:r>
            <a:endParaRPr lang="en-US" sz="1800" dirty="0"/>
          </a:p>
          <a:p>
            <a:pPr marL="114300" indent="0">
              <a:buNone/>
            </a:pPr>
            <a:r>
              <a:rPr lang="en-US" sz="1800" dirty="0"/>
              <a:t>     -  Frequent product pairs</a:t>
            </a:r>
            <a:endParaRPr lang="en-US" sz="1800" dirty="0"/>
          </a:p>
          <a:p>
            <a:pPr marL="114300" indent="0">
              <a:buNone/>
            </a:pPr>
            <a:r>
              <a:rPr lang="en-US" sz="1800" dirty="0"/>
              <a:t>     -  Analysis of customer purchasing behavior</a:t>
            </a:r>
            <a:endParaRPr lang="en-US" sz="1800" dirty="0"/>
          </a:p>
          <a:p>
            <a:pPr marL="114300" indent="0">
              <a:buNone/>
            </a:pPr>
            <a:r>
              <a:rPr lang="en-US" sz="1800" dirty="0"/>
              <a:t>     -  Strategies for shelf placement</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Box 5"/>
          <p:cNvSpPr txBox="1"/>
          <p:nvPr/>
        </p:nvSpPr>
        <p:spPr>
          <a:xfrm>
            <a:off x="812800" y="6245225"/>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endParaRPr lang="en-US" sz="1200" dirty="0">
              <a:latin typeface="Verdana" panose="020B0604030504040204" pitchFamily="34" charset="0"/>
              <a:ea typeface="Verdana" panose="020B0604030504040204" pitchFamily="34" charset="0"/>
            </a:endParaRPr>
          </a:p>
        </p:txBody>
      </p:sp>
      <p:sp>
        <p:nvSpPr>
          <p:cNvPr id="8" name="TextBox 7"/>
          <p:cNvSpPr txBox="1"/>
          <p:nvPr/>
        </p:nvSpPr>
        <p:spPr>
          <a:xfrm>
            <a:off x="2821858" y="622983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3 : Visualization Module</a:t>
            </a:r>
            <a:endParaRPr lang="en-IN" sz="3200" b="1"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7" name="Text Placeholder 6"/>
          <p:cNvSpPr>
            <a:spLocks noGrp="1"/>
          </p:cNvSpPr>
          <p:nvPr>
            <p:ph type="body" idx="1"/>
          </p:nvPr>
        </p:nvSpPr>
        <p:spPr>
          <a:xfrm>
            <a:off x="766233" y="1870588"/>
            <a:ext cx="10668000" cy="4267200"/>
          </a:xfrm>
        </p:spPr>
        <p:txBody>
          <a:bodyPr/>
          <a:lstStyle/>
          <a:p>
            <a:pPr>
              <a:buFont typeface="Wingdings" panose="05000000000000000000" pitchFamily="2" charset="2"/>
              <a:buChar char="§"/>
            </a:pPr>
            <a:r>
              <a:rPr lang="en-US" sz="1800" b="1" dirty="0"/>
              <a:t>Step 5: Visualization &amp; Reporting Module</a:t>
            </a:r>
            <a:endParaRPr lang="en-US" sz="1800" b="1" dirty="0"/>
          </a:p>
          <a:p>
            <a:pPr marL="114300" indent="0">
              <a:buNone/>
            </a:pPr>
            <a:r>
              <a:rPr lang="en-US" sz="1100" dirty="0"/>
              <a:t>       </a:t>
            </a:r>
            <a:r>
              <a:rPr lang="en-US" sz="1800" dirty="0"/>
              <a:t>These insights are then visualized and reported through various charts and graphs,   </a:t>
            </a:r>
            <a:endParaRPr lang="en-US" sz="1800" dirty="0"/>
          </a:p>
          <a:p>
            <a:pPr marL="114300" indent="0">
              <a:buNone/>
            </a:pPr>
            <a:r>
              <a:rPr lang="en-US" sz="1800" dirty="0"/>
              <a:t>    displaying product performance patterns and providing insights for store managers     </a:t>
            </a:r>
            <a:endParaRPr lang="en-US" sz="1800" dirty="0"/>
          </a:p>
          <a:p>
            <a:pPr marL="114300" indent="0">
              <a:buNone/>
            </a:pPr>
            <a:r>
              <a:rPr lang="en-US" sz="1800" dirty="0"/>
              <a:t>    and analysts.</a:t>
            </a:r>
            <a:endParaRPr lang="en-US" sz="1800" b="1" dirty="0"/>
          </a:p>
          <a:p>
            <a:pPr>
              <a:buFont typeface="Wingdings" panose="05000000000000000000" pitchFamily="2" charset="2"/>
              <a:buChar char="§"/>
            </a:pPr>
            <a:r>
              <a:rPr lang="en-US" sz="1800" b="1" dirty="0"/>
              <a:t>Step 6 : Informed Decisions on Shelf Placement &amp; Sales</a:t>
            </a:r>
            <a:endParaRPr lang="en-US" sz="1800" b="1" dirty="0"/>
          </a:p>
          <a:p>
            <a:pPr marL="114300" indent="0">
              <a:buNone/>
            </a:pPr>
            <a:r>
              <a:rPr lang="en-US" sz="1800" b="1" dirty="0"/>
              <a:t>    </a:t>
            </a:r>
            <a:r>
              <a:rPr lang="en-US" sz="1800" dirty="0"/>
              <a:t>Finally, these visualizations and reports aid in making well-informed decisions    </a:t>
            </a:r>
            <a:endParaRPr lang="en-US" sz="1800" dirty="0"/>
          </a:p>
          <a:p>
            <a:pPr marL="114300" indent="0">
              <a:buNone/>
            </a:pPr>
            <a:r>
              <a:rPr lang="en-US" sz="1800" dirty="0"/>
              <a:t>    regarding how products are placed on shelves and overall sales strategies.</a:t>
            </a:r>
            <a:endParaRPr lang="en-US" sz="1800" b="1" dirty="0"/>
          </a:p>
        </p:txBody>
      </p:sp>
      <p:sp>
        <p:nvSpPr>
          <p:cNvPr id="5" name="TextBox 4"/>
          <p:cNvSpPr txBox="1"/>
          <p:nvPr/>
        </p:nvSpPr>
        <p:spPr>
          <a:xfrm>
            <a:off x="766233" y="6245422"/>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endParaRPr lang="en-US" sz="1200" dirty="0">
              <a:latin typeface="Verdana" panose="020B0604030504040204" pitchFamily="34" charset="0"/>
              <a:ea typeface="Verdana" panose="020B0604030504040204" pitchFamily="34" charset="0"/>
            </a:endParaRPr>
          </a:p>
        </p:txBody>
      </p:sp>
      <p:sp>
        <p:nvSpPr>
          <p:cNvPr id="10" name="TextBox 9"/>
          <p:cNvSpPr txBox="1"/>
          <p:nvPr/>
        </p:nvSpPr>
        <p:spPr>
          <a:xfrm>
            <a:off x="2979174" y="6214644"/>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100" dirty="0"/>
              <a:t> </a:t>
            </a:r>
            <a:endParaRPr lang="en-IN" sz="11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Box 5"/>
          <p:cNvSpPr txBox="1"/>
          <p:nvPr/>
        </p:nvSpPr>
        <p:spPr>
          <a:xfrm>
            <a:off x="755651" y="6276200"/>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endParaRPr lang="en-US" sz="1200" dirty="0">
              <a:latin typeface="Verdana" panose="020B0604030504040204" pitchFamily="34" charset="0"/>
              <a:ea typeface="Verdana" panose="020B0604030504040204" pitchFamily="34" charset="0"/>
            </a:endParaRPr>
          </a:p>
        </p:txBody>
      </p:sp>
      <p:sp>
        <p:nvSpPr>
          <p:cNvPr id="8" name="TextBox 7"/>
          <p:cNvSpPr txBox="1"/>
          <p:nvPr/>
        </p:nvSpPr>
        <p:spPr>
          <a:xfrm>
            <a:off x="289068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15" name="Picture 11"/>
          <p:cNvPicPr>
            <a:picLocks noChangeAspect="1"/>
          </p:cNvPicPr>
          <p:nvPr/>
        </p:nvPicPr>
        <p:blipFill>
          <a:blip r:embed="rId1"/>
          <a:stretch>
            <a:fillRect/>
          </a:stretch>
        </p:blipFill>
        <p:spPr>
          <a:xfrm>
            <a:off x="4086860" y="1752600"/>
            <a:ext cx="4034790" cy="4324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a:xfrm>
            <a:off x="755651" y="1752600"/>
            <a:ext cx="10668000" cy="4267200"/>
          </a:xfrm>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7" name="TextBox 6"/>
          <p:cNvSpPr txBox="1"/>
          <p:nvPr/>
        </p:nvSpPr>
        <p:spPr>
          <a:xfrm>
            <a:off x="755651" y="6245422"/>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endParaRPr lang="en-US" sz="1200" dirty="0">
              <a:latin typeface="Verdana" panose="020B0604030504040204" pitchFamily="34" charset="0"/>
              <a:ea typeface="Verdana" panose="020B0604030504040204" pitchFamily="34" charset="0"/>
            </a:endParaRPr>
          </a:p>
        </p:txBody>
      </p:sp>
      <p:sp>
        <p:nvSpPr>
          <p:cNvPr id="9" name="TextBox 8"/>
          <p:cNvSpPr txBox="1"/>
          <p:nvPr/>
        </p:nvSpPr>
        <p:spPr>
          <a:xfrm>
            <a:off x="2854164" y="6245422"/>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5" name="Picture 4"/>
          <p:cNvPicPr/>
          <p:nvPr/>
        </p:nvPicPr>
        <p:blipFill>
          <a:blip r:embed="rId1"/>
        </p:blipFill>
        <p:spPr>
          <a:xfrm>
            <a:off x="3350643" y="1712996"/>
            <a:ext cx="5102568" cy="4419418"/>
          </a:xfrm>
          <a:prstGeom prst="rect">
            <a:avLst/>
          </a:prstGeom>
        </p:spPr>
      </p:pic>
      <p:sp>
        <p:nvSpPr>
          <p:cNvPr id="6" name="Text Box 5"/>
          <p:cNvSpPr txBox="1"/>
          <p:nvPr/>
        </p:nvSpPr>
        <p:spPr>
          <a:xfrm>
            <a:off x="1318260" y="2754630"/>
            <a:ext cx="4064000" cy="306705"/>
          </a:xfrm>
          <a:prstGeom prst="rect">
            <a:avLst/>
          </a:prstGeom>
          <a:noFill/>
        </p:spPr>
        <p:txBody>
          <a:bodyPr wrap="square" rtlCol="0">
            <a:spAutoFit/>
          </a:bodyPr>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4 : Monitoring and </a:t>
            </a:r>
            <a:r>
              <a:rPr lang="en-US" sz="3200" b="1" dirty="0" err="1">
                <a:solidFill>
                  <a:srgbClr val="FF0000"/>
                </a:solidFill>
              </a:rPr>
              <a:t>Adaptaion</a:t>
            </a:r>
            <a:r>
              <a:rPr lang="en-US" sz="3200" b="1" dirty="0">
                <a:solidFill>
                  <a:srgbClr val="FF0000"/>
                </a:solidFill>
              </a:rPr>
              <a:t> Module</a:t>
            </a:r>
            <a:endParaRPr lang="en-IN" sz="3200" b="1" dirty="0">
              <a:solidFill>
                <a:srgbClr val="FF0000"/>
              </a:solidFill>
            </a:endParaRPr>
          </a:p>
        </p:txBody>
      </p:sp>
      <p:sp>
        <p:nvSpPr>
          <p:cNvPr id="3" name="Text Placeholder 2"/>
          <p:cNvSpPr>
            <a:spLocks noGrp="1"/>
          </p:cNvSpPr>
          <p:nvPr>
            <p:ph type="body" idx="1"/>
          </p:nvPr>
        </p:nvSpPr>
        <p:spPr>
          <a:xfrm>
            <a:off x="762000" y="1860755"/>
            <a:ext cx="10668000" cy="4267200"/>
          </a:xfrm>
        </p:spPr>
        <p:txBody>
          <a:bodyPr/>
          <a:lstStyle/>
          <a:p>
            <a:pPr>
              <a:buFont typeface="Wingdings" panose="05000000000000000000" pitchFamily="2" charset="2"/>
              <a:buChar char="§"/>
            </a:pPr>
            <a:r>
              <a:rPr lang="en-US" sz="1800" b="1" dirty="0"/>
              <a:t>Step 1: Preprocessed Data</a:t>
            </a:r>
            <a:endParaRPr lang="en-US" sz="1800" b="1" dirty="0"/>
          </a:p>
          <a:p>
            <a:pPr marL="114300" indent="0">
              <a:buNone/>
            </a:pPr>
            <a:r>
              <a:rPr lang="en-US" sz="1800" b="1" dirty="0"/>
              <a:t>    </a:t>
            </a:r>
            <a:r>
              <a:rPr lang="en-US" sz="1800" dirty="0"/>
              <a:t>The process starts with preprocessed data.</a:t>
            </a:r>
            <a:endParaRPr lang="en-US" sz="1800" b="1" dirty="0"/>
          </a:p>
          <a:p>
            <a:pPr>
              <a:buFont typeface="Wingdings" panose="05000000000000000000" pitchFamily="2" charset="2"/>
              <a:buChar char="§"/>
            </a:pPr>
            <a:r>
              <a:rPr lang="en-US" sz="1800" b="1" dirty="0"/>
              <a:t>Step 2: Association Rule Mining</a:t>
            </a:r>
            <a:endParaRPr lang="en-US" sz="1800" b="1" dirty="0"/>
          </a:p>
          <a:p>
            <a:pPr marL="114300" indent="0">
              <a:buNone/>
            </a:pPr>
            <a:r>
              <a:rPr lang="en-US" sz="1800" b="1" dirty="0"/>
              <a:t>    </a:t>
            </a:r>
            <a:r>
              <a:rPr lang="en-US" sz="1800" dirty="0"/>
              <a:t>The preprocessed data is fed into the association rule mining module.</a:t>
            </a:r>
            <a:endParaRPr lang="en-US" sz="1800" b="1" dirty="0"/>
          </a:p>
          <a:p>
            <a:pPr>
              <a:buFont typeface="Wingdings" panose="05000000000000000000" pitchFamily="2" charset="2"/>
              <a:buChar char="§"/>
            </a:pPr>
            <a:r>
              <a:rPr lang="en-US" sz="1800" b="1" dirty="0"/>
              <a:t>Step 3: </a:t>
            </a:r>
            <a:r>
              <a:rPr lang="en-US" sz="1800" b="1" dirty="0" err="1"/>
              <a:t>Apriori</a:t>
            </a:r>
            <a:r>
              <a:rPr lang="en-US" sz="1800" b="1" dirty="0"/>
              <a:t> Algorithm</a:t>
            </a:r>
            <a:endParaRPr lang="en-IN" sz="1800" b="1" dirty="0"/>
          </a:p>
          <a:p>
            <a:pPr marL="114300" indent="0">
              <a:buNone/>
            </a:pPr>
            <a:r>
              <a:rPr lang="en-US" sz="1800" b="1" dirty="0"/>
              <a:t>    </a:t>
            </a:r>
            <a:r>
              <a:rPr lang="en-US" sz="1800" dirty="0"/>
              <a:t>Within the association rule mining module, the </a:t>
            </a:r>
            <a:r>
              <a:rPr lang="en-US" sz="1800" dirty="0" err="1"/>
              <a:t>Apriori</a:t>
            </a:r>
            <a:r>
              <a:rPr lang="en-US" sz="1800" dirty="0"/>
              <a:t> algorithm is used to identify   </a:t>
            </a:r>
            <a:endParaRPr lang="en-US" sz="1800" dirty="0"/>
          </a:p>
          <a:p>
            <a:pPr marL="114300" indent="0">
              <a:buNone/>
            </a:pPr>
            <a:r>
              <a:rPr lang="en-US" sz="1800" dirty="0"/>
              <a:t>    frequent </a:t>
            </a:r>
            <a:r>
              <a:rPr lang="en-US" sz="1800" dirty="0" err="1"/>
              <a:t>itemsets</a:t>
            </a:r>
            <a:r>
              <a:rPr lang="en-US" sz="1800" dirty="0"/>
              <a:t> and rules from the sales data.</a:t>
            </a:r>
            <a:endParaRPr lang="en-US" sz="1800" b="1" dirty="0"/>
          </a:p>
          <a:p>
            <a:pPr>
              <a:buFont typeface="Wingdings" panose="05000000000000000000" pitchFamily="2" charset="2"/>
              <a:buChar char="§"/>
            </a:pPr>
            <a:r>
              <a:rPr lang="en-US" sz="1800" b="1" dirty="0"/>
              <a:t>Step 4: Actionable Insights </a:t>
            </a:r>
            <a:endParaRPr lang="en-US" sz="1800" b="1" dirty="0"/>
          </a:p>
          <a:p>
            <a:pPr marL="114300" indent="0">
              <a:buNone/>
            </a:pPr>
            <a:r>
              <a:rPr lang="en-IN" sz="1800" dirty="0"/>
              <a:t>    </a:t>
            </a:r>
            <a:r>
              <a:rPr lang="en-US" sz="1800" dirty="0"/>
              <a:t>The output from the </a:t>
            </a:r>
            <a:r>
              <a:rPr lang="en-US" sz="1800" dirty="0" err="1"/>
              <a:t>Apriori</a:t>
            </a:r>
            <a:r>
              <a:rPr lang="en-US" sz="1800" dirty="0"/>
              <a:t> algorithm provides actionable insights, including:</a:t>
            </a:r>
            <a:endParaRPr lang="en-US" sz="1800" dirty="0"/>
          </a:p>
          <a:p>
            <a:pPr marL="114300" indent="0">
              <a:buNone/>
            </a:pPr>
            <a:r>
              <a:rPr lang="en-IN" sz="1800" dirty="0"/>
              <a:t>     </a:t>
            </a:r>
            <a:r>
              <a:rPr lang="en-US" sz="1800" dirty="0"/>
              <a:t>-  Frequent product pairs</a:t>
            </a:r>
            <a:endParaRPr lang="en-US" sz="1800" dirty="0"/>
          </a:p>
          <a:p>
            <a:pPr marL="114300" indent="0">
              <a:buNone/>
            </a:pPr>
            <a:r>
              <a:rPr lang="en-US" sz="1800" dirty="0"/>
              <a:t>     -  Analysis of customer purchasing behavior</a:t>
            </a:r>
            <a:endParaRPr lang="en-US" sz="1800" dirty="0"/>
          </a:p>
          <a:p>
            <a:pPr marL="114300" indent="0">
              <a:buNone/>
            </a:pPr>
            <a:r>
              <a:rPr lang="en-US" sz="1800" dirty="0"/>
              <a:t>     -  Strategies for shelf placement</a:t>
            </a:r>
            <a:endParaRPr lang="en-IN" sz="1800" dirty="0"/>
          </a:p>
          <a:p>
            <a:pPr marL="1143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Box 5"/>
          <p:cNvSpPr txBox="1"/>
          <p:nvPr/>
        </p:nvSpPr>
        <p:spPr>
          <a:xfrm>
            <a:off x="762000" y="6245422"/>
            <a:ext cx="6096000" cy="276999"/>
          </a:xfrm>
          <a:prstGeom prst="rect">
            <a:avLst/>
          </a:prstGeom>
          <a:noFill/>
        </p:spPr>
        <p:txBody>
          <a:bodyPr wrap="square">
            <a:spAutoFit/>
          </a:bodyPr>
          <a:lstStyle/>
          <a:p>
            <a:pPr marL="0" lvl="0" indent="0" algn="l" rtl="0">
              <a:spcBef>
                <a:spcPts val="0"/>
              </a:spcBef>
              <a:spcAft>
                <a:spcPts val="0"/>
              </a:spcAft>
              <a:buNone/>
            </a:pPr>
            <a:r>
              <a:rPr lang="en-US" sz="1200" dirty="0">
                <a:latin typeface="Verdana" panose="020B0604030504040204" pitchFamily="34" charset="0"/>
                <a:ea typeface="Verdana" panose="020B0604030504040204" pitchFamily="34" charset="0"/>
              </a:rPr>
              <a:t>Final Review</a:t>
            </a:r>
            <a:endParaRPr lang="en-US" sz="1200" dirty="0">
              <a:latin typeface="Verdana" panose="020B0604030504040204" pitchFamily="34" charset="0"/>
              <a:ea typeface="Verdana" panose="020B0604030504040204" pitchFamily="34" charset="0"/>
            </a:endParaRPr>
          </a:p>
        </p:txBody>
      </p:sp>
      <p:sp>
        <p:nvSpPr>
          <p:cNvPr id="8" name="TextBox 7"/>
          <p:cNvSpPr txBox="1"/>
          <p:nvPr/>
        </p:nvSpPr>
        <p:spPr>
          <a:xfrm>
            <a:off x="2979174" y="6230032"/>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Module 4 : Monitoring and Adaptation Module</a:t>
            </a:r>
            <a:endParaRPr lang="en-IN" sz="3200" b="1" dirty="0">
              <a:solidFill>
                <a:srgbClr val="FF0000"/>
              </a:solidFil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7" name="Text Placeholder 6"/>
          <p:cNvSpPr>
            <a:spLocks noGrp="1"/>
          </p:cNvSpPr>
          <p:nvPr>
            <p:ph type="body" idx="1"/>
          </p:nvPr>
        </p:nvSpPr>
        <p:spPr>
          <a:xfrm>
            <a:off x="766233" y="1870588"/>
            <a:ext cx="10668000" cy="4267200"/>
          </a:xfrm>
        </p:spPr>
        <p:txBody>
          <a:bodyPr/>
          <a:lstStyle/>
          <a:p>
            <a:pPr>
              <a:buFont typeface="Wingdings" panose="05000000000000000000" pitchFamily="2" charset="2"/>
              <a:buChar char="§"/>
            </a:pPr>
            <a:r>
              <a:rPr lang="en-US" sz="1800" b="1" dirty="0"/>
              <a:t>Step 6 : Informed Decisions on Shelf Placement &amp; Sales</a:t>
            </a:r>
            <a:endParaRPr lang="en-US" sz="1800" b="1" dirty="0"/>
          </a:p>
          <a:p>
            <a:pPr marL="114300" indent="0">
              <a:buNone/>
            </a:pPr>
            <a:r>
              <a:rPr lang="en-US" sz="1800" b="1" dirty="0"/>
              <a:t>    </a:t>
            </a:r>
            <a:r>
              <a:rPr lang="en-US" sz="1800" dirty="0"/>
              <a:t>Thus actionable insights are used to make informed decision regarding shelf </a:t>
            </a:r>
            <a:endParaRPr lang="en-US" sz="1800" dirty="0"/>
          </a:p>
          <a:p>
            <a:pPr marL="114300" indent="0">
              <a:buNone/>
            </a:pPr>
            <a:r>
              <a:rPr lang="en-US" sz="1800" dirty="0"/>
              <a:t>    placement and sales.</a:t>
            </a:r>
            <a:endParaRPr lang="en-US" sz="1800" b="1" dirty="0"/>
          </a:p>
          <a:p>
            <a:pPr>
              <a:buFont typeface="Wingdings" panose="05000000000000000000" pitchFamily="2" charset="2"/>
              <a:buChar char="§"/>
            </a:pPr>
            <a:r>
              <a:rPr lang="en-US" sz="1800" b="1" dirty="0"/>
              <a:t>Step 6 : Monitoring and Adaptation</a:t>
            </a:r>
            <a:endParaRPr lang="en-US" sz="1800" b="1" dirty="0"/>
          </a:p>
          <a:p>
            <a:pPr marL="114300" indent="0">
              <a:buNone/>
            </a:pPr>
            <a:r>
              <a:rPr lang="en-US" sz="1800" b="1" dirty="0"/>
              <a:t>    </a:t>
            </a:r>
            <a:r>
              <a:rPr lang="en-US" sz="1800" dirty="0"/>
              <a:t>The system's performance is observed in real-time, and adjustments are made based    </a:t>
            </a:r>
            <a:endParaRPr lang="en-US" sz="1800" dirty="0"/>
          </a:p>
          <a:p>
            <a:pPr marL="114300" indent="0">
              <a:buNone/>
            </a:pPr>
            <a:r>
              <a:rPr lang="en-US" sz="1800" dirty="0"/>
              <a:t>    on new data. This module adapts to seasonal trends and consumer behavior.</a:t>
            </a:r>
            <a:endParaRPr lang="en-US" sz="1800" b="1" dirty="0"/>
          </a:p>
        </p:txBody>
      </p:sp>
      <p:sp>
        <p:nvSpPr>
          <p:cNvPr id="3"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6" name="TextBox 5"/>
          <p:cNvSpPr txBox="1"/>
          <p:nvPr/>
        </p:nvSpPr>
        <p:spPr>
          <a:xfrm>
            <a:off x="3048000"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Flow Diagram</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dirty="0"/>
              <a:t>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3048001" y="6251574"/>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16" name="Picture 1"/>
          <p:cNvPicPr>
            <a:picLocks noChangeAspect="1"/>
          </p:cNvPicPr>
          <p:nvPr/>
        </p:nvPicPr>
        <p:blipFill>
          <a:blip r:embed="rId1"/>
          <a:stretch>
            <a:fillRect/>
          </a:stretch>
        </p:blipFill>
        <p:spPr>
          <a:xfrm>
            <a:off x="4215130" y="1689735"/>
            <a:ext cx="3747770" cy="44056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Output Screenshot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1800" dirty="0"/>
              <a:t> </a:t>
            </a: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10" name="Picture 9"/>
          <p:cNvPicPr>
            <a:picLocks noChangeAspect="1"/>
          </p:cNvPicPr>
          <p:nvPr/>
        </p:nvPicPr>
        <p:blipFill>
          <a:blip r:embed="rId1"/>
          <a:stretch>
            <a:fillRect/>
          </a:stretch>
        </p:blipFill>
        <p:spPr>
          <a:xfrm>
            <a:off x="812800" y="1752600"/>
            <a:ext cx="2319020" cy="1537335"/>
          </a:xfrm>
          <a:prstGeom prst="rect">
            <a:avLst/>
          </a:prstGeom>
        </p:spPr>
      </p:pic>
      <p:pic>
        <p:nvPicPr>
          <p:cNvPr id="11" name="Picture 10"/>
          <p:cNvPicPr>
            <a:picLocks noChangeAspect="1"/>
          </p:cNvPicPr>
          <p:nvPr/>
        </p:nvPicPr>
        <p:blipFill>
          <a:blip r:embed="rId2"/>
          <a:stretch>
            <a:fillRect/>
          </a:stretch>
        </p:blipFill>
        <p:spPr>
          <a:xfrm>
            <a:off x="3283585" y="1752600"/>
            <a:ext cx="2446020" cy="1583055"/>
          </a:xfrm>
          <a:prstGeom prst="rect">
            <a:avLst/>
          </a:prstGeom>
        </p:spPr>
      </p:pic>
      <p:pic>
        <p:nvPicPr>
          <p:cNvPr id="12" name="Picture 11"/>
          <p:cNvPicPr>
            <a:picLocks noChangeAspect="1"/>
          </p:cNvPicPr>
          <p:nvPr/>
        </p:nvPicPr>
        <p:blipFill>
          <a:blip r:embed="rId3"/>
          <a:stretch>
            <a:fillRect/>
          </a:stretch>
        </p:blipFill>
        <p:spPr>
          <a:xfrm>
            <a:off x="5881370" y="1729740"/>
            <a:ext cx="2453640" cy="1605915"/>
          </a:xfrm>
          <a:prstGeom prst="rect">
            <a:avLst/>
          </a:prstGeom>
        </p:spPr>
      </p:pic>
      <p:pic>
        <p:nvPicPr>
          <p:cNvPr id="13" name="Picture 12"/>
          <p:cNvPicPr>
            <a:picLocks noChangeAspect="1"/>
          </p:cNvPicPr>
          <p:nvPr/>
        </p:nvPicPr>
        <p:blipFill>
          <a:blip r:embed="rId4"/>
          <a:stretch>
            <a:fillRect/>
          </a:stretch>
        </p:blipFill>
        <p:spPr>
          <a:xfrm>
            <a:off x="8486775" y="1703070"/>
            <a:ext cx="2567940" cy="1632585"/>
          </a:xfrm>
          <a:prstGeom prst="rect">
            <a:avLst/>
          </a:prstGeom>
        </p:spPr>
      </p:pic>
      <p:pic>
        <p:nvPicPr>
          <p:cNvPr id="14" name="Picture 13"/>
          <p:cNvPicPr>
            <a:picLocks noChangeAspect="1"/>
          </p:cNvPicPr>
          <p:nvPr/>
        </p:nvPicPr>
        <p:blipFill>
          <a:blip r:embed="rId5"/>
          <a:stretch>
            <a:fillRect/>
          </a:stretch>
        </p:blipFill>
        <p:spPr>
          <a:xfrm>
            <a:off x="2149475" y="3567430"/>
            <a:ext cx="2701925" cy="1530350"/>
          </a:xfrm>
          <a:prstGeom prst="rect">
            <a:avLst/>
          </a:prstGeom>
        </p:spPr>
      </p:pic>
      <p:pic>
        <p:nvPicPr>
          <p:cNvPr id="15" name="Picture 14"/>
          <p:cNvPicPr>
            <a:picLocks noChangeAspect="1"/>
          </p:cNvPicPr>
          <p:nvPr/>
        </p:nvPicPr>
        <p:blipFill>
          <a:blip r:embed="rId5"/>
          <a:stretch>
            <a:fillRect/>
          </a:stretch>
        </p:blipFill>
        <p:spPr>
          <a:xfrm>
            <a:off x="5038725" y="3544570"/>
            <a:ext cx="2363470" cy="1529715"/>
          </a:xfrm>
          <a:prstGeom prst="rect">
            <a:avLst/>
          </a:prstGeom>
        </p:spPr>
      </p:pic>
      <p:pic>
        <p:nvPicPr>
          <p:cNvPr id="16" name="Picture 15"/>
          <p:cNvPicPr>
            <a:picLocks noChangeAspect="1"/>
          </p:cNvPicPr>
          <p:nvPr/>
        </p:nvPicPr>
        <p:blipFill>
          <a:blip r:embed="rId6"/>
          <a:stretch>
            <a:fillRect/>
          </a:stretch>
        </p:blipFill>
        <p:spPr>
          <a:xfrm>
            <a:off x="7589520" y="3573780"/>
            <a:ext cx="2453640" cy="15405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Objectives</a:t>
            </a:r>
            <a:endParaRPr sz="2800"/>
          </a:p>
        </p:txBody>
      </p:sp>
      <p:sp>
        <p:nvSpPr>
          <p:cNvPr id="111" name="Google Shape;111;p3"/>
          <p:cNvSpPr txBox="1">
            <a:spLocks noGrp="1"/>
          </p:cNvSpPr>
          <p:nvPr>
            <p:ph type="body" idx="1"/>
          </p:nvPr>
        </p:nvSpPr>
        <p:spPr>
          <a:xfrm>
            <a:off x="762000" y="1903445"/>
            <a:ext cx="10668000" cy="4267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2400" dirty="0"/>
              <a:t>The objective is to optimize shelf space utilization in the grocery chain by leveraging sales data and customer shopping patterns. This will involve analyzing product performance and consumer behavior to enhance product placement strategies, ensuring that high-demand items are easily accessible and well-stocked. The goal is to maximize sales, improve inventory management, and  increase customer satisfaction.</a:t>
            </a:r>
            <a:endParaRPr sz="2400" dirty="0"/>
          </a:p>
          <a:p>
            <a:pPr marL="0" marR="0" lvl="0" indent="0" algn="l" rtl="0">
              <a:lnSpc>
                <a:spcPct val="100000"/>
              </a:lnSpc>
              <a:spcBef>
                <a:spcPts val="0"/>
              </a:spcBef>
              <a:spcAft>
                <a:spcPts val="0"/>
              </a:spcAft>
              <a:buNone/>
            </a:pPr>
            <a:br>
              <a:rPr lang="en-US"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dirty="0"/>
          </a:p>
        </p:txBody>
      </p:sp>
      <p:sp>
        <p:nvSpPr>
          <p:cNvPr id="113" name="Google Shape;113;p3"/>
          <p:cNvSpPr txBox="1">
            <a:spLocks noGrp="1"/>
          </p:cNvSpPr>
          <p:nvPr>
            <p:ph type="ftr" idx="11"/>
          </p:nvPr>
        </p:nvSpPr>
        <p:spPr>
          <a:xfrm>
            <a:off x="3706761" y="6245225"/>
            <a:ext cx="431963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14" name="Google Shape;114;p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Support Formula</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2000" b="1" dirty="0">
                <a:effectLst/>
                <a:latin typeface="Times New Roman" panose="02020603050405020304" pitchFamily="18" charset="0"/>
                <a:ea typeface="Times New Roman" panose="02020603050405020304" pitchFamily="18" charset="0"/>
              </a:rPr>
              <a:t>Definition</a:t>
            </a:r>
            <a:r>
              <a:rPr lang="en-US" sz="2000" dirty="0">
                <a:effectLst/>
                <a:latin typeface="Times New Roman" panose="02020603050405020304" pitchFamily="18" charset="0"/>
                <a:ea typeface="Times New Roman" panose="02020603050405020304" pitchFamily="18" charset="0"/>
              </a:rPr>
              <a:t>:</a:t>
            </a:r>
            <a:r>
              <a:rPr lang="en-US" sz="2000" spc="20" dirty="0">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a:t>
            </a:r>
            <a:r>
              <a:rPr lang="en-US" sz="2000" dirty="0" err="1">
                <a:latin typeface="Times New Roman" panose="02020603050405020304" pitchFamily="18" charset="0"/>
                <a:cs typeface="Times New Roman" panose="02020603050405020304" pitchFamily="18" charset="0"/>
              </a:rPr>
              <a:t>Apriori</a:t>
            </a:r>
            <a:r>
              <a:rPr lang="en-US" sz="2000" dirty="0">
                <a:latin typeface="Times New Roman" panose="02020603050405020304" pitchFamily="18" charset="0"/>
                <a:cs typeface="Times New Roman" panose="02020603050405020304" pitchFamily="18" charset="0"/>
              </a:rPr>
              <a:t> algorithm, </a:t>
            </a:r>
            <a:r>
              <a:rPr lang="en-US" sz="2000" b="1" dirty="0">
                <a:latin typeface="Times New Roman" panose="02020603050405020304" pitchFamily="18" charset="0"/>
                <a:cs typeface="Times New Roman" panose="02020603050405020304" pitchFamily="18" charset="0"/>
              </a:rPr>
              <a:t>support</a:t>
            </a:r>
            <a:r>
              <a:rPr lang="en-US" sz="2000" dirty="0">
                <a:latin typeface="Times New Roman" panose="02020603050405020304" pitchFamily="18" charset="0"/>
                <a:cs typeface="Times New Roman" panose="02020603050405020304" pitchFamily="18" charset="0"/>
              </a:rPr>
              <a:t> measures how often an item or itemset appears in the dataset as a percentage of all transactions.</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r>
              <a:rPr lang="en-US" sz="2000" b="1" dirty="0">
                <a:effectLst/>
                <a:latin typeface="Times New Roman" panose="02020603050405020304" pitchFamily="18" charset="0"/>
                <a:ea typeface="Times New Roman" panose="02020603050405020304" pitchFamily="18" charset="0"/>
              </a:rPr>
              <a:t>Formula</a:t>
            </a:r>
            <a:r>
              <a:rPr lang="en-US" sz="2000" b="0" dirty="0">
                <a:effectLst/>
                <a:latin typeface="Times New Roman" panose="02020603050405020304" pitchFamily="18" charset="0"/>
                <a:ea typeface="Times New Roman" panose="02020603050405020304" pitchFamily="18" charset="0"/>
              </a:rPr>
              <a:t>:</a:t>
            </a:r>
            <a:endParaRPr lang="en-US" sz="2000" b="1" dirty="0">
              <a:effectLst/>
              <a:latin typeface="Times New Roman" panose="02020603050405020304" pitchFamily="18" charset="0"/>
              <a:ea typeface="Times New Roman" panose="02020603050405020304" pitchFamily="18" charset="0"/>
            </a:endParaRPr>
          </a:p>
          <a:p>
            <a:pPr marL="114300" indent="0">
              <a:buNone/>
            </a:pPr>
            <a:endParaRPr lang="en-IN" sz="1800" dirty="0"/>
          </a:p>
          <a:p>
            <a:pPr marL="114300" indent="0">
              <a:buNone/>
            </a:pPr>
            <a:endParaRPr lang="en-IN" sz="1800" dirty="0"/>
          </a:p>
          <a:p>
            <a:pPr marL="114300" indent="0">
              <a:buNone/>
            </a:pPr>
            <a:endParaRPr lang="en-IN" sz="1800" dirty="0"/>
          </a:p>
          <a:p>
            <a:pPr marL="114300" indent="0">
              <a:buNone/>
            </a:pPr>
            <a:endParaRPr lang="en-IN" sz="1800" dirty="0"/>
          </a:p>
          <a:p>
            <a:pPr marL="114300" indent="0">
              <a:buNone/>
            </a:pPr>
            <a:r>
              <a:rPr lang="en-US" sz="2000" b="1" dirty="0">
                <a:effectLst/>
                <a:latin typeface="Times New Roman" panose="02020603050405020304" pitchFamily="18" charset="0"/>
                <a:ea typeface="Times New Roman" panose="02020603050405020304" pitchFamily="18" charset="0"/>
              </a:rPr>
              <a:t>Purpose</a:t>
            </a:r>
            <a:r>
              <a:rPr lang="en-US"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114300" indent="0">
              <a:buNone/>
            </a:pPr>
            <a:r>
              <a:rPr lang="en-US" sz="2000" dirty="0">
                <a:effectLst/>
                <a:latin typeface="Times New Roman" panose="02020603050405020304" pitchFamily="18" charset="0"/>
                <a:ea typeface="Times New Roman" panose="02020603050405020304" pitchFamily="18" charset="0"/>
              </a:rPr>
              <a:t>Support helps identify which </a:t>
            </a:r>
            <a:r>
              <a:rPr lang="en-US" sz="2000" dirty="0" err="1">
                <a:effectLst/>
                <a:latin typeface="Times New Roman" panose="02020603050405020304" pitchFamily="18" charset="0"/>
                <a:ea typeface="Times New Roman" panose="02020603050405020304" pitchFamily="18" charset="0"/>
              </a:rPr>
              <a:t>itemsets</a:t>
            </a:r>
            <a:r>
              <a:rPr lang="en-US" sz="2000" dirty="0">
                <a:effectLst/>
                <a:latin typeface="Times New Roman" panose="02020603050405020304" pitchFamily="18" charset="0"/>
                <a:ea typeface="Times New Roman" panose="02020603050405020304" pitchFamily="18" charset="0"/>
              </a:rPr>
              <a:t> are common enough to consider for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rule generation. A higher support value means the itemset appears frequently in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transactions.</a:t>
            </a:r>
            <a:r>
              <a:rPr lang="en-US" sz="1200" dirty="0"/>
              <a:t> </a:t>
            </a:r>
            <a:r>
              <a:rPr lang="en-US" sz="2000" dirty="0">
                <a:latin typeface="Times New Roman" panose="02020603050405020304" pitchFamily="18" charset="0"/>
                <a:cs typeface="Times New Roman" panose="02020603050405020304" pitchFamily="18" charset="0"/>
              </a:rPr>
              <a:t>It helps identify frequent </a:t>
            </a:r>
            <a:r>
              <a:rPr lang="en-US" sz="2000" dirty="0" err="1">
                <a:latin typeface="Times New Roman" panose="02020603050405020304" pitchFamily="18" charset="0"/>
                <a:cs typeface="Times New Roman" panose="02020603050405020304" pitchFamily="18" charset="0"/>
              </a:rPr>
              <a:t>itemsets</a:t>
            </a:r>
            <a:r>
              <a:rPr lang="en-US" sz="2000" dirty="0">
                <a:latin typeface="Times New Roman" panose="02020603050405020304" pitchFamily="18" charset="0"/>
                <a:cs typeface="Times New Roman" panose="02020603050405020304" pitchFamily="18" charset="0"/>
              </a:rPr>
              <a:t> by filtering out items that appear too rarely to be useful.</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10" name="image6.png"/>
          <p:cNvPicPr>
            <a:picLocks noChangeAspect="1"/>
          </p:cNvPicPr>
          <p:nvPr/>
        </p:nvPicPr>
        <p:blipFill>
          <a:blip r:embed="rId1" cstate="print"/>
          <a:stretch>
            <a:fillRect/>
          </a:stretch>
        </p:blipFill>
        <p:spPr>
          <a:xfrm>
            <a:off x="3133795" y="3132569"/>
            <a:ext cx="5924411" cy="5928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Example for Support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endParaRPr lang="en-IN" sz="18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7" name="Picture 6"/>
          <p:cNvPicPr>
            <a:picLocks noChangeAspect="1"/>
          </p:cNvPicPr>
          <p:nvPr/>
        </p:nvPicPr>
        <p:blipFill>
          <a:blip r:embed="rId1"/>
          <a:stretch>
            <a:fillRect/>
          </a:stretch>
        </p:blipFill>
        <p:spPr>
          <a:xfrm>
            <a:off x="755652" y="1746251"/>
            <a:ext cx="10678582" cy="4267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Confidence Formula</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2000" b="1" dirty="0">
                <a:effectLst/>
                <a:latin typeface="Times New Roman" panose="02020603050405020304" pitchFamily="18" charset="0"/>
                <a:ea typeface="Times New Roman" panose="02020603050405020304" pitchFamily="18" charset="0"/>
              </a:rPr>
              <a:t>Definition</a:t>
            </a:r>
            <a:r>
              <a:rPr lang="en-US" sz="2000" dirty="0">
                <a:effectLst/>
                <a:latin typeface="Times New Roman" panose="02020603050405020304" pitchFamily="18" charset="0"/>
                <a:ea typeface="Times New Roman" panose="02020603050405020304" pitchFamily="18" charset="0"/>
              </a:rPr>
              <a:t>:</a:t>
            </a:r>
            <a:r>
              <a:rPr lang="en-US" sz="2000" spc="20" dirty="0">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a:t>
            </a:r>
            <a:r>
              <a:rPr lang="en-US" sz="2000" dirty="0" err="1">
                <a:latin typeface="Times New Roman" panose="02020603050405020304" pitchFamily="18" charset="0"/>
                <a:cs typeface="Times New Roman" panose="02020603050405020304" pitchFamily="18" charset="0"/>
              </a:rPr>
              <a:t>Apriori</a:t>
            </a:r>
            <a:r>
              <a:rPr lang="en-US" sz="2000" dirty="0">
                <a:latin typeface="Times New Roman" panose="02020603050405020304" pitchFamily="18" charset="0"/>
                <a:cs typeface="Times New Roman" panose="02020603050405020304" pitchFamily="18" charset="0"/>
              </a:rPr>
              <a:t> algorithm, </a:t>
            </a:r>
            <a:r>
              <a:rPr lang="en-US" sz="2000" b="1" dirty="0">
                <a:latin typeface="Times New Roman" panose="02020603050405020304" pitchFamily="18" charset="0"/>
                <a:cs typeface="Times New Roman" panose="02020603050405020304" pitchFamily="18" charset="0"/>
              </a:rPr>
              <a:t>confidence</a:t>
            </a:r>
            <a:r>
              <a:rPr lang="en-US" sz="2000" dirty="0">
                <a:latin typeface="Times New Roman" panose="02020603050405020304" pitchFamily="18" charset="0"/>
                <a:cs typeface="Times New Roman" panose="02020603050405020304" pitchFamily="18" charset="0"/>
              </a:rPr>
              <a:t> measures how often items in a rule are bought together. It is the likelihood that a transaction containing one itemset (the antecedent) also contains another itemset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US" sz="2000" dirty="0">
              <a:effectLst/>
              <a:latin typeface="Times New Roman" panose="02020603050405020304" pitchFamily="18" charset="0"/>
              <a:ea typeface="Times New Roman" panose="02020603050405020304" pitchFamily="18" charset="0"/>
            </a:endParaRPr>
          </a:p>
          <a:p>
            <a:pPr marL="114300" indent="0">
              <a:buNone/>
            </a:pPr>
            <a:r>
              <a:rPr lang="en-US" sz="2000" b="1" dirty="0">
                <a:effectLst/>
                <a:latin typeface="Times New Roman" panose="02020603050405020304" pitchFamily="18" charset="0"/>
                <a:ea typeface="Times New Roman" panose="02020603050405020304" pitchFamily="18" charset="0"/>
              </a:rPr>
              <a:t>Formula</a:t>
            </a:r>
            <a:r>
              <a:rPr lang="en-US" sz="2000" b="0" dirty="0">
                <a:effectLst/>
                <a:latin typeface="Times New Roman" panose="02020603050405020304" pitchFamily="18" charset="0"/>
                <a:ea typeface="Times New Roman" panose="02020603050405020304" pitchFamily="18" charset="0"/>
              </a:rPr>
              <a:t>:</a:t>
            </a:r>
            <a:endParaRPr lang="en-US" sz="2000" b="1" dirty="0">
              <a:effectLst/>
              <a:latin typeface="Times New Roman" panose="02020603050405020304" pitchFamily="18" charset="0"/>
              <a:ea typeface="Times New Roman" panose="02020603050405020304" pitchFamily="18" charset="0"/>
            </a:endParaRPr>
          </a:p>
          <a:p>
            <a:pPr marL="114300" indent="0">
              <a:buNone/>
            </a:pPr>
            <a:endParaRPr lang="en-IN" sz="1800" dirty="0"/>
          </a:p>
          <a:p>
            <a:pPr marL="114300" indent="0">
              <a:buNone/>
            </a:pPr>
            <a:endParaRPr lang="en-IN" sz="1800" dirty="0"/>
          </a:p>
          <a:p>
            <a:pPr marL="114300" indent="0">
              <a:buNone/>
            </a:pPr>
            <a:endParaRPr lang="en-IN" sz="1800" dirty="0"/>
          </a:p>
          <a:p>
            <a:pPr marL="114300" indent="0">
              <a:buNone/>
            </a:pPr>
            <a:endParaRPr lang="en-IN" sz="1800" dirty="0"/>
          </a:p>
          <a:p>
            <a:pPr marL="114300" indent="0">
              <a:buNone/>
            </a:pPr>
            <a:r>
              <a:rPr lang="en-US" sz="2000" b="1" dirty="0">
                <a:effectLst/>
                <a:latin typeface="Times New Roman" panose="02020603050405020304" pitchFamily="18" charset="0"/>
                <a:ea typeface="Times New Roman" panose="02020603050405020304" pitchFamily="18" charset="0"/>
              </a:rPr>
              <a:t>Purpose</a:t>
            </a:r>
            <a:r>
              <a:rPr lang="en-US"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114300" indent="0">
              <a:buNone/>
            </a:pPr>
            <a:r>
              <a:rPr lang="en-US" sz="2000" dirty="0">
                <a:latin typeface="Times New Roman" panose="02020603050405020304" pitchFamily="18" charset="0"/>
                <a:cs typeface="Times New Roman" panose="02020603050405020304" pitchFamily="18" charset="0"/>
              </a:rPr>
              <a:t>Confidence evaluates the strength of an association rule, helping to find strong relationships between items. High confidence means that the rule is likely to be valid.</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6" name="image7.png"/>
          <p:cNvPicPr>
            <a:picLocks noChangeAspect="1"/>
          </p:cNvPicPr>
          <p:nvPr/>
        </p:nvPicPr>
        <p:blipFill>
          <a:blip r:embed="rId1" cstate="print"/>
          <a:stretch>
            <a:fillRect/>
          </a:stretch>
        </p:blipFill>
        <p:spPr>
          <a:xfrm>
            <a:off x="3632279" y="3520320"/>
            <a:ext cx="4774705" cy="7317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Example for Confidence</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9" name="Picture 8"/>
          <p:cNvPicPr>
            <a:picLocks noChangeAspect="1"/>
          </p:cNvPicPr>
          <p:nvPr/>
        </p:nvPicPr>
        <p:blipFill>
          <a:blip r:embed="rId1"/>
          <a:stretch>
            <a:fillRect/>
          </a:stretch>
        </p:blipFill>
        <p:spPr>
          <a:xfrm>
            <a:off x="755651" y="1746251"/>
            <a:ext cx="10678581" cy="429972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Lift Formula</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2000" b="1" dirty="0">
                <a:effectLst/>
                <a:latin typeface="Times New Roman" panose="02020603050405020304" pitchFamily="18" charset="0"/>
                <a:ea typeface="Times New Roman" panose="02020603050405020304" pitchFamily="18" charset="0"/>
              </a:rPr>
              <a:t>Definition: </a:t>
            </a:r>
            <a:r>
              <a:rPr lang="en-US" sz="2000" dirty="0">
                <a:latin typeface="Times New Roman" panose="02020603050405020304" pitchFamily="18" charset="0"/>
                <a:cs typeface="Times New Roman" panose="02020603050405020304" pitchFamily="18" charset="0"/>
              </a:rPr>
              <a:t>In the </a:t>
            </a:r>
            <a:r>
              <a:rPr lang="en-US" sz="2000" dirty="0" err="1">
                <a:latin typeface="Times New Roman" panose="02020603050405020304" pitchFamily="18" charset="0"/>
                <a:cs typeface="Times New Roman" panose="02020603050405020304" pitchFamily="18" charset="0"/>
              </a:rPr>
              <a:t>Apriori</a:t>
            </a:r>
            <a:r>
              <a:rPr lang="en-US" sz="2000" dirty="0">
                <a:latin typeface="Times New Roman" panose="02020603050405020304" pitchFamily="18" charset="0"/>
                <a:cs typeface="Times New Roman" panose="02020603050405020304" pitchFamily="18" charset="0"/>
              </a:rPr>
              <a:t> algorithm, </a:t>
            </a:r>
            <a:r>
              <a:rPr lang="en-US" sz="2000" b="1" dirty="0">
                <a:latin typeface="Times New Roman" panose="02020603050405020304" pitchFamily="18" charset="0"/>
                <a:cs typeface="Times New Roman" panose="02020603050405020304" pitchFamily="18" charset="0"/>
              </a:rPr>
              <a:t>lift</a:t>
            </a:r>
            <a:r>
              <a:rPr lang="en-US" sz="2000" dirty="0">
                <a:latin typeface="Times New Roman" panose="02020603050405020304" pitchFamily="18" charset="0"/>
                <a:cs typeface="Times New Roman" panose="02020603050405020304" pitchFamily="18" charset="0"/>
              </a:rPr>
              <a:t> measures the strength of an association rule compared to the expected co-occurrence of items if they were independent. It tells us how much more likely the items in the rule are to appear together than by random chance.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US" sz="2000" dirty="0">
              <a:effectLst/>
              <a:latin typeface="Times New Roman" panose="02020603050405020304" pitchFamily="18" charset="0"/>
              <a:ea typeface="Times New Roman" panose="02020603050405020304" pitchFamily="18" charset="0"/>
            </a:endParaRPr>
          </a:p>
          <a:p>
            <a:pPr marL="114300" indent="0">
              <a:buNone/>
            </a:pPr>
            <a:r>
              <a:rPr lang="en-US" sz="2000" b="1" dirty="0">
                <a:effectLst/>
                <a:latin typeface="Times New Roman" panose="02020603050405020304" pitchFamily="18" charset="0"/>
                <a:ea typeface="Times New Roman" panose="02020603050405020304" pitchFamily="18" charset="0"/>
              </a:rPr>
              <a:t>Formula</a:t>
            </a:r>
            <a:r>
              <a:rPr lang="en-US" sz="2000" b="0" dirty="0">
                <a:effectLst/>
                <a:latin typeface="Times New Roman" panose="02020603050405020304" pitchFamily="18" charset="0"/>
                <a:ea typeface="Times New Roman" panose="02020603050405020304" pitchFamily="18" charset="0"/>
              </a:rPr>
              <a:t>:</a:t>
            </a:r>
            <a:endParaRPr lang="en-US" sz="2000" b="1" dirty="0">
              <a:effectLst/>
              <a:latin typeface="Times New Roman" panose="02020603050405020304" pitchFamily="18" charset="0"/>
              <a:ea typeface="Times New Roman" panose="02020603050405020304" pitchFamily="18" charset="0"/>
            </a:endParaRPr>
          </a:p>
          <a:p>
            <a:pPr marL="114300" indent="0">
              <a:buNone/>
            </a:pPr>
            <a:endParaRPr lang="en-IN" sz="1800" dirty="0"/>
          </a:p>
          <a:p>
            <a:pPr marL="114300" indent="0">
              <a:buNone/>
            </a:pPr>
            <a:endParaRPr lang="en-IN" sz="1800" dirty="0"/>
          </a:p>
          <a:p>
            <a:pPr marL="114300" indent="0">
              <a:buNone/>
            </a:pPr>
            <a:endParaRPr lang="en-IN" sz="1800" dirty="0"/>
          </a:p>
          <a:p>
            <a:pPr marL="114300" indent="0">
              <a:buNone/>
            </a:pPr>
            <a:endParaRPr lang="en-IN" sz="1800" dirty="0"/>
          </a:p>
          <a:p>
            <a:pPr marL="114300" indent="0">
              <a:buNone/>
            </a:pPr>
            <a:r>
              <a:rPr lang="en-US" sz="2000" b="1" dirty="0">
                <a:effectLst/>
                <a:latin typeface="Times New Roman" panose="02020603050405020304" pitchFamily="18" charset="0"/>
                <a:ea typeface="Times New Roman" panose="02020603050405020304" pitchFamily="18" charset="0"/>
              </a:rPr>
              <a:t>Purpose</a:t>
            </a:r>
            <a:r>
              <a:rPr lang="en-US"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114300" indent="0">
              <a:buNone/>
            </a:pPr>
            <a:r>
              <a:rPr lang="en-US" sz="1800" dirty="0">
                <a:effectLst/>
                <a:latin typeface="Times New Roman" panose="02020603050405020304" pitchFamily="18" charset="0"/>
                <a:ea typeface="Times New Roman" panose="02020603050405020304" pitchFamily="18" charset="0"/>
              </a:rPr>
              <a:t>Lift</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indicates</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whether</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presence</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item</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X</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increases</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likelihood</a:t>
            </a:r>
            <a:r>
              <a:rPr lang="en-US" sz="1800" spc="1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purchasing</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item</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Y.</a:t>
            </a:r>
            <a:endParaRPr lang="en-US" sz="1800" dirty="0">
              <a:effectLst/>
              <a:latin typeface="Times New Roman" panose="02020603050405020304" pitchFamily="18" charset="0"/>
              <a:ea typeface="Times New Roman" panose="02020603050405020304" pitchFamily="18" charset="0"/>
            </a:endParaRPr>
          </a:p>
          <a:p>
            <a:pPr marL="114300" indent="0">
              <a:buNone/>
            </a:pP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7" name="image8.png"/>
          <p:cNvPicPr>
            <a:picLocks noChangeAspect="1"/>
          </p:cNvPicPr>
          <p:nvPr/>
        </p:nvPicPr>
        <p:blipFill>
          <a:blip r:embed="rId1" cstate="print"/>
          <a:stretch>
            <a:fillRect/>
          </a:stretch>
        </p:blipFill>
        <p:spPr>
          <a:xfrm>
            <a:off x="4297699" y="3640182"/>
            <a:ext cx="3208929" cy="7358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Example for Lift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9" name="Picture 8"/>
          <p:cNvPicPr>
            <a:picLocks noChangeAspect="1"/>
          </p:cNvPicPr>
          <p:nvPr/>
        </p:nvPicPr>
        <p:blipFill>
          <a:blip r:embed="rId1"/>
          <a:stretch>
            <a:fillRect/>
          </a:stretch>
        </p:blipFill>
        <p:spPr>
          <a:xfrm>
            <a:off x="755651" y="1746250"/>
            <a:ext cx="10668000" cy="42672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Formula – Excel Sheet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9" name="Picture 8"/>
          <p:cNvPicPr>
            <a:picLocks noChangeAspect="1"/>
          </p:cNvPicPr>
          <p:nvPr/>
        </p:nvPicPr>
        <p:blipFill>
          <a:blip r:embed="rId1"/>
          <a:srcRect/>
          <a:stretch>
            <a:fillRect/>
          </a:stretch>
        </p:blipFill>
        <p:spPr>
          <a:xfrm>
            <a:off x="3762386" y="1986116"/>
            <a:ext cx="4654530" cy="403368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Formula – Excel Sheet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9" name="Picture 8"/>
          <p:cNvPicPr>
            <a:picLocks noChangeAspect="1"/>
          </p:cNvPicPr>
          <p:nvPr/>
        </p:nvPicPr>
        <p:blipFill>
          <a:blip r:embed="rId1"/>
          <a:srcRect/>
          <a:stretch>
            <a:fillRect/>
          </a:stretch>
        </p:blipFill>
        <p:spPr>
          <a:xfrm>
            <a:off x="812800" y="2300749"/>
            <a:ext cx="10094130" cy="268420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Formula – Excel Sheet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9" name="Picture 8"/>
          <p:cNvPicPr>
            <a:picLocks noChangeAspect="1"/>
          </p:cNvPicPr>
          <p:nvPr/>
        </p:nvPicPr>
        <p:blipFill>
          <a:blip r:embed="rId1"/>
          <a:srcRect/>
          <a:stretch>
            <a:fillRect/>
          </a:stretch>
        </p:blipFill>
        <p:spPr>
          <a:xfrm>
            <a:off x="930166" y="2644878"/>
            <a:ext cx="10449034" cy="189234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Formula – Excel Sheet</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2000" dirty="0">
                <a:effectLst/>
                <a:latin typeface="Times New Roman" panose="02020603050405020304" pitchFamily="18"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8" name="TextBox 7"/>
          <p:cNvSpPr txBox="1"/>
          <p:nvPr/>
        </p:nvSpPr>
        <p:spPr>
          <a:xfrm>
            <a:off x="2854164" y="6245225"/>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pic>
        <p:nvPicPr>
          <p:cNvPr id="9" name="Picture 8"/>
          <p:cNvPicPr>
            <a:picLocks noChangeAspect="1"/>
          </p:cNvPicPr>
          <p:nvPr/>
        </p:nvPicPr>
        <p:blipFill>
          <a:blip r:embed="rId1"/>
          <a:srcRect/>
          <a:stretch>
            <a:fillRect/>
          </a:stretch>
        </p:blipFill>
        <p:spPr>
          <a:xfrm>
            <a:off x="1022555" y="2169381"/>
            <a:ext cx="9982506" cy="32678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766233" y="304801"/>
            <a:ext cx="10668000" cy="12160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Abstract</a:t>
            </a:r>
            <a:endParaRPr sz="2800" dirty="0"/>
          </a:p>
        </p:txBody>
      </p:sp>
      <p:sp>
        <p:nvSpPr>
          <p:cNvPr id="121" name="Google Shape;121;p4"/>
          <p:cNvSpPr txBox="1">
            <a:spLocks noGrp="1"/>
          </p:cNvSpPr>
          <p:nvPr>
            <p:ph type="body" idx="1"/>
          </p:nvPr>
        </p:nvSpPr>
        <p:spPr>
          <a:xfrm>
            <a:off x="703962" y="1418303"/>
            <a:ext cx="10668000" cy="426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lang="en-US" sz="2400" dirty="0">
              <a:solidFill>
                <a:srgbClr val="000000"/>
              </a:solidFill>
            </a:endParaRPr>
          </a:p>
          <a:p>
            <a:pPr marL="0" marR="0" lvl="0" indent="0" algn="l" rtl="0">
              <a:lnSpc>
                <a:spcPct val="100000"/>
              </a:lnSpc>
              <a:spcBef>
                <a:spcPts val="0"/>
              </a:spcBef>
              <a:spcAft>
                <a:spcPts val="0"/>
              </a:spcAft>
              <a:buNone/>
            </a:pPr>
            <a:r>
              <a:rPr lang="en-US" sz="2400" dirty="0">
                <a:solidFill>
                  <a:srgbClr val="000000"/>
                </a:solidFill>
              </a:rPr>
              <a:t>Optimizing shelf space utilization in a grocery chain requires a strategic approach grounded in the analysis of sales data and customer shopping patterns. aims to enhance product placement by leveraging insights from product performance and consumer personas. the goal is to improve the accessibility and availability of high-demand items, increase sales, reduce stockouts, and ensure efficient inventory turnover. The outcomes of this analysis will offer actionable strategies for more effective analysis and inventory practices within the grocery chain.</a:t>
            </a:r>
            <a:br>
              <a:rPr lang="en-US"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dirty="0">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dirty="0"/>
          </a:p>
        </p:txBody>
      </p:sp>
      <p:sp>
        <p:nvSpPr>
          <p:cNvPr id="122" name="Google Shape;122;p4"/>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23" name="Google Shape;123;p4"/>
          <p:cNvSpPr txBox="1">
            <a:spLocks noGrp="1"/>
          </p:cNvSpPr>
          <p:nvPr>
            <p:ph type="ftr" idx="11"/>
          </p:nvPr>
        </p:nvSpPr>
        <p:spPr>
          <a:xfrm>
            <a:off x="3706761" y="6245225"/>
            <a:ext cx="4319639"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24" name="Google Shape;124;p4"/>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Conclusion</a:t>
            </a:r>
            <a:endParaRPr lang="en-IN" sz="3200" b="1" dirty="0">
              <a:solidFill>
                <a:srgbClr val="FF0000"/>
              </a:solidFill>
            </a:endParaRPr>
          </a:p>
        </p:txBody>
      </p:sp>
      <p:sp>
        <p:nvSpPr>
          <p:cNvPr id="3" name="Text Placeholder 2"/>
          <p:cNvSpPr>
            <a:spLocks noGrp="1"/>
          </p:cNvSpPr>
          <p:nvPr>
            <p:ph type="body" idx="1"/>
          </p:nvPr>
        </p:nvSpPr>
        <p:spPr/>
        <p:txBody>
          <a:bodyPr/>
          <a:lstStyle/>
          <a:p>
            <a:pPr marL="114300" indent="0">
              <a:buNone/>
            </a:pPr>
            <a:r>
              <a:rPr lang="en-US" sz="2400" dirty="0"/>
              <a:t>By analyzing sales data and customer shopping patterns, the grocery chain can optimize shelf space utilization to enhance product placement and improve inventory management. Strategic positioning of high-demand items can increase visibility and drive sales, while efficient inventory management minimizes stockouts and reduces overstock. These actions lead to better customer satisfaction, reduced waste, and increased profitability, providing a competitive advantage in the retail market.</a:t>
            </a: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Google Shape;112;p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7" name="TextBox 6"/>
          <p:cNvSpPr txBox="1"/>
          <p:nvPr/>
        </p:nvSpPr>
        <p:spPr>
          <a:xfrm>
            <a:off x="3156155" y="6245422"/>
            <a:ext cx="6096000" cy="276999"/>
          </a:xfrm>
          <a:prstGeom prst="rect">
            <a:avLst/>
          </a:prstGeom>
          <a:noFill/>
        </p:spPr>
        <p:txBody>
          <a:bodyPr wrap="square">
            <a:spAutoFit/>
          </a:bodyPr>
          <a:lstStyle/>
          <a:p>
            <a:pPr marL="0" lvl="0" indent="0" algn="ctr" rtl="0">
              <a:spcBef>
                <a:spcPts val="0"/>
              </a:spcBef>
              <a:spcAft>
                <a:spcPts val="0"/>
              </a:spcAft>
              <a:buNone/>
            </a:pPr>
            <a:r>
              <a:rPr lang="en-US" sz="1200" dirty="0">
                <a:latin typeface="Verdana" panose="020B0604030504040204" pitchFamily="34" charset="0"/>
                <a:ea typeface="Verdana" panose="020B0604030504040204" pitchFamily="34" charset="0"/>
              </a:rPr>
              <a:t>Department of Artificial Intelligence and Data Science</a:t>
            </a:r>
            <a:endParaRPr lang="en-US" sz="1200" dirty="0">
              <a:latin typeface="Verdana" panose="020B0604030504040204" pitchFamily="34" charset="0"/>
              <a:ea typeface="Verdana" panose="020B060403050404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766233" y="30480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References</a:t>
            </a:r>
            <a:endParaRPr sz="3200" b="1">
              <a:solidFill>
                <a:srgbClr val="FF0000"/>
              </a:solidFill>
            </a:endParaRPr>
          </a:p>
        </p:txBody>
      </p:sp>
      <p:sp>
        <p:nvSpPr>
          <p:cNvPr id="194" name="Google Shape;194;p12"/>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57200" lvl="0" indent="-349250" algn="l" rtl="0">
              <a:lnSpc>
                <a:spcPct val="115000"/>
              </a:lnSpc>
              <a:spcBef>
                <a:spcPts val="0"/>
              </a:spcBef>
              <a:spcAft>
                <a:spcPts val="0"/>
              </a:spcAft>
              <a:buSzPts val="1900"/>
              <a:buChar char="□"/>
            </a:pPr>
            <a:r>
              <a:rPr lang="en-US" sz="1900" dirty="0">
                <a:solidFill>
                  <a:srgbClr val="CC0000"/>
                </a:solidFill>
              </a:rPr>
              <a:t> </a:t>
            </a:r>
            <a:r>
              <a:rPr lang="en-US" sz="1900" dirty="0"/>
              <a:t>S. P. Parikh, S. S. </a:t>
            </a:r>
            <a:r>
              <a:rPr lang="en-US" sz="1900" dirty="0" err="1"/>
              <a:t>Dedhia</a:t>
            </a:r>
            <a:r>
              <a:rPr lang="en-US" sz="1900" dirty="0"/>
              <a:t>, and K. V. </a:t>
            </a:r>
            <a:r>
              <a:rPr lang="en-US" sz="1900" dirty="0" err="1"/>
              <a:t>Padole</a:t>
            </a:r>
            <a:r>
              <a:rPr lang="en-US" sz="1900" dirty="0"/>
              <a:t>, "Market Basket Analysis Using Association Rule Mining," </a:t>
            </a:r>
            <a:r>
              <a:rPr lang="en-US" sz="1900" i="1" dirty="0"/>
              <a:t>International Journal of Computer Science and Information Technologies</a:t>
            </a:r>
            <a:r>
              <a:rPr lang="en-US" sz="1900" dirty="0"/>
              <a:t>, vol. 6, no. 2, pp. 1958-1961, 2015.</a:t>
            </a:r>
            <a:endParaRPr sz="1900" dirty="0"/>
          </a:p>
          <a:p>
            <a:pPr marL="457200" lvl="0" indent="-349250" algn="l" rtl="0">
              <a:lnSpc>
                <a:spcPct val="115000"/>
              </a:lnSpc>
              <a:spcBef>
                <a:spcPts val="0"/>
              </a:spcBef>
              <a:spcAft>
                <a:spcPts val="0"/>
              </a:spcAft>
              <a:buSzPts val="1900"/>
              <a:buChar char="□"/>
            </a:pPr>
            <a:r>
              <a:rPr lang="en-US" sz="1900" dirty="0">
                <a:solidFill>
                  <a:srgbClr val="CC0000"/>
                </a:solidFill>
              </a:rPr>
              <a:t> </a:t>
            </a:r>
            <a:r>
              <a:rPr lang="en-US" sz="1900" dirty="0"/>
              <a:t>V. Venkatesan and K. V. N. Sunitha, "Market Basket Analysis for a Supermarket based on Frequent Itemset Mining," in </a:t>
            </a:r>
            <a:r>
              <a:rPr lang="en-US" sz="1900" i="1" dirty="0"/>
              <a:t>Proceedings of the International Conference on Data Science and Engineering (ICDSE)</a:t>
            </a:r>
            <a:r>
              <a:rPr lang="en-US" sz="1900" dirty="0"/>
              <a:t>, Cochin, India, 2012, pp. 14-17.</a:t>
            </a:r>
            <a:endParaRPr sz="1900" dirty="0"/>
          </a:p>
          <a:p>
            <a:pPr marL="457200" lvl="0" indent="-349250" algn="l" rtl="0">
              <a:lnSpc>
                <a:spcPct val="115000"/>
              </a:lnSpc>
              <a:spcBef>
                <a:spcPts val="0"/>
              </a:spcBef>
              <a:spcAft>
                <a:spcPts val="0"/>
              </a:spcAft>
              <a:buSzPts val="1900"/>
              <a:buChar char="□"/>
            </a:pPr>
            <a:r>
              <a:rPr lang="en-US" sz="1900" dirty="0"/>
              <a:t>S.-H. Huang, C.-Y. Tsai, and C.-C. Lo, "A Multi-Data Mining Approach for Shelf Space Optimization Considering Customer </a:t>
            </a:r>
            <a:r>
              <a:rPr lang="en-US" sz="1900" dirty="0" err="1"/>
              <a:t>Behaviour</a:t>
            </a:r>
            <a:r>
              <a:rPr lang="en-US" sz="1900" dirty="0"/>
              <a:t>," </a:t>
            </a:r>
            <a:r>
              <a:rPr lang="en-US" sz="1900" i="1" dirty="0"/>
              <a:t>International Conference on Data Science and Advanced Analytics (DSAA)</a:t>
            </a:r>
            <a:r>
              <a:rPr lang="en-US" sz="1900" dirty="0"/>
              <a:t>, 2014, pp. 1-8.</a:t>
            </a:r>
            <a:endParaRPr sz="1900" dirty="0"/>
          </a:p>
          <a:p>
            <a:pPr marL="457200" lvl="0" indent="-349250" algn="l" rtl="0">
              <a:lnSpc>
                <a:spcPct val="115000"/>
              </a:lnSpc>
              <a:spcBef>
                <a:spcPts val="0"/>
              </a:spcBef>
              <a:spcAft>
                <a:spcPts val="0"/>
              </a:spcAft>
              <a:buSzPts val="1900"/>
              <a:buChar char="□"/>
            </a:pPr>
            <a:r>
              <a:rPr lang="en-US" sz="1900" dirty="0"/>
              <a:t>Thomas, J. A., &amp; George, S. "Application of </a:t>
            </a:r>
            <a:r>
              <a:rPr lang="en-US" sz="1900" dirty="0" err="1"/>
              <a:t>Apriori</a:t>
            </a:r>
            <a:r>
              <a:rPr lang="en-US" sz="1900" dirty="0"/>
              <a:t> Algorithm in Supermarket Shelf Space Optimization." </a:t>
            </a:r>
            <a:r>
              <a:rPr lang="en-US" sz="1900" i="1" dirty="0"/>
              <a:t>Proc. IEEE International Conference on Intelligent Computing and Control (I2C2)</a:t>
            </a:r>
            <a:r>
              <a:rPr lang="en-US" sz="1900" dirty="0"/>
              <a:t>, 2017.</a:t>
            </a:r>
            <a:endParaRPr sz="1900" dirty="0"/>
          </a:p>
          <a:p>
            <a:pPr marL="469900" lvl="0" indent="-279400" algn="l" rtl="0">
              <a:spcBef>
                <a:spcPts val="0"/>
              </a:spcBef>
              <a:spcAft>
                <a:spcPts val="0"/>
              </a:spcAft>
              <a:buSzPts val="3000"/>
              <a:buNone/>
            </a:pPr>
            <a:endParaRPr dirty="0"/>
          </a:p>
        </p:txBody>
      </p:sp>
      <p:sp>
        <p:nvSpPr>
          <p:cNvPr id="195" name="Google Shape;195;p12"/>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96" name="Google Shape;196;p12"/>
          <p:cNvSpPr txBox="1">
            <a:spLocks noGrp="1"/>
          </p:cNvSpPr>
          <p:nvPr>
            <p:ph type="ftr" idx="11"/>
          </p:nvPr>
        </p:nvSpPr>
        <p:spPr>
          <a:xfrm>
            <a:off x="3454400" y="6245225"/>
            <a:ext cx="45719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97" name="Google Shape;197;p12"/>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711200" y="3168074"/>
            <a:ext cx="10668000" cy="1216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a:solidFill>
                  <a:srgbClr val="FF0000"/>
                </a:solidFill>
              </a:rPr>
              <a:t>Thank You</a:t>
            </a:r>
            <a:endParaRPr lang="en-US" sz="4000" b="1">
              <a:solidFill>
                <a:srgbClr val="FF0000"/>
              </a:solidFill>
            </a:endParaRPr>
          </a:p>
        </p:txBody>
      </p:sp>
      <p:sp>
        <p:nvSpPr>
          <p:cNvPr id="203" name="Google Shape;203;p13"/>
          <p:cNvSpPr txBox="1">
            <a:spLocks noGrp="1"/>
          </p:cNvSpPr>
          <p:nvPr>
            <p:ph type="ftr" idx="11"/>
          </p:nvPr>
        </p:nvSpPr>
        <p:spPr>
          <a:xfrm>
            <a:off x="3454400" y="6245225"/>
            <a:ext cx="4571900" cy="4764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204" name="Google Shape;204;p13"/>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5" name="Google Shape;205;p13"/>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69533"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 </a:t>
            </a:r>
            <a:r>
              <a:rPr lang="en-US" sz="3200" b="1" dirty="0">
                <a:solidFill>
                  <a:srgbClr val="FF0000"/>
                </a:solidFill>
              </a:rPr>
              <a:t>Introduction and Overview of the Project</a:t>
            </a:r>
            <a:endParaRPr sz="3200" b="1" dirty="0">
              <a:solidFill>
                <a:srgbClr val="FF0000"/>
              </a:solidFill>
            </a:endParaRPr>
          </a:p>
        </p:txBody>
      </p:sp>
      <p:sp>
        <p:nvSpPr>
          <p:cNvPr id="130" name="Google Shape;130;p5"/>
          <p:cNvSpPr txBox="1">
            <a:spLocks noGrp="1"/>
          </p:cNvSpPr>
          <p:nvPr>
            <p:ph type="body" idx="1"/>
          </p:nvPr>
        </p:nvSpPr>
        <p:spPr>
          <a:xfrm>
            <a:off x="569533" y="1398639"/>
            <a:ext cx="10668000" cy="4267200"/>
          </a:xfrm>
          <a:prstGeom prst="rect">
            <a:avLst/>
          </a:prstGeom>
          <a:noFill/>
          <a:ln>
            <a:noFill/>
          </a:ln>
        </p:spPr>
        <p:txBody>
          <a:bodyPr spcFirstLastPara="1" wrap="square" lIns="91425" tIns="45700" rIns="91425" bIns="45700" anchor="t" anchorCtr="0">
            <a:noAutofit/>
          </a:bodyPr>
          <a:lstStyle/>
          <a:p>
            <a:pPr marL="12700" lvl="0" indent="0" algn="l" rtl="0">
              <a:lnSpc>
                <a:spcPct val="115000"/>
              </a:lnSpc>
              <a:spcBef>
                <a:spcPts val="0"/>
              </a:spcBef>
              <a:spcAft>
                <a:spcPts val="0"/>
              </a:spcAft>
              <a:buSzPts val="1100"/>
              <a:buNone/>
            </a:pPr>
            <a:endParaRPr sz="2400" dirty="0">
              <a:solidFill>
                <a:srgbClr val="CC0000"/>
              </a:solidFill>
              <a:latin typeface="Noto Sans Symbols"/>
              <a:ea typeface="Noto Sans Symbols"/>
              <a:cs typeface="Noto Sans Symbols"/>
              <a:sym typeface="Noto Sans Symbols"/>
            </a:endParaRPr>
          </a:p>
          <a:p>
            <a:pPr marL="457200" lvl="0" indent="-381000" algn="l" rtl="0">
              <a:lnSpc>
                <a:spcPct val="115000"/>
              </a:lnSpc>
              <a:spcBef>
                <a:spcPts val="0"/>
              </a:spcBef>
              <a:spcAft>
                <a:spcPts val="0"/>
              </a:spcAft>
              <a:buSzPts val="2400"/>
              <a:buChar char="□"/>
            </a:pPr>
            <a:r>
              <a:rPr lang="en-US" sz="2400" dirty="0"/>
              <a:t>Customer Behavior Analysis for Efficient Shelf Space Management is crucial for optimizing retail environments.</a:t>
            </a:r>
            <a:endParaRPr sz="2400" dirty="0"/>
          </a:p>
          <a:p>
            <a:pPr marL="457200" lvl="0" indent="-381000" algn="l" rtl="0">
              <a:lnSpc>
                <a:spcPct val="115000"/>
              </a:lnSpc>
              <a:spcBef>
                <a:spcPts val="0"/>
              </a:spcBef>
              <a:spcAft>
                <a:spcPts val="0"/>
              </a:spcAft>
              <a:buSzPts val="2400"/>
              <a:buChar char="□"/>
            </a:pPr>
            <a:r>
              <a:rPr lang="en-US" sz="2400" dirty="0"/>
              <a:t>Current methods often suffer from inaccurate data and inefficient analysis tools.</a:t>
            </a:r>
            <a:endParaRPr sz="2400" dirty="0"/>
          </a:p>
          <a:p>
            <a:pPr marL="457200" lvl="0" indent="-381000" algn="l" rtl="0">
              <a:lnSpc>
                <a:spcPct val="115000"/>
              </a:lnSpc>
              <a:spcBef>
                <a:spcPts val="0"/>
              </a:spcBef>
              <a:spcAft>
                <a:spcPts val="0"/>
              </a:spcAft>
              <a:buSzPts val="2400"/>
              <a:buChar char="□"/>
            </a:pPr>
            <a:r>
              <a:rPr lang="en-US" sz="2400" dirty="0"/>
              <a:t>Implement a system with advanced analytics and automated data collection and enable adjustments based on real-time customer behavior, maximizing sales potential.</a:t>
            </a:r>
            <a:endParaRPr sz="2400" dirty="0"/>
          </a:p>
          <a:p>
            <a:pPr marL="469900" lvl="0" indent="-279400" algn="l" rtl="0">
              <a:spcBef>
                <a:spcPts val="0"/>
              </a:spcBef>
              <a:spcAft>
                <a:spcPts val="0"/>
              </a:spcAft>
              <a:buSzPts val="3000"/>
              <a:buNone/>
            </a:pPr>
            <a:endParaRPr dirty="0"/>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32" name="Google Shape;132;p5"/>
          <p:cNvSpPr txBox="1">
            <a:spLocks noGrp="1"/>
          </p:cNvSpPr>
          <p:nvPr>
            <p:ph type="ftr" idx="11"/>
          </p:nvPr>
        </p:nvSpPr>
        <p:spPr>
          <a:xfrm>
            <a:off x="3637935" y="6245225"/>
            <a:ext cx="4388465"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569533"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 </a:t>
            </a:r>
            <a:r>
              <a:rPr lang="en-US" sz="3200" b="1" dirty="0">
                <a:solidFill>
                  <a:srgbClr val="FF0000"/>
                </a:solidFill>
              </a:rPr>
              <a:t>Literature Survey</a:t>
            </a:r>
            <a:endParaRPr sz="3200" b="1" dirty="0">
              <a:solidFill>
                <a:srgbClr val="FF0000"/>
              </a:solidFill>
            </a:endParaRPr>
          </a:p>
        </p:txBody>
      </p:sp>
      <p:sp>
        <p:nvSpPr>
          <p:cNvPr id="130" name="Google Shape;130;p5"/>
          <p:cNvSpPr txBox="1">
            <a:spLocks noGrp="1"/>
          </p:cNvSpPr>
          <p:nvPr>
            <p:ph type="body" idx="1"/>
          </p:nvPr>
        </p:nvSpPr>
        <p:spPr>
          <a:xfrm>
            <a:off x="498167" y="1605117"/>
            <a:ext cx="10668000" cy="4267200"/>
          </a:xfrm>
          <a:prstGeom prst="rect">
            <a:avLst/>
          </a:prstGeom>
          <a:noFill/>
          <a:ln>
            <a:noFill/>
          </a:ln>
        </p:spPr>
        <p:txBody>
          <a:bodyPr spcFirstLastPara="1" wrap="square" lIns="91425" tIns="45700" rIns="91425" bIns="45700" anchor="t" anchorCtr="0">
            <a:noAutofit/>
          </a:bodyPr>
          <a:lstStyle/>
          <a:p>
            <a:pPr marL="12700" lvl="0" indent="0" algn="l" rtl="0">
              <a:lnSpc>
                <a:spcPct val="115000"/>
              </a:lnSpc>
              <a:spcBef>
                <a:spcPts val="0"/>
              </a:spcBef>
              <a:spcAft>
                <a:spcPts val="0"/>
              </a:spcAft>
              <a:buSzPts val="1100"/>
              <a:buNone/>
            </a:pPr>
            <a:endParaRPr sz="2400" dirty="0">
              <a:solidFill>
                <a:srgbClr val="CC0000"/>
              </a:solidFill>
              <a:latin typeface="Noto Sans Symbols"/>
              <a:ea typeface="Noto Sans Symbols"/>
              <a:cs typeface="Noto Sans Symbols"/>
              <a:sym typeface="Noto Sans Symbols"/>
            </a:endParaRPr>
          </a:p>
          <a:p>
            <a:pPr marL="469900" indent="-279400" algn="just">
              <a:spcBef>
                <a:spcPts val="0"/>
              </a:spcBef>
              <a:buSzPts val="3000"/>
              <a:buNone/>
            </a:pPr>
            <a:r>
              <a:rPr lang="en-US" sz="2300" dirty="0"/>
              <a:t>  </a:t>
            </a:r>
            <a:r>
              <a:rPr lang="en-US" sz="2200" dirty="0"/>
              <a:t>Grocery shelf optimization has been extensively studied to enhance profitability and customer satisfaction. Huang et al. [1] and Tsai and Huang [2] utilized data mining techniques to optimize shelf space by analyzing customer behavior and movement patterns. </a:t>
            </a:r>
            <a:r>
              <a:rPr lang="en-US" sz="2200" dirty="0" err="1"/>
              <a:t>Heikal</a:t>
            </a:r>
            <a:r>
              <a:rPr lang="en-US" sz="2200" dirty="0"/>
              <a:t> and Gandhi [3] applied market basket analysis to develop strategies for diverse consumer needs, while Agarwal et al. [4] and </a:t>
            </a:r>
            <a:r>
              <a:rPr lang="en-US" sz="2200" dirty="0" err="1"/>
              <a:t>Mulkan</a:t>
            </a:r>
            <a:r>
              <a:rPr lang="en-US" sz="2200" dirty="0"/>
              <a:t> [5] leveraged the </a:t>
            </a:r>
            <a:r>
              <a:rPr lang="en-US" sz="2200" dirty="0" err="1"/>
              <a:t>Apriori</a:t>
            </a:r>
            <a:r>
              <a:rPr lang="en-US" sz="2200" dirty="0"/>
              <a:t> algorithm to improve store layouts and product placement. David [6] further demonstrated its use in enhancing in-store experiences through shopping pattern analysis.</a:t>
            </a:r>
            <a:endParaRPr lang="en-US" sz="2200" dirty="0"/>
          </a:p>
          <a:p>
            <a:pPr marL="469900" lvl="0" indent="-279400" algn="l" rtl="0">
              <a:spcBef>
                <a:spcPts val="0"/>
              </a:spcBef>
              <a:spcAft>
                <a:spcPts val="0"/>
              </a:spcAft>
              <a:buSzPts val="3000"/>
              <a:buNone/>
            </a:pPr>
            <a:endParaRPr sz="2300" dirty="0"/>
          </a:p>
        </p:txBody>
      </p:sp>
      <p:sp>
        <p:nvSpPr>
          <p:cNvPr id="131" name="Google Shape;131;p5"/>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32" name="Google Shape;132;p5"/>
          <p:cNvSpPr txBox="1">
            <a:spLocks noGrp="1"/>
          </p:cNvSpPr>
          <p:nvPr>
            <p:ph type="ftr" idx="11"/>
          </p:nvPr>
        </p:nvSpPr>
        <p:spPr>
          <a:xfrm>
            <a:off x="3637935" y="6245225"/>
            <a:ext cx="4388465"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33" name="Google Shape;133;p5"/>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762008" y="344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dirty="0">
                <a:solidFill>
                  <a:srgbClr val="FF0000"/>
                </a:solidFill>
              </a:rPr>
              <a:t>  </a:t>
            </a:r>
            <a:endParaRPr sz="3200" b="1" dirty="0">
              <a:solidFill>
                <a:srgbClr val="FF0000"/>
              </a:solidFill>
            </a:endParaRPr>
          </a:p>
        </p:txBody>
      </p:sp>
      <p:graphicFrame>
        <p:nvGraphicFramePr>
          <p:cNvPr id="139" name="Google Shape;139;p6"/>
          <p:cNvGraphicFramePr/>
          <p:nvPr/>
        </p:nvGraphicFramePr>
        <p:xfrm>
          <a:off x="462117" y="344151"/>
          <a:ext cx="11071121" cy="5466714"/>
        </p:xfrm>
        <a:graphic>
          <a:graphicData uri="http://schemas.openxmlformats.org/drawingml/2006/table">
            <a:tbl>
              <a:tblPr firstRow="1" bandRow="1">
                <a:noFill/>
                <a:tableStyleId>{E82FF338-1DB5-4ABB-9B90-3885836F0C89}</a:tableStyleId>
              </a:tblPr>
              <a:tblGrid>
                <a:gridCol w="1003124"/>
                <a:gridCol w="2180394"/>
                <a:gridCol w="2256375"/>
                <a:gridCol w="1828089"/>
                <a:gridCol w="1816995"/>
                <a:gridCol w="1986144"/>
              </a:tblGrid>
              <a:tr h="659781">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err="1"/>
                        <a:t>S.No</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Paper Title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Journal</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Volume/</a:t>
                      </a:r>
                      <a:endParaRPr sz="1800" u="none" strike="noStrike" cap="none" dirty="0"/>
                    </a:p>
                    <a:p>
                      <a:pPr marL="0" marR="0" lvl="0" indent="0" algn="l" rtl="0">
                        <a:spcBef>
                          <a:spcPts val="0"/>
                        </a:spcBef>
                        <a:spcAft>
                          <a:spcPts val="0"/>
                        </a:spcAft>
                        <a:buClr>
                          <a:schemeClr val="dk1"/>
                        </a:buClr>
                        <a:buSzPts val="1800"/>
                        <a:buFont typeface="Verdana" panose="020B0604030504040204"/>
                        <a:buNone/>
                      </a:pPr>
                      <a:r>
                        <a:rPr lang="en-US" sz="1800" u="none" strike="noStrike" cap="none" dirty="0"/>
                        <a:t>Year</a:t>
                      </a:r>
                      <a:endParaRPr sz="1800" u="none" strike="noStrike" cap="none" dirty="0"/>
                    </a:p>
                  </a:txBody>
                  <a:tcPr marL="91450" marR="91450" marT="45725" marB="45725"/>
                </a:tc>
              </a:tr>
              <a:tr h="1790817">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1</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a:t>Sheng-Hsiang Huang, </a:t>
                      </a:r>
                      <a:endParaRPr lang="en-IN" sz="1200" dirty="0"/>
                    </a:p>
                    <a:p>
                      <a:pPr marL="0" marR="0" lvl="0" indent="0" algn="l" rtl="0">
                        <a:spcBef>
                          <a:spcPts val="0"/>
                        </a:spcBef>
                        <a:spcAft>
                          <a:spcPts val="0"/>
                        </a:spcAft>
                        <a:buClr>
                          <a:schemeClr val="dk1"/>
                        </a:buClr>
                        <a:buSzPts val="1800"/>
                        <a:buFont typeface="Verdana" panose="020B0604030504040204"/>
                        <a:buNone/>
                      </a:pPr>
                      <a:r>
                        <a:rPr lang="en-IN" sz="1200" dirty="0" err="1"/>
                        <a:t>Chieh</a:t>
                      </a:r>
                      <a:r>
                        <a:rPr lang="en-IN" sz="1200" dirty="0"/>
                        <a:t>-Yuan Tsai,</a:t>
                      </a:r>
                      <a:endParaRPr lang="en-IN" sz="1200" dirty="0"/>
                    </a:p>
                    <a:p>
                      <a:pPr marL="0" marR="0" lvl="0" indent="0" algn="l" rtl="0">
                        <a:spcBef>
                          <a:spcPts val="0"/>
                        </a:spcBef>
                        <a:spcAft>
                          <a:spcPts val="0"/>
                        </a:spcAft>
                        <a:buClr>
                          <a:schemeClr val="dk1"/>
                        </a:buClr>
                        <a:buSzPts val="1800"/>
                        <a:buFont typeface="Verdana" panose="020B0604030504040204"/>
                        <a:buNone/>
                      </a:pPr>
                      <a:r>
                        <a:rPr lang="en-IN" sz="1200" dirty="0" err="1"/>
                        <a:t>Chih</a:t>
                      </a:r>
                      <a:r>
                        <a:rPr lang="en-IN" sz="1200" dirty="0"/>
                        <a:t>-Chung Lo</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A Multi-Data Mining Approach for Shelf Space Optimization Considering Customer </a:t>
                      </a:r>
                      <a:r>
                        <a:rPr lang="en-US" sz="1200" dirty="0" err="1"/>
                        <a:t>Behaviour</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The paper focuses on utility mining to enhance product profitability and solve the product-to-shelf assignment problem using consumer behavior data.</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b="0" i="0" u="none" strike="noStrike" cap="none" dirty="0">
                          <a:solidFill>
                            <a:schemeClr val="dk1"/>
                          </a:solidFill>
                          <a:effectLst/>
                          <a:latin typeface="Verdana" panose="020B0604030504040204"/>
                          <a:ea typeface="Verdana" panose="020B0604030504040204"/>
                          <a:cs typeface="Verdana" panose="020B0604030504040204"/>
                          <a:sym typeface="Arial" panose="020B0604020202020204"/>
                        </a:rPr>
                        <a:t>11th International Conference on e-Business (ICE-B-2014)</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2014</a:t>
                      </a:r>
                      <a:endParaRPr sz="1400" u="none" strike="noStrike" cap="none" dirty="0"/>
                    </a:p>
                  </a:txBody>
                  <a:tcPr marL="91450" marR="91450" marT="45725" marB="45725"/>
                </a:tc>
              </a:tr>
              <a:tr h="1602311">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2</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err="1"/>
                        <a:t>Chieh</a:t>
                      </a:r>
                      <a:r>
                        <a:rPr lang="en-IN" sz="1200" dirty="0"/>
                        <a:t>-Yuan </a:t>
                      </a:r>
                      <a:r>
                        <a:rPr lang="en-IN" sz="1200" dirty="0" err="1"/>
                        <a:t>Tsaiab</a:t>
                      </a:r>
                      <a:r>
                        <a:rPr lang="en-IN" sz="1200" dirty="0"/>
                        <a:t>, Sheng-Hsiang Huang</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A data mining approach to optimize shelf space allocation in considering customer purchase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The paper proposes a three-stage data mining method to optimize retail shelf space by analyzing customer purchase and movement patterns.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i="0" dirty="0"/>
                        <a:t>Expert Systems with Applications (2013)</a:t>
                      </a:r>
                      <a:endParaRPr sz="1200" i="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2015</a:t>
                      </a:r>
                      <a:endParaRPr sz="1400" u="none" strike="noStrike" cap="none" dirty="0"/>
                    </a:p>
                  </a:txBody>
                  <a:tcPr marL="91450" marR="91450" marT="45725" marB="45725"/>
                </a:tc>
              </a:tr>
              <a:tr h="1413805">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3</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a:t>Jerry </a:t>
                      </a:r>
                      <a:r>
                        <a:rPr lang="en-IN" sz="1200" dirty="0" err="1"/>
                        <a:t>Heikal</a:t>
                      </a:r>
                      <a:r>
                        <a:rPr lang="en-IN" sz="1200" dirty="0"/>
                        <a:t>,</a:t>
                      </a:r>
                      <a:endParaRPr lang="en-IN" sz="1200" dirty="0"/>
                    </a:p>
                    <a:p>
                      <a:pPr marL="0" marR="0" lvl="0" indent="0" algn="l" rtl="0">
                        <a:spcBef>
                          <a:spcPts val="0"/>
                        </a:spcBef>
                        <a:spcAft>
                          <a:spcPts val="0"/>
                        </a:spcAft>
                        <a:buClr>
                          <a:schemeClr val="dk1"/>
                        </a:buClr>
                        <a:buSzPts val="1800"/>
                        <a:buFont typeface="Verdana" panose="020B0604030504040204"/>
                        <a:buNone/>
                      </a:pPr>
                      <a:r>
                        <a:rPr lang="en-IN" sz="1200" dirty="0"/>
                        <a:t>Ayu Gandhi</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Enhancing Retail Supermarket Financial Performance Through Market Basket Analytics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This paper explores the application of Market Basket Analysis to identify product strategies to diverse consumer personas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i="0" dirty="0"/>
                        <a:t>Business and Retail Management Research </a:t>
                      </a:r>
                      <a:r>
                        <a:rPr lang="en-US" sz="1200" dirty="0"/>
                        <a:t>(2021)</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2024</a:t>
                      </a:r>
                      <a:endParaRPr sz="1400" u="none" strike="noStrike" cap="none" dirty="0"/>
                    </a:p>
                  </a:txBody>
                  <a:tcPr marL="91450" marR="91450" marT="45725" marB="45725"/>
                </a:tc>
              </a:tr>
            </a:tbl>
          </a:graphicData>
        </a:graphic>
      </p:graphicFrame>
      <p:sp>
        <p:nvSpPr>
          <p:cNvPr id="140" name="Google Shape;140;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41" name="Google Shape;141;p6"/>
          <p:cNvSpPr txBox="1">
            <a:spLocks noGrp="1"/>
          </p:cNvSpPr>
          <p:nvPr>
            <p:ph type="ftr" idx="11"/>
          </p:nvPr>
        </p:nvSpPr>
        <p:spPr>
          <a:xfrm>
            <a:off x="3647768" y="6245225"/>
            <a:ext cx="4378632"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42" name="Google Shape;142;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317523" y="914422"/>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Literature Survey</a:t>
            </a:r>
            <a:endParaRPr sz="3200" b="1">
              <a:solidFill>
                <a:srgbClr val="FF0000"/>
              </a:solidFill>
            </a:endParaRPr>
          </a:p>
        </p:txBody>
      </p:sp>
      <p:graphicFrame>
        <p:nvGraphicFramePr>
          <p:cNvPr id="139" name="Google Shape;139;p6"/>
          <p:cNvGraphicFramePr/>
          <p:nvPr/>
        </p:nvGraphicFramePr>
        <p:xfrm>
          <a:off x="412955" y="314632"/>
          <a:ext cx="11084232" cy="5628945"/>
        </p:xfrm>
        <a:graphic>
          <a:graphicData uri="http://schemas.openxmlformats.org/drawingml/2006/table">
            <a:tbl>
              <a:tblPr firstRow="1" bandRow="1">
                <a:noFill/>
                <a:tableStyleId>{E82FF338-1DB5-4ABB-9B90-3885836F0C89}</a:tableStyleId>
              </a:tblPr>
              <a:tblGrid>
                <a:gridCol w="1143397"/>
                <a:gridCol w="2229627"/>
                <a:gridCol w="1886606"/>
                <a:gridCol w="2037938"/>
                <a:gridCol w="1824392"/>
                <a:gridCol w="1962272"/>
              </a:tblGrid>
              <a:tr h="739385">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S.No</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Author Name</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Paper Title</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Description</a:t>
                      </a:r>
                      <a:endParaRPr sz="1800" u="none" strike="noStrike" cap="none"/>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Journal</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a:t>Volume/</a:t>
                      </a:r>
                      <a:endParaRPr sz="1800" u="none" strike="noStrike" cap="none"/>
                    </a:p>
                    <a:p>
                      <a:pPr marL="0" marR="0" lvl="0" indent="0" algn="l" rtl="0">
                        <a:spcBef>
                          <a:spcPts val="0"/>
                        </a:spcBef>
                        <a:spcAft>
                          <a:spcPts val="0"/>
                        </a:spcAft>
                        <a:buClr>
                          <a:schemeClr val="dk1"/>
                        </a:buClr>
                        <a:buSzPts val="1800"/>
                        <a:buFont typeface="Verdana" panose="020B0604030504040204"/>
                        <a:buNone/>
                      </a:pPr>
                      <a:r>
                        <a:rPr lang="en-US" sz="1800" u="none" strike="noStrike" cap="none"/>
                        <a:t>Year</a:t>
                      </a:r>
                      <a:endParaRPr sz="1800" u="none" strike="noStrike" cap="none"/>
                    </a:p>
                  </a:txBody>
                  <a:tcPr marL="91450" marR="91450" marT="45725" marB="45725"/>
                </a:tc>
              </a:tr>
              <a:tr h="1465143">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4</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a:t>Pragya Agarwal,</a:t>
                      </a:r>
                      <a:endParaRPr lang="en-IN" sz="1200" dirty="0"/>
                    </a:p>
                    <a:p>
                      <a:pPr marL="0" marR="0" lvl="0" indent="0" algn="l" rtl="0">
                        <a:spcBef>
                          <a:spcPts val="0"/>
                        </a:spcBef>
                        <a:spcAft>
                          <a:spcPts val="0"/>
                        </a:spcAft>
                        <a:buClr>
                          <a:schemeClr val="dk1"/>
                        </a:buClr>
                        <a:buSzPts val="1800"/>
                        <a:buFont typeface="Verdana" panose="020B0604030504040204"/>
                        <a:buNone/>
                      </a:pPr>
                      <a:r>
                        <a:rPr lang="en-IN" sz="1200" u="none" strike="noStrike" cap="none" dirty="0"/>
                        <a:t>Madan Lal Yadav,</a:t>
                      </a:r>
                      <a:endParaRPr lang="en-IN" sz="1200" u="none" strike="noStrike" cap="none" dirty="0"/>
                    </a:p>
                    <a:p>
                      <a:pPr marL="0" marR="0" lvl="0" indent="0" algn="l" rtl="0">
                        <a:spcBef>
                          <a:spcPts val="0"/>
                        </a:spcBef>
                        <a:spcAft>
                          <a:spcPts val="0"/>
                        </a:spcAft>
                        <a:buClr>
                          <a:schemeClr val="dk1"/>
                        </a:buClr>
                        <a:buSzPts val="1800"/>
                        <a:buFont typeface="Verdana" panose="020B0604030504040204"/>
                        <a:buNone/>
                      </a:pPr>
                      <a:r>
                        <a:rPr lang="en-IN" sz="1200" u="none" strike="noStrike" cap="none" dirty="0"/>
                        <a:t>Nupur Anand</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Study on </a:t>
                      </a:r>
                      <a:r>
                        <a:rPr lang="en-US" sz="1200" dirty="0" err="1"/>
                        <a:t>Apriori</a:t>
                      </a:r>
                      <a:r>
                        <a:rPr lang="en-US" sz="1200" dirty="0"/>
                        <a:t> Algorithm and its Application in Grocery Store </a:t>
                      </a:r>
                      <a:endParaRPr sz="1200" u="none" strike="noStrike" cap="none" dirty="0"/>
                    </a:p>
                  </a:txBody>
                  <a:tcPr marL="91450" marR="91450" marT="45725" marB="45725"/>
                </a:tc>
                <a:tc>
                  <a:txBody>
                    <a:bodyPr/>
                    <a:lstStyle/>
                    <a:p>
                      <a:r>
                        <a:rPr lang="en-US" sz="1200" dirty="0"/>
                        <a:t>The paper discusses the </a:t>
                      </a:r>
                      <a:r>
                        <a:rPr lang="en-US" sz="1200" dirty="0" err="1"/>
                        <a:t>Apriori</a:t>
                      </a:r>
                      <a:r>
                        <a:rPr lang="en-US" sz="1200" dirty="0"/>
                        <a:t> algorithm  and examines improvements to enhance grocery store data analysis.</a:t>
                      </a:r>
                      <a:endParaRPr lang="en-US" sz="1200" dirty="0"/>
                    </a:p>
                    <a:p>
                      <a:pPr marL="0" marR="0" lvl="0" indent="0" algn="l" rtl="0">
                        <a:spcBef>
                          <a:spcPts val="0"/>
                        </a:spcBef>
                        <a:spcAft>
                          <a:spcPts val="0"/>
                        </a:spcAft>
                        <a:buClr>
                          <a:schemeClr val="dk1"/>
                        </a:buClr>
                        <a:buSzPts val="1800"/>
                        <a:buFont typeface="Verdana" panose="020B0604030504040204"/>
                        <a:buNone/>
                      </a:pP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b="0" dirty="0"/>
                        <a:t>International Journal of Computer Applications</a:t>
                      </a:r>
                      <a:br>
                        <a:rPr lang="en-US" sz="1200" dirty="0"/>
                      </a:br>
                      <a:r>
                        <a:rPr lang="en-US" sz="1200" dirty="0"/>
                        <a:t>Volume 74, No.14, July 2013</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2013</a:t>
                      </a:r>
                      <a:endParaRPr sz="1400" u="none" strike="noStrike" cap="none" dirty="0"/>
                    </a:p>
                  </a:txBody>
                  <a:tcPr marL="91450" marR="91450" marT="45725" marB="45725"/>
                </a:tc>
              </a:tr>
              <a:tr h="1660495">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5</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IN" sz="1200" dirty="0" err="1"/>
                        <a:t>Balya</a:t>
                      </a:r>
                      <a:r>
                        <a:rPr lang="en-IN" sz="1200" dirty="0"/>
                        <a:t> Ibnu </a:t>
                      </a:r>
                      <a:r>
                        <a:rPr lang="en-IN" sz="1200" dirty="0" err="1"/>
                        <a:t>Mulkan</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An approach to improve layout store and product placement using  </a:t>
                      </a:r>
                      <a:r>
                        <a:rPr lang="en-US" sz="1200" dirty="0" err="1"/>
                        <a:t>Apriori</a:t>
                      </a:r>
                      <a:r>
                        <a:rPr lang="en-US" sz="1200" dirty="0"/>
                        <a:t> algorithm </a:t>
                      </a:r>
                      <a:endParaRPr 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The paper discusses improving store layout and product placement using a combination of the </a:t>
                      </a:r>
                      <a:r>
                        <a:rPr lang="en-US" sz="1200" dirty="0" err="1"/>
                        <a:t>Apriori</a:t>
                      </a:r>
                      <a:r>
                        <a:rPr lang="en-US" sz="1200" dirty="0"/>
                        <a:t> algorithm and Profited Sequential Pattern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International Program, Department of Industrial Engineering, Universitas Islam Indonesia, in 2018.</a:t>
                      </a:r>
                      <a:endParaRPr lang="en-US"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2018</a:t>
                      </a:r>
                      <a:endParaRPr sz="1400" u="none" strike="noStrike" cap="none" dirty="0"/>
                    </a:p>
                  </a:txBody>
                  <a:tcPr marL="91450" marR="91450" marT="45725" marB="45725"/>
                </a:tc>
              </a:tr>
              <a:tr h="1763922">
                <a:tc>
                  <a:txBody>
                    <a:bodyPr/>
                    <a:lstStyle/>
                    <a:p>
                      <a:pPr marL="0" marR="0" lvl="0" indent="0" algn="l" rtl="0">
                        <a:spcBef>
                          <a:spcPts val="0"/>
                        </a:spcBef>
                        <a:spcAft>
                          <a:spcPts val="0"/>
                        </a:spcAft>
                        <a:buClr>
                          <a:schemeClr val="dk1"/>
                        </a:buClr>
                        <a:buSzPts val="1800"/>
                        <a:buFont typeface="Verdana" panose="020B0604030504040204"/>
                        <a:buNone/>
                      </a:pPr>
                      <a:r>
                        <a:rPr lang="en-US" sz="1800" u="none" strike="noStrike" cap="none" dirty="0"/>
                        <a:t>6</a:t>
                      </a:r>
                      <a:endParaRPr sz="18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u="none" strike="noStrike" cap="none" dirty="0"/>
                        <a:t>Ioana David</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Improving the Customers’ In-Store Experience using </a:t>
                      </a:r>
                      <a:r>
                        <a:rPr lang="en-US" sz="1200" dirty="0" err="1"/>
                        <a:t>Apriori</a:t>
                      </a:r>
                      <a:r>
                        <a:rPr lang="en-US" sz="1200" dirty="0"/>
                        <a:t> Algorithm</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u="none" strike="noStrike" cap="none" dirty="0"/>
                        <a:t>The paper discusses</a:t>
                      </a:r>
                      <a:endParaRPr lang="en-US" sz="1200" u="none" strike="noStrike" cap="none" dirty="0"/>
                    </a:p>
                    <a:p>
                      <a:pPr marL="0" marR="0" lvl="0" indent="0" algn="l" rtl="0">
                        <a:spcBef>
                          <a:spcPts val="0"/>
                        </a:spcBef>
                        <a:spcAft>
                          <a:spcPts val="0"/>
                        </a:spcAft>
                        <a:buClr>
                          <a:schemeClr val="dk1"/>
                        </a:buClr>
                        <a:buSzPts val="1800"/>
                        <a:buFont typeface="Verdana" panose="020B0604030504040204"/>
                        <a:buNone/>
                      </a:pPr>
                      <a:r>
                        <a:rPr lang="en-US" sz="1200" u="none" strike="noStrike" cap="none" dirty="0"/>
                        <a:t>About improving the customers experience through </a:t>
                      </a:r>
                      <a:r>
                        <a:rPr lang="en-US" sz="1200" u="none" strike="noStrike" cap="none" dirty="0" err="1"/>
                        <a:t>apriori</a:t>
                      </a:r>
                      <a:r>
                        <a:rPr lang="en-US" sz="1200" u="none" strike="noStrike" cap="none" dirty="0"/>
                        <a:t> algorithm and keeps monitoring on the shopping patterns</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200" dirty="0"/>
                        <a:t>Department of Economic Informatics and Cybernetics</a:t>
                      </a:r>
                      <a:endParaRPr lang="en-US" sz="1200" dirty="0"/>
                    </a:p>
                    <a:p>
                      <a:pPr marL="0" marR="0" lvl="0" indent="0" algn="l" rtl="0">
                        <a:spcBef>
                          <a:spcPts val="0"/>
                        </a:spcBef>
                        <a:spcAft>
                          <a:spcPts val="0"/>
                        </a:spcAft>
                        <a:buClr>
                          <a:schemeClr val="dk1"/>
                        </a:buClr>
                        <a:buSzPts val="1800"/>
                        <a:buFont typeface="Verdana" panose="020B0604030504040204"/>
                        <a:buNone/>
                      </a:pPr>
                      <a:r>
                        <a:rPr lang="da-DK" sz="1200" dirty="0"/>
                        <a:t>Database Systems Journal, vol. X/2019 </a:t>
                      </a:r>
                      <a:endParaRPr sz="1200" u="none" strike="noStrike" cap="none" dirty="0"/>
                    </a:p>
                  </a:txBody>
                  <a:tcPr marL="91450" marR="91450" marT="45725" marB="45725"/>
                </a:tc>
                <a:tc>
                  <a:txBody>
                    <a:bodyPr/>
                    <a:lstStyle/>
                    <a:p>
                      <a:pPr marL="0" marR="0" lvl="0" indent="0" algn="l" rtl="0">
                        <a:spcBef>
                          <a:spcPts val="0"/>
                        </a:spcBef>
                        <a:spcAft>
                          <a:spcPts val="0"/>
                        </a:spcAft>
                        <a:buClr>
                          <a:schemeClr val="dk1"/>
                        </a:buClr>
                        <a:buSzPts val="1800"/>
                        <a:buFont typeface="Verdana" panose="020B0604030504040204"/>
                        <a:buNone/>
                      </a:pPr>
                      <a:r>
                        <a:rPr lang="en-US" sz="1400" u="none" strike="noStrike" cap="none" dirty="0"/>
                        <a:t>2019</a:t>
                      </a:r>
                      <a:endParaRPr sz="1400" u="none" strike="noStrike" cap="none" dirty="0"/>
                    </a:p>
                  </a:txBody>
                  <a:tcPr marL="91450" marR="91450" marT="45725" marB="45725"/>
                </a:tc>
              </a:tr>
            </a:tbl>
          </a:graphicData>
        </a:graphic>
      </p:graphicFrame>
      <p:sp>
        <p:nvSpPr>
          <p:cNvPr id="140" name="Google Shape;140;p6"/>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41" name="Google Shape;141;p6"/>
          <p:cNvSpPr txBox="1">
            <a:spLocks noGrp="1"/>
          </p:cNvSpPr>
          <p:nvPr>
            <p:ph type="ftr" idx="11"/>
          </p:nvPr>
        </p:nvSpPr>
        <p:spPr>
          <a:xfrm>
            <a:off x="3677265" y="6245225"/>
            <a:ext cx="4349135"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42" name="Google Shape;142;p6"/>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711208" y="311151"/>
            <a:ext cx="10668000" cy="12159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b="1">
                <a:solidFill>
                  <a:srgbClr val="FF0000"/>
                </a:solidFill>
              </a:rPr>
              <a:t>Existing System</a:t>
            </a:r>
            <a:endParaRPr sz="3200" b="1">
              <a:solidFill>
                <a:srgbClr val="FF0000"/>
              </a:solidFill>
            </a:endParaRPr>
          </a:p>
        </p:txBody>
      </p:sp>
      <p:sp>
        <p:nvSpPr>
          <p:cNvPr id="148" name="Google Shape;148;p7"/>
          <p:cNvSpPr txBox="1">
            <a:spLocks noGrp="1"/>
          </p:cNvSpPr>
          <p:nvPr>
            <p:ph type="body" idx="1"/>
          </p:nvPr>
        </p:nvSpPr>
        <p:spPr>
          <a:xfrm>
            <a:off x="755651" y="1752600"/>
            <a:ext cx="10668000" cy="4267200"/>
          </a:xfrm>
          <a:prstGeom prst="rect">
            <a:avLst/>
          </a:prstGeom>
          <a:noFill/>
          <a:ln>
            <a:noFill/>
          </a:ln>
        </p:spPr>
        <p:txBody>
          <a:bodyPr spcFirstLastPara="1" wrap="square" lIns="91425" tIns="45700" rIns="91425" bIns="45700" anchor="t" anchorCtr="0">
            <a:noAutofit/>
          </a:bodyPr>
          <a:lstStyle/>
          <a:p>
            <a:pPr marL="469900" lvl="0" indent="-558800" algn="l" rtl="0">
              <a:lnSpc>
                <a:spcPct val="115000"/>
              </a:lnSpc>
              <a:spcBef>
                <a:spcPts val="0"/>
              </a:spcBef>
              <a:spcAft>
                <a:spcPts val="0"/>
              </a:spcAft>
              <a:buClr>
                <a:srgbClr val="CC0000"/>
              </a:buClr>
              <a:buSzPts val="3200"/>
              <a:buChar char="□"/>
            </a:pPr>
            <a:r>
              <a:rPr lang="en-US" sz="2400"/>
              <a:t>Currently, stores rely on employees observing customer behavior and making decisions based on their observations.</a:t>
            </a:r>
            <a:endParaRPr sz="2400"/>
          </a:p>
          <a:p>
            <a:pPr marL="469900" lvl="0" indent="-558800" algn="l" rtl="0">
              <a:lnSpc>
                <a:spcPct val="115000"/>
              </a:lnSpc>
              <a:spcBef>
                <a:spcPts val="0"/>
              </a:spcBef>
              <a:spcAft>
                <a:spcPts val="0"/>
              </a:spcAft>
              <a:buClr>
                <a:srgbClr val="CC0000"/>
              </a:buClr>
              <a:buSzPts val="3200"/>
              <a:buChar char="□"/>
            </a:pPr>
            <a:r>
              <a:rPr lang="en-US" sz="2400"/>
              <a:t>Use of traditional methods like paper records or basic spreadsheets for tracking sales and inventory.</a:t>
            </a:r>
            <a:endParaRPr sz="2400"/>
          </a:p>
          <a:p>
            <a:pPr marL="469900" lvl="0" indent="-558800" algn="l" rtl="0">
              <a:lnSpc>
                <a:spcPct val="115000"/>
              </a:lnSpc>
              <a:spcBef>
                <a:spcPts val="0"/>
              </a:spcBef>
              <a:spcAft>
                <a:spcPts val="0"/>
              </a:spcAft>
              <a:buClr>
                <a:srgbClr val="CC0000"/>
              </a:buClr>
              <a:buSzPts val="3200"/>
              <a:buChar char="□"/>
            </a:pPr>
            <a:r>
              <a:rPr lang="en-US" sz="2400"/>
              <a:t>Inability to quickly adjust product placement or inventory levels in response to changing customer preferences or market conditions.</a:t>
            </a:r>
            <a:endParaRPr sz="2400"/>
          </a:p>
          <a:p>
            <a:pPr marL="469900" lvl="0" indent="0" algn="l" rtl="0">
              <a:lnSpc>
                <a:spcPct val="115000"/>
              </a:lnSpc>
              <a:spcBef>
                <a:spcPts val="0"/>
              </a:spcBef>
              <a:spcAft>
                <a:spcPts val="0"/>
              </a:spcAft>
              <a:buNone/>
            </a:pPr>
            <a:br>
              <a:rPr lang="en-US" sz="2800" b="0" i="0" u="none" strike="noStrike" cap="none">
                <a:solidFill>
                  <a:srgbClr val="000000"/>
                </a:solidFill>
                <a:latin typeface="Verdana" panose="020B0604030504040204"/>
                <a:ea typeface="Verdana" panose="020B0604030504040204"/>
                <a:cs typeface="Verdana" panose="020B0604030504040204"/>
                <a:sym typeface="Verdana" panose="020B0604030504040204"/>
              </a:rPr>
            </a:b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a:p>
            <a:pPr marL="0" lvl="0" indent="0" algn="l" rtl="0">
              <a:spcBef>
                <a:spcPts val="600"/>
              </a:spcBef>
              <a:spcAft>
                <a:spcPts val="0"/>
              </a:spcAft>
              <a:buSzPts val="3000"/>
              <a:buNone/>
            </a:pPr>
            <a:endParaRPr sz="2800" b="0" i="0" u="none" strike="noStrike" cap="none">
              <a:solidFill>
                <a:srgbClr val="000000"/>
              </a:solidFill>
              <a:latin typeface="Verdana" panose="020B0604030504040204"/>
              <a:ea typeface="Verdana" panose="020B0604030504040204"/>
              <a:cs typeface="Verdana" panose="020B0604030504040204"/>
              <a:sym typeface="Verdana" panose="020B0604030504040204"/>
            </a:endParaRPr>
          </a:p>
        </p:txBody>
      </p:sp>
      <p:sp>
        <p:nvSpPr>
          <p:cNvPr id="149" name="Google Shape;149;p7"/>
          <p:cNvSpPr txBox="1">
            <a:spLocks noGrp="1"/>
          </p:cNvSpPr>
          <p:nvPr>
            <p:ph type="dt" idx="10"/>
          </p:nvPr>
        </p:nvSpPr>
        <p:spPr>
          <a:xfrm>
            <a:off x="812800" y="6245225"/>
            <a:ext cx="2641600" cy="4762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Final Review</a:t>
            </a:r>
            <a:endParaRPr dirty="0"/>
          </a:p>
        </p:txBody>
      </p:sp>
      <p:sp>
        <p:nvSpPr>
          <p:cNvPr id="150" name="Google Shape;150;p7"/>
          <p:cNvSpPr txBox="1">
            <a:spLocks noGrp="1"/>
          </p:cNvSpPr>
          <p:nvPr>
            <p:ph type="ftr" idx="11"/>
          </p:nvPr>
        </p:nvSpPr>
        <p:spPr>
          <a:xfrm>
            <a:off x="3687097" y="6245225"/>
            <a:ext cx="4339303" cy="47625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Department of Artificial Intelligence and Data Science</a:t>
            </a:r>
            <a:endParaRPr dirty="0"/>
          </a:p>
        </p:txBody>
      </p:sp>
      <p:sp>
        <p:nvSpPr>
          <p:cNvPr id="151" name="Google Shape;151;p7"/>
          <p:cNvSpPr txBox="1">
            <a:spLocks noGrp="1"/>
          </p:cNvSpPr>
          <p:nvPr>
            <p:ph type="sldNum" idx="12"/>
          </p:nvPr>
        </p:nvSpPr>
        <p:spPr>
          <a:xfrm>
            <a:off x="8737600" y="6245225"/>
            <a:ext cx="2641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15944</Words>
  <Application>WPS Slides</Application>
  <PresentationFormat>Widescreen</PresentationFormat>
  <Paragraphs>634</Paragraphs>
  <Slides>42</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Arial</vt:lpstr>
      <vt:lpstr>SimSun</vt:lpstr>
      <vt:lpstr>Wingdings</vt:lpstr>
      <vt:lpstr>Arial</vt:lpstr>
      <vt:lpstr>Verdana</vt:lpstr>
      <vt:lpstr>Noto Sans Symbols</vt:lpstr>
      <vt:lpstr>Calibri</vt:lpstr>
      <vt:lpstr>Microsoft YaHei</vt:lpstr>
      <vt:lpstr>Arial Unicode MS</vt:lpstr>
      <vt:lpstr>Verdana</vt:lpstr>
      <vt:lpstr>Times New Roman</vt:lpstr>
      <vt:lpstr>Profile</vt:lpstr>
      <vt:lpstr>PowerPoint 演示文稿</vt:lpstr>
      <vt:lpstr>Problem Statement and Motivation</vt:lpstr>
      <vt:lpstr>Objectives</vt:lpstr>
      <vt:lpstr>Abstract</vt:lpstr>
      <vt:lpstr> Introduction and Overview of the Project</vt:lpstr>
      <vt:lpstr> Literature Survey</vt:lpstr>
      <vt:lpstr>  </vt:lpstr>
      <vt:lpstr>Literature Survey</vt:lpstr>
      <vt:lpstr>Existing System</vt:lpstr>
      <vt:lpstr>PowerPoint 演示文稿</vt:lpstr>
      <vt:lpstr>Proposed System</vt:lpstr>
      <vt:lpstr>System Architecture</vt:lpstr>
      <vt:lpstr>List of modules</vt:lpstr>
      <vt:lpstr>Module 1 : Data Management Module</vt:lpstr>
      <vt:lpstr>Data Flow Diagram</vt:lpstr>
      <vt:lpstr>Output Screenshot</vt:lpstr>
      <vt:lpstr>Module 2 : Associate Rule Mining Module</vt:lpstr>
      <vt:lpstr>Module 2 : Associate Rule Mining Module</vt:lpstr>
      <vt:lpstr>Data Flow Diagram</vt:lpstr>
      <vt:lpstr>Output Screenshot</vt:lpstr>
      <vt:lpstr>Output Screenshot</vt:lpstr>
      <vt:lpstr>Module 3 : Visualization Module</vt:lpstr>
      <vt:lpstr>Module 3 : Visualization Module</vt:lpstr>
      <vt:lpstr>Data Flow Diagram</vt:lpstr>
      <vt:lpstr>Output Screenshot</vt:lpstr>
      <vt:lpstr>Module 4 : Monitoring and Adaptaion Module</vt:lpstr>
      <vt:lpstr>Module 4 : Monitoring and Adaptation Module</vt:lpstr>
      <vt:lpstr>Data Flow Diagram</vt:lpstr>
      <vt:lpstr>Output Screenshot</vt:lpstr>
      <vt:lpstr>Support Formula</vt:lpstr>
      <vt:lpstr>Example for Support</vt:lpstr>
      <vt:lpstr>Confidence Formula</vt:lpstr>
      <vt:lpstr>Example for Confidence</vt:lpstr>
      <vt:lpstr>Lift Formula</vt:lpstr>
      <vt:lpstr>Example for Lift</vt:lpstr>
      <vt:lpstr>Formula – Excel Sheet</vt:lpstr>
      <vt:lpstr>Formula – Excel Sheet</vt:lpstr>
      <vt:lpstr>Formula – Excel Sheet</vt:lpstr>
      <vt:lpstr>Formula – Excel Sheet</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DURAI MURUGAN N</dc:creator>
  <cp:lastModifiedBy>SOORYA B 221801051</cp:lastModifiedBy>
  <cp:revision>11</cp:revision>
  <dcterms:created xsi:type="dcterms:W3CDTF">2023-08-03T04:32:00Z</dcterms:created>
  <dcterms:modified xsi:type="dcterms:W3CDTF">2025-05-13T17:05:30Z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91032D89702E4EE3AB6A2E5B37783D55_13</vt:lpwstr>
  </property>
  <property fmtid="{D5CDD505-2E9C-101B-9397-08002B2CF9AE}" pid="3" name="KSOProductBuildVer">
    <vt:lpwstr>1033-12.2.0.20782</vt:lpwstr>
  </property>
</Properties>
</file>