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8.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9.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0.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1.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257" r:id="rId5"/>
    <p:sldId id="277" r:id="rId6"/>
    <p:sldId id="262" r:id="rId7"/>
    <p:sldId id="269" r:id="rId8"/>
    <p:sldId id="282" r:id="rId9"/>
    <p:sldId id="283" r:id="rId10"/>
    <p:sldId id="284" r:id="rId11"/>
    <p:sldId id="285" r:id="rId12"/>
    <p:sldId id="286" r:id="rId13"/>
    <p:sldId id="287" r:id="rId14"/>
    <p:sldId id="288" r:id="rId15"/>
    <p:sldId id="289" r:id="rId16"/>
    <p:sldId id="290" r:id="rId17"/>
    <p:sldId id="271" r:id="rId18"/>
    <p:sldId id="278" r:id="rId19"/>
    <p:sldId id="266" r:id="rId20"/>
    <p:sldId id="280" r:id="rId21"/>
    <p:sldId id="281"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BBA1D7"/>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741" autoAdjust="0"/>
  </p:normalViewPr>
  <p:slideViewPr>
    <p:cSldViewPr snapToGrid="0" showGuides="1">
      <p:cViewPr varScale="1">
        <p:scale>
          <a:sx n="62" d="100"/>
          <a:sy n="62" d="100"/>
        </p:scale>
        <p:origin x="828" y="5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nja\Downloads\HomeLLC_US%20house%20demand%20and%20supply%20project\House_pricing_data.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sanja\Downloads\HomeLLC_US%20house%20demand%20and%20supply%20project\scaled_data.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anja\Downloads\HomeLLC_US%20house%20demand%20and%20supply%20project\scaled_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anja\Downloads\HomeLLC_US%20house%20demand%20and%20supply%20project\scaled_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anja\Downloads\HomeLLC_US%20house%20demand%20and%20supply%20project\scaled_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anja\Downloads\HomeLLC_US%20house%20demand%20and%20supply%20project\scaled_dat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anja\Downloads\HomeLLC_US%20house%20demand%20and%20supply%20project\scaled_data.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anja\Downloads\HomeLLC_US%20house%20demand%20and%20supply%20project\scaled_data.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anja\Downloads\HomeLLC_US%20house%20demand%20and%20supply%20project\scaled_data.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sanja\Downloads\HomeLLC_US%20house%20demand%20and%20supply%20project\scaled_data.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baseline="0">
                <a:effectLst/>
              </a:rPr>
              <a:t>Home price index over years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CSUSHPISA</c:v>
                </c:pt>
              </c:strCache>
            </c:strRef>
          </c:tx>
          <c:spPr>
            <a:ln w="28575" cap="rnd">
              <a:solidFill>
                <a:schemeClr val="accent1"/>
              </a:solidFill>
              <a:round/>
            </a:ln>
            <a:effectLst/>
          </c:spPr>
          <c:marker>
            <c:symbol val="none"/>
          </c:marker>
          <c:dLbls>
            <c:dLbl>
              <c:idx val="1"/>
              <c:delete val="1"/>
              <c:extLst>
                <c:ext xmlns:c15="http://schemas.microsoft.com/office/drawing/2012/chart" uri="{CE6537A1-D6FC-4f65-9D91-7224C49458BB}"/>
                <c:ext xmlns:c16="http://schemas.microsoft.com/office/drawing/2014/chart" uri="{C3380CC4-5D6E-409C-BE32-E72D297353CC}">
                  <c16:uniqueId val="{00000000-F989-47E0-90C0-47A75F3E95FB}"/>
                </c:ext>
              </c:extLst>
            </c:dLbl>
            <c:dLbl>
              <c:idx val="2"/>
              <c:delete val="1"/>
              <c:extLst>
                <c:ext xmlns:c15="http://schemas.microsoft.com/office/drawing/2012/chart" uri="{CE6537A1-D6FC-4f65-9D91-7224C49458BB}"/>
                <c:ext xmlns:c16="http://schemas.microsoft.com/office/drawing/2014/chart" uri="{C3380CC4-5D6E-409C-BE32-E72D297353CC}">
                  <c16:uniqueId val="{00000001-F989-47E0-90C0-47A75F3E95FB}"/>
                </c:ext>
              </c:extLst>
            </c:dLbl>
            <c:dLbl>
              <c:idx val="3"/>
              <c:delete val="1"/>
              <c:extLst>
                <c:ext xmlns:c15="http://schemas.microsoft.com/office/drawing/2012/chart" uri="{CE6537A1-D6FC-4f65-9D91-7224C49458BB}"/>
                <c:ext xmlns:c16="http://schemas.microsoft.com/office/drawing/2014/chart" uri="{C3380CC4-5D6E-409C-BE32-E72D297353CC}">
                  <c16:uniqueId val="{00000002-F989-47E0-90C0-47A75F3E95FB}"/>
                </c:ext>
              </c:extLst>
            </c:dLbl>
            <c:dLbl>
              <c:idx val="4"/>
              <c:delete val="1"/>
              <c:extLst>
                <c:ext xmlns:c15="http://schemas.microsoft.com/office/drawing/2012/chart" uri="{CE6537A1-D6FC-4f65-9D91-7224C49458BB}"/>
                <c:ext xmlns:c16="http://schemas.microsoft.com/office/drawing/2014/chart" uri="{C3380CC4-5D6E-409C-BE32-E72D297353CC}">
                  <c16:uniqueId val="{00000003-F989-47E0-90C0-47A75F3E95FB}"/>
                </c:ext>
              </c:extLst>
            </c:dLbl>
            <c:dLbl>
              <c:idx val="5"/>
              <c:delete val="1"/>
              <c:extLst>
                <c:ext xmlns:c15="http://schemas.microsoft.com/office/drawing/2012/chart" uri="{CE6537A1-D6FC-4f65-9D91-7224C49458BB}"/>
                <c:ext xmlns:c16="http://schemas.microsoft.com/office/drawing/2014/chart" uri="{C3380CC4-5D6E-409C-BE32-E72D297353CC}">
                  <c16:uniqueId val="{00000004-F989-47E0-90C0-47A75F3E95FB}"/>
                </c:ext>
              </c:extLst>
            </c:dLbl>
            <c:dLbl>
              <c:idx val="7"/>
              <c:delete val="1"/>
              <c:extLst>
                <c:ext xmlns:c15="http://schemas.microsoft.com/office/drawing/2012/chart" uri="{CE6537A1-D6FC-4f65-9D91-7224C49458BB}"/>
                <c:ext xmlns:c16="http://schemas.microsoft.com/office/drawing/2014/chart" uri="{C3380CC4-5D6E-409C-BE32-E72D297353CC}">
                  <c16:uniqueId val="{00000005-F989-47E0-90C0-47A75F3E95FB}"/>
                </c:ext>
              </c:extLst>
            </c:dLbl>
            <c:dLbl>
              <c:idx val="9"/>
              <c:delete val="1"/>
              <c:extLst>
                <c:ext xmlns:c15="http://schemas.microsoft.com/office/drawing/2012/chart" uri="{CE6537A1-D6FC-4f65-9D91-7224C49458BB}"/>
                <c:ext xmlns:c16="http://schemas.microsoft.com/office/drawing/2014/chart" uri="{C3380CC4-5D6E-409C-BE32-E72D297353CC}">
                  <c16:uniqueId val="{00000006-F989-47E0-90C0-47A75F3E95FB}"/>
                </c:ext>
              </c:extLst>
            </c:dLbl>
            <c:dLbl>
              <c:idx val="10"/>
              <c:delete val="1"/>
              <c:extLst>
                <c:ext xmlns:c15="http://schemas.microsoft.com/office/drawing/2012/chart" uri="{CE6537A1-D6FC-4f65-9D91-7224C49458BB}"/>
                <c:ext xmlns:c16="http://schemas.microsoft.com/office/drawing/2014/chart" uri="{C3380CC4-5D6E-409C-BE32-E72D297353CC}">
                  <c16:uniqueId val="{00000007-F989-47E0-90C0-47A75F3E95FB}"/>
                </c:ext>
              </c:extLst>
            </c:dLbl>
            <c:dLbl>
              <c:idx val="11"/>
              <c:delete val="1"/>
              <c:extLst>
                <c:ext xmlns:c15="http://schemas.microsoft.com/office/drawing/2012/chart" uri="{CE6537A1-D6FC-4f65-9D91-7224C49458BB}"/>
                <c:ext xmlns:c16="http://schemas.microsoft.com/office/drawing/2014/chart" uri="{C3380CC4-5D6E-409C-BE32-E72D297353CC}">
                  <c16:uniqueId val="{00000008-F989-47E0-90C0-47A75F3E95FB}"/>
                </c:ext>
              </c:extLst>
            </c:dLbl>
            <c:dLbl>
              <c:idx val="13"/>
              <c:delete val="1"/>
              <c:extLst>
                <c:ext xmlns:c15="http://schemas.microsoft.com/office/drawing/2012/chart" uri="{CE6537A1-D6FC-4f65-9D91-7224C49458BB}"/>
                <c:ext xmlns:c16="http://schemas.microsoft.com/office/drawing/2014/chart" uri="{C3380CC4-5D6E-409C-BE32-E72D297353CC}">
                  <c16:uniqueId val="{00000009-F989-47E0-90C0-47A75F3E95FB}"/>
                </c:ext>
              </c:extLst>
            </c:dLbl>
            <c:dLbl>
              <c:idx val="14"/>
              <c:delete val="1"/>
              <c:extLst>
                <c:ext xmlns:c15="http://schemas.microsoft.com/office/drawing/2012/chart" uri="{CE6537A1-D6FC-4f65-9D91-7224C49458BB}"/>
                <c:ext xmlns:c16="http://schemas.microsoft.com/office/drawing/2014/chart" uri="{C3380CC4-5D6E-409C-BE32-E72D297353CC}">
                  <c16:uniqueId val="{0000000A-F989-47E0-90C0-47A75F3E95FB}"/>
                </c:ext>
              </c:extLst>
            </c:dLbl>
            <c:dLbl>
              <c:idx val="15"/>
              <c:delete val="1"/>
              <c:extLst>
                <c:ext xmlns:c15="http://schemas.microsoft.com/office/drawing/2012/chart" uri="{CE6537A1-D6FC-4f65-9D91-7224C49458BB}"/>
                <c:ext xmlns:c16="http://schemas.microsoft.com/office/drawing/2014/chart" uri="{C3380CC4-5D6E-409C-BE32-E72D297353CC}">
                  <c16:uniqueId val="{0000000B-F989-47E0-90C0-47A75F3E95FB}"/>
                </c:ext>
              </c:extLst>
            </c:dLbl>
            <c:dLbl>
              <c:idx val="17"/>
              <c:delete val="1"/>
              <c:extLst>
                <c:ext xmlns:c15="http://schemas.microsoft.com/office/drawing/2012/chart" uri="{CE6537A1-D6FC-4f65-9D91-7224C49458BB}"/>
                <c:ext xmlns:c16="http://schemas.microsoft.com/office/drawing/2014/chart" uri="{C3380CC4-5D6E-409C-BE32-E72D297353CC}">
                  <c16:uniqueId val="{0000000C-F989-47E0-90C0-47A75F3E95FB}"/>
                </c:ext>
              </c:extLst>
            </c:dLbl>
            <c:dLbl>
              <c:idx val="18"/>
              <c:delete val="1"/>
              <c:extLst>
                <c:ext xmlns:c15="http://schemas.microsoft.com/office/drawing/2012/chart" uri="{CE6537A1-D6FC-4f65-9D91-7224C49458BB}"/>
                <c:ext xmlns:c16="http://schemas.microsoft.com/office/drawing/2014/chart" uri="{C3380CC4-5D6E-409C-BE32-E72D297353CC}">
                  <c16:uniqueId val="{0000000D-F989-47E0-90C0-47A75F3E95FB}"/>
                </c:ext>
              </c:extLst>
            </c:dLbl>
            <c:dLbl>
              <c:idx val="19"/>
              <c:delete val="1"/>
              <c:extLst>
                <c:ext xmlns:c15="http://schemas.microsoft.com/office/drawing/2012/chart" uri="{CE6537A1-D6FC-4f65-9D91-7224C49458BB}"/>
                <c:ext xmlns:c16="http://schemas.microsoft.com/office/drawing/2014/chart" uri="{C3380CC4-5D6E-409C-BE32-E72D297353CC}">
                  <c16:uniqueId val="{0000000E-F989-47E0-90C0-47A75F3E95FB}"/>
                </c:ext>
              </c:extLst>
            </c:dLbl>
            <c:dLbl>
              <c:idx val="21"/>
              <c:delete val="1"/>
              <c:extLst>
                <c:ext xmlns:c15="http://schemas.microsoft.com/office/drawing/2012/chart" uri="{CE6537A1-D6FC-4f65-9D91-7224C49458BB}"/>
                <c:ext xmlns:c16="http://schemas.microsoft.com/office/drawing/2014/chart" uri="{C3380CC4-5D6E-409C-BE32-E72D297353CC}">
                  <c16:uniqueId val="{0000000F-F989-47E0-90C0-47A75F3E95FB}"/>
                </c:ext>
              </c:extLst>
            </c:dLbl>
            <c:dLbl>
              <c:idx val="22"/>
              <c:delete val="1"/>
              <c:extLst>
                <c:ext xmlns:c15="http://schemas.microsoft.com/office/drawing/2012/chart" uri="{CE6537A1-D6FC-4f65-9D91-7224C49458BB}"/>
                <c:ext xmlns:c16="http://schemas.microsoft.com/office/drawing/2014/chart" uri="{C3380CC4-5D6E-409C-BE32-E72D297353CC}">
                  <c16:uniqueId val="{00000010-F989-47E0-90C0-47A75F3E95FB}"/>
                </c:ext>
              </c:extLst>
            </c:dLbl>
            <c:dLbl>
              <c:idx val="23"/>
              <c:delete val="1"/>
              <c:extLst>
                <c:ext xmlns:c15="http://schemas.microsoft.com/office/drawing/2012/chart" uri="{CE6537A1-D6FC-4f65-9D91-7224C49458BB}"/>
                <c:ext xmlns:c16="http://schemas.microsoft.com/office/drawing/2014/chart" uri="{C3380CC4-5D6E-409C-BE32-E72D297353CC}">
                  <c16:uniqueId val="{00000011-F989-47E0-90C0-47A75F3E95FB}"/>
                </c:ext>
              </c:extLst>
            </c:dLbl>
            <c:dLbl>
              <c:idx val="25"/>
              <c:delete val="1"/>
              <c:extLst>
                <c:ext xmlns:c15="http://schemas.microsoft.com/office/drawing/2012/chart" uri="{CE6537A1-D6FC-4f65-9D91-7224C49458BB}"/>
                <c:ext xmlns:c16="http://schemas.microsoft.com/office/drawing/2014/chart" uri="{C3380CC4-5D6E-409C-BE32-E72D297353CC}">
                  <c16:uniqueId val="{00000012-F989-47E0-90C0-47A75F3E95FB}"/>
                </c:ext>
              </c:extLst>
            </c:dLbl>
            <c:dLbl>
              <c:idx val="26"/>
              <c:delete val="1"/>
              <c:extLst>
                <c:ext xmlns:c15="http://schemas.microsoft.com/office/drawing/2012/chart" uri="{CE6537A1-D6FC-4f65-9D91-7224C49458BB}"/>
                <c:ext xmlns:c16="http://schemas.microsoft.com/office/drawing/2014/chart" uri="{C3380CC4-5D6E-409C-BE32-E72D297353CC}">
                  <c16:uniqueId val="{00000013-F989-47E0-90C0-47A75F3E95FB}"/>
                </c:ext>
              </c:extLst>
            </c:dLbl>
            <c:dLbl>
              <c:idx val="27"/>
              <c:delete val="1"/>
              <c:extLst>
                <c:ext xmlns:c15="http://schemas.microsoft.com/office/drawing/2012/chart" uri="{CE6537A1-D6FC-4f65-9D91-7224C49458BB}"/>
                <c:ext xmlns:c16="http://schemas.microsoft.com/office/drawing/2014/chart" uri="{C3380CC4-5D6E-409C-BE32-E72D297353CC}">
                  <c16:uniqueId val="{00000014-F989-47E0-90C0-47A75F3E95FB}"/>
                </c:ext>
              </c:extLst>
            </c:dLbl>
            <c:dLbl>
              <c:idx val="29"/>
              <c:delete val="1"/>
              <c:extLst>
                <c:ext xmlns:c15="http://schemas.microsoft.com/office/drawing/2012/chart" uri="{CE6537A1-D6FC-4f65-9D91-7224C49458BB}"/>
                <c:ext xmlns:c16="http://schemas.microsoft.com/office/drawing/2014/chart" uri="{C3380CC4-5D6E-409C-BE32-E72D297353CC}">
                  <c16:uniqueId val="{00000015-F989-47E0-90C0-47A75F3E95FB}"/>
                </c:ext>
              </c:extLst>
            </c:dLbl>
            <c:dLbl>
              <c:idx val="30"/>
              <c:delete val="1"/>
              <c:extLst>
                <c:ext xmlns:c15="http://schemas.microsoft.com/office/drawing/2012/chart" uri="{CE6537A1-D6FC-4f65-9D91-7224C49458BB}"/>
                <c:ext xmlns:c16="http://schemas.microsoft.com/office/drawing/2014/chart" uri="{C3380CC4-5D6E-409C-BE32-E72D297353CC}">
                  <c16:uniqueId val="{00000016-F989-47E0-90C0-47A75F3E95FB}"/>
                </c:ext>
              </c:extLst>
            </c:dLbl>
            <c:dLbl>
              <c:idx val="31"/>
              <c:delete val="1"/>
              <c:extLst>
                <c:ext xmlns:c15="http://schemas.microsoft.com/office/drawing/2012/chart" uri="{CE6537A1-D6FC-4f65-9D91-7224C49458BB}"/>
                <c:ext xmlns:c16="http://schemas.microsoft.com/office/drawing/2014/chart" uri="{C3380CC4-5D6E-409C-BE32-E72D297353CC}">
                  <c16:uniqueId val="{00000017-F989-47E0-90C0-47A75F3E95FB}"/>
                </c:ext>
              </c:extLst>
            </c:dLbl>
            <c:dLbl>
              <c:idx val="33"/>
              <c:delete val="1"/>
              <c:extLst>
                <c:ext xmlns:c15="http://schemas.microsoft.com/office/drawing/2012/chart" uri="{CE6537A1-D6FC-4f65-9D91-7224C49458BB}"/>
                <c:ext xmlns:c16="http://schemas.microsoft.com/office/drawing/2014/chart" uri="{C3380CC4-5D6E-409C-BE32-E72D297353CC}">
                  <c16:uniqueId val="{00000018-F989-47E0-90C0-47A75F3E95FB}"/>
                </c:ext>
              </c:extLst>
            </c:dLbl>
            <c:dLbl>
              <c:idx val="34"/>
              <c:delete val="1"/>
              <c:extLst>
                <c:ext xmlns:c15="http://schemas.microsoft.com/office/drawing/2012/chart" uri="{CE6537A1-D6FC-4f65-9D91-7224C49458BB}"/>
                <c:ext xmlns:c16="http://schemas.microsoft.com/office/drawing/2014/chart" uri="{C3380CC4-5D6E-409C-BE32-E72D297353CC}">
                  <c16:uniqueId val="{00000019-F989-47E0-90C0-47A75F3E95FB}"/>
                </c:ext>
              </c:extLst>
            </c:dLbl>
            <c:dLbl>
              <c:idx val="35"/>
              <c:delete val="1"/>
              <c:extLst>
                <c:ext xmlns:c15="http://schemas.microsoft.com/office/drawing/2012/chart" uri="{CE6537A1-D6FC-4f65-9D91-7224C49458BB}"/>
                <c:ext xmlns:c16="http://schemas.microsoft.com/office/drawing/2014/chart" uri="{C3380CC4-5D6E-409C-BE32-E72D297353CC}">
                  <c16:uniqueId val="{0000001A-F989-47E0-90C0-47A75F3E95FB}"/>
                </c:ext>
              </c:extLst>
            </c:dLbl>
            <c:dLbl>
              <c:idx val="37"/>
              <c:delete val="1"/>
              <c:extLst>
                <c:ext xmlns:c15="http://schemas.microsoft.com/office/drawing/2012/chart" uri="{CE6537A1-D6FC-4f65-9D91-7224C49458BB}"/>
                <c:ext xmlns:c16="http://schemas.microsoft.com/office/drawing/2014/chart" uri="{C3380CC4-5D6E-409C-BE32-E72D297353CC}">
                  <c16:uniqueId val="{0000001B-F989-47E0-90C0-47A75F3E95FB}"/>
                </c:ext>
              </c:extLst>
            </c:dLbl>
            <c:dLbl>
              <c:idx val="38"/>
              <c:delete val="1"/>
              <c:extLst>
                <c:ext xmlns:c15="http://schemas.microsoft.com/office/drawing/2012/chart" uri="{CE6537A1-D6FC-4f65-9D91-7224C49458BB}"/>
                <c:ext xmlns:c16="http://schemas.microsoft.com/office/drawing/2014/chart" uri="{C3380CC4-5D6E-409C-BE32-E72D297353CC}">
                  <c16:uniqueId val="{0000001C-F989-47E0-90C0-47A75F3E95FB}"/>
                </c:ext>
              </c:extLst>
            </c:dLbl>
            <c:dLbl>
              <c:idx val="39"/>
              <c:delete val="1"/>
              <c:extLst>
                <c:ext xmlns:c15="http://schemas.microsoft.com/office/drawing/2012/chart" uri="{CE6537A1-D6FC-4f65-9D91-7224C49458BB}"/>
                <c:ext xmlns:c16="http://schemas.microsoft.com/office/drawing/2014/chart" uri="{C3380CC4-5D6E-409C-BE32-E72D297353CC}">
                  <c16:uniqueId val="{0000001D-F989-47E0-90C0-47A75F3E95FB}"/>
                </c:ext>
              </c:extLst>
            </c:dLbl>
            <c:dLbl>
              <c:idx val="41"/>
              <c:delete val="1"/>
              <c:extLst>
                <c:ext xmlns:c15="http://schemas.microsoft.com/office/drawing/2012/chart" uri="{CE6537A1-D6FC-4f65-9D91-7224C49458BB}"/>
                <c:ext xmlns:c16="http://schemas.microsoft.com/office/drawing/2014/chart" uri="{C3380CC4-5D6E-409C-BE32-E72D297353CC}">
                  <c16:uniqueId val="{0000001E-F989-47E0-90C0-47A75F3E95FB}"/>
                </c:ext>
              </c:extLst>
            </c:dLbl>
            <c:dLbl>
              <c:idx val="42"/>
              <c:delete val="1"/>
              <c:extLst>
                <c:ext xmlns:c15="http://schemas.microsoft.com/office/drawing/2012/chart" uri="{CE6537A1-D6FC-4f65-9D91-7224C49458BB}"/>
                <c:ext xmlns:c16="http://schemas.microsoft.com/office/drawing/2014/chart" uri="{C3380CC4-5D6E-409C-BE32-E72D297353CC}">
                  <c16:uniqueId val="{0000001F-F989-47E0-90C0-47A75F3E95FB}"/>
                </c:ext>
              </c:extLst>
            </c:dLbl>
            <c:dLbl>
              <c:idx val="43"/>
              <c:delete val="1"/>
              <c:extLst>
                <c:ext xmlns:c15="http://schemas.microsoft.com/office/drawing/2012/chart" uri="{CE6537A1-D6FC-4f65-9D91-7224C49458BB}"/>
                <c:ext xmlns:c16="http://schemas.microsoft.com/office/drawing/2014/chart" uri="{C3380CC4-5D6E-409C-BE32-E72D297353CC}">
                  <c16:uniqueId val="{00000020-F989-47E0-90C0-47A75F3E95FB}"/>
                </c:ext>
              </c:extLst>
            </c:dLbl>
            <c:dLbl>
              <c:idx val="45"/>
              <c:delete val="1"/>
              <c:extLst>
                <c:ext xmlns:c15="http://schemas.microsoft.com/office/drawing/2012/chart" uri="{CE6537A1-D6FC-4f65-9D91-7224C49458BB}"/>
                <c:ext xmlns:c16="http://schemas.microsoft.com/office/drawing/2014/chart" uri="{C3380CC4-5D6E-409C-BE32-E72D297353CC}">
                  <c16:uniqueId val="{00000021-F989-47E0-90C0-47A75F3E95FB}"/>
                </c:ext>
              </c:extLst>
            </c:dLbl>
            <c:dLbl>
              <c:idx val="46"/>
              <c:delete val="1"/>
              <c:extLst>
                <c:ext xmlns:c15="http://schemas.microsoft.com/office/drawing/2012/chart" uri="{CE6537A1-D6FC-4f65-9D91-7224C49458BB}"/>
                <c:ext xmlns:c16="http://schemas.microsoft.com/office/drawing/2014/chart" uri="{C3380CC4-5D6E-409C-BE32-E72D297353CC}">
                  <c16:uniqueId val="{00000022-F989-47E0-90C0-47A75F3E95FB}"/>
                </c:ext>
              </c:extLst>
            </c:dLbl>
            <c:dLbl>
              <c:idx val="47"/>
              <c:delete val="1"/>
              <c:extLst>
                <c:ext xmlns:c15="http://schemas.microsoft.com/office/drawing/2012/chart" uri="{CE6537A1-D6FC-4f65-9D91-7224C49458BB}"/>
                <c:ext xmlns:c16="http://schemas.microsoft.com/office/drawing/2014/chart" uri="{C3380CC4-5D6E-409C-BE32-E72D297353CC}">
                  <c16:uniqueId val="{00000023-F989-47E0-90C0-47A75F3E95FB}"/>
                </c:ext>
              </c:extLst>
            </c:dLbl>
            <c:dLbl>
              <c:idx val="49"/>
              <c:delete val="1"/>
              <c:extLst>
                <c:ext xmlns:c15="http://schemas.microsoft.com/office/drawing/2012/chart" uri="{CE6537A1-D6FC-4f65-9D91-7224C49458BB}"/>
                <c:ext xmlns:c16="http://schemas.microsoft.com/office/drawing/2014/chart" uri="{C3380CC4-5D6E-409C-BE32-E72D297353CC}">
                  <c16:uniqueId val="{00000024-F989-47E0-90C0-47A75F3E95FB}"/>
                </c:ext>
              </c:extLst>
            </c:dLbl>
            <c:dLbl>
              <c:idx val="50"/>
              <c:delete val="1"/>
              <c:extLst>
                <c:ext xmlns:c15="http://schemas.microsoft.com/office/drawing/2012/chart" uri="{CE6537A1-D6FC-4f65-9D91-7224C49458BB}"/>
                <c:ext xmlns:c16="http://schemas.microsoft.com/office/drawing/2014/chart" uri="{C3380CC4-5D6E-409C-BE32-E72D297353CC}">
                  <c16:uniqueId val="{00000025-F989-47E0-90C0-47A75F3E95FB}"/>
                </c:ext>
              </c:extLst>
            </c:dLbl>
            <c:dLbl>
              <c:idx val="51"/>
              <c:delete val="1"/>
              <c:extLst>
                <c:ext xmlns:c15="http://schemas.microsoft.com/office/drawing/2012/chart" uri="{CE6537A1-D6FC-4f65-9D91-7224C49458BB}"/>
                <c:ext xmlns:c16="http://schemas.microsoft.com/office/drawing/2014/chart" uri="{C3380CC4-5D6E-409C-BE32-E72D297353CC}">
                  <c16:uniqueId val="{00000026-F989-47E0-90C0-47A75F3E95FB}"/>
                </c:ext>
              </c:extLst>
            </c:dLbl>
            <c:dLbl>
              <c:idx val="53"/>
              <c:delete val="1"/>
              <c:extLst>
                <c:ext xmlns:c15="http://schemas.microsoft.com/office/drawing/2012/chart" uri="{CE6537A1-D6FC-4f65-9D91-7224C49458BB}"/>
                <c:ext xmlns:c16="http://schemas.microsoft.com/office/drawing/2014/chart" uri="{C3380CC4-5D6E-409C-BE32-E72D297353CC}">
                  <c16:uniqueId val="{00000027-F989-47E0-90C0-47A75F3E95FB}"/>
                </c:ext>
              </c:extLst>
            </c:dLbl>
            <c:dLbl>
              <c:idx val="54"/>
              <c:delete val="1"/>
              <c:extLst>
                <c:ext xmlns:c15="http://schemas.microsoft.com/office/drawing/2012/chart" uri="{CE6537A1-D6FC-4f65-9D91-7224C49458BB}"/>
                <c:ext xmlns:c16="http://schemas.microsoft.com/office/drawing/2014/chart" uri="{C3380CC4-5D6E-409C-BE32-E72D297353CC}">
                  <c16:uniqueId val="{00000028-F989-47E0-90C0-47A75F3E95FB}"/>
                </c:ext>
              </c:extLst>
            </c:dLbl>
            <c:dLbl>
              <c:idx val="55"/>
              <c:delete val="1"/>
              <c:extLst>
                <c:ext xmlns:c15="http://schemas.microsoft.com/office/drawing/2012/chart" uri="{CE6537A1-D6FC-4f65-9D91-7224C49458BB}"/>
                <c:ext xmlns:c16="http://schemas.microsoft.com/office/drawing/2014/chart" uri="{C3380CC4-5D6E-409C-BE32-E72D297353CC}">
                  <c16:uniqueId val="{00000029-F989-47E0-90C0-47A75F3E95FB}"/>
                </c:ext>
              </c:extLst>
            </c:dLbl>
            <c:dLbl>
              <c:idx val="57"/>
              <c:delete val="1"/>
              <c:extLst>
                <c:ext xmlns:c15="http://schemas.microsoft.com/office/drawing/2012/chart" uri="{CE6537A1-D6FC-4f65-9D91-7224C49458BB}"/>
                <c:ext xmlns:c16="http://schemas.microsoft.com/office/drawing/2014/chart" uri="{C3380CC4-5D6E-409C-BE32-E72D297353CC}">
                  <c16:uniqueId val="{0000002A-F989-47E0-90C0-47A75F3E95FB}"/>
                </c:ext>
              </c:extLst>
            </c:dLbl>
            <c:dLbl>
              <c:idx val="58"/>
              <c:delete val="1"/>
              <c:extLst>
                <c:ext xmlns:c15="http://schemas.microsoft.com/office/drawing/2012/chart" uri="{CE6537A1-D6FC-4f65-9D91-7224C49458BB}"/>
                <c:ext xmlns:c16="http://schemas.microsoft.com/office/drawing/2014/chart" uri="{C3380CC4-5D6E-409C-BE32-E72D297353CC}">
                  <c16:uniqueId val="{0000002B-F989-47E0-90C0-47A75F3E95FB}"/>
                </c:ext>
              </c:extLst>
            </c:dLbl>
            <c:dLbl>
              <c:idx val="59"/>
              <c:delete val="1"/>
              <c:extLst>
                <c:ext xmlns:c15="http://schemas.microsoft.com/office/drawing/2012/chart" uri="{CE6537A1-D6FC-4f65-9D91-7224C49458BB}"/>
                <c:ext xmlns:c16="http://schemas.microsoft.com/office/drawing/2014/chart" uri="{C3380CC4-5D6E-409C-BE32-E72D297353CC}">
                  <c16:uniqueId val="{0000002C-F989-47E0-90C0-47A75F3E95FB}"/>
                </c:ext>
              </c:extLst>
            </c:dLbl>
            <c:dLbl>
              <c:idx val="61"/>
              <c:delete val="1"/>
              <c:extLst>
                <c:ext xmlns:c15="http://schemas.microsoft.com/office/drawing/2012/chart" uri="{CE6537A1-D6FC-4f65-9D91-7224C49458BB}"/>
                <c:ext xmlns:c16="http://schemas.microsoft.com/office/drawing/2014/chart" uri="{C3380CC4-5D6E-409C-BE32-E72D297353CC}">
                  <c16:uniqueId val="{0000002D-F989-47E0-90C0-47A75F3E95FB}"/>
                </c:ext>
              </c:extLst>
            </c:dLbl>
            <c:dLbl>
              <c:idx val="62"/>
              <c:delete val="1"/>
              <c:extLst>
                <c:ext xmlns:c15="http://schemas.microsoft.com/office/drawing/2012/chart" uri="{CE6537A1-D6FC-4f65-9D91-7224C49458BB}"/>
                <c:ext xmlns:c16="http://schemas.microsoft.com/office/drawing/2014/chart" uri="{C3380CC4-5D6E-409C-BE32-E72D297353CC}">
                  <c16:uniqueId val="{0000002E-F989-47E0-90C0-47A75F3E95FB}"/>
                </c:ext>
              </c:extLst>
            </c:dLbl>
            <c:dLbl>
              <c:idx val="63"/>
              <c:delete val="1"/>
              <c:extLst>
                <c:ext xmlns:c15="http://schemas.microsoft.com/office/drawing/2012/chart" uri="{CE6537A1-D6FC-4f65-9D91-7224C49458BB}"/>
                <c:ext xmlns:c16="http://schemas.microsoft.com/office/drawing/2014/chart" uri="{C3380CC4-5D6E-409C-BE32-E72D297353CC}">
                  <c16:uniqueId val="{0000002F-F989-47E0-90C0-47A75F3E95FB}"/>
                </c:ext>
              </c:extLst>
            </c:dLbl>
            <c:dLbl>
              <c:idx val="65"/>
              <c:delete val="1"/>
              <c:extLst>
                <c:ext xmlns:c15="http://schemas.microsoft.com/office/drawing/2012/chart" uri="{CE6537A1-D6FC-4f65-9D91-7224C49458BB}"/>
                <c:ext xmlns:c16="http://schemas.microsoft.com/office/drawing/2014/chart" uri="{C3380CC4-5D6E-409C-BE32-E72D297353CC}">
                  <c16:uniqueId val="{00000030-F989-47E0-90C0-47A75F3E95FB}"/>
                </c:ext>
              </c:extLst>
            </c:dLbl>
            <c:dLbl>
              <c:idx val="66"/>
              <c:delete val="1"/>
              <c:extLst>
                <c:ext xmlns:c15="http://schemas.microsoft.com/office/drawing/2012/chart" uri="{CE6537A1-D6FC-4f65-9D91-7224C49458BB}"/>
                <c:ext xmlns:c16="http://schemas.microsoft.com/office/drawing/2014/chart" uri="{C3380CC4-5D6E-409C-BE32-E72D297353CC}">
                  <c16:uniqueId val="{00000031-F989-47E0-90C0-47A75F3E95FB}"/>
                </c:ext>
              </c:extLst>
            </c:dLbl>
            <c:dLbl>
              <c:idx val="67"/>
              <c:delete val="1"/>
              <c:extLst>
                <c:ext xmlns:c15="http://schemas.microsoft.com/office/drawing/2012/chart" uri="{CE6537A1-D6FC-4f65-9D91-7224C49458BB}"/>
                <c:ext xmlns:c16="http://schemas.microsoft.com/office/drawing/2014/chart" uri="{C3380CC4-5D6E-409C-BE32-E72D297353CC}">
                  <c16:uniqueId val="{00000032-F989-47E0-90C0-47A75F3E95FB}"/>
                </c:ext>
              </c:extLst>
            </c:dLbl>
            <c:dLbl>
              <c:idx val="68"/>
              <c:delete val="1"/>
              <c:extLst>
                <c:ext xmlns:c15="http://schemas.microsoft.com/office/drawing/2012/chart" uri="{CE6537A1-D6FC-4f65-9D91-7224C49458BB}"/>
                <c:ext xmlns:c16="http://schemas.microsoft.com/office/drawing/2014/chart" uri="{C3380CC4-5D6E-409C-BE32-E72D297353CC}">
                  <c16:uniqueId val="{00000033-F989-47E0-90C0-47A75F3E95FB}"/>
                </c:ext>
              </c:extLst>
            </c:dLbl>
            <c:dLbl>
              <c:idx val="69"/>
              <c:delete val="1"/>
              <c:extLst>
                <c:ext xmlns:c15="http://schemas.microsoft.com/office/drawing/2012/chart" uri="{CE6537A1-D6FC-4f65-9D91-7224C49458BB}"/>
                <c:ext xmlns:c16="http://schemas.microsoft.com/office/drawing/2014/chart" uri="{C3380CC4-5D6E-409C-BE32-E72D297353CC}">
                  <c16:uniqueId val="{00000034-F989-47E0-90C0-47A75F3E95FB}"/>
                </c:ext>
              </c:extLst>
            </c:dLbl>
            <c:dLbl>
              <c:idx val="70"/>
              <c:delete val="1"/>
              <c:extLst>
                <c:ext xmlns:c15="http://schemas.microsoft.com/office/drawing/2012/chart" uri="{CE6537A1-D6FC-4f65-9D91-7224C49458BB}"/>
                <c:ext xmlns:c16="http://schemas.microsoft.com/office/drawing/2014/chart" uri="{C3380CC4-5D6E-409C-BE32-E72D297353CC}">
                  <c16:uniqueId val="{00000035-F989-47E0-90C0-47A75F3E95FB}"/>
                </c:ext>
              </c:extLst>
            </c:dLbl>
            <c:dLbl>
              <c:idx val="71"/>
              <c:delete val="1"/>
              <c:extLst>
                <c:ext xmlns:c15="http://schemas.microsoft.com/office/drawing/2012/chart" uri="{CE6537A1-D6FC-4f65-9D91-7224C49458BB}"/>
                <c:ext xmlns:c16="http://schemas.microsoft.com/office/drawing/2014/chart" uri="{C3380CC4-5D6E-409C-BE32-E72D297353CC}">
                  <c16:uniqueId val="{00000036-F989-47E0-90C0-47A75F3E95FB}"/>
                </c:ext>
              </c:extLst>
            </c:dLbl>
            <c:dLbl>
              <c:idx val="73"/>
              <c:delete val="1"/>
              <c:extLst>
                <c:ext xmlns:c15="http://schemas.microsoft.com/office/drawing/2012/chart" uri="{CE6537A1-D6FC-4f65-9D91-7224C49458BB}"/>
                <c:ext xmlns:c16="http://schemas.microsoft.com/office/drawing/2014/chart" uri="{C3380CC4-5D6E-409C-BE32-E72D297353CC}">
                  <c16:uniqueId val="{00000037-F989-47E0-90C0-47A75F3E95FB}"/>
                </c:ext>
              </c:extLst>
            </c:dLbl>
            <c:dLbl>
              <c:idx val="74"/>
              <c:delete val="1"/>
              <c:extLst>
                <c:ext xmlns:c15="http://schemas.microsoft.com/office/drawing/2012/chart" uri="{CE6537A1-D6FC-4f65-9D91-7224C49458BB}"/>
                <c:ext xmlns:c16="http://schemas.microsoft.com/office/drawing/2014/chart" uri="{C3380CC4-5D6E-409C-BE32-E72D297353CC}">
                  <c16:uniqueId val="{00000038-F989-47E0-90C0-47A75F3E95FB}"/>
                </c:ext>
              </c:extLst>
            </c:dLbl>
            <c:dLbl>
              <c:idx val="75"/>
              <c:delete val="1"/>
              <c:extLst>
                <c:ext xmlns:c15="http://schemas.microsoft.com/office/drawing/2012/chart" uri="{CE6537A1-D6FC-4f65-9D91-7224C49458BB}"/>
                <c:ext xmlns:c16="http://schemas.microsoft.com/office/drawing/2014/chart" uri="{C3380CC4-5D6E-409C-BE32-E72D297353CC}">
                  <c16:uniqueId val="{00000039-F989-47E0-90C0-47A75F3E95FB}"/>
                </c:ext>
              </c:extLst>
            </c:dLbl>
            <c:dLbl>
              <c:idx val="77"/>
              <c:delete val="1"/>
              <c:extLst>
                <c:ext xmlns:c15="http://schemas.microsoft.com/office/drawing/2012/chart" uri="{CE6537A1-D6FC-4f65-9D91-7224C49458BB}"/>
                <c:ext xmlns:c16="http://schemas.microsoft.com/office/drawing/2014/chart" uri="{C3380CC4-5D6E-409C-BE32-E72D297353CC}">
                  <c16:uniqueId val="{0000003A-F989-47E0-90C0-47A75F3E95FB}"/>
                </c:ext>
              </c:extLst>
            </c:dLbl>
            <c:dLbl>
              <c:idx val="78"/>
              <c:delete val="1"/>
              <c:extLst>
                <c:ext xmlns:c15="http://schemas.microsoft.com/office/drawing/2012/chart" uri="{CE6537A1-D6FC-4f65-9D91-7224C49458BB}"/>
                <c:ext xmlns:c16="http://schemas.microsoft.com/office/drawing/2014/chart" uri="{C3380CC4-5D6E-409C-BE32-E72D297353CC}">
                  <c16:uniqueId val="{0000003B-F989-47E0-90C0-47A75F3E95FB}"/>
                </c:ext>
              </c:extLst>
            </c:dLbl>
            <c:dLbl>
              <c:idx val="79"/>
              <c:delete val="1"/>
              <c:extLst>
                <c:ext xmlns:c15="http://schemas.microsoft.com/office/drawing/2012/chart" uri="{CE6537A1-D6FC-4f65-9D91-7224C49458BB}"/>
                <c:ext xmlns:c16="http://schemas.microsoft.com/office/drawing/2014/chart" uri="{C3380CC4-5D6E-409C-BE32-E72D297353CC}">
                  <c16:uniqueId val="{0000003C-F989-47E0-90C0-47A75F3E95F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cat>
            <c:numRef>
              <c:f>Sheet1!$A$2:$A$82</c:f>
              <c:numCache>
                <c:formatCode>m/d/yyyy</c:formatCode>
                <c:ptCount val="81"/>
                <c:pt idx="0">
                  <c:v>37622</c:v>
                </c:pt>
                <c:pt idx="1">
                  <c:v>37625</c:v>
                </c:pt>
                <c:pt idx="2">
                  <c:v>37628</c:v>
                </c:pt>
                <c:pt idx="3">
                  <c:v>37631</c:v>
                </c:pt>
                <c:pt idx="4">
                  <c:v>37987</c:v>
                </c:pt>
                <c:pt idx="5">
                  <c:v>37990</c:v>
                </c:pt>
                <c:pt idx="6">
                  <c:v>37993</c:v>
                </c:pt>
                <c:pt idx="7">
                  <c:v>37996</c:v>
                </c:pt>
                <c:pt idx="8">
                  <c:v>38353</c:v>
                </c:pt>
                <c:pt idx="9">
                  <c:v>38356</c:v>
                </c:pt>
                <c:pt idx="10">
                  <c:v>38359</c:v>
                </c:pt>
                <c:pt idx="11">
                  <c:v>38362</c:v>
                </c:pt>
                <c:pt idx="12">
                  <c:v>38718</c:v>
                </c:pt>
                <c:pt idx="13">
                  <c:v>38721</c:v>
                </c:pt>
                <c:pt idx="14">
                  <c:v>38724</c:v>
                </c:pt>
                <c:pt idx="15">
                  <c:v>38727</c:v>
                </c:pt>
                <c:pt idx="16">
                  <c:v>39083</c:v>
                </c:pt>
                <c:pt idx="17">
                  <c:v>39086</c:v>
                </c:pt>
                <c:pt idx="18">
                  <c:v>39089</c:v>
                </c:pt>
                <c:pt idx="19">
                  <c:v>39092</c:v>
                </c:pt>
                <c:pt idx="20">
                  <c:v>39448</c:v>
                </c:pt>
                <c:pt idx="21">
                  <c:v>39451</c:v>
                </c:pt>
                <c:pt idx="22">
                  <c:v>39454</c:v>
                </c:pt>
                <c:pt idx="23">
                  <c:v>39457</c:v>
                </c:pt>
                <c:pt idx="24">
                  <c:v>39814</c:v>
                </c:pt>
                <c:pt idx="25">
                  <c:v>39817</c:v>
                </c:pt>
                <c:pt idx="26">
                  <c:v>39820</c:v>
                </c:pt>
                <c:pt idx="27">
                  <c:v>39823</c:v>
                </c:pt>
                <c:pt idx="28">
                  <c:v>40179</c:v>
                </c:pt>
                <c:pt idx="29">
                  <c:v>40182</c:v>
                </c:pt>
                <c:pt idx="30">
                  <c:v>40185</c:v>
                </c:pt>
                <c:pt idx="31">
                  <c:v>40188</c:v>
                </c:pt>
                <c:pt idx="32">
                  <c:v>40544</c:v>
                </c:pt>
                <c:pt idx="33">
                  <c:v>40547</c:v>
                </c:pt>
                <c:pt idx="34">
                  <c:v>40550</c:v>
                </c:pt>
                <c:pt idx="35">
                  <c:v>40553</c:v>
                </c:pt>
                <c:pt idx="36">
                  <c:v>40909</c:v>
                </c:pt>
                <c:pt idx="37">
                  <c:v>40912</c:v>
                </c:pt>
                <c:pt idx="38">
                  <c:v>40915</c:v>
                </c:pt>
                <c:pt idx="39">
                  <c:v>40918</c:v>
                </c:pt>
                <c:pt idx="40">
                  <c:v>41275</c:v>
                </c:pt>
                <c:pt idx="41">
                  <c:v>41278</c:v>
                </c:pt>
                <c:pt idx="42">
                  <c:v>41281</c:v>
                </c:pt>
                <c:pt idx="43">
                  <c:v>41284</c:v>
                </c:pt>
                <c:pt idx="44">
                  <c:v>41640</c:v>
                </c:pt>
                <c:pt idx="45">
                  <c:v>41643</c:v>
                </c:pt>
                <c:pt idx="46">
                  <c:v>41646</c:v>
                </c:pt>
                <c:pt idx="47">
                  <c:v>41649</c:v>
                </c:pt>
                <c:pt idx="48">
                  <c:v>42005</c:v>
                </c:pt>
                <c:pt idx="49">
                  <c:v>42008</c:v>
                </c:pt>
                <c:pt idx="50">
                  <c:v>42011</c:v>
                </c:pt>
                <c:pt idx="51">
                  <c:v>42014</c:v>
                </c:pt>
                <c:pt idx="52">
                  <c:v>42370</c:v>
                </c:pt>
                <c:pt idx="53">
                  <c:v>42373</c:v>
                </c:pt>
                <c:pt idx="54">
                  <c:v>42376</c:v>
                </c:pt>
                <c:pt idx="55">
                  <c:v>42379</c:v>
                </c:pt>
                <c:pt idx="56">
                  <c:v>42736</c:v>
                </c:pt>
                <c:pt idx="57">
                  <c:v>42739</c:v>
                </c:pt>
                <c:pt idx="58">
                  <c:v>42742</c:v>
                </c:pt>
                <c:pt idx="59">
                  <c:v>42745</c:v>
                </c:pt>
                <c:pt idx="60">
                  <c:v>43101</c:v>
                </c:pt>
                <c:pt idx="61">
                  <c:v>43104</c:v>
                </c:pt>
                <c:pt idx="62">
                  <c:v>43107</c:v>
                </c:pt>
                <c:pt idx="63">
                  <c:v>43110</c:v>
                </c:pt>
                <c:pt idx="64">
                  <c:v>43466</c:v>
                </c:pt>
                <c:pt idx="65">
                  <c:v>43469</c:v>
                </c:pt>
                <c:pt idx="66">
                  <c:v>43472</c:v>
                </c:pt>
                <c:pt idx="67">
                  <c:v>43475</c:v>
                </c:pt>
                <c:pt idx="68">
                  <c:v>43831</c:v>
                </c:pt>
                <c:pt idx="69">
                  <c:v>43834</c:v>
                </c:pt>
                <c:pt idx="70">
                  <c:v>43837</c:v>
                </c:pt>
                <c:pt idx="71">
                  <c:v>43840</c:v>
                </c:pt>
                <c:pt idx="72">
                  <c:v>44197</c:v>
                </c:pt>
                <c:pt idx="73">
                  <c:v>44200</c:v>
                </c:pt>
                <c:pt idx="74">
                  <c:v>44203</c:v>
                </c:pt>
                <c:pt idx="75">
                  <c:v>44206</c:v>
                </c:pt>
                <c:pt idx="76">
                  <c:v>44562</c:v>
                </c:pt>
                <c:pt idx="77">
                  <c:v>44565</c:v>
                </c:pt>
                <c:pt idx="78">
                  <c:v>44568</c:v>
                </c:pt>
                <c:pt idx="79">
                  <c:v>44571</c:v>
                </c:pt>
                <c:pt idx="80">
                  <c:v>44927</c:v>
                </c:pt>
              </c:numCache>
            </c:numRef>
          </c:cat>
          <c:val>
            <c:numRef>
              <c:f>Sheet1!$B$2:$B$82</c:f>
              <c:numCache>
                <c:formatCode>0.00</c:formatCode>
                <c:ptCount val="81"/>
                <c:pt idx="0">
                  <c:v>129.321</c:v>
                </c:pt>
                <c:pt idx="1">
                  <c:v>131.756</c:v>
                </c:pt>
                <c:pt idx="2">
                  <c:v>135.01300000000001</c:v>
                </c:pt>
                <c:pt idx="3">
                  <c:v>138.83566669999999</c:v>
                </c:pt>
                <c:pt idx="4">
                  <c:v>143.29866670000001</c:v>
                </c:pt>
                <c:pt idx="5">
                  <c:v>148.209</c:v>
                </c:pt>
                <c:pt idx="6">
                  <c:v>152.71666669999999</c:v>
                </c:pt>
                <c:pt idx="7">
                  <c:v>157.53533329999999</c:v>
                </c:pt>
                <c:pt idx="8">
                  <c:v>163.48133329999999</c:v>
                </c:pt>
                <c:pt idx="9">
                  <c:v>169.3473333</c:v>
                </c:pt>
                <c:pt idx="10">
                  <c:v>174.58</c:v>
                </c:pt>
                <c:pt idx="11">
                  <c:v>179.53933330000001</c:v>
                </c:pt>
                <c:pt idx="12">
                  <c:v>183.32433330000001</c:v>
                </c:pt>
                <c:pt idx="13">
                  <c:v>183.99733330000001</c:v>
                </c:pt>
                <c:pt idx="14">
                  <c:v>182.81933330000001</c:v>
                </c:pt>
                <c:pt idx="15">
                  <c:v>183.6493333</c:v>
                </c:pt>
                <c:pt idx="16">
                  <c:v>184.422</c:v>
                </c:pt>
                <c:pt idx="17">
                  <c:v>181.6213333</c:v>
                </c:pt>
                <c:pt idx="18">
                  <c:v>178.26133329999999</c:v>
                </c:pt>
                <c:pt idx="19">
                  <c:v>175.37</c:v>
                </c:pt>
                <c:pt idx="20">
                  <c:v>171.5756667</c:v>
                </c:pt>
                <c:pt idx="21">
                  <c:v>166.67233329999999</c:v>
                </c:pt>
                <c:pt idx="22">
                  <c:v>161.9543333</c:v>
                </c:pt>
                <c:pt idx="23">
                  <c:v>156.0286667</c:v>
                </c:pt>
                <c:pt idx="24">
                  <c:v>150.06</c:v>
                </c:pt>
                <c:pt idx="25">
                  <c:v>147.9113333</c:v>
                </c:pt>
                <c:pt idx="26">
                  <c:v>148.23699999999999</c:v>
                </c:pt>
                <c:pt idx="27">
                  <c:v>147.97</c:v>
                </c:pt>
                <c:pt idx="28">
                  <c:v>146.29499999999999</c:v>
                </c:pt>
                <c:pt idx="29">
                  <c:v>146.17133329999999</c:v>
                </c:pt>
                <c:pt idx="30">
                  <c:v>143.97300000000001</c:v>
                </c:pt>
                <c:pt idx="31">
                  <c:v>142.25399999999999</c:v>
                </c:pt>
                <c:pt idx="32">
                  <c:v>140.61799999999999</c:v>
                </c:pt>
                <c:pt idx="33">
                  <c:v>139.9243333</c:v>
                </c:pt>
                <c:pt idx="34">
                  <c:v>139.23466669999999</c:v>
                </c:pt>
                <c:pt idx="35">
                  <c:v>137.2596667</c:v>
                </c:pt>
                <c:pt idx="36">
                  <c:v>137.0143333</c:v>
                </c:pt>
                <c:pt idx="37">
                  <c:v>140.11333329999999</c:v>
                </c:pt>
                <c:pt idx="38">
                  <c:v>142.2863333</c:v>
                </c:pt>
                <c:pt idx="39">
                  <c:v>144.56266669999999</c:v>
                </c:pt>
                <c:pt idx="40">
                  <c:v>148.191</c:v>
                </c:pt>
                <c:pt idx="41">
                  <c:v>152.85433330000001</c:v>
                </c:pt>
                <c:pt idx="42">
                  <c:v>156.93133330000001</c:v>
                </c:pt>
                <c:pt idx="43">
                  <c:v>160.1023333</c:v>
                </c:pt>
                <c:pt idx="44">
                  <c:v>162.5143333</c:v>
                </c:pt>
                <c:pt idx="45">
                  <c:v>163.70500000000001</c:v>
                </c:pt>
                <c:pt idx="46">
                  <c:v>165.23266670000001</c:v>
                </c:pt>
                <c:pt idx="47">
                  <c:v>167.3446667</c:v>
                </c:pt>
                <c:pt idx="48">
                  <c:v>169.19066670000001</c:v>
                </c:pt>
                <c:pt idx="49">
                  <c:v>170.88033329999999</c:v>
                </c:pt>
                <c:pt idx="50">
                  <c:v>172.96433329999999</c:v>
                </c:pt>
                <c:pt idx="51">
                  <c:v>175.69499999999999</c:v>
                </c:pt>
                <c:pt idx="52">
                  <c:v>177.70033330000001</c:v>
                </c:pt>
                <c:pt idx="53">
                  <c:v>179.422</c:v>
                </c:pt>
                <c:pt idx="54">
                  <c:v>181.83566669999999</c:v>
                </c:pt>
                <c:pt idx="55">
                  <c:v>184.74700000000001</c:v>
                </c:pt>
                <c:pt idx="56">
                  <c:v>187.37166669999999</c:v>
                </c:pt>
                <c:pt idx="57">
                  <c:v>189.6213333</c:v>
                </c:pt>
                <c:pt idx="58">
                  <c:v>192.63733329999999</c:v>
                </c:pt>
                <c:pt idx="59">
                  <c:v>195.97633329999999</c:v>
                </c:pt>
                <c:pt idx="60">
                  <c:v>199.15466670000001</c:v>
                </c:pt>
                <c:pt idx="61">
                  <c:v>201.45133329999999</c:v>
                </c:pt>
                <c:pt idx="62">
                  <c:v>203.68666669999999</c:v>
                </c:pt>
                <c:pt idx="63">
                  <c:v>205.63966669999999</c:v>
                </c:pt>
                <c:pt idx="64">
                  <c:v>206.77199999999999</c:v>
                </c:pt>
                <c:pt idx="65">
                  <c:v>208.1416667</c:v>
                </c:pt>
                <c:pt idx="66">
                  <c:v>210.16200000000001</c:v>
                </c:pt>
                <c:pt idx="67">
                  <c:v>212.80600000000001</c:v>
                </c:pt>
                <c:pt idx="68">
                  <c:v>215.63800000000001</c:v>
                </c:pt>
                <c:pt idx="69">
                  <c:v>217.239</c:v>
                </c:pt>
                <c:pt idx="70">
                  <c:v>222.64133330000001</c:v>
                </c:pt>
                <c:pt idx="71">
                  <c:v>233.09</c:v>
                </c:pt>
                <c:pt idx="72">
                  <c:v>242.267</c:v>
                </c:pt>
                <c:pt idx="73">
                  <c:v>253.81399999999999</c:v>
                </c:pt>
                <c:pt idx="74">
                  <c:v>266.83100000000002</c:v>
                </c:pt>
                <c:pt idx="75">
                  <c:v>277.31700000000001</c:v>
                </c:pt>
                <c:pt idx="76">
                  <c:v>290.86799999999999</c:v>
                </c:pt>
                <c:pt idx="77">
                  <c:v>303.42266669999998</c:v>
                </c:pt>
                <c:pt idx="78">
                  <c:v>301.72633330000002</c:v>
                </c:pt>
                <c:pt idx="79">
                  <c:v>297.89666670000003</c:v>
                </c:pt>
                <c:pt idx="80">
                  <c:v>180.658712495</c:v>
                </c:pt>
              </c:numCache>
            </c:numRef>
          </c:val>
          <c:smooth val="0"/>
          <c:extLst>
            <c:ext xmlns:c16="http://schemas.microsoft.com/office/drawing/2014/chart" uri="{C3380CC4-5D6E-409C-BE32-E72D297353CC}">
              <c16:uniqueId val="{0000003D-F989-47E0-90C0-47A75F3E95FB}"/>
            </c:ext>
          </c:extLst>
        </c:ser>
        <c:dLbls>
          <c:dLblPos val="t"/>
          <c:showLegendKey val="0"/>
          <c:showVal val="1"/>
          <c:showCatName val="0"/>
          <c:showSerName val="0"/>
          <c:showPercent val="0"/>
          <c:showBubbleSize val="0"/>
        </c:dLbls>
        <c:smooth val="0"/>
        <c:axId val="1484429071"/>
        <c:axId val="1488595919"/>
      </c:lineChart>
      <c:dateAx>
        <c:axId val="1484429071"/>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8595919"/>
        <c:crosses val="autoZero"/>
        <c:auto val="1"/>
        <c:lblOffset val="100"/>
        <c:baseTimeUnit val="days"/>
      </c:dateAx>
      <c:valAx>
        <c:axId val="1488595919"/>
        <c:scaling>
          <c:orientation val="minMax"/>
          <c:min val="100"/>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44290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accent1"/>
      </a:solid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kern="1200" spc="0" baseline="0">
                <a:solidFill>
                  <a:sysClr val="windowText" lastClr="000000">
                    <a:lumMod val="65000"/>
                    <a:lumOff val="35000"/>
                  </a:sysClr>
                </a:solidFill>
              </a:rPr>
              <a:t>House Price vs GDP</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strRef>
              <c:f>Sheet1!$K$1</c:f>
              <c:strCache>
                <c:ptCount val="1"/>
                <c:pt idx="0">
                  <c:v>GDP</c:v>
                </c:pt>
              </c:strCache>
            </c:strRef>
          </c:tx>
          <c:spPr>
            <a:solidFill>
              <a:schemeClr val="accent2"/>
            </a:solidFill>
            <a:ln>
              <a:noFill/>
            </a:ln>
            <a:effectLst/>
          </c:spPr>
          <c:invertIfNegative val="0"/>
          <c:val>
            <c:numRef>
              <c:f>Sheet1!$K$2:$K$82</c:f>
              <c:numCache>
                <c:formatCode>0.00</c:formatCode>
                <c:ptCount val="81"/>
                <c:pt idx="0">
                  <c:v>0</c:v>
                </c:pt>
                <c:pt idx="1">
                  <c:v>9.066138730095652E-3</c:v>
                </c:pt>
                <c:pt idx="2">
                  <c:v>2.5670074346038851E-2</c:v>
                </c:pt>
                <c:pt idx="3">
                  <c:v>3.9112956174498392E-2</c:v>
                </c:pt>
                <c:pt idx="4">
                  <c:v>4.9001499895106708E-2</c:v>
                </c:pt>
                <c:pt idx="5">
                  <c:v>6.1385182166367458E-2</c:v>
                </c:pt>
                <c:pt idx="6">
                  <c:v>7.3973157789279043E-2</c:v>
                </c:pt>
                <c:pt idx="7">
                  <c:v>8.8484721420772572E-2</c:v>
                </c:pt>
                <c:pt idx="8">
                  <c:v>0.10418418157362901</c:v>
                </c:pt>
                <c:pt idx="9">
                  <c:v>0.1143445714731146</c:v>
                </c:pt>
                <c:pt idx="10">
                  <c:v>0.12873051169599051</c:v>
                </c:pt>
                <c:pt idx="11">
                  <c:v>0.14060372216731951</c:v>
                </c:pt>
                <c:pt idx="12">
                  <c:v>0.15858441448374461</c:v>
                </c:pt>
                <c:pt idx="13">
                  <c:v>0.16867247773568669</c:v>
                </c:pt>
                <c:pt idx="14">
                  <c:v>0.17630823603023221</c:v>
                </c:pt>
                <c:pt idx="15">
                  <c:v>0.18738428390341019</c:v>
                </c:pt>
                <c:pt idx="16">
                  <c:v>0.1988997194301548</c:v>
                </c:pt>
                <c:pt idx="17">
                  <c:v>0.21109133717715231</c:v>
                </c:pt>
                <c:pt idx="18">
                  <c:v>0.2216875834110659</c:v>
                </c:pt>
                <c:pt idx="19">
                  <c:v>0.23155833974638321</c:v>
                </c:pt>
                <c:pt idx="20">
                  <c:v>0.23100117606006271</c:v>
                </c:pt>
                <c:pt idx="21">
                  <c:v>0.24140960843163889</c:v>
                </c:pt>
                <c:pt idx="22">
                  <c:v>0.24358712444420949</c:v>
                </c:pt>
                <c:pt idx="23">
                  <c:v>0.2245709054877745</c:v>
                </c:pt>
                <c:pt idx="24">
                  <c:v>0.2129759498856113</c:v>
                </c:pt>
                <c:pt idx="25">
                  <c:v>0.20972811720003531</c:v>
                </c:pt>
                <c:pt idx="26">
                  <c:v>0.21415181376398329</c:v>
                </c:pt>
                <c:pt idx="27">
                  <c:v>0.22738549763087709</c:v>
                </c:pt>
                <c:pt idx="28">
                  <c:v>0.23479884821448649</c:v>
                </c:pt>
                <c:pt idx="29">
                  <c:v>0.24889678974316559</c:v>
                </c:pt>
                <c:pt idx="30">
                  <c:v>0.25945229501738698</c:v>
                </c:pt>
                <c:pt idx="31">
                  <c:v>0.27042985832347599</c:v>
                </c:pt>
                <c:pt idx="32">
                  <c:v>0.27317467421619079</c:v>
                </c:pt>
                <c:pt idx="33">
                  <c:v>0.28665195370885288</c:v>
                </c:pt>
                <c:pt idx="34">
                  <c:v>0.29254703324723869</c:v>
                </c:pt>
                <c:pt idx="35">
                  <c:v>0.30527194557897153</c:v>
                </c:pt>
                <c:pt idx="36">
                  <c:v>0.32008759502518208</c:v>
                </c:pt>
                <c:pt idx="37">
                  <c:v>0.3291320880768539</c:v>
                </c:pt>
                <c:pt idx="38">
                  <c:v>0.33648311741714598</c:v>
                </c:pt>
                <c:pt idx="39">
                  <c:v>0.34307792130337578</c:v>
                </c:pt>
                <c:pt idx="40">
                  <c:v>0.35672346161351448</c:v>
                </c:pt>
                <c:pt idx="41">
                  <c:v>0.3613338603282189</c:v>
                </c:pt>
                <c:pt idx="42">
                  <c:v>0.37516597199951651</c:v>
                </c:pt>
                <c:pt idx="43">
                  <c:v>0.38968662550805211</c:v>
                </c:pt>
                <c:pt idx="44">
                  <c:v>0.39041688922696538</c:v>
                </c:pt>
                <c:pt idx="45">
                  <c:v>0.41124003187080899</c:v>
                </c:pt>
                <c:pt idx="46">
                  <c:v>0.42958484242730821</c:v>
                </c:pt>
                <c:pt idx="47">
                  <c:v>0.43673334407551889</c:v>
                </c:pt>
                <c:pt idx="48">
                  <c:v>0.44581066531622049</c:v>
                </c:pt>
                <c:pt idx="49">
                  <c:v>0.45904389141952201</c:v>
                </c:pt>
                <c:pt idx="50">
                  <c:v>0.4664500485752564</c:v>
                </c:pt>
                <c:pt idx="51">
                  <c:v>0.46809270052791913</c:v>
                </c:pt>
                <c:pt idx="52">
                  <c:v>0.47418926144160473</c:v>
                </c:pt>
                <c:pt idx="53">
                  <c:v>0.48637303181273828</c:v>
                </c:pt>
                <c:pt idx="54">
                  <c:v>0.49708744644819902</c:v>
                </c:pt>
                <c:pt idx="55">
                  <c:v>0.50968130760300856</c:v>
                </c:pt>
                <c:pt idx="56">
                  <c:v>0.52146237680273833</c:v>
                </c:pt>
                <c:pt idx="57">
                  <c:v>0.53168436860275381</c:v>
                </c:pt>
                <c:pt idx="58">
                  <c:v>0.54851633588233539</c:v>
                </c:pt>
                <c:pt idx="59">
                  <c:v>0.57028325626338294</c:v>
                </c:pt>
                <c:pt idx="60">
                  <c:v>0.58733403453996325</c:v>
                </c:pt>
                <c:pt idx="61">
                  <c:v>0.60791449708522294</c:v>
                </c:pt>
                <c:pt idx="62">
                  <c:v>0.62211046541739912</c:v>
                </c:pt>
                <c:pt idx="63">
                  <c:v>0.63074199031424538</c:v>
                </c:pt>
                <c:pt idx="64">
                  <c:v>0.64341654865085285</c:v>
                </c:pt>
                <c:pt idx="65">
                  <c:v>0.66037753986859304</c:v>
                </c:pt>
                <c:pt idx="66">
                  <c:v>0.67734036214070115</c:v>
                </c:pt>
                <c:pt idx="67">
                  <c:v>0.68876437573863403</c:v>
                </c:pt>
                <c:pt idx="68">
                  <c:v>0.67774535213006526</c:v>
                </c:pt>
                <c:pt idx="69">
                  <c:v>0.55341015565531582</c:v>
                </c:pt>
                <c:pt idx="70">
                  <c:v>0.66626176387036751</c:v>
                </c:pt>
                <c:pt idx="71">
                  <c:v>0.68864496483590842</c:v>
                </c:pt>
                <c:pt idx="72">
                  <c:v>0.72847981419506558</c:v>
                </c:pt>
                <c:pt idx="73">
                  <c:v>0.77641969492541574</c:v>
                </c:pt>
                <c:pt idx="74">
                  <c:v>0.80934506062620992</c:v>
                </c:pt>
                <c:pt idx="75">
                  <c:v>0.86157595187361313</c:v>
                </c:pt>
                <c:pt idx="76">
                  <c:v>0.8871687949621937</c:v>
                </c:pt>
                <c:pt idx="77">
                  <c:v>0.92038909120586421</c:v>
                </c:pt>
                <c:pt idx="78">
                  <c:v>0.95148202924769276</c:v>
                </c:pt>
                <c:pt idx="79">
                  <c:v>0.9785588111120932</c:v>
                </c:pt>
                <c:pt idx="80">
                  <c:v>0.99999999999999989</c:v>
                </c:pt>
              </c:numCache>
            </c:numRef>
          </c:val>
          <c:extLst>
            <c:ext xmlns:c16="http://schemas.microsoft.com/office/drawing/2014/chart" uri="{C3380CC4-5D6E-409C-BE32-E72D297353CC}">
              <c16:uniqueId val="{00000000-F8CE-4CF1-8AE5-80D40D72C9E4}"/>
            </c:ext>
          </c:extLst>
        </c:ser>
        <c:dLbls>
          <c:showLegendKey val="0"/>
          <c:showVal val="0"/>
          <c:showCatName val="0"/>
          <c:showSerName val="0"/>
          <c:showPercent val="0"/>
          <c:showBubbleSize val="0"/>
        </c:dLbls>
        <c:gapWidth val="150"/>
        <c:axId val="2086593168"/>
        <c:axId val="1824991008"/>
      </c:barChart>
      <c:lineChart>
        <c:grouping val="standard"/>
        <c:varyColors val="0"/>
        <c:ser>
          <c:idx val="0"/>
          <c:order val="1"/>
          <c:tx>
            <c:strRef>
              <c:f>Sheet1!$B$1</c:f>
              <c:strCache>
                <c:ptCount val="1"/>
                <c:pt idx="0">
                  <c:v>CSUSHPISA</c:v>
                </c:pt>
              </c:strCache>
            </c:strRef>
          </c:tx>
          <c:spPr>
            <a:ln w="28575" cap="rnd">
              <a:solidFill>
                <a:srgbClr val="C00000"/>
              </a:solidFill>
              <a:round/>
            </a:ln>
            <a:effectLst/>
          </c:spPr>
          <c:marker>
            <c:symbol val="none"/>
          </c:marker>
          <c:val>
            <c:numRef>
              <c:f>Sheet1!$B$2:$B$82</c:f>
              <c:numCache>
                <c:formatCode>0.00</c:formatCode>
                <c:ptCount val="81"/>
                <c:pt idx="0">
                  <c:v>0</c:v>
                </c:pt>
                <c:pt idx="1">
                  <c:v>1.398608092704723E-2</c:v>
                </c:pt>
                <c:pt idx="2">
                  <c:v>3.2693541123923198E-2</c:v>
                </c:pt>
                <c:pt idx="3">
                  <c:v>5.4650060969232528E-2</c:v>
                </c:pt>
                <c:pt idx="4">
                  <c:v>8.0284508270017763E-2</c:v>
                </c:pt>
                <c:pt idx="5">
                  <c:v>0.1084883353388368</c:v>
                </c:pt>
                <c:pt idx="6">
                  <c:v>0.1343793379090035</c:v>
                </c:pt>
                <c:pt idx="7">
                  <c:v>0.16205665249958229</c:v>
                </c:pt>
                <c:pt idx="8">
                  <c:v>0.19620911130542329</c:v>
                </c:pt>
                <c:pt idx="9">
                  <c:v>0.2299020684791642</c:v>
                </c:pt>
                <c:pt idx="10">
                  <c:v>0.25995730459023819</c:v>
                </c:pt>
                <c:pt idx="11">
                  <c:v>0.28844257640871868</c:v>
                </c:pt>
                <c:pt idx="12">
                  <c:v>0.31018274737745533</c:v>
                </c:pt>
                <c:pt idx="13">
                  <c:v>0.31404830485749752</c:v>
                </c:pt>
                <c:pt idx="14">
                  <c:v>0.30728214332482329</c:v>
                </c:pt>
                <c:pt idx="15">
                  <c:v>0.31204947275786188</c:v>
                </c:pt>
                <c:pt idx="16">
                  <c:v>0.31648749287935452</c:v>
                </c:pt>
                <c:pt idx="17">
                  <c:v>0.30040110638412398</c:v>
                </c:pt>
                <c:pt idx="18">
                  <c:v>0.28110203783591908</c:v>
                </c:pt>
                <c:pt idx="19">
                  <c:v>0.26449488320722681</c:v>
                </c:pt>
                <c:pt idx="20">
                  <c:v>0.242701103906204</c:v>
                </c:pt>
                <c:pt idx="21">
                  <c:v>0.21453748265581651</c:v>
                </c:pt>
                <c:pt idx="22">
                  <c:v>0.18743837390271251</c:v>
                </c:pt>
                <c:pt idx="23">
                  <c:v>0.15340270547794821</c:v>
                </c:pt>
                <c:pt idx="24">
                  <c:v>0.1191200543515533</c:v>
                </c:pt>
                <c:pt idx="25">
                  <c:v>0.1067786061579387</c:v>
                </c:pt>
                <c:pt idx="26">
                  <c:v>0.1086491609100719</c:v>
                </c:pt>
                <c:pt idx="27">
                  <c:v>0.1071155742129378</c:v>
                </c:pt>
                <c:pt idx="28">
                  <c:v>9.7494758790841574E-2</c:v>
                </c:pt>
                <c:pt idx="29">
                  <c:v>9.6784445659761187E-2</c:v>
                </c:pt>
                <c:pt idx="30">
                  <c:v>8.4157723919135896E-2</c:v>
                </c:pt>
                <c:pt idx="31">
                  <c:v>7.4284182599384629E-2</c:v>
                </c:pt>
                <c:pt idx="32">
                  <c:v>6.4887374222937333E-2</c:v>
                </c:pt>
                <c:pt idx="33">
                  <c:v>6.0903111963143568E-2</c:v>
                </c:pt>
                <c:pt idx="34">
                  <c:v>5.6941825359331788E-2</c:v>
                </c:pt>
                <c:pt idx="35">
                  <c:v>4.5597878816860282E-2</c:v>
                </c:pt>
                <c:pt idx="36">
                  <c:v>4.4188740095501999E-2</c:v>
                </c:pt>
                <c:pt idx="37">
                  <c:v>6.1988684568980101E-2</c:v>
                </c:pt>
                <c:pt idx="38">
                  <c:v>7.4469897650899397E-2</c:v>
                </c:pt>
                <c:pt idx="39">
                  <c:v>8.7544634057199477E-2</c:v>
                </c:pt>
                <c:pt idx="40">
                  <c:v>0.1083849474716143</c:v>
                </c:pt>
                <c:pt idx="41">
                  <c:v>0.1351700632513245</c:v>
                </c:pt>
                <c:pt idx="42">
                  <c:v>0.15858741517722649</c:v>
                </c:pt>
                <c:pt idx="43">
                  <c:v>0.1768009111195947</c:v>
                </c:pt>
                <c:pt idx="44">
                  <c:v>0.19065488532741329</c:v>
                </c:pt>
                <c:pt idx="45">
                  <c:v>0.19749380147662901</c:v>
                </c:pt>
                <c:pt idx="46">
                  <c:v>0.2062683682510664</c:v>
                </c:pt>
                <c:pt idx="47">
                  <c:v>0.2183992113385094</c:v>
                </c:pt>
                <c:pt idx="48">
                  <c:v>0.22900221149921951</c:v>
                </c:pt>
                <c:pt idx="49">
                  <c:v>0.2387072685042825</c:v>
                </c:pt>
                <c:pt idx="50">
                  <c:v>0.25067728602049039</c:v>
                </c:pt>
                <c:pt idx="51">
                  <c:v>0.26636160858763341</c:v>
                </c:pt>
                <c:pt idx="52">
                  <c:v>0.27787978264081742</c:v>
                </c:pt>
                <c:pt idx="53">
                  <c:v>0.28776864087309739</c:v>
                </c:pt>
                <c:pt idx="54">
                  <c:v>0.30163218822304361</c:v>
                </c:pt>
                <c:pt idx="55">
                  <c:v>0.31835421825976129</c:v>
                </c:pt>
                <c:pt idx="56">
                  <c:v>0.33342970116437148</c:v>
                </c:pt>
                <c:pt idx="57">
                  <c:v>0.34635126959413542</c:v>
                </c:pt>
                <c:pt idx="58">
                  <c:v>0.36367448112430972</c:v>
                </c:pt>
                <c:pt idx="59">
                  <c:v>0.38285293049408808</c:v>
                </c:pt>
                <c:pt idx="60">
                  <c:v>0.40110854780231697</c:v>
                </c:pt>
                <c:pt idx="61">
                  <c:v>0.41430007344093978</c:v>
                </c:pt>
                <c:pt idx="62">
                  <c:v>0.42713931526078841</c:v>
                </c:pt>
                <c:pt idx="63">
                  <c:v>0.43835689885443252</c:v>
                </c:pt>
                <c:pt idx="64">
                  <c:v>0.44486076134732377</c:v>
                </c:pt>
                <c:pt idx="65">
                  <c:v>0.45272781239836352</c:v>
                </c:pt>
                <c:pt idx="66">
                  <c:v>0.46433214300756609</c:v>
                </c:pt>
                <c:pt idx="67">
                  <c:v>0.47951867194847492</c:v>
                </c:pt>
                <c:pt idx="68">
                  <c:v>0.49578502972481892</c:v>
                </c:pt>
                <c:pt idx="69">
                  <c:v>0.5049808061372224</c:v>
                </c:pt>
                <c:pt idx="70">
                  <c:v>0.53601056824345739</c:v>
                </c:pt>
                <c:pt idx="71">
                  <c:v>0.59602531076745879</c:v>
                </c:pt>
                <c:pt idx="72">
                  <c:v>0.64873589173974289</c:v>
                </c:pt>
                <c:pt idx="73">
                  <c:v>0.7150592085629931</c:v>
                </c:pt>
                <c:pt idx="74">
                  <c:v>0.78982586787608289</c:v>
                </c:pt>
                <c:pt idx="75">
                  <c:v>0.85005504430360534</c:v>
                </c:pt>
                <c:pt idx="76">
                  <c:v>0.92788887701096334</c:v>
                </c:pt>
                <c:pt idx="77">
                  <c:v>1</c:v>
                </c:pt>
                <c:pt idx="78">
                  <c:v>0.99025665042642597</c:v>
                </c:pt>
                <c:pt idx="79">
                  <c:v>0.96825992476268496</c:v>
                </c:pt>
                <c:pt idx="80">
                  <c:v>0.29487203349673619</c:v>
                </c:pt>
              </c:numCache>
            </c:numRef>
          </c:val>
          <c:smooth val="0"/>
          <c:extLst>
            <c:ext xmlns:c16="http://schemas.microsoft.com/office/drawing/2014/chart" uri="{C3380CC4-5D6E-409C-BE32-E72D297353CC}">
              <c16:uniqueId val="{00000001-F8CE-4CF1-8AE5-80D40D72C9E4}"/>
            </c:ext>
          </c:extLst>
        </c:ser>
        <c:dLbls>
          <c:showLegendKey val="0"/>
          <c:showVal val="0"/>
          <c:showCatName val="0"/>
          <c:showSerName val="0"/>
          <c:showPercent val="0"/>
          <c:showBubbleSize val="0"/>
        </c:dLbls>
        <c:marker val="1"/>
        <c:smooth val="0"/>
        <c:axId val="2086593168"/>
        <c:axId val="1824991008"/>
      </c:lineChart>
      <c:catAx>
        <c:axId val="208659316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24991008"/>
        <c:crosses val="autoZero"/>
        <c:auto val="1"/>
        <c:lblAlgn val="ctr"/>
        <c:lblOffset val="100"/>
        <c:noMultiLvlLbl val="0"/>
      </c:catAx>
      <c:valAx>
        <c:axId val="18249910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65931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Price vs</a:t>
            </a:r>
            <a:r>
              <a:rPr lang="en-IN" baseline="0" dirty="0"/>
              <a:t> Monthly houses supply</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strRef>
              <c:f>Sheet1!$C$1</c:f>
              <c:strCache>
                <c:ptCount val="1"/>
                <c:pt idx="0">
                  <c:v>MSACSR</c:v>
                </c:pt>
              </c:strCache>
            </c:strRef>
          </c:tx>
          <c:spPr>
            <a:solidFill>
              <a:schemeClr val="accent2"/>
            </a:solidFill>
            <a:ln>
              <a:noFill/>
            </a:ln>
            <a:effectLst/>
          </c:spPr>
          <c:invertIfNegative val="0"/>
          <c:val>
            <c:numRef>
              <c:f>Sheet1!$C$2:$C$82</c:f>
              <c:numCache>
                <c:formatCode>0.00</c:formatCode>
                <c:ptCount val="81"/>
                <c:pt idx="0">
                  <c:v>0.1</c:v>
                </c:pt>
                <c:pt idx="1">
                  <c:v>5.4166666625000033E-2</c:v>
                </c:pt>
                <c:pt idx="2">
                  <c:v>2.9166666625E-2</c:v>
                </c:pt>
                <c:pt idx="3">
                  <c:v>7.0833333375000029E-2</c:v>
                </c:pt>
                <c:pt idx="4">
                  <c:v>3.7500000000000033E-2</c:v>
                </c:pt>
                <c:pt idx="5">
                  <c:v>6.25E-2</c:v>
                </c:pt>
                <c:pt idx="6">
                  <c:v>0.1125</c:v>
                </c:pt>
                <c:pt idx="7">
                  <c:v>8.7499999999999967E-2</c:v>
                </c:pt>
                <c:pt idx="8">
                  <c:v>0.10833333337499999</c:v>
                </c:pt>
                <c:pt idx="9">
                  <c:v>0.10833333337499999</c:v>
                </c:pt>
                <c:pt idx="10">
                  <c:v>0.133333333375</c:v>
                </c:pt>
                <c:pt idx="11">
                  <c:v>0.17499999999999999</c:v>
                </c:pt>
                <c:pt idx="12">
                  <c:v>0.29583333337500001</c:v>
                </c:pt>
                <c:pt idx="13">
                  <c:v>0.35833333337500001</c:v>
                </c:pt>
                <c:pt idx="14">
                  <c:v>0.43750000000000011</c:v>
                </c:pt>
                <c:pt idx="15">
                  <c:v>0.42499999999999999</c:v>
                </c:pt>
                <c:pt idx="16">
                  <c:v>0.53333333337500011</c:v>
                </c:pt>
                <c:pt idx="17">
                  <c:v>0.55000000000000004</c:v>
                </c:pt>
                <c:pt idx="18">
                  <c:v>0.6875</c:v>
                </c:pt>
                <c:pt idx="19">
                  <c:v>0.72083333337499989</c:v>
                </c:pt>
                <c:pt idx="20">
                  <c:v>0.80416666662500003</c:v>
                </c:pt>
                <c:pt idx="21">
                  <c:v>0.89583333374999996</c:v>
                </c:pt>
                <c:pt idx="22">
                  <c:v>0.9375</c:v>
                </c:pt>
                <c:pt idx="23">
                  <c:v>1</c:v>
                </c:pt>
                <c:pt idx="24">
                  <c:v>0.97916666625000004</c:v>
                </c:pt>
                <c:pt idx="25">
                  <c:v>0.76249999999999996</c:v>
                </c:pt>
                <c:pt idx="26">
                  <c:v>0.54166666662500007</c:v>
                </c:pt>
                <c:pt idx="27">
                  <c:v>0.53333333337500011</c:v>
                </c:pt>
                <c:pt idx="28">
                  <c:v>0.55416666662500003</c:v>
                </c:pt>
                <c:pt idx="29">
                  <c:v>0.56666666662499998</c:v>
                </c:pt>
                <c:pt idx="30">
                  <c:v>0.62916666662499998</c:v>
                </c:pt>
                <c:pt idx="31">
                  <c:v>0.55000000000000004</c:v>
                </c:pt>
                <c:pt idx="32">
                  <c:v>0.51666666662499994</c:v>
                </c:pt>
                <c:pt idx="33">
                  <c:v>0.40416666662500011</c:v>
                </c:pt>
                <c:pt idx="34">
                  <c:v>0.38750000000000001</c:v>
                </c:pt>
                <c:pt idx="35">
                  <c:v>0.28333333337500011</c:v>
                </c:pt>
                <c:pt idx="36">
                  <c:v>0.2</c:v>
                </c:pt>
                <c:pt idx="37">
                  <c:v>0.17499999999999999</c:v>
                </c:pt>
                <c:pt idx="38">
                  <c:v>0.14583333337500001</c:v>
                </c:pt>
                <c:pt idx="39">
                  <c:v>0.15833333337500011</c:v>
                </c:pt>
                <c:pt idx="40">
                  <c:v>8.7499999999999967E-2</c:v>
                </c:pt>
                <c:pt idx="41">
                  <c:v>0.120833333375</c:v>
                </c:pt>
                <c:pt idx="42">
                  <c:v>0.25833333337499997</c:v>
                </c:pt>
                <c:pt idx="43">
                  <c:v>0.20416666662499999</c:v>
                </c:pt>
                <c:pt idx="44">
                  <c:v>0.241666666625</c:v>
                </c:pt>
                <c:pt idx="45">
                  <c:v>0.26666666662499999</c:v>
                </c:pt>
                <c:pt idx="46">
                  <c:v>0.28333333337500011</c:v>
                </c:pt>
                <c:pt idx="47">
                  <c:v>0.24583333337499999</c:v>
                </c:pt>
                <c:pt idx="48">
                  <c:v>0.17499999999999999</c:v>
                </c:pt>
                <c:pt idx="49">
                  <c:v>0.21249999999999999</c:v>
                </c:pt>
                <c:pt idx="50">
                  <c:v>0.24583333337499999</c:v>
                </c:pt>
                <c:pt idx="51">
                  <c:v>0.25000000000000011</c:v>
                </c:pt>
                <c:pt idx="52">
                  <c:v>0.26666666662499999</c:v>
                </c:pt>
                <c:pt idx="53">
                  <c:v>0.21666666662500009</c:v>
                </c:pt>
                <c:pt idx="54">
                  <c:v>0.18750000000000011</c:v>
                </c:pt>
                <c:pt idx="55">
                  <c:v>0.23333333337500001</c:v>
                </c:pt>
                <c:pt idx="56">
                  <c:v>0.22916666662499999</c:v>
                </c:pt>
                <c:pt idx="57">
                  <c:v>0.23333333337500001</c:v>
                </c:pt>
                <c:pt idx="58">
                  <c:v>0.29166666662500002</c:v>
                </c:pt>
                <c:pt idx="59">
                  <c:v>0.23749999999999999</c:v>
                </c:pt>
                <c:pt idx="60">
                  <c:v>0.27083333337499998</c:v>
                </c:pt>
                <c:pt idx="61">
                  <c:v>0.27500000000000002</c:v>
                </c:pt>
                <c:pt idx="62">
                  <c:v>0.37916666662499998</c:v>
                </c:pt>
                <c:pt idx="63">
                  <c:v>0.45833333337499998</c:v>
                </c:pt>
                <c:pt idx="64">
                  <c:v>0.37083333337500002</c:v>
                </c:pt>
                <c:pt idx="65">
                  <c:v>0.30416666662500003</c:v>
                </c:pt>
                <c:pt idx="66">
                  <c:v>0.27500000000000002</c:v>
                </c:pt>
                <c:pt idx="67">
                  <c:v>0.26666666662499999</c:v>
                </c:pt>
                <c:pt idx="68">
                  <c:v>0.31250000000000011</c:v>
                </c:pt>
                <c:pt idx="69">
                  <c:v>0.23749999999999999</c:v>
                </c:pt>
                <c:pt idx="70">
                  <c:v>0</c:v>
                </c:pt>
                <c:pt idx="71">
                  <c:v>5.8333333375000018E-2</c:v>
                </c:pt>
                <c:pt idx="72">
                  <c:v>0.116666666625</c:v>
                </c:pt>
                <c:pt idx="73">
                  <c:v>0.23749999999999999</c:v>
                </c:pt>
                <c:pt idx="74">
                  <c:v>0.35</c:v>
                </c:pt>
                <c:pt idx="75">
                  <c:v>0.35416666662500002</c:v>
                </c:pt>
                <c:pt idx="76">
                  <c:v>0.35416666662500002</c:v>
                </c:pt>
                <c:pt idx="77">
                  <c:v>0.66249999999999987</c:v>
                </c:pt>
                <c:pt idx="78">
                  <c:v>0.77083333337499993</c:v>
                </c:pt>
                <c:pt idx="79">
                  <c:v>0.72499999999999987</c:v>
                </c:pt>
                <c:pt idx="80">
                  <c:v>0.57916666662499994</c:v>
                </c:pt>
              </c:numCache>
            </c:numRef>
          </c:val>
          <c:extLst>
            <c:ext xmlns:c16="http://schemas.microsoft.com/office/drawing/2014/chart" uri="{C3380CC4-5D6E-409C-BE32-E72D297353CC}">
              <c16:uniqueId val="{00000000-A14C-4B0D-83D3-BFC09FC271B1}"/>
            </c:ext>
          </c:extLst>
        </c:ser>
        <c:dLbls>
          <c:showLegendKey val="0"/>
          <c:showVal val="0"/>
          <c:showCatName val="0"/>
          <c:showSerName val="0"/>
          <c:showPercent val="0"/>
          <c:showBubbleSize val="0"/>
        </c:dLbls>
        <c:gapWidth val="150"/>
        <c:axId val="777930719"/>
        <c:axId val="782722847"/>
      </c:barChart>
      <c:lineChart>
        <c:grouping val="standard"/>
        <c:varyColors val="0"/>
        <c:ser>
          <c:idx val="0"/>
          <c:order val="1"/>
          <c:tx>
            <c:strRef>
              <c:f>Sheet1!$B$1</c:f>
              <c:strCache>
                <c:ptCount val="1"/>
                <c:pt idx="0">
                  <c:v>CSUSHPISA</c:v>
                </c:pt>
              </c:strCache>
            </c:strRef>
          </c:tx>
          <c:spPr>
            <a:ln w="28575" cap="rnd">
              <a:solidFill>
                <a:srgbClr val="C00000"/>
              </a:solidFill>
              <a:round/>
            </a:ln>
            <a:effectLst/>
          </c:spPr>
          <c:marker>
            <c:symbol val="none"/>
          </c:marker>
          <c:val>
            <c:numRef>
              <c:f>Sheet1!$B$2:$B$82</c:f>
              <c:numCache>
                <c:formatCode>0.00</c:formatCode>
                <c:ptCount val="81"/>
                <c:pt idx="0">
                  <c:v>0</c:v>
                </c:pt>
                <c:pt idx="1">
                  <c:v>1.398608092704723E-2</c:v>
                </c:pt>
                <c:pt idx="2">
                  <c:v>3.2693541123923198E-2</c:v>
                </c:pt>
                <c:pt idx="3">
                  <c:v>5.4650060969232528E-2</c:v>
                </c:pt>
                <c:pt idx="4">
                  <c:v>8.0284508270017763E-2</c:v>
                </c:pt>
                <c:pt idx="5">
                  <c:v>0.1084883353388368</c:v>
                </c:pt>
                <c:pt idx="6">
                  <c:v>0.1343793379090035</c:v>
                </c:pt>
                <c:pt idx="7">
                  <c:v>0.16205665249958229</c:v>
                </c:pt>
                <c:pt idx="8">
                  <c:v>0.19620911130542329</c:v>
                </c:pt>
                <c:pt idx="9">
                  <c:v>0.2299020684791642</c:v>
                </c:pt>
                <c:pt idx="10">
                  <c:v>0.25995730459023819</c:v>
                </c:pt>
                <c:pt idx="11">
                  <c:v>0.28844257640871868</c:v>
                </c:pt>
                <c:pt idx="12">
                  <c:v>0.31018274737745533</c:v>
                </c:pt>
                <c:pt idx="13">
                  <c:v>0.31404830485749752</c:v>
                </c:pt>
                <c:pt idx="14">
                  <c:v>0.30728214332482329</c:v>
                </c:pt>
                <c:pt idx="15">
                  <c:v>0.31204947275786188</c:v>
                </c:pt>
                <c:pt idx="16">
                  <c:v>0.31648749287935452</c:v>
                </c:pt>
                <c:pt idx="17">
                  <c:v>0.30040110638412398</c:v>
                </c:pt>
                <c:pt idx="18">
                  <c:v>0.28110203783591908</c:v>
                </c:pt>
                <c:pt idx="19">
                  <c:v>0.26449488320722681</c:v>
                </c:pt>
                <c:pt idx="20">
                  <c:v>0.242701103906204</c:v>
                </c:pt>
                <c:pt idx="21">
                  <c:v>0.21453748265581651</c:v>
                </c:pt>
                <c:pt idx="22">
                  <c:v>0.18743837390271251</c:v>
                </c:pt>
                <c:pt idx="23">
                  <c:v>0.15340270547794821</c:v>
                </c:pt>
                <c:pt idx="24">
                  <c:v>0.1191200543515533</c:v>
                </c:pt>
                <c:pt idx="25">
                  <c:v>0.1067786061579387</c:v>
                </c:pt>
                <c:pt idx="26">
                  <c:v>0.1086491609100719</c:v>
                </c:pt>
                <c:pt idx="27">
                  <c:v>0.1071155742129378</c:v>
                </c:pt>
                <c:pt idx="28">
                  <c:v>9.7494758790841574E-2</c:v>
                </c:pt>
                <c:pt idx="29">
                  <c:v>9.6784445659761187E-2</c:v>
                </c:pt>
                <c:pt idx="30">
                  <c:v>8.4157723919135896E-2</c:v>
                </c:pt>
                <c:pt idx="31">
                  <c:v>7.4284182599384629E-2</c:v>
                </c:pt>
                <c:pt idx="32">
                  <c:v>6.4887374222937333E-2</c:v>
                </c:pt>
                <c:pt idx="33">
                  <c:v>6.0903111963143568E-2</c:v>
                </c:pt>
                <c:pt idx="34">
                  <c:v>5.6941825359331788E-2</c:v>
                </c:pt>
                <c:pt idx="35">
                  <c:v>4.5597878816860282E-2</c:v>
                </c:pt>
                <c:pt idx="36">
                  <c:v>4.4188740095501999E-2</c:v>
                </c:pt>
                <c:pt idx="37">
                  <c:v>6.1988684568980101E-2</c:v>
                </c:pt>
                <c:pt idx="38">
                  <c:v>7.4469897650899397E-2</c:v>
                </c:pt>
                <c:pt idx="39">
                  <c:v>8.7544634057199477E-2</c:v>
                </c:pt>
                <c:pt idx="40">
                  <c:v>0.1083849474716143</c:v>
                </c:pt>
                <c:pt idx="41">
                  <c:v>0.1351700632513245</c:v>
                </c:pt>
                <c:pt idx="42">
                  <c:v>0.15858741517722649</c:v>
                </c:pt>
                <c:pt idx="43">
                  <c:v>0.1768009111195947</c:v>
                </c:pt>
                <c:pt idx="44">
                  <c:v>0.19065488532741329</c:v>
                </c:pt>
                <c:pt idx="45">
                  <c:v>0.19749380147662901</c:v>
                </c:pt>
                <c:pt idx="46">
                  <c:v>0.2062683682510664</c:v>
                </c:pt>
                <c:pt idx="47">
                  <c:v>0.2183992113385094</c:v>
                </c:pt>
                <c:pt idx="48">
                  <c:v>0.22900221149921951</c:v>
                </c:pt>
                <c:pt idx="49">
                  <c:v>0.2387072685042825</c:v>
                </c:pt>
                <c:pt idx="50">
                  <c:v>0.25067728602049039</c:v>
                </c:pt>
                <c:pt idx="51">
                  <c:v>0.26636160858763341</c:v>
                </c:pt>
                <c:pt idx="52">
                  <c:v>0.27787978264081742</c:v>
                </c:pt>
                <c:pt idx="53">
                  <c:v>0.28776864087309739</c:v>
                </c:pt>
                <c:pt idx="54">
                  <c:v>0.30163218822304361</c:v>
                </c:pt>
                <c:pt idx="55">
                  <c:v>0.31835421825976129</c:v>
                </c:pt>
                <c:pt idx="56">
                  <c:v>0.33342970116437148</c:v>
                </c:pt>
                <c:pt idx="57">
                  <c:v>0.34635126959413542</c:v>
                </c:pt>
                <c:pt idx="58">
                  <c:v>0.36367448112430972</c:v>
                </c:pt>
                <c:pt idx="59">
                  <c:v>0.38285293049408808</c:v>
                </c:pt>
                <c:pt idx="60">
                  <c:v>0.40110854780231697</c:v>
                </c:pt>
                <c:pt idx="61">
                  <c:v>0.41430007344093978</c:v>
                </c:pt>
                <c:pt idx="62">
                  <c:v>0.42713931526078841</c:v>
                </c:pt>
                <c:pt idx="63">
                  <c:v>0.43835689885443252</c:v>
                </c:pt>
                <c:pt idx="64">
                  <c:v>0.44486076134732377</c:v>
                </c:pt>
                <c:pt idx="65">
                  <c:v>0.45272781239836352</c:v>
                </c:pt>
                <c:pt idx="66">
                  <c:v>0.46433214300756609</c:v>
                </c:pt>
                <c:pt idx="67">
                  <c:v>0.47951867194847492</c:v>
                </c:pt>
                <c:pt idx="68">
                  <c:v>0.49578502972481892</c:v>
                </c:pt>
                <c:pt idx="69">
                  <c:v>0.5049808061372224</c:v>
                </c:pt>
                <c:pt idx="70">
                  <c:v>0.53601056824345739</c:v>
                </c:pt>
                <c:pt idx="71">
                  <c:v>0.59602531076745879</c:v>
                </c:pt>
                <c:pt idx="72">
                  <c:v>0.64873589173974289</c:v>
                </c:pt>
                <c:pt idx="73">
                  <c:v>0.7150592085629931</c:v>
                </c:pt>
                <c:pt idx="74">
                  <c:v>0.78982586787608289</c:v>
                </c:pt>
                <c:pt idx="75">
                  <c:v>0.85005504430360534</c:v>
                </c:pt>
                <c:pt idx="76">
                  <c:v>0.92788887701096334</c:v>
                </c:pt>
                <c:pt idx="77">
                  <c:v>1</c:v>
                </c:pt>
                <c:pt idx="78">
                  <c:v>0.99025665042642597</c:v>
                </c:pt>
                <c:pt idx="79">
                  <c:v>0.96825992476268496</c:v>
                </c:pt>
                <c:pt idx="80">
                  <c:v>0.29487203349673619</c:v>
                </c:pt>
              </c:numCache>
            </c:numRef>
          </c:val>
          <c:smooth val="0"/>
          <c:extLst>
            <c:ext xmlns:c16="http://schemas.microsoft.com/office/drawing/2014/chart" uri="{C3380CC4-5D6E-409C-BE32-E72D297353CC}">
              <c16:uniqueId val="{00000001-A14C-4B0D-83D3-BFC09FC271B1}"/>
            </c:ext>
          </c:extLst>
        </c:ser>
        <c:dLbls>
          <c:showLegendKey val="0"/>
          <c:showVal val="0"/>
          <c:showCatName val="0"/>
          <c:showSerName val="0"/>
          <c:showPercent val="0"/>
          <c:showBubbleSize val="0"/>
        </c:dLbls>
        <c:marker val="1"/>
        <c:smooth val="0"/>
        <c:axId val="777930719"/>
        <c:axId val="782722847"/>
      </c:lineChart>
      <c:catAx>
        <c:axId val="777930719"/>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2722847"/>
        <c:crosses val="autoZero"/>
        <c:auto val="1"/>
        <c:lblAlgn val="ctr"/>
        <c:lblOffset val="100"/>
        <c:noMultiLvlLbl val="0"/>
      </c:catAx>
      <c:valAx>
        <c:axId val="782722847"/>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79307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kern="1200" spc="0" baseline="0">
                <a:solidFill>
                  <a:sysClr val="windowText" lastClr="000000">
                    <a:lumMod val="65000"/>
                    <a:lumOff val="35000"/>
                  </a:sysClr>
                </a:solidFill>
              </a:rPr>
              <a:t>Price vs Permit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strRef>
              <c:f>Sheet1!$D$1</c:f>
              <c:strCache>
                <c:ptCount val="1"/>
                <c:pt idx="0">
                  <c:v>PERMIT</c:v>
                </c:pt>
              </c:strCache>
            </c:strRef>
          </c:tx>
          <c:spPr>
            <a:solidFill>
              <a:schemeClr val="accent2"/>
            </a:solidFill>
            <a:ln>
              <a:noFill/>
            </a:ln>
            <a:effectLst/>
          </c:spPr>
          <c:invertIfNegative val="0"/>
          <c:val>
            <c:numRef>
              <c:f>Sheet1!$D$2:$D$82</c:f>
              <c:numCache>
                <c:formatCode>0.00</c:formatCode>
                <c:ptCount val="81"/>
                <c:pt idx="0">
                  <c:v>0.75024659690772777</c:v>
                </c:pt>
                <c:pt idx="1">
                  <c:v>0.7687906888430992</c:v>
                </c:pt>
                <c:pt idx="2">
                  <c:v>0.82777668175390706</c:v>
                </c:pt>
                <c:pt idx="3">
                  <c:v>0.84849082656013819</c:v>
                </c:pt>
                <c:pt idx="4">
                  <c:v>0.86170842411676463</c:v>
                </c:pt>
                <c:pt idx="5">
                  <c:v>0.91221148173277433</c:v>
                </c:pt>
                <c:pt idx="6">
                  <c:v>0.90609587727297403</c:v>
                </c:pt>
                <c:pt idx="7">
                  <c:v>0.915762477985271</c:v>
                </c:pt>
                <c:pt idx="8">
                  <c:v>0.92700729945151072</c:v>
                </c:pt>
                <c:pt idx="9">
                  <c:v>0.94634050146793747</c:v>
                </c:pt>
                <c:pt idx="10">
                  <c:v>1</c:v>
                </c:pt>
                <c:pt idx="11">
                  <c:v>0.96508187018378189</c:v>
                </c:pt>
                <c:pt idx="12">
                  <c:v>0.95778260030648277</c:v>
                </c:pt>
                <c:pt idx="13">
                  <c:v>0.81949102383141448</c:v>
                </c:pt>
                <c:pt idx="14">
                  <c:v>0.69520615499402794</c:v>
                </c:pt>
                <c:pt idx="15">
                  <c:v>0.61688696006679344</c:v>
                </c:pt>
                <c:pt idx="16">
                  <c:v>0.63207733312197378</c:v>
                </c:pt>
                <c:pt idx="17">
                  <c:v>0.54330242680955465</c:v>
                </c:pt>
                <c:pt idx="18">
                  <c:v>0.45906490420299312</c:v>
                </c:pt>
                <c:pt idx="19">
                  <c:v>0.38449398290056103</c:v>
                </c:pt>
                <c:pt idx="20">
                  <c:v>0.28782797400209331</c:v>
                </c:pt>
                <c:pt idx="21">
                  <c:v>0.3091339515170739</c:v>
                </c:pt>
                <c:pt idx="22">
                  <c:v>0.1893864667998274</c:v>
                </c:pt>
                <c:pt idx="23">
                  <c:v>5.918327087494607E-2</c:v>
                </c:pt>
                <c:pt idx="24">
                  <c:v>0</c:v>
                </c:pt>
                <c:pt idx="25">
                  <c:v>1.2231209274700059E-2</c:v>
                </c:pt>
                <c:pt idx="26">
                  <c:v>4.024462419496333E-2</c:v>
                </c:pt>
                <c:pt idx="27">
                  <c:v>5.0108502634665542E-2</c:v>
                </c:pt>
                <c:pt idx="28">
                  <c:v>7.0428092341185855E-2</c:v>
                </c:pt>
                <c:pt idx="29">
                  <c:v>3.6101795233717093E-2</c:v>
                </c:pt>
                <c:pt idx="30">
                  <c:v>2.0911422356086558E-2</c:v>
                </c:pt>
                <c:pt idx="31">
                  <c:v>2.6435194284687161E-2</c:v>
                </c:pt>
                <c:pt idx="32">
                  <c:v>1.6768593394840329E-2</c:v>
                </c:pt>
                <c:pt idx="33">
                  <c:v>4.3203787738710642E-2</c:v>
                </c:pt>
                <c:pt idx="34">
                  <c:v>5.1686723211058487E-2</c:v>
                </c:pt>
                <c:pt idx="35">
                  <c:v>9.0353126829628871E-2</c:v>
                </c:pt>
                <c:pt idx="36">
                  <c:v>0.1262576445134905</c:v>
                </c:pt>
                <c:pt idx="37">
                  <c:v>0.1392779641059787</c:v>
                </c:pt>
                <c:pt idx="38">
                  <c:v>0.19786940227217531</c:v>
                </c:pt>
                <c:pt idx="39">
                  <c:v>0.22272637603965259</c:v>
                </c:pt>
                <c:pt idx="40">
                  <c:v>0.2446241862633827</c:v>
                </c:pt>
                <c:pt idx="41">
                  <c:v>0.26454922081100901</c:v>
                </c:pt>
                <c:pt idx="42">
                  <c:v>0.26612744132821858</c:v>
                </c:pt>
                <c:pt idx="43">
                  <c:v>0.28841980671084277</c:v>
                </c:pt>
                <c:pt idx="44">
                  <c:v>0.28920891679189792</c:v>
                </c:pt>
                <c:pt idx="45">
                  <c:v>0.29631090929689141</c:v>
                </c:pt>
                <c:pt idx="46">
                  <c:v>0.3124876703972651</c:v>
                </c:pt>
                <c:pt idx="47">
                  <c:v>0.31741960943956637</c:v>
                </c:pt>
                <c:pt idx="48">
                  <c:v>0.32195699373725639</c:v>
                </c:pt>
                <c:pt idx="49">
                  <c:v>0.43420793043551559</c:v>
                </c:pt>
                <c:pt idx="50">
                  <c:v>0.36160978522347031</c:v>
                </c:pt>
                <c:pt idx="51">
                  <c:v>0.39435786157699632</c:v>
                </c:pt>
                <c:pt idx="52">
                  <c:v>0.36397711605846822</c:v>
                </c:pt>
                <c:pt idx="53">
                  <c:v>0.38607220365450379</c:v>
                </c:pt>
                <c:pt idx="54">
                  <c:v>0.41152101013073061</c:v>
                </c:pt>
                <c:pt idx="55">
                  <c:v>0.41743933721822518</c:v>
                </c:pt>
                <c:pt idx="56">
                  <c:v>0.43203787756465611</c:v>
                </c:pt>
                <c:pt idx="57">
                  <c:v>0.43026237943840773</c:v>
                </c:pt>
                <c:pt idx="58">
                  <c:v>0.44407180911195088</c:v>
                </c:pt>
                <c:pt idx="59">
                  <c:v>0.46379956587298882</c:v>
                </c:pt>
                <c:pt idx="60">
                  <c:v>0.47484710996692292</c:v>
                </c:pt>
                <c:pt idx="61">
                  <c:v>0.47701716342961509</c:v>
                </c:pt>
                <c:pt idx="62">
                  <c:v>0.45965673691174253</c:v>
                </c:pt>
                <c:pt idx="63">
                  <c:v>0.45728940607674462</c:v>
                </c:pt>
                <c:pt idx="64">
                  <c:v>0.44012625752301032</c:v>
                </c:pt>
                <c:pt idx="65">
                  <c:v>0.45788123878549408</c:v>
                </c:pt>
                <c:pt idx="66">
                  <c:v>0.54251331613666698</c:v>
                </c:pt>
                <c:pt idx="67">
                  <c:v>0.57309133961933334</c:v>
                </c:pt>
                <c:pt idx="68">
                  <c:v>0.52712566570918096</c:v>
                </c:pt>
                <c:pt idx="69">
                  <c:v>0.39771158045718741</c:v>
                </c:pt>
                <c:pt idx="70">
                  <c:v>0.61491418456823943</c:v>
                </c:pt>
                <c:pt idx="71">
                  <c:v>0.68632866436278583</c:v>
                </c:pt>
                <c:pt idx="72">
                  <c:v>0.72617873381313813</c:v>
                </c:pt>
                <c:pt idx="73">
                  <c:v>0.67508384289654622</c:v>
                </c:pt>
                <c:pt idx="74">
                  <c:v>0.68553955428173075</c:v>
                </c:pt>
                <c:pt idx="75">
                  <c:v>0.75636220195936044</c:v>
                </c:pt>
                <c:pt idx="76">
                  <c:v>0.78437561664289068</c:v>
                </c:pt>
                <c:pt idx="77">
                  <c:v>0.70783191984190486</c:v>
                </c:pt>
                <c:pt idx="78">
                  <c:v>0.63444466395697163</c:v>
                </c:pt>
                <c:pt idx="79">
                  <c:v>0.54251331613666698</c:v>
                </c:pt>
                <c:pt idx="80">
                  <c:v>0.5241665021654337</c:v>
                </c:pt>
              </c:numCache>
            </c:numRef>
          </c:val>
          <c:extLst>
            <c:ext xmlns:c16="http://schemas.microsoft.com/office/drawing/2014/chart" uri="{C3380CC4-5D6E-409C-BE32-E72D297353CC}">
              <c16:uniqueId val="{00000000-D8B4-4079-8619-B9BB6DA611B4}"/>
            </c:ext>
          </c:extLst>
        </c:ser>
        <c:dLbls>
          <c:showLegendKey val="0"/>
          <c:showVal val="0"/>
          <c:showCatName val="0"/>
          <c:showSerName val="0"/>
          <c:showPercent val="0"/>
          <c:showBubbleSize val="0"/>
        </c:dLbls>
        <c:gapWidth val="150"/>
        <c:axId val="1940249600"/>
        <c:axId val="1824995328"/>
      </c:barChart>
      <c:lineChart>
        <c:grouping val="standard"/>
        <c:varyColors val="0"/>
        <c:ser>
          <c:idx val="0"/>
          <c:order val="1"/>
          <c:tx>
            <c:strRef>
              <c:f>Sheet1!$B$1</c:f>
              <c:strCache>
                <c:ptCount val="1"/>
                <c:pt idx="0">
                  <c:v>CSUSHPISA</c:v>
                </c:pt>
              </c:strCache>
            </c:strRef>
          </c:tx>
          <c:spPr>
            <a:ln w="28575" cap="rnd">
              <a:solidFill>
                <a:srgbClr val="C00000"/>
              </a:solidFill>
              <a:round/>
            </a:ln>
            <a:effectLst/>
          </c:spPr>
          <c:marker>
            <c:symbol val="none"/>
          </c:marker>
          <c:val>
            <c:numRef>
              <c:f>Sheet1!$B$2:$B$82</c:f>
              <c:numCache>
                <c:formatCode>0.00</c:formatCode>
                <c:ptCount val="81"/>
                <c:pt idx="0">
                  <c:v>0</c:v>
                </c:pt>
                <c:pt idx="1">
                  <c:v>1.398608092704723E-2</c:v>
                </c:pt>
                <c:pt idx="2">
                  <c:v>3.2693541123923198E-2</c:v>
                </c:pt>
                <c:pt idx="3">
                  <c:v>5.4650060969232528E-2</c:v>
                </c:pt>
                <c:pt idx="4">
                  <c:v>8.0284508270017763E-2</c:v>
                </c:pt>
                <c:pt idx="5">
                  <c:v>0.1084883353388368</c:v>
                </c:pt>
                <c:pt idx="6">
                  <c:v>0.1343793379090035</c:v>
                </c:pt>
                <c:pt idx="7">
                  <c:v>0.16205665249958229</c:v>
                </c:pt>
                <c:pt idx="8">
                  <c:v>0.19620911130542329</c:v>
                </c:pt>
                <c:pt idx="9">
                  <c:v>0.2299020684791642</c:v>
                </c:pt>
                <c:pt idx="10">
                  <c:v>0.25995730459023819</c:v>
                </c:pt>
                <c:pt idx="11">
                  <c:v>0.28844257640871868</c:v>
                </c:pt>
                <c:pt idx="12">
                  <c:v>0.31018274737745533</c:v>
                </c:pt>
                <c:pt idx="13">
                  <c:v>0.31404830485749752</c:v>
                </c:pt>
                <c:pt idx="14">
                  <c:v>0.30728214332482329</c:v>
                </c:pt>
                <c:pt idx="15">
                  <c:v>0.31204947275786188</c:v>
                </c:pt>
                <c:pt idx="16">
                  <c:v>0.31648749287935452</c:v>
                </c:pt>
                <c:pt idx="17">
                  <c:v>0.30040110638412398</c:v>
                </c:pt>
                <c:pt idx="18">
                  <c:v>0.28110203783591908</c:v>
                </c:pt>
                <c:pt idx="19">
                  <c:v>0.26449488320722681</c:v>
                </c:pt>
                <c:pt idx="20">
                  <c:v>0.242701103906204</c:v>
                </c:pt>
                <c:pt idx="21">
                  <c:v>0.21453748265581651</c:v>
                </c:pt>
                <c:pt idx="22">
                  <c:v>0.18743837390271251</c:v>
                </c:pt>
                <c:pt idx="23">
                  <c:v>0.15340270547794821</c:v>
                </c:pt>
                <c:pt idx="24">
                  <c:v>0.1191200543515533</c:v>
                </c:pt>
                <c:pt idx="25">
                  <c:v>0.1067786061579387</c:v>
                </c:pt>
                <c:pt idx="26">
                  <c:v>0.1086491609100719</c:v>
                </c:pt>
                <c:pt idx="27">
                  <c:v>0.1071155742129378</c:v>
                </c:pt>
                <c:pt idx="28">
                  <c:v>9.7494758790841574E-2</c:v>
                </c:pt>
                <c:pt idx="29">
                  <c:v>9.6784445659761187E-2</c:v>
                </c:pt>
                <c:pt idx="30">
                  <c:v>8.4157723919135896E-2</c:v>
                </c:pt>
                <c:pt idx="31">
                  <c:v>7.4284182599384629E-2</c:v>
                </c:pt>
                <c:pt idx="32">
                  <c:v>6.4887374222937333E-2</c:v>
                </c:pt>
                <c:pt idx="33">
                  <c:v>6.0903111963143568E-2</c:v>
                </c:pt>
                <c:pt idx="34">
                  <c:v>5.6941825359331788E-2</c:v>
                </c:pt>
                <c:pt idx="35">
                  <c:v>4.5597878816860282E-2</c:v>
                </c:pt>
                <c:pt idx="36">
                  <c:v>4.4188740095501999E-2</c:v>
                </c:pt>
                <c:pt idx="37">
                  <c:v>6.1988684568980101E-2</c:v>
                </c:pt>
                <c:pt idx="38">
                  <c:v>7.4469897650899397E-2</c:v>
                </c:pt>
                <c:pt idx="39">
                  <c:v>8.7544634057199477E-2</c:v>
                </c:pt>
                <c:pt idx="40">
                  <c:v>0.1083849474716143</c:v>
                </c:pt>
                <c:pt idx="41">
                  <c:v>0.1351700632513245</c:v>
                </c:pt>
                <c:pt idx="42">
                  <c:v>0.15858741517722649</c:v>
                </c:pt>
                <c:pt idx="43">
                  <c:v>0.1768009111195947</c:v>
                </c:pt>
                <c:pt idx="44">
                  <c:v>0.19065488532741329</c:v>
                </c:pt>
                <c:pt idx="45">
                  <c:v>0.19749380147662901</c:v>
                </c:pt>
                <c:pt idx="46">
                  <c:v>0.2062683682510664</c:v>
                </c:pt>
                <c:pt idx="47">
                  <c:v>0.2183992113385094</c:v>
                </c:pt>
                <c:pt idx="48">
                  <c:v>0.22900221149921951</c:v>
                </c:pt>
                <c:pt idx="49">
                  <c:v>0.2387072685042825</c:v>
                </c:pt>
                <c:pt idx="50">
                  <c:v>0.25067728602049039</c:v>
                </c:pt>
                <c:pt idx="51">
                  <c:v>0.26636160858763341</c:v>
                </c:pt>
                <c:pt idx="52">
                  <c:v>0.27787978264081742</c:v>
                </c:pt>
                <c:pt idx="53">
                  <c:v>0.28776864087309739</c:v>
                </c:pt>
                <c:pt idx="54">
                  <c:v>0.30163218822304361</c:v>
                </c:pt>
                <c:pt idx="55">
                  <c:v>0.31835421825976129</c:v>
                </c:pt>
                <c:pt idx="56">
                  <c:v>0.33342970116437148</c:v>
                </c:pt>
                <c:pt idx="57">
                  <c:v>0.34635126959413542</c:v>
                </c:pt>
                <c:pt idx="58">
                  <c:v>0.36367448112430972</c:v>
                </c:pt>
                <c:pt idx="59">
                  <c:v>0.38285293049408808</c:v>
                </c:pt>
                <c:pt idx="60">
                  <c:v>0.40110854780231697</c:v>
                </c:pt>
                <c:pt idx="61">
                  <c:v>0.41430007344093978</c:v>
                </c:pt>
                <c:pt idx="62">
                  <c:v>0.42713931526078841</c:v>
                </c:pt>
                <c:pt idx="63">
                  <c:v>0.43835689885443252</c:v>
                </c:pt>
                <c:pt idx="64">
                  <c:v>0.44486076134732377</c:v>
                </c:pt>
                <c:pt idx="65">
                  <c:v>0.45272781239836352</c:v>
                </c:pt>
                <c:pt idx="66">
                  <c:v>0.46433214300756609</c:v>
                </c:pt>
                <c:pt idx="67">
                  <c:v>0.47951867194847492</c:v>
                </c:pt>
                <c:pt idx="68">
                  <c:v>0.49578502972481892</c:v>
                </c:pt>
                <c:pt idx="69">
                  <c:v>0.5049808061372224</c:v>
                </c:pt>
                <c:pt idx="70">
                  <c:v>0.53601056824345739</c:v>
                </c:pt>
                <c:pt idx="71">
                  <c:v>0.59602531076745879</c:v>
                </c:pt>
                <c:pt idx="72">
                  <c:v>0.64873589173974289</c:v>
                </c:pt>
                <c:pt idx="73">
                  <c:v>0.7150592085629931</c:v>
                </c:pt>
                <c:pt idx="74">
                  <c:v>0.78982586787608289</c:v>
                </c:pt>
                <c:pt idx="75">
                  <c:v>0.85005504430360534</c:v>
                </c:pt>
                <c:pt idx="76">
                  <c:v>0.92788887701096334</c:v>
                </c:pt>
                <c:pt idx="77">
                  <c:v>1</c:v>
                </c:pt>
                <c:pt idx="78">
                  <c:v>0.99025665042642597</c:v>
                </c:pt>
                <c:pt idx="79">
                  <c:v>0.96825992476268496</c:v>
                </c:pt>
                <c:pt idx="80">
                  <c:v>0.29487203349673619</c:v>
                </c:pt>
              </c:numCache>
            </c:numRef>
          </c:val>
          <c:smooth val="0"/>
          <c:extLst>
            <c:ext xmlns:c16="http://schemas.microsoft.com/office/drawing/2014/chart" uri="{C3380CC4-5D6E-409C-BE32-E72D297353CC}">
              <c16:uniqueId val="{00000001-D8B4-4079-8619-B9BB6DA611B4}"/>
            </c:ext>
          </c:extLst>
        </c:ser>
        <c:dLbls>
          <c:showLegendKey val="0"/>
          <c:showVal val="0"/>
          <c:showCatName val="0"/>
          <c:showSerName val="0"/>
          <c:showPercent val="0"/>
          <c:showBubbleSize val="0"/>
        </c:dLbls>
        <c:marker val="1"/>
        <c:smooth val="0"/>
        <c:axId val="1940249600"/>
        <c:axId val="1824995328"/>
      </c:lineChart>
      <c:catAx>
        <c:axId val="194024960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24995328"/>
        <c:crosses val="autoZero"/>
        <c:auto val="1"/>
        <c:lblAlgn val="ctr"/>
        <c:lblOffset val="100"/>
        <c:noMultiLvlLbl val="0"/>
      </c:catAx>
      <c:valAx>
        <c:axId val="182499532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0249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kern="1200" spc="0" baseline="0">
                <a:solidFill>
                  <a:sysClr val="windowText" lastClr="000000">
                    <a:lumMod val="65000"/>
                    <a:lumOff val="35000"/>
                  </a:sysClr>
                </a:solidFill>
              </a:rPr>
              <a:t>House Price vs Construction spending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strRef>
              <c:f>Sheet1!$E$1</c:f>
              <c:strCache>
                <c:ptCount val="1"/>
                <c:pt idx="0">
                  <c:v>TLRESCONS</c:v>
                </c:pt>
              </c:strCache>
            </c:strRef>
          </c:tx>
          <c:spPr>
            <a:solidFill>
              <a:schemeClr val="accent2"/>
            </a:solidFill>
            <a:ln>
              <a:noFill/>
            </a:ln>
            <a:effectLst/>
          </c:spPr>
          <c:invertIfNegative val="0"/>
          <c:val>
            <c:numRef>
              <c:f>Sheet1!$E$2:$E$82</c:f>
              <c:numCache>
                <c:formatCode>0.00</c:formatCode>
                <c:ptCount val="81"/>
                <c:pt idx="0">
                  <c:v>0.2489841941209143</c:v>
                </c:pt>
                <c:pt idx="1">
                  <c:v>0.26037854577802139</c:v>
                </c:pt>
                <c:pt idx="2">
                  <c:v>0.30261665531515092</c:v>
                </c:pt>
                <c:pt idx="3">
                  <c:v>0.34908980833786679</c:v>
                </c:pt>
                <c:pt idx="4">
                  <c:v>0.37110603743572818</c:v>
                </c:pt>
                <c:pt idx="5">
                  <c:v>0.39913071663047039</c:v>
                </c:pt>
                <c:pt idx="6">
                  <c:v>0.43690580055315431</c:v>
                </c:pt>
                <c:pt idx="7">
                  <c:v>0.4490059927435972</c:v>
                </c:pt>
                <c:pt idx="8">
                  <c:v>0.49095234219608291</c:v>
                </c:pt>
                <c:pt idx="9">
                  <c:v>0.52117545545279698</c:v>
                </c:pt>
                <c:pt idx="10">
                  <c:v>0.56446352079754747</c:v>
                </c:pt>
                <c:pt idx="11">
                  <c:v>0.60467120827247067</c:v>
                </c:pt>
                <c:pt idx="12">
                  <c:v>0.61842772225768095</c:v>
                </c:pt>
                <c:pt idx="13">
                  <c:v>0.56034461017181481</c:v>
                </c:pt>
                <c:pt idx="14">
                  <c:v>0.49170958596238712</c:v>
                </c:pt>
                <c:pt idx="15">
                  <c:v>0.44450869840236329</c:v>
                </c:pt>
                <c:pt idx="16">
                  <c:v>0.41700804515475892</c:v>
                </c:pt>
                <c:pt idx="17">
                  <c:v>0.39262061049736768</c:v>
                </c:pt>
                <c:pt idx="18">
                  <c:v>0.34479907817124938</c:v>
                </c:pt>
                <c:pt idx="19">
                  <c:v>0.27463909561974281</c:v>
                </c:pt>
                <c:pt idx="20">
                  <c:v>0.21856879518295921</c:v>
                </c:pt>
                <c:pt idx="21">
                  <c:v>0.20146013333390439</c:v>
                </c:pt>
                <c:pt idx="22">
                  <c:v>0.16205442930433059</c:v>
                </c:pt>
                <c:pt idx="23">
                  <c:v>0.1035581885836592</c:v>
                </c:pt>
                <c:pt idx="24">
                  <c:v>4.2504644126411577E-2</c:v>
                </c:pt>
                <c:pt idx="25">
                  <c:v>0</c:v>
                </c:pt>
                <c:pt idx="26">
                  <c:v>1.5737436870579879E-2</c:v>
                </c:pt>
                <c:pt idx="27">
                  <c:v>2.4243696339100451E-2</c:v>
                </c:pt>
                <c:pt idx="28">
                  <c:v>2.3649705074770041E-2</c:v>
                </c:pt>
                <c:pt idx="29">
                  <c:v>2.2824399904618708E-2</c:v>
                </c:pt>
                <c:pt idx="30">
                  <c:v>5.942768370536311E-3</c:v>
                </c:pt>
                <c:pt idx="31">
                  <c:v>2.3121872443231379E-3</c:v>
                </c:pt>
                <c:pt idx="32">
                  <c:v>5.256917927827176E-3</c:v>
                </c:pt>
                <c:pt idx="33">
                  <c:v>1.140006311157182E-2</c:v>
                </c:pt>
                <c:pt idx="34">
                  <c:v>1.672028294545419E-2</c:v>
                </c:pt>
                <c:pt idx="35">
                  <c:v>1.3772220627774501E-2</c:v>
                </c:pt>
                <c:pt idx="36">
                  <c:v>1.482360415622541E-2</c:v>
                </c:pt>
                <c:pt idx="37">
                  <c:v>3.3175935214971967E-2</c:v>
                </c:pt>
                <c:pt idx="38">
                  <c:v>5.5396348809947038E-2</c:v>
                </c:pt>
                <c:pt idx="39">
                  <c:v>7.961196378366725E-2</c:v>
                </c:pt>
                <c:pt idx="40">
                  <c:v>9.632082382019197E-2</c:v>
                </c:pt>
                <c:pt idx="41">
                  <c:v>0.1144361295186529</c:v>
                </c:pt>
                <c:pt idx="42">
                  <c:v>0.1334019660254131</c:v>
                </c:pt>
                <c:pt idx="43">
                  <c:v>0.15989978310751671</c:v>
                </c:pt>
                <c:pt idx="44">
                  <c:v>0.17872664079377801</c:v>
                </c:pt>
                <c:pt idx="45">
                  <c:v>0.18955555845887831</c:v>
                </c:pt>
                <c:pt idx="46">
                  <c:v>0.19142510783939959</c:v>
                </c:pt>
                <c:pt idx="47">
                  <c:v>0.21624470926554981</c:v>
                </c:pt>
                <c:pt idx="48">
                  <c:v>0.24101100368817169</c:v>
                </c:pt>
                <c:pt idx="49">
                  <c:v>0.26322713369229822</c:v>
                </c:pt>
                <c:pt idx="50">
                  <c:v>0.28854125169380318</c:v>
                </c:pt>
                <c:pt idx="51">
                  <c:v>0.29836400155922699</c:v>
                </c:pt>
                <c:pt idx="52">
                  <c:v>0.31714802333700298</c:v>
                </c:pt>
                <c:pt idx="53">
                  <c:v>0.32863994562695348</c:v>
                </c:pt>
                <c:pt idx="54">
                  <c:v>0.34252972697819789</c:v>
                </c:pt>
                <c:pt idx="55">
                  <c:v>0.3774248099870493</c:v>
                </c:pt>
                <c:pt idx="56">
                  <c:v>0.40396831856208432</c:v>
                </c:pt>
                <c:pt idx="57">
                  <c:v>0.42202317808172229</c:v>
                </c:pt>
                <c:pt idx="58">
                  <c:v>0.43202631466972802</c:v>
                </c:pt>
                <c:pt idx="59">
                  <c:v>0.44887129765673311</c:v>
                </c:pt>
                <c:pt idx="60">
                  <c:v>0.47520253060268691</c:v>
                </c:pt>
                <c:pt idx="61">
                  <c:v>0.47720058770866453</c:v>
                </c:pt>
                <c:pt idx="62">
                  <c:v>0.44714453463782938</c:v>
                </c:pt>
                <c:pt idx="63">
                  <c:v>0.41262259993974432</c:v>
                </c:pt>
                <c:pt idx="64">
                  <c:v>0.39418078952290792</c:v>
                </c:pt>
                <c:pt idx="65">
                  <c:v>0.41736405910213081</c:v>
                </c:pt>
                <c:pt idx="66">
                  <c:v>0.45480073934778042</c:v>
                </c:pt>
                <c:pt idx="67">
                  <c:v>0.47985070258029239</c:v>
                </c:pt>
                <c:pt idx="68">
                  <c:v>0.52792258694618532</c:v>
                </c:pt>
                <c:pt idx="69">
                  <c:v>0.50944936352979298</c:v>
                </c:pt>
                <c:pt idx="70">
                  <c:v>0.57064331452836947</c:v>
                </c:pt>
                <c:pt idx="71">
                  <c:v>0.65823227628589831</c:v>
                </c:pt>
                <c:pt idx="72">
                  <c:v>0.72330192518851355</c:v>
                </c:pt>
                <c:pt idx="73">
                  <c:v>0.78325173092766875</c:v>
                </c:pt>
                <c:pt idx="74">
                  <c:v>0.81786838053136512</c:v>
                </c:pt>
                <c:pt idx="75">
                  <c:v>0.84260468981804726</c:v>
                </c:pt>
                <c:pt idx="76">
                  <c:v>0.9476126358790713</c:v>
                </c:pt>
                <c:pt idx="77">
                  <c:v>1</c:v>
                </c:pt>
                <c:pt idx="78">
                  <c:v>0.94723425202078393</c:v>
                </c:pt>
                <c:pt idx="79">
                  <c:v>0.89051189396113628</c:v>
                </c:pt>
                <c:pt idx="80">
                  <c:v>0.85044461302754204</c:v>
                </c:pt>
              </c:numCache>
            </c:numRef>
          </c:val>
          <c:extLst>
            <c:ext xmlns:c16="http://schemas.microsoft.com/office/drawing/2014/chart" uri="{C3380CC4-5D6E-409C-BE32-E72D297353CC}">
              <c16:uniqueId val="{00000000-12D6-4327-B993-EB056C79D95D}"/>
            </c:ext>
          </c:extLst>
        </c:ser>
        <c:dLbls>
          <c:showLegendKey val="0"/>
          <c:showVal val="0"/>
          <c:showCatName val="0"/>
          <c:showSerName val="0"/>
          <c:showPercent val="0"/>
          <c:showBubbleSize val="0"/>
        </c:dLbls>
        <c:gapWidth val="150"/>
        <c:axId val="2089294576"/>
        <c:axId val="2029913344"/>
      </c:barChart>
      <c:lineChart>
        <c:grouping val="standard"/>
        <c:varyColors val="0"/>
        <c:ser>
          <c:idx val="0"/>
          <c:order val="1"/>
          <c:tx>
            <c:strRef>
              <c:f>Sheet1!$B$1</c:f>
              <c:strCache>
                <c:ptCount val="1"/>
                <c:pt idx="0">
                  <c:v>CSUSHPISA</c:v>
                </c:pt>
              </c:strCache>
            </c:strRef>
          </c:tx>
          <c:spPr>
            <a:ln w="28575" cap="rnd">
              <a:solidFill>
                <a:srgbClr val="C00000"/>
              </a:solidFill>
              <a:round/>
            </a:ln>
            <a:effectLst/>
          </c:spPr>
          <c:marker>
            <c:symbol val="none"/>
          </c:marker>
          <c:val>
            <c:numRef>
              <c:f>Sheet1!$B$2:$B$82</c:f>
              <c:numCache>
                <c:formatCode>0.00</c:formatCode>
                <c:ptCount val="81"/>
                <c:pt idx="0">
                  <c:v>0</c:v>
                </c:pt>
                <c:pt idx="1">
                  <c:v>1.398608092704723E-2</c:v>
                </c:pt>
                <c:pt idx="2">
                  <c:v>3.2693541123923198E-2</c:v>
                </c:pt>
                <c:pt idx="3">
                  <c:v>5.4650060969232528E-2</c:v>
                </c:pt>
                <c:pt idx="4">
                  <c:v>8.0284508270017763E-2</c:v>
                </c:pt>
                <c:pt idx="5">
                  <c:v>0.1084883353388368</c:v>
                </c:pt>
                <c:pt idx="6">
                  <c:v>0.1343793379090035</c:v>
                </c:pt>
                <c:pt idx="7">
                  <c:v>0.16205665249958229</c:v>
                </c:pt>
                <c:pt idx="8">
                  <c:v>0.19620911130542329</c:v>
                </c:pt>
                <c:pt idx="9">
                  <c:v>0.2299020684791642</c:v>
                </c:pt>
                <c:pt idx="10">
                  <c:v>0.25995730459023819</c:v>
                </c:pt>
                <c:pt idx="11">
                  <c:v>0.28844257640871868</c:v>
                </c:pt>
                <c:pt idx="12">
                  <c:v>0.31018274737745533</c:v>
                </c:pt>
                <c:pt idx="13">
                  <c:v>0.31404830485749752</c:v>
                </c:pt>
                <c:pt idx="14">
                  <c:v>0.30728214332482329</c:v>
                </c:pt>
                <c:pt idx="15">
                  <c:v>0.31204947275786188</c:v>
                </c:pt>
                <c:pt idx="16">
                  <c:v>0.31648749287935452</c:v>
                </c:pt>
                <c:pt idx="17">
                  <c:v>0.30040110638412398</c:v>
                </c:pt>
                <c:pt idx="18">
                  <c:v>0.28110203783591908</c:v>
                </c:pt>
                <c:pt idx="19">
                  <c:v>0.26449488320722681</c:v>
                </c:pt>
                <c:pt idx="20">
                  <c:v>0.242701103906204</c:v>
                </c:pt>
                <c:pt idx="21">
                  <c:v>0.21453748265581651</c:v>
                </c:pt>
                <c:pt idx="22">
                  <c:v>0.18743837390271251</c:v>
                </c:pt>
                <c:pt idx="23">
                  <c:v>0.15340270547794821</c:v>
                </c:pt>
                <c:pt idx="24">
                  <c:v>0.1191200543515533</c:v>
                </c:pt>
                <c:pt idx="25">
                  <c:v>0.1067786061579387</c:v>
                </c:pt>
                <c:pt idx="26">
                  <c:v>0.1086491609100719</c:v>
                </c:pt>
                <c:pt idx="27">
                  <c:v>0.1071155742129378</c:v>
                </c:pt>
                <c:pt idx="28">
                  <c:v>9.7494758790841574E-2</c:v>
                </c:pt>
                <c:pt idx="29">
                  <c:v>9.6784445659761187E-2</c:v>
                </c:pt>
                <c:pt idx="30">
                  <c:v>8.4157723919135896E-2</c:v>
                </c:pt>
                <c:pt idx="31">
                  <c:v>7.4284182599384629E-2</c:v>
                </c:pt>
                <c:pt idx="32">
                  <c:v>6.4887374222937333E-2</c:v>
                </c:pt>
                <c:pt idx="33">
                  <c:v>6.0903111963143568E-2</c:v>
                </c:pt>
                <c:pt idx="34">
                  <c:v>5.6941825359331788E-2</c:v>
                </c:pt>
                <c:pt idx="35">
                  <c:v>4.5597878816860282E-2</c:v>
                </c:pt>
                <c:pt idx="36">
                  <c:v>4.4188740095501999E-2</c:v>
                </c:pt>
                <c:pt idx="37">
                  <c:v>6.1988684568980101E-2</c:v>
                </c:pt>
                <c:pt idx="38">
                  <c:v>7.4469897650899397E-2</c:v>
                </c:pt>
                <c:pt idx="39">
                  <c:v>8.7544634057199477E-2</c:v>
                </c:pt>
                <c:pt idx="40">
                  <c:v>0.1083849474716143</c:v>
                </c:pt>
                <c:pt idx="41">
                  <c:v>0.1351700632513245</c:v>
                </c:pt>
                <c:pt idx="42">
                  <c:v>0.15858741517722649</c:v>
                </c:pt>
                <c:pt idx="43">
                  <c:v>0.1768009111195947</c:v>
                </c:pt>
                <c:pt idx="44">
                  <c:v>0.19065488532741329</c:v>
                </c:pt>
                <c:pt idx="45">
                  <c:v>0.19749380147662901</c:v>
                </c:pt>
                <c:pt idx="46">
                  <c:v>0.2062683682510664</c:v>
                </c:pt>
                <c:pt idx="47">
                  <c:v>0.2183992113385094</c:v>
                </c:pt>
                <c:pt idx="48">
                  <c:v>0.22900221149921951</c:v>
                </c:pt>
                <c:pt idx="49">
                  <c:v>0.2387072685042825</c:v>
                </c:pt>
                <c:pt idx="50">
                  <c:v>0.25067728602049039</c:v>
                </c:pt>
                <c:pt idx="51">
                  <c:v>0.26636160858763341</c:v>
                </c:pt>
                <c:pt idx="52">
                  <c:v>0.27787978264081742</c:v>
                </c:pt>
                <c:pt idx="53">
                  <c:v>0.28776864087309739</c:v>
                </c:pt>
                <c:pt idx="54">
                  <c:v>0.30163218822304361</c:v>
                </c:pt>
                <c:pt idx="55">
                  <c:v>0.31835421825976129</c:v>
                </c:pt>
                <c:pt idx="56">
                  <c:v>0.33342970116437148</c:v>
                </c:pt>
                <c:pt idx="57">
                  <c:v>0.34635126959413542</c:v>
                </c:pt>
                <c:pt idx="58">
                  <c:v>0.36367448112430972</c:v>
                </c:pt>
                <c:pt idx="59">
                  <c:v>0.38285293049408808</c:v>
                </c:pt>
                <c:pt idx="60">
                  <c:v>0.40110854780231697</c:v>
                </c:pt>
                <c:pt idx="61">
                  <c:v>0.41430007344093978</c:v>
                </c:pt>
                <c:pt idx="62">
                  <c:v>0.42713931526078841</c:v>
                </c:pt>
                <c:pt idx="63">
                  <c:v>0.43835689885443252</c:v>
                </c:pt>
                <c:pt idx="64">
                  <c:v>0.44486076134732377</c:v>
                </c:pt>
                <c:pt idx="65">
                  <c:v>0.45272781239836352</c:v>
                </c:pt>
                <c:pt idx="66">
                  <c:v>0.46433214300756609</c:v>
                </c:pt>
                <c:pt idx="67">
                  <c:v>0.47951867194847492</c:v>
                </c:pt>
                <c:pt idx="68">
                  <c:v>0.49578502972481892</c:v>
                </c:pt>
                <c:pt idx="69">
                  <c:v>0.5049808061372224</c:v>
                </c:pt>
                <c:pt idx="70">
                  <c:v>0.53601056824345739</c:v>
                </c:pt>
                <c:pt idx="71">
                  <c:v>0.59602531076745879</c:v>
                </c:pt>
                <c:pt idx="72">
                  <c:v>0.64873589173974289</c:v>
                </c:pt>
                <c:pt idx="73">
                  <c:v>0.7150592085629931</c:v>
                </c:pt>
                <c:pt idx="74">
                  <c:v>0.78982586787608289</c:v>
                </c:pt>
                <c:pt idx="75">
                  <c:v>0.85005504430360534</c:v>
                </c:pt>
                <c:pt idx="76">
                  <c:v>0.92788887701096334</c:v>
                </c:pt>
                <c:pt idx="77">
                  <c:v>1</c:v>
                </c:pt>
                <c:pt idx="78">
                  <c:v>0.99025665042642597</c:v>
                </c:pt>
                <c:pt idx="79">
                  <c:v>0.96825992476268496</c:v>
                </c:pt>
                <c:pt idx="80">
                  <c:v>0.29487203349673619</c:v>
                </c:pt>
              </c:numCache>
            </c:numRef>
          </c:val>
          <c:smooth val="0"/>
          <c:extLst>
            <c:ext xmlns:c16="http://schemas.microsoft.com/office/drawing/2014/chart" uri="{C3380CC4-5D6E-409C-BE32-E72D297353CC}">
              <c16:uniqueId val="{00000001-12D6-4327-B993-EB056C79D95D}"/>
            </c:ext>
          </c:extLst>
        </c:ser>
        <c:dLbls>
          <c:showLegendKey val="0"/>
          <c:showVal val="0"/>
          <c:showCatName val="0"/>
          <c:showSerName val="0"/>
          <c:showPercent val="0"/>
          <c:showBubbleSize val="0"/>
        </c:dLbls>
        <c:marker val="1"/>
        <c:smooth val="0"/>
        <c:axId val="2089294576"/>
        <c:axId val="2029913344"/>
      </c:lineChart>
      <c:catAx>
        <c:axId val="208929457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9913344"/>
        <c:crosses val="autoZero"/>
        <c:auto val="1"/>
        <c:lblAlgn val="ctr"/>
        <c:lblOffset val="100"/>
        <c:noMultiLvlLbl val="0"/>
      </c:catAx>
      <c:valAx>
        <c:axId val="202991334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9294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kern="1200" spc="0" baseline="0">
                <a:solidFill>
                  <a:sysClr val="windowText" lastClr="000000">
                    <a:lumMod val="65000"/>
                    <a:lumOff val="35000"/>
                  </a:sysClr>
                </a:solidFill>
              </a:rPr>
              <a:t>House Price vs Housing Inventory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strRef>
              <c:f>Sheet1!$F$1</c:f>
              <c:strCache>
                <c:ptCount val="1"/>
                <c:pt idx="0">
                  <c:v>EVACANTUSQ176N</c:v>
                </c:pt>
              </c:strCache>
            </c:strRef>
          </c:tx>
          <c:spPr>
            <a:solidFill>
              <a:schemeClr val="accent2"/>
            </a:solidFill>
            <a:ln>
              <a:noFill/>
            </a:ln>
            <a:effectLst/>
          </c:spPr>
          <c:invertIfNegative val="0"/>
          <c:val>
            <c:numRef>
              <c:f>Sheet1!$F$2:$F$82</c:f>
              <c:numCache>
                <c:formatCode>0.00</c:formatCode>
                <c:ptCount val="81"/>
                <c:pt idx="0">
                  <c:v>0.19616042577456791</c:v>
                </c:pt>
                <c:pt idx="1">
                  <c:v>0.26002661091047358</c:v>
                </c:pt>
                <c:pt idx="2">
                  <c:v>0.33035544573275072</c:v>
                </c:pt>
                <c:pt idx="3">
                  <c:v>0.33795856301083482</c:v>
                </c:pt>
                <c:pt idx="4">
                  <c:v>0.38376734461129081</c:v>
                </c:pt>
                <c:pt idx="5">
                  <c:v>0.41874168409047741</c:v>
                </c:pt>
                <c:pt idx="6">
                  <c:v>0.3383387188747391</c:v>
                </c:pt>
                <c:pt idx="7">
                  <c:v>0.28226572894886948</c:v>
                </c:pt>
                <c:pt idx="8">
                  <c:v>0.35582588861433218</c:v>
                </c:pt>
                <c:pt idx="9">
                  <c:v>0.41532028131533938</c:v>
                </c:pt>
                <c:pt idx="10">
                  <c:v>0.3814864094278656</c:v>
                </c:pt>
                <c:pt idx="11">
                  <c:v>0.37008173351073959</c:v>
                </c:pt>
                <c:pt idx="12">
                  <c:v>0.44820376354305269</c:v>
                </c:pt>
                <c:pt idx="13">
                  <c:v>0.501235506557689</c:v>
                </c:pt>
                <c:pt idx="14">
                  <c:v>0.54989545713742638</c:v>
                </c:pt>
                <c:pt idx="15">
                  <c:v>0.57365519863143932</c:v>
                </c:pt>
                <c:pt idx="16">
                  <c:v>0.73141988215168263</c:v>
                </c:pt>
                <c:pt idx="17">
                  <c:v>0.69777608819616077</c:v>
                </c:pt>
                <c:pt idx="18">
                  <c:v>0.79319521003611504</c:v>
                </c:pt>
                <c:pt idx="19">
                  <c:v>0.76677437749477306</c:v>
                </c:pt>
                <c:pt idx="20">
                  <c:v>0.90591142368371047</c:v>
                </c:pt>
                <c:pt idx="21">
                  <c:v>0.91712602166888457</c:v>
                </c:pt>
                <c:pt idx="22">
                  <c:v>0.90762212507127948</c:v>
                </c:pt>
                <c:pt idx="23">
                  <c:v>0.9688272191598557</c:v>
                </c:pt>
                <c:pt idx="24">
                  <c:v>1</c:v>
                </c:pt>
                <c:pt idx="25">
                  <c:v>0.92681999619844158</c:v>
                </c:pt>
                <c:pt idx="26">
                  <c:v>0.97319901159475419</c:v>
                </c:pt>
                <c:pt idx="27">
                  <c:v>0.97509979091427512</c:v>
                </c:pt>
                <c:pt idx="28">
                  <c:v>0.99790914274852716</c:v>
                </c:pt>
                <c:pt idx="29">
                  <c:v>0.97814103782550887</c:v>
                </c:pt>
                <c:pt idx="30">
                  <c:v>0.96122410188177199</c:v>
                </c:pt>
                <c:pt idx="31">
                  <c:v>0.88861433187606931</c:v>
                </c:pt>
                <c:pt idx="32">
                  <c:v>0.97357916745865847</c:v>
                </c:pt>
                <c:pt idx="33">
                  <c:v>0.94411708800608274</c:v>
                </c:pt>
                <c:pt idx="34">
                  <c:v>0.93651397072799858</c:v>
                </c:pt>
                <c:pt idx="35">
                  <c:v>0.85782170689982928</c:v>
                </c:pt>
                <c:pt idx="36">
                  <c:v>0.8743584869796619</c:v>
                </c:pt>
                <c:pt idx="37">
                  <c:v>0.88253183805360225</c:v>
                </c:pt>
                <c:pt idx="38">
                  <c:v>0.81220300323132522</c:v>
                </c:pt>
                <c:pt idx="39">
                  <c:v>0.77228663752138393</c:v>
                </c:pt>
                <c:pt idx="40">
                  <c:v>0.87112716213647623</c:v>
                </c:pt>
                <c:pt idx="41">
                  <c:v>0.81524425014255852</c:v>
                </c:pt>
                <c:pt idx="42">
                  <c:v>0.81752518532598373</c:v>
                </c:pt>
                <c:pt idx="43">
                  <c:v>0.80041817145029492</c:v>
                </c:pt>
                <c:pt idx="44">
                  <c:v>0.86998669454476385</c:v>
                </c:pt>
                <c:pt idx="45">
                  <c:v>0.82550845846797216</c:v>
                </c:pt>
                <c:pt idx="46">
                  <c:v>0.81619463980231943</c:v>
                </c:pt>
                <c:pt idx="47">
                  <c:v>0.58544003041246917</c:v>
                </c:pt>
                <c:pt idx="48">
                  <c:v>0.68922258125831615</c:v>
                </c:pt>
                <c:pt idx="49">
                  <c:v>0.66584299562820792</c:v>
                </c:pt>
                <c:pt idx="50">
                  <c:v>0.6907432047139328</c:v>
                </c:pt>
                <c:pt idx="51">
                  <c:v>0.64854590382056676</c:v>
                </c:pt>
                <c:pt idx="52">
                  <c:v>0.73788253183805397</c:v>
                </c:pt>
                <c:pt idx="53">
                  <c:v>0.6447443451815249</c:v>
                </c:pt>
                <c:pt idx="54">
                  <c:v>0.62421592853069763</c:v>
                </c:pt>
                <c:pt idx="55">
                  <c:v>0.65614902109865092</c:v>
                </c:pt>
                <c:pt idx="56">
                  <c:v>0.66679338528796839</c:v>
                </c:pt>
                <c:pt idx="57">
                  <c:v>0.71488310207184957</c:v>
                </c:pt>
                <c:pt idx="58">
                  <c:v>0.72381676487359847</c:v>
                </c:pt>
                <c:pt idx="59">
                  <c:v>0.558448964075271</c:v>
                </c:pt>
                <c:pt idx="60">
                  <c:v>0.64284356586200353</c:v>
                </c:pt>
                <c:pt idx="61">
                  <c:v>0.6052081353354879</c:v>
                </c:pt>
                <c:pt idx="62">
                  <c:v>0.635810682379776</c:v>
                </c:pt>
                <c:pt idx="63">
                  <c:v>0.47633529747196368</c:v>
                </c:pt>
                <c:pt idx="64">
                  <c:v>0.558448964075271</c:v>
                </c:pt>
                <c:pt idx="65">
                  <c:v>0.59969587530887702</c:v>
                </c:pt>
                <c:pt idx="66">
                  <c:v>0.60102642083254176</c:v>
                </c:pt>
                <c:pt idx="67">
                  <c:v>0.42520433377684869</c:v>
                </c:pt>
                <c:pt idx="68">
                  <c:v>0.39745295571184203</c:v>
                </c:pt>
                <c:pt idx="69">
                  <c:v>0</c:v>
                </c:pt>
                <c:pt idx="70">
                  <c:v>7.0899068618133665E-2</c:v>
                </c:pt>
                <c:pt idx="71">
                  <c:v>0.29842235316479782</c:v>
                </c:pt>
                <c:pt idx="72">
                  <c:v>0.32807451054932552</c:v>
                </c:pt>
                <c:pt idx="73">
                  <c:v>0.33871887473864293</c:v>
                </c:pt>
                <c:pt idx="74">
                  <c:v>0.25280364949629369</c:v>
                </c:pt>
                <c:pt idx="75">
                  <c:v>0.2134575175822091</c:v>
                </c:pt>
                <c:pt idx="76">
                  <c:v>0.24520053221820959</c:v>
                </c:pt>
                <c:pt idx="77">
                  <c:v>0.26800988405246162</c:v>
                </c:pt>
                <c:pt idx="78">
                  <c:v>0.27181144269150392</c:v>
                </c:pt>
                <c:pt idx="79">
                  <c:v>0.12887283786352419</c:v>
                </c:pt>
                <c:pt idx="80">
                  <c:v>0.22372172590762229</c:v>
                </c:pt>
              </c:numCache>
            </c:numRef>
          </c:val>
          <c:extLst>
            <c:ext xmlns:c16="http://schemas.microsoft.com/office/drawing/2014/chart" uri="{C3380CC4-5D6E-409C-BE32-E72D297353CC}">
              <c16:uniqueId val="{00000000-5E5D-4CBD-A111-F2294B180C63}"/>
            </c:ext>
          </c:extLst>
        </c:ser>
        <c:dLbls>
          <c:showLegendKey val="0"/>
          <c:showVal val="0"/>
          <c:showCatName val="0"/>
          <c:showSerName val="0"/>
          <c:showPercent val="0"/>
          <c:showBubbleSize val="0"/>
        </c:dLbls>
        <c:gapWidth val="150"/>
        <c:axId val="2086593168"/>
        <c:axId val="1824991008"/>
      </c:barChart>
      <c:lineChart>
        <c:grouping val="standard"/>
        <c:varyColors val="0"/>
        <c:ser>
          <c:idx val="0"/>
          <c:order val="1"/>
          <c:tx>
            <c:strRef>
              <c:f>Sheet1!$B$1</c:f>
              <c:strCache>
                <c:ptCount val="1"/>
                <c:pt idx="0">
                  <c:v>CSUSHPISA</c:v>
                </c:pt>
              </c:strCache>
            </c:strRef>
          </c:tx>
          <c:spPr>
            <a:ln w="28575" cap="rnd">
              <a:solidFill>
                <a:srgbClr val="C00000"/>
              </a:solidFill>
              <a:round/>
            </a:ln>
            <a:effectLst/>
          </c:spPr>
          <c:marker>
            <c:symbol val="none"/>
          </c:marker>
          <c:val>
            <c:numRef>
              <c:f>Sheet1!$B$2:$B$82</c:f>
              <c:numCache>
                <c:formatCode>0.00</c:formatCode>
                <c:ptCount val="81"/>
                <c:pt idx="0">
                  <c:v>0</c:v>
                </c:pt>
                <c:pt idx="1">
                  <c:v>1.398608092704723E-2</c:v>
                </c:pt>
                <c:pt idx="2">
                  <c:v>3.2693541123923198E-2</c:v>
                </c:pt>
                <c:pt idx="3">
                  <c:v>5.4650060969232528E-2</c:v>
                </c:pt>
                <c:pt idx="4">
                  <c:v>8.0284508270017763E-2</c:v>
                </c:pt>
                <c:pt idx="5">
                  <c:v>0.1084883353388368</c:v>
                </c:pt>
                <c:pt idx="6">
                  <c:v>0.1343793379090035</c:v>
                </c:pt>
                <c:pt idx="7">
                  <c:v>0.16205665249958229</c:v>
                </c:pt>
                <c:pt idx="8">
                  <c:v>0.19620911130542329</c:v>
                </c:pt>
                <c:pt idx="9">
                  <c:v>0.2299020684791642</c:v>
                </c:pt>
                <c:pt idx="10">
                  <c:v>0.25995730459023819</c:v>
                </c:pt>
                <c:pt idx="11">
                  <c:v>0.28844257640871868</c:v>
                </c:pt>
                <c:pt idx="12">
                  <c:v>0.31018274737745533</c:v>
                </c:pt>
                <c:pt idx="13">
                  <c:v>0.31404830485749752</c:v>
                </c:pt>
                <c:pt idx="14">
                  <c:v>0.30728214332482329</c:v>
                </c:pt>
                <c:pt idx="15">
                  <c:v>0.31204947275786188</c:v>
                </c:pt>
                <c:pt idx="16">
                  <c:v>0.31648749287935452</c:v>
                </c:pt>
                <c:pt idx="17">
                  <c:v>0.30040110638412398</c:v>
                </c:pt>
                <c:pt idx="18">
                  <c:v>0.28110203783591908</c:v>
                </c:pt>
                <c:pt idx="19">
                  <c:v>0.26449488320722681</c:v>
                </c:pt>
                <c:pt idx="20">
                  <c:v>0.242701103906204</c:v>
                </c:pt>
                <c:pt idx="21">
                  <c:v>0.21453748265581651</c:v>
                </c:pt>
                <c:pt idx="22">
                  <c:v>0.18743837390271251</c:v>
                </c:pt>
                <c:pt idx="23">
                  <c:v>0.15340270547794821</c:v>
                </c:pt>
                <c:pt idx="24">
                  <c:v>0.1191200543515533</c:v>
                </c:pt>
                <c:pt idx="25">
                  <c:v>0.1067786061579387</c:v>
                </c:pt>
                <c:pt idx="26">
                  <c:v>0.1086491609100719</c:v>
                </c:pt>
                <c:pt idx="27">
                  <c:v>0.1071155742129378</c:v>
                </c:pt>
                <c:pt idx="28">
                  <c:v>9.7494758790841574E-2</c:v>
                </c:pt>
                <c:pt idx="29">
                  <c:v>9.6784445659761187E-2</c:v>
                </c:pt>
                <c:pt idx="30">
                  <c:v>8.4157723919135896E-2</c:v>
                </c:pt>
                <c:pt idx="31">
                  <c:v>7.4284182599384629E-2</c:v>
                </c:pt>
                <c:pt idx="32">
                  <c:v>6.4887374222937333E-2</c:v>
                </c:pt>
                <c:pt idx="33">
                  <c:v>6.0903111963143568E-2</c:v>
                </c:pt>
                <c:pt idx="34">
                  <c:v>5.6941825359331788E-2</c:v>
                </c:pt>
                <c:pt idx="35">
                  <c:v>4.5597878816860282E-2</c:v>
                </c:pt>
                <c:pt idx="36">
                  <c:v>4.4188740095501999E-2</c:v>
                </c:pt>
                <c:pt idx="37">
                  <c:v>6.1988684568980101E-2</c:v>
                </c:pt>
                <c:pt idx="38">
                  <c:v>7.4469897650899397E-2</c:v>
                </c:pt>
                <c:pt idx="39">
                  <c:v>8.7544634057199477E-2</c:v>
                </c:pt>
                <c:pt idx="40">
                  <c:v>0.1083849474716143</c:v>
                </c:pt>
                <c:pt idx="41">
                  <c:v>0.1351700632513245</c:v>
                </c:pt>
                <c:pt idx="42">
                  <c:v>0.15858741517722649</c:v>
                </c:pt>
                <c:pt idx="43">
                  <c:v>0.1768009111195947</c:v>
                </c:pt>
                <c:pt idx="44">
                  <c:v>0.19065488532741329</c:v>
                </c:pt>
                <c:pt idx="45">
                  <c:v>0.19749380147662901</c:v>
                </c:pt>
                <c:pt idx="46">
                  <c:v>0.2062683682510664</c:v>
                </c:pt>
                <c:pt idx="47">
                  <c:v>0.2183992113385094</c:v>
                </c:pt>
                <c:pt idx="48">
                  <c:v>0.22900221149921951</c:v>
                </c:pt>
                <c:pt idx="49">
                  <c:v>0.2387072685042825</c:v>
                </c:pt>
                <c:pt idx="50">
                  <c:v>0.25067728602049039</c:v>
                </c:pt>
                <c:pt idx="51">
                  <c:v>0.26636160858763341</c:v>
                </c:pt>
                <c:pt idx="52">
                  <c:v>0.27787978264081742</c:v>
                </c:pt>
                <c:pt idx="53">
                  <c:v>0.28776864087309739</c:v>
                </c:pt>
                <c:pt idx="54">
                  <c:v>0.30163218822304361</c:v>
                </c:pt>
                <c:pt idx="55">
                  <c:v>0.31835421825976129</c:v>
                </c:pt>
                <c:pt idx="56">
                  <c:v>0.33342970116437148</c:v>
                </c:pt>
                <c:pt idx="57">
                  <c:v>0.34635126959413542</c:v>
                </c:pt>
                <c:pt idx="58">
                  <c:v>0.36367448112430972</c:v>
                </c:pt>
                <c:pt idx="59">
                  <c:v>0.38285293049408808</c:v>
                </c:pt>
                <c:pt idx="60">
                  <c:v>0.40110854780231697</c:v>
                </c:pt>
                <c:pt idx="61">
                  <c:v>0.41430007344093978</c:v>
                </c:pt>
                <c:pt idx="62">
                  <c:v>0.42713931526078841</c:v>
                </c:pt>
                <c:pt idx="63">
                  <c:v>0.43835689885443252</c:v>
                </c:pt>
                <c:pt idx="64">
                  <c:v>0.44486076134732377</c:v>
                </c:pt>
                <c:pt idx="65">
                  <c:v>0.45272781239836352</c:v>
                </c:pt>
                <c:pt idx="66">
                  <c:v>0.46433214300756609</c:v>
                </c:pt>
                <c:pt idx="67">
                  <c:v>0.47951867194847492</c:v>
                </c:pt>
                <c:pt idx="68">
                  <c:v>0.49578502972481892</c:v>
                </c:pt>
                <c:pt idx="69">
                  <c:v>0.5049808061372224</c:v>
                </c:pt>
                <c:pt idx="70">
                  <c:v>0.53601056824345739</c:v>
                </c:pt>
                <c:pt idx="71">
                  <c:v>0.59602531076745879</c:v>
                </c:pt>
                <c:pt idx="72">
                  <c:v>0.64873589173974289</c:v>
                </c:pt>
                <c:pt idx="73">
                  <c:v>0.7150592085629931</c:v>
                </c:pt>
                <c:pt idx="74">
                  <c:v>0.78982586787608289</c:v>
                </c:pt>
                <c:pt idx="75">
                  <c:v>0.85005504430360534</c:v>
                </c:pt>
                <c:pt idx="76">
                  <c:v>0.92788887701096334</c:v>
                </c:pt>
                <c:pt idx="77">
                  <c:v>1</c:v>
                </c:pt>
                <c:pt idx="78">
                  <c:v>0.99025665042642597</c:v>
                </c:pt>
                <c:pt idx="79">
                  <c:v>0.96825992476268496</c:v>
                </c:pt>
                <c:pt idx="80">
                  <c:v>0.29487203349673619</c:v>
                </c:pt>
              </c:numCache>
            </c:numRef>
          </c:val>
          <c:smooth val="0"/>
          <c:extLst>
            <c:ext xmlns:c16="http://schemas.microsoft.com/office/drawing/2014/chart" uri="{C3380CC4-5D6E-409C-BE32-E72D297353CC}">
              <c16:uniqueId val="{00000001-5E5D-4CBD-A111-F2294B180C63}"/>
            </c:ext>
          </c:extLst>
        </c:ser>
        <c:dLbls>
          <c:showLegendKey val="0"/>
          <c:showVal val="0"/>
          <c:showCatName val="0"/>
          <c:showSerName val="0"/>
          <c:showPercent val="0"/>
          <c:showBubbleSize val="0"/>
        </c:dLbls>
        <c:marker val="1"/>
        <c:smooth val="0"/>
        <c:axId val="2086593168"/>
        <c:axId val="1824991008"/>
      </c:lineChart>
      <c:catAx>
        <c:axId val="208659316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24991008"/>
        <c:crosses val="autoZero"/>
        <c:auto val="1"/>
        <c:lblAlgn val="ctr"/>
        <c:lblOffset val="100"/>
        <c:noMultiLvlLbl val="0"/>
      </c:catAx>
      <c:valAx>
        <c:axId val="18249910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65931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kern="1200" spc="0" baseline="0">
                <a:solidFill>
                  <a:sysClr val="windowText" lastClr="000000">
                    <a:lumMod val="65000"/>
                    <a:lumOff val="35000"/>
                  </a:sysClr>
                </a:solidFill>
              </a:rPr>
              <a:t>House Price vs Mortgage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strRef>
              <c:f>Sheet1!$G$1</c:f>
              <c:strCache>
                <c:ptCount val="1"/>
                <c:pt idx="0">
                  <c:v>MORTGAGE30US</c:v>
                </c:pt>
              </c:strCache>
            </c:strRef>
          </c:tx>
          <c:spPr>
            <a:solidFill>
              <a:schemeClr val="accent2"/>
            </a:solidFill>
            <a:ln>
              <a:noFill/>
            </a:ln>
            <a:effectLst/>
          </c:spPr>
          <c:invertIfNegative val="0"/>
          <c:val>
            <c:numRef>
              <c:f>Sheet1!$G$2:$G$82</c:f>
              <c:numCache>
                <c:formatCode>0.00</c:formatCode>
                <c:ptCount val="81"/>
                <c:pt idx="0">
                  <c:v>0.78896848739046388</c:v>
                </c:pt>
                <c:pt idx="1">
                  <c:v>0.70345244957753983</c:v>
                </c:pt>
                <c:pt idx="2">
                  <c:v>0.8384259193549819</c:v>
                </c:pt>
                <c:pt idx="3">
                  <c:v>0.8090808009478212</c:v>
                </c:pt>
                <c:pt idx="4">
                  <c:v>0.72665409344684839</c:v>
                </c:pt>
                <c:pt idx="5">
                  <c:v>0.85694782607503739</c:v>
                </c:pt>
                <c:pt idx="6">
                  <c:v>0.80267695019289187</c:v>
                </c:pt>
                <c:pt idx="7">
                  <c:v>0.76217083490208548</c:v>
                </c:pt>
                <c:pt idx="8">
                  <c:v>0.7704465804142544</c:v>
                </c:pt>
                <c:pt idx="9">
                  <c:v>0.75507733860242432</c:v>
                </c:pt>
                <c:pt idx="10">
                  <c:v>0.76926433120174686</c:v>
                </c:pt>
                <c:pt idx="11">
                  <c:v>0.88768630969869755</c:v>
                </c:pt>
                <c:pt idx="12">
                  <c:v>0.89300643192344342</c:v>
                </c:pt>
                <c:pt idx="13">
                  <c:v>0.98403963332576216</c:v>
                </c:pt>
                <c:pt idx="14">
                  <c:v>0.9732023475116216</c:v>
                </c:pt>
                <c:pt idx="15">
                  <c:v>0.89221826569638707</c:v>
                </c:pt>
                <c:pt idx="16">
                  <c:v>0.88473068641127472</c:v>
                </c:pt>
                <c:pt idx="17">
                  <c:v>0.92157745823058312</c:v>
                </c:pt>
                <c:pt idx="18">
                  <c:v>0.97103489045125513</c:v>
                </c:pt>
                <c:pt idx="19">
                  <c:v>0.88729222671324637</c:v>
                </c:pt>
                <c:pt idx="20">
                  <c:v>0.79704719128182999</c:v>
                </c:pt>
                <c:pt idx="21">
                  <c:v>0.85202178709189669</c:v>
                </c:pt>
                <c:pt idx="22">
                  <c:v>0.91231650487055527</c:v>
                </c:pt>
                <c:pt idx="23">
                  <c:v>0.78913737998873401</c:v>
                </c:pt>
                <c:pt idx="24">
                  <c:v>0.58897130221587091</c:v>
                </c:pt>
                <c:pt idx="25">
                  <c:v>0.57675472531226646</c:v>
                </c:pt>
                <c:pt idx="26">
                  <c:v>0.61517782984184133</c:v>
                </c:pt>
                <c:pt idx="27">
                  <c:v>0.55365863944495364</c:v>
                </c:pt>
                <c:pt idx="28">
                  <c:v>0.57253475185950142</c:v>
                </c:pt>
                <c:pt idx="29">
                  <c:v>0.55370086259452145</c:v>
                </c:pt>
                <c:pt idx="30">
                  <c:v>0.43198547510129948</c:v>
                </c:pt>
                <c:pt idx="31">
                  <c:v>0.42917059564576832</c:v>
                </c:pt>
                <c:pt idx="32">
                  <c:v>0.53439078964740938</c:v>
                </c:pt>
                <c:pt idx="33">
                  <c:v>0.48414519145583501</c:v>
                </c:pt>
                <c:pt idx="34">
                  <c:v>0.39212678220565761</c:v>
                </c:pt>
                <c:pt idx="35">
                  <c:v>0.31803915481312739</c:v>
                </c:pt>
                <c:pt idx="36">
                  <c:v>0.29754683239735419</c:v>
                </c:pt>
                <c:pt idx="37">
                  <c:v>0.2648379333341303</c:v>
                </c:pt>
                <c:pt idx="38">
                  <c:v>0.20316392446600759</c:v>
                </c:pt>
                <c:pt idx="39">
                  <c:v>0.15331240925988429</c:v>
                </c:pt>
                <c:pt idx="40">
                  <c:v>0.18858284888123389</c:v>
                </c:pt>
                <c:pt idx="41">
                  <c:v>0.2335083248480625</c:v>
                </c:pt>
                <c:pt idx="42">
                  <c:v>0.43015580349362748</c:v>
                </c:pt>
                <c:pt idx="43">
                  <c:v>0.39252086519110868</c:v>
                </c:pt>
                <c:pt idx="44">
                  <c:v>0.41084573054651541</c:v>
                </c:pt>
                <c:pt idx="45">
                  <c:v>0.37577233254596848</c:v>
                </c:pt>
                <c:pt idx="46">
                  <c:v>0.35212734496581582</c:v>
                </c:pt>
                <c:pt idx="47">
                  <c:v>0.30811670493090021</c:v>
                </c:pt>
                <c:pt idx="48">
                  <c:v>0.24487105506972781</c:v>
                </c:pt>
                <c:pt idx="49">
                  <c:v>0.27114326315058113</c:v>
                </c:pt>
                <c:pt idx="50">
                  <c:v>0.30582257816567687</c:v>
                </c:pt>
                <c:pt idx="51">
                  <c:v>0.2912837257304709</c:v>
                </c:pt>
                <c:pt idx="52">
                  <c:v>0.25045389911400529</c:v>
                </c:pt>
                <c:pt idx="53">
                  <c:v>0.21222783620523269</c:v>
                </c:pt>
                <c:pt idx="54">
                  <c:v>0.175578105750573</c:v>
                </c:pt>
                <c:pt idx="55">
                  <c:v>0.27705450998158088</c:v>
                </c:pt>
                <c:pt idx="56">
                  <c:v>0.36178238156744857</c:v>
                </c:pt>
                <c:pt idx="57">
                  <c:v>0.31232494960293061</c:v>
                </c:pt>
                <c:pt idx="58">
                  <c:v>0.28769475443107267</c:v>
                </c:pt>
                <c:pt idx="59">
                  <c:v>0.29754683239735419</c:v>
                </c:pt>
                <c:pt idx="60">
                  <c:v>0.38976228326833429</c:v>
                </c:pt>
                <c:pt idx="61">
                  <c:v>0.45695345598200571</c:v>
                </c:pt>
                <c:pt idx="62">
                  <c:v>0.46266766119220271</c:v>
                </c:pt>
                <c:pt idx="63">
                  <c:v>0.51843042322932575</c:v>
                </c:pt>
                <c:pt idx="64">
                  <c:v>0.41321022922768452</c:v>
                </c:pt>
                <c:pt idx="65">
                  <c:v>0.32020661212964813</c:v>
                </c:pt>
                <c:pt idx="66">
                  <c:v>0.22996157669823181</c:v>
                </c:pt>
                <c:pt idx="67">
                  <c:v>0.2406018211477238</c:v>
                </c:pt>
                <c:pt idx="68">
                  <c:v>0.19488817895383881</c:v>
                </c:pt>
                <c:pt idx="69">
                  <c:v>0.1225739256362243</c:v>
                </c:pt>
                <c:pt idx="70">
                  <c:v>4.9077423106102191E-2</c:v>
                </c:pt>
                <c:pt idx="71">
                  <c:v>0</c:v>
                </c:pt>
                <c:pt idx="72">
                  <c:v>2.9488207841507189E-2</c:v>
                </c:pt>
                <c:pt idx="73">
                  <c:v>6.2279207857565688E-2</c:v>
                </c:pt>
                <c:pt idx="74">
                  <c:v>2.8542877540761239E-2</c:v>
                </c:pt>
                <c:pt idx="75">
                  <c:v>8.1589280804677533E-2</c:v>
                </c:pt>
                <c:pt idx="76">
                  <c:v>0.27193142937763748</c:v>
                </c:pt>
                <c:pt idx="77">
                  <c:v>0.64177844070941714</c:v>
                </c:pt>
                <c:pt idx="78">
                  <c:v>0.73320572535334083</c:v>
                </c:pt>
                <c:pt idx="79">
                  <c:v>1</c:v>
                </c:pt>
                <c:pt idx="80">
                  <c:v>0.92512420638041348</c:v>
                </c:pt>
              </c:numCache>
            </c:numRef>
          </c:val>
          <c:extLst>
            <c:ext xmlns:c16="http://schemas.microsoft.com/office/drawing/2014/chart" uri="{C3380CC4-5D6E-409C-BE32-E72D297353CC}">
              <c16:uniqueId val="{00000000-3039-419B-A4F8-E5D69CAA1DDA}"/>
            </c:ext>
          </c:extLst>
        </c:ser>
        <c:dLbls>
          <c:showLegendKey val="0"/>
          <c:showVal val="0"/>
          <c:showCatName val="0"/>
          <c:showSerName val="0"/>
          <c:showPercent val="0"/>
          <c:showBubbleSize val="0"/>
        </c:dLbls>
        <c:gapWidth val="150"/>
        <c:axId val="2086593168"/>
        <c:axId val="1824991008"/>
      </c:barChart>
      <c:lineChart>
        <c:grouping val="standard"/>
        <c:varyColors val="0"/>
        <c:ser>
          <c:idx val="0"/>
          <c:order val="1"/>
          <c:tx>
            <c:strRef>
              <c:f>Sheet1!$B$1</c:f>
              <c:strCache>
                <c:ptCount val="1"/>
                <c:pt idx="0">
                  <c:v>CSUSHPISA</c:v>
                </c:pt>
              </c:strCache>
            </c:strRef>
          </c:tx>
          <c:spPr>
            <a:ln w="28575" cap="rnd">
              <a:solidFill>
                <a:srgbClr val="C00000"/>
              </a:solidFill>
              <a:round/>
            </a:ln>
            <a:effectLst/>
          </c:spPr>
          <c:marker>
            <c:symbol val="none"/>
          </c:marker>
          <c:val>
            <c:numRef>
              <c:f>Sheet1!$B$2:$B$82</c:f>
              <c:numCache>
                <c:formatCode>0.00</c:formatCode>
                <c:ptCount val="81"/>
                <c:pt idx="0">
                  <c:v>0</c:v>
                </c:pt>
                <c:pt idx="1">
                  <c:v>1.398608092704723E-2</c:v>
                </c:pt>
                <c:pt idx="2">
                  <c:v>3.2693541123923198E-2</c:v>
                </c:pt>
                <c:pt idx="3">
                  <c:v>5.4650060969232528E-2</c:v>
                </c:pt>
                <c:pt idx="4">
                  <c:v>8.0284508270017763E-2</c:v>
                </c:pt>
                <c:pt idx="5">
                  <c:v>0.1084883353388368</c:v>
                </c:pt>
                <c:pt idx="6">
                  <c:v>0.1343793379090035</c:v>
                </c:pt>
                <c:pt idx="7">
                  <c:v>0.16205665249958229</c:v>
                </c:pt>
                <c:pt idx="8">
                  <c:v>0.19620911130542329</c:v>
                </c:pt>
                <c:pt idx="9">
                  <c:v>0.2299020684791642</c:v>
                </c:pt>
                <c:pt idx="10">
                  <c:v>0.25995730459023819</c:v>
                </c:pt>
                <c:pt idx="11">
                  <c:v>0.28844257640871868</c:v>
                </c:pt>
                <c:pt idx="12">
                  <c:v>0.31018274737745533</c:v>
                </c:pt>
                <c:pt idx="13">
                  <c:v>0.31404830485749752</c:v>
                </c:pt>
                <c:pt idx="14">
                  <c:v>0.30728214332482329</c:v>
                </c:pt>
                <c:pt idx="15">
                  <c:v>0.31204947275786188</c:v>
                </c:pt>
                <c:pt idx="16">
                  <c:v>0.31648749287935452</c:v>
                </c:pt>
                <c:pt idx="17">
                  <c:v>0.30040110638412398</c:v>
                </c:pt>
                <c:pt idx="18">
                  <c:v>0.28110203783591908</c:v>
                </c:pt>
                <c:pt idx="19">
                  <c:v>0.26449488320722681</c:v>
                </c:pt>
                <c:pt idx="20">
                  <c:v>0.242701103906204</c:v>
                </c:pt>
                <c:pt idx="21">
                  <c:v>0.21453748265581651</c:v>
                </c:pt>
                <c:pt idx="22">
                  <c:v>0.18743837390271251</c:v>
                </c:pt>
                <c:pt idx="23">
                  <c:v>0.15340270547794821</c:v>
                </c:pt>
                <c:pt idx="24">
                  <c:v>0.1191200543515533</c:v>
                </c:pt>
                <c:pt idx="25">
                  <c:v>0.1067786061579387</c:v>
                </c:pt>
                <c:pt idx="26">
                  <c:v>0.1086491609100719</c:v>
                </c:pt>
                <c:pt idx="27">
                  <c:v>0.1071155742129378</c:v>
                </c:pt>
                <c:pt idx="28">
                  <c:v>9.7494758790841574E-2</c:v>
                </c:pt>
                <c:pt idx="29">
                  <c:v>9.6784445659761187E-2</c:v>
                </c:pt>
                <c:pt idx="30">
                  <c:v>8.4157723919135896E-2</c:v>
                </c:pt>
                <c:pt idx="31">
                  <c:v>7.4284182599384629E-2</c:v>
                </c:pt>
                <c:pt idx="32">
                  <c:v>6.4887374222937333E-2</c:v>
                </c:pt>
                <c:pt idx="33">
                  <c:v>6.0903111963143568E-2</c:v>
                </c:pt>
                <c:pt idx="34">
                  <c:v>5.6941825359331788E-2</c:v>
                </c:pt>
                <c:pt idx="35">
                  <c:v>4.5597878816860282E-2</c:v>
                </c:pt>
                <c:pt idx="36">
                  <c:v>4.4188740095501999E-2</c:v>
                </c:pt>
                <c:pt idx="37">
                  <c:v>6.1988684568980101E-2</c:v>
                </c:pt>
                <c:pt idx="38">
                  <c:v>7.4469897650899397E-2</c:v>
                </c:pt>
                <c:pt idx="39">
                  <c:v>8.7544634057199477E-2</c:v>
                </c:pt>
                <c:pt idx="40">
                  <c:v>0.1083849474716143</c:v>
                </c:pt>
                <c:pt idx="41">
                  <c:v>0.1351700632513245</c:v>
                </c:pt>
                <c:pt idx="42">
                  <c:v>0.15858741517722649</c:v>
                </c:pt>
                <c:pt idx="43">
                  <c:v>0.1768009111195947</c:v>
                </c:pt>
                <c:pt idx="44">
                  <c:v>0.19065488532741329</c:v>
                </c:pt>
                <c:pt idx="45">
                  <c:v>0.19749380147662901</c:v>
                </c:pt>
                <c:pt idx="46">
                  <c:v>0.2062683682510664</c:v>
                </c:pt>
                <c:pt idx="47">
                  <c:v>0.2183992113385094</c:v>
                </c:pt>
                <c:pt idx="48">
                  <c:v>0.22900221149921951</c:v>
                </c:pt>
                <c:pt idx="49">
                  <c:v>0.2387072685042825</c:v>
                </c:pt>
                <c:pt idx="50">
                  <c:v>0.25067728602049039</c:v>
                </c:pt>
                <c:pt idx="51">
                  <c:v>0.26636160858763341</c:v>
                </c:pt>
                <c:pt idx="52">
                  <c:v>0.27787978264081742</c:v>
                </c:pt>
                <c:pt idx="53">
                  <c:v>0.28776864087309739</c:v>
                </c:pt>
                <c:pt idx="54">
                  <c:v>0.30163218822304361</c:v>
                </c:pt>
                <c:pt idx="55">
                  <c:v>0.31835421825976129</c:v>
                </c:pt>
                <c:pt idx="56">
                  <c:v>0.33342970116437148</c:v>
                </c:pt>
                <c:pt idx="57">
                  <c:v>0.34635126959413542</c:v>
                </c:pt>
                <c:pt idx="58">
                  <c:v>0.36367448112430972</c:v>
                </c:pt>
                <c:pt idx="59">
                  <c:v>0.38285293049408808</c:v>
                </c:pt>
                <c:pt idx="60">
                  <c:v>0.40110854780231697</c:v>
                </c:pt>
                <c:pt idx="61">
                  <c:v>0.41430007344093978</c:v>
                </c:pt>
                <c:pt idx="62">
                  <c:v>0.42713931526078841</c:v>
                </c:pt>
                <c:pt idx="63">
                  <c:v>0.43835689885443252</c:v>
                </c:pt>
                <c:pt idx="64">
                  <c:v>0.44486076134732377</c:v>
                </c:pt>
                <c:pt idx="65">
                  <c:v>0.45272781239836352</c:v>
                </c:pt>
                <c:pt idx="66">
                  <c:v>0.46433214300756609</c:v>
                </c:pt>
                <c:pt idx="67">
                  <c:v>0.47951867194847492</c:v>
                </c:pt>
                <c:pt idx="68">
                  <c:v>0.49578502972481892</c:v>
                </c:pt>
                <c:pt idx="69">
                  <c:v>0.5049808061372224</c:v>
                </c:pt>
                <c:pt idx="70">
                  <c:v>0.53601056824345739</c:v>
                </c:pt>
                <c:pt idx="71">
                  <c:v>0.59602531076745879</c:v>
                </c:pt>
                <c:pt idx="72">
                  <c:v>0.64873589173974289</c:v>
                </c:pt>
                <c:pt idx="73">
                  <c:v>0.7150592085629931</c:v>
                </c:pt>
                <c:pt idx="74">
                  <c:v>0.78982586787608289</c:v>
                </c:pt>
                <c:pt idx="75">
                  <c:v>0.85005504430360534</c:v>
                </c:pt>
                <c:pt idx="76">
                  <c:v>0.92788887701096334</c:v>
                </c:pt>
                <c:pt idx="77">
                  <c:v>1</c:v>
                </c:pt>
                <c:pt idx="78">
                  <c:v>0.99025665042642597</c:v>
                </c:pt>
                <c:pt idx="79">
                  <c:v>0.96825992476268496</c:v>
                </c:pt>
                <c:pt idx="80">
                  <c:v>0.29487203349673619</c:v>
                </c:pt>
              </c:numCache>
            </c:numRef>
          </c:val>
          <c:smooth val="0"/>
          <c:extLst>
            <c:ext xmlns:c16="http://schemas.microsoft.com/office/drawing/2014/chart" uri="{C3380CC4-5D6E-409C-BE32-E72D297353CC}">
              <c16:uniqueId val="{00000001-3039-419B-A4F8-E5D69CAA1DDA}"/>
            </c:ext>
          </c:extLst>
        </c:ser>
        <c:dLbls>
          <c:showLegendKey val="0"/>
          <c:showVal val="0"/>
          <c:showCatName val="0"/>
          <c:showSerName val="0"/>
          <c:showPercent val="0"/>
          <c:showBubbleSize val="0"/>
        </c:dLbls>
        <c:marker val="1"/>
        <c:smooth val="0"/>
        <c:axId val="2086593168"/>
        <c:axId val="1824991008"/>
      </c:lineChart>
      <c:catAx>
        <c:axId val="208659316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24991008"/>
        <c:crosses val="autoZero"/>
        <c:auto val="1"/>
        <c:lblAlgn val="ctr"/>
        <c:lblOffset val="100"/>
        <c:noMultiLvlLbl val="0"/>
      </c:catAx>
      <c:valAx>
        <c:axId val="18249910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65931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kern="1200" spc="0" baseline="0">
                <a:solidFill>
                  <a:sysClr val="windowText" lastClr="000000">
                    <a:lumMod val="65000"/>
                    <a:lumOff val="35000"/>
                  </a:sysClr>
                </a:solidFill>
              </a:rPr>
              <a:t>House Price vs Consumer Sentiment</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strRef>
              <c:f>Sheet1!$H$1</c:f>
              <c:strCache>
                <c:ptCount val="1"/>
                <c:pt idx="0">
                  <c:v>UMCSENT</c:v>
                </c:pt>
              </c:strCache>
            </c:strRef>
          </c:tx>
          <c:spPr>
            <a:solidFill>
              <a:schemeClr val="accent2"/>
            </a:solidFill>
            <a:ln>
              <a:noFill/>
            </a:ln>
            <a:effectLst/>
          </c:spPr>
          <c:invertIfNegative val="0"/>
          <c:val>
            <c:numRef>
              <c:f>Sheet1!$H$2:$H$82</c:f>
              <c:numCache>
                <c:formatCode>0.00</c:formatCode>
                <c:ptCount val="81"/>
                <c:pt idx="0">
                  <c:v>0.55719844370094918</c:v>
                </c:pt>
                <c:pt idx="1">
                  <c:v>0.77431906628593961</c:v>
                </c:pt>
                <c:pt idx="2">
                  <c:v>0.77509727632491021</c:v>
                </c:pt>
                <c:pt idx="3">
                  <c:v>0.83735408574609771</c:v>
                </c:pt>
                <c:pt idx="4">
                  <c:v>0.97821011680764292</c:v>
                </c:pt>
                <c:pt idx="5">
                  <c:v>0.86926070037893099</c:v>
                </c:pt>
                <c:pt idx="6">
                  <c:v>0.9221789883986129</c:v>
                </c:pt>
                <c:pt idx="7">
                  <c:v>0.88171206240324596</c:v>
                </c:pt>
                <c:pt idx="8">
                  <c:v>0.88638132310399875</c:v>
                </c:pt>
                <c:pt idx="9">
                  <c:v>0.79610894947829669</c:v>
                </c:pt>
                <c:pt idx="10">
                  <c:v>0.73307393001813814</c:v>
                </c:pt>
                <c:pt idx="11">
                  <c:v>0.61478599218792107</c:v>
                </c:pt>
                <c:pt idx="12">
                  <c:v>0.76653696496237655</c:v>
                </c:pt>
                <c:pt idx="13">
                  <c:v>0.64669260705421738</c:v>
                </c:pt>
                <c:pt idx="14">
                  <c:v>0.65214007779394101</c:v>
                </c:pt>
                <c:pt idx="15">
                  <c:v>0.84902723749797859</c:v>
                </c:pt>
                <c:pt idx="16">
                  <c:v>0.84280155648582111</c:v>
                </c:pt>
                <c:pt idx="17">
                  <c:v>0.71906614791588064</c:v>
                </c:pt>
                <c:pt idx="18">
                  <c:v>0.69182879375033668</c:v>
                </c:pt>
                <c:pt idx="19">
                  <c:v>0.49961089498051447</c:v>
                </c:pt>
                <c:pt idx="20">
                  <c:v>0.39221789886320768</c:v>
                </c:pt>
                <c:pt idx="21">
                  <c:v>8.1712062263168184E-2</c:v>
                </c:pt>
                <c:pt idx="22">
                  <c:v>0.2038910505217035</c:v>
                </c:pt>
                <c:pt idx="23">
                  <c:v>3.6575875567048673E-2</c:v>
                </c:pt>
                <c:pt idx="24">
                  <c:v>5.058365766930617E-2</c:v>
                </c:pt>
                <c:pt idx="25">
                  <c:v>0.28249027239552471</c:v>
                </c:pt>
                <c:pt idx="26">
                  <c:v>0.28715953309627712</c:v>
                </c:pt>
                <c:pt idx="27">
                  <c:v>0.32840466936407808</c:v>
                </c:pt>
                <c:pt idx="28">
                  <c:v>0.41478599232799879</c:v>
                </c:pt>
                <c:pt idx="29">
                  <c:v>0.41634241240594089</c:v>
                </c:pt>
                <c:pt idx="30">
                  <c:v>0.28482490274590072</c:v>
                </c:pt>
                <c:pt idx="31">
                  <c:v>0.35408560321821692</c:v>
                </c:pt>
                <c:pt idx="32">
                  <c:v>0.39610894952498921</c:v>
                </c:pt>
                <c:pt idx="33">
                  <c:v>0.3680933853204742</c:v>
                </c:pt>
                <c:pt idx="34">
                  <c:v>8.326848257457331E-2</c:v>
                </c:pt>
                <c:pt idx="35">
                  <c:v>0.20311284048273251</c:v>
                </c:pt>
                <c:pt idx="36">
                  <c:v>0.45291828797298977</c:v>
                </c:pt>
                <c:pt idx="37">
                  <c:v>0.47159533077599969</c:v>
                </c:pt>
                <c:pt idx="38">
                  <c:v>0.44046692618213751</c:v>
                </c:pt>
                <c:pt idx="39">
                  <c:v>0.54396887163766316</c:v>
                </c:pt>
                <c:pt idx="40">
                  <c:v>0.48015564213853362</c:v>
                </c:pt>
                <c:pt idx="41">
                  <c:v>0.59688715965734529</c:v>
                </c:pt>
                <c:pt idx="42">
                  <c:v>0.59455252930696911</c:v>
                </c:pt>
                <c:pt idx="43">
                  <c:v>0.48638132291722802</c:v>
                </c:pt>
                <c:pt idx="44">
                  <c:v>0.57976653693227753</c:v>
                </c:pt>
                <c:pt idx="45">
                  <c:v>0.62412451358942622</c:v>
                </c:pt>
                <c:pt idx="46">
                  <c:v>0.62723735421223625</c:v>
                </c:pt>
                <c:pt idx="47">
                  <c:v>0.78599221803782049</c:v>
                </c:pt>
                <c:pt idx="48">
                  <c:v>0.91984435804823717</c:v>
                </c:pt>
                <c:pt idx="49">
                  <c:v>0.89027237353231703</c:v>
                </c:pt>
                <c:pt idx="50">
                  <c:v>0.80856031126914862</c:v>
                </c:pt>
                <c:pt idx="51">
                  <c:v>0.82178988333243508</c:v>
                </c:pt>
                <c:pt idx="52">
                  <c:v>0.828015564344593</c:v>
                </c:pt>
                <c:pt idx="53">
                  <c:v>0.84747081718657391</c:v>
                </c:pt>
                <c:pt idx="54">
                  <c:v>0.79922178986764392</c:v>
                </c:pt>
                <c:pt idx="55">
                  <c:v>0.86303501960023654</c:v>
                </c:pt>
                <c:pt idx="56">
                  <c:v>0.96031128404360411</c:v>
                </c:pt>
                <c:pt idx="57">
                  <c:v>0.94007782116265215</c:v>
                </c:pt>
                <c:pt idx="58">
                  <c:v>0.91050583664673201</c:v>
                </c:pt>
                <c:pt idx="59">
                  <c:v>0.98677042817017657</c:v>
                </c:pt>
                <c:pt idx="60">
                  <c:v>1</c:v>
                </c:pt>
                <c:pt idx="61">
                  <c:v>0.9859922178977425</c:v>
                </c:pt>
                <c:pt idx="62">
                  <c:v>0.97976653711904804</c:v>
                </c:pt>
                <c:pt idx="63">
                  <c:v>0.98132295719699014</c:v>
                </c:pt>
                <c:pt idx="64">
                  <c:v>0.89571984450550346</c:v>
                </c:pt>
                <c:pt idx="65">
                  <c:v>0.98910505852055275</c:v>
                </c:pt>
                <c:pt idx="66">
                  <c:v>0.88015564209184083</c:v>
                </c:pt>
                <c:pt idx="67">
                  <c:v>0.95953307400463306</c:v>
                </c:pt>
                <c:pt idx="68">
                  <c:v>0.9463035019413466</c:v>
                </c:pt>
                <c:pt idx="69">
                  <c:v>0.41945525302875142</c:v>
                </c:pt>
                <c:pt idx="70">
                  <c:v>0.45680933863477108</c:v>
                </c:pt>
                <c:pt idx="71">
                  <c:v>0.55330739303916787</c:v>
                </c:pt>
                <c:pt idx="72">
                  <c:v>0.56342412447964385</c:v>
                </c:pt>
                <c:pt idx="73">
                  <c:v>0.68793774332201862</c:v>
                </c:pt>
                <c:pt idx="74">
                  <c:v>0.4357976654813851</c:v>
                </c:pt>
                <c:pt idx="75">
                  <c:v>0.3221789883519206</c:v>
                </c:pt>
                <c:pt idx="76">
                  <c:v>0.16420233456530761</c:v>
                </c:pt>
                <c:pt idx="77">
                  <c:v>4.1245136267801241E-2</c:v>
                </c:pt>
                <c:pt idx="78">
                  <c:v>0</c:v>
                </c:pt>
                <c:pt idx="79">
                  <c:v>6.3035019460158326E-2</c:v>
                </c:pt>
                <c:pt idx="80">
                  <c:v>0.19922178982095121</c:v>
                </c:pt>
              </c:numCache>
            </c:numRef>
          </c:val>
          <c:extLst>
            <c:ext xmlns:c16="http://schemas.microsoft.com/office/drawing/2014/chart" uri="{C3380CC4-5D6E-409C-BE32-E72D297353CC}">
              <c16:uniqueId val="{00000000-C07D-41CA-9978-85805E56D3B8}"/>
            </c:ext>
          </c:extLst>
        </c:ser>
        <c:dLbls>
          <c:showLegendKey val="0"/>
          <c:showVal val="0"/>
          <c:showCatName val="0"/>
          <c:showSerName val="0"/>
          <c:showPercent val="0"/>
          <c:showBubbleSize val="0"/>
        </c:dLbls>
        <c:gapWidth val="150"/>
        <c:axId val="2086593168"/>
        <c:axId val="1824991008"/>
      </c:barChart>
      <c:lineChart>
        <c:grouping val="standard"/>
        <c:varyColors val="0"/>
        <c:ser>
          <c:idx val="0"/>
          <c:order val="1"/>
          <c:tx>
            <c:strRef>
              <c:f>Sheet1!$B$1</c:f>
              <c:strCache>
                <c:ptCount val="1"/>
                <c:pt idx="0">
                  <c:v>CSUSHPISA</c:v>
                </c:pt>
              </c:strCache>
            </c:strRef>
          </c:tx>
          <c:spPr>
            <a:ln w="28575" cap="rnd">
              <a:solidFill>
                <a:srgbClr val="C00000"/>
              </a:solidFill>
              <a:round/>
            </a:ln>
            <a:effectLst/>
          </c:spPr>
          <c:marker>
            <c:symbol val="none"/>
          </c:marker>
          <c:val>
            <c:numRef>
              <c:f>Sheet1!$B$2:$B$82</c:f>
              <c:numCache>
                <c:formatCode>0.00</c:formatCode>
                <c:ptCount val="81"/>
                <c:pt idx="0">
                  <c:v>0</c:v>
                </c:pt>
                <c:pt idx="1">
                  <c:v>1.398608092704723E-2</c:v>
                </c:pt>
                <c:pt idx="2">
                  <c:v>3.2693541123923198E-2</c:v>
                </c:pt>
                <c:pt idx="3">
                  <c:v>5.4650060969232528E-2</c:v>
                </c:pt>
                <c:pt idx="4">
                  <c:v>8.0284508270017763E-2</c:v>
                </c:pt>
                <c:pt idx="5">
                  <c:v>0.1084883353388368</c:v>
                </c:pt>
                <c:pt idx="6">
                  <c:v>0.1343793379090035</c:v>
                </c:pt>
                <c:pt idx="7">
                  <c:v>0.16205665249958229</c:v>
                </c:pt>
                <c:pt idx="8">
                  <c:v>0.19620911130542329</c:v>
                </c:pt>
                <c:pt idx="9">
                  <c:v>0.2299020684791642</c:v>
                </c:pt>
                <c:pt idx="10">
                  <c:v>0.25995730459023819</c:v>
                </c:pt>
                <c:pt idx="11">
                  <c:v>0.28844257640871868</c:v>
                </c:pt>
                <c:pt idx="12">
                  <c:v>0.31018274737745533</c:v>
                </c:pt>
                <c:pt idx="13">
                  <c:v>0.31404830485749752</c:v>
                </c:pt>
                <c:pt idx="14">
                  <c:v>0.30728214332482329</c:v>
                </c:pt>
                <c:pt idx="15">
                  <c:v>0.31204947275786188</c:v>
                </c:pt>
                <c:pt idx="16">
                  <c:v>0.31648749287935452</c:v>
                </c:pt>
                <c:pt idx="17">
                  <c:v>0.30040110638412398</c:v>
                </c:pt>
                <c:pt idx="18">
                  <c:v>0.28110203783591908</c:v>
                </c:pt>
                <c:pt idx="19">
                  <c:v>0.26449488320722681</c:v>
                </c:pt>
                <c:pt idx="20">
                  <c:v>0.242701103906204</c:v>
                </c:pt>
                <c:pt idx="21">
                  <c:v>0.21453748265581651</c:v>
                </c:pt>
                <c:pt idx="22">
                  <c:v>0.18743837390271251</c:v>
                </c:pt>
                <c:pt idx="23">
                  <c:v>0.15340270547794821</c:v>
                </c:pt>
                <c:pt idx="24">
                  <c:v>0.1191200543515533</c:v>
                </c:pt>
                <c:pt idx="25">
                  <c:v>0.1067786061579387</c:v>
                </c:pt>
                <c:pt idx="26">
                  <c:v>0.1086491609100719</c:v>
                </c:pt>
                <c:pt idx="27">
                  <c:v>0.1071155742129378</c:v>
                </c:pt>
                <c:pt idx="28">
                  <c:v>9.7494758790841574E-2</c:v>
                </c:pt>
                <c:pt idx="29">
                  <c:v>9.6784445659761187E-2</c:v>
                </c:pt>
                <c:pt idx="30">
                  <c:v>8.4157723919135896E-2</c:v>
                </c:pt>
                <c:pt idx="31">
                  <c:v>7.4284182599384629E-2</c:v>
                </c:pt>
                <c:pt idx="32">
                  <c:v>6.4887374222937333E-2</c:v>
                </c:pt>
                <c:pt idx="33">
                  <c:v>6.0903111963143568E-2</c:v>
                </c:pt>
                <c:pt idx="34">
                  <c:v>5.6941825359331788E-2</c:v>
                </c:pt>
                <c:pt idx="35">
                  <c:v>4.5597878816860282E-2</c:v>
                </c:pt>
                <c:pt idx="36">
                  <c:v>4.4188740095501999E-2</c:v>
                </c:pt>
                <c:pt idx="37">
                  <c:v>6.1988684568980101E-2</c:v>
                </c:pt>
                <c:pt idx="38">
                  <c:v>7.4469897650899397E-2</c:v>
                </c:pt>
                <c:pt idx="39">
                  <c:v>8.7544634057199477E-2</c:v>
                </c:pt>
                <c:pt idx="40">
                  <c:v>0.1083849474716143</c:v>
                </c:pt>
                <c:pt idx="41">
                  <c:v>0.1351700632513245</c:v>
                </c:pt>
                <c:pt idx="42">
                  <c:v>0.15858741517722649</c:v>
                </c:pt>
                <c:pt idx="43">
                  <c:v>0.1768009111195947</c:v>
                </c:pt>
                <c:pt idx="44">
                  <c:v>0.19065488532741329</c:v>
                </c:pt>
                <c:pt idx="45">
                  <c:v>0.19749380147662901</c:v>
                </c:pt>
                <c:pt idx="46">
                  <c:v>0.2062683682510664</c:v>
                </c:pt>
                <c:pt idx="47">
                  <c:v>0.2183992113385094</c:v>
                </c:pt>
                <c:pt idx="48">
                  <c:v>0.22900221149921951</c:v>
                </c:pt>
                <c:pt idx="49">
                  <c:v>0.2387072685042825</c:v>
                </c:pt>
                <c:pt idx="50">
                  <c:v>0.25067728602049039</c:v>
                </c:pt>
                <c:pt idx="51">
                  <c:v>0.26636160858763341</c:v>
                </c:pt>
                <c:pt idx="52">
                  <c:v>0.27787978264081742</c:v>
                </c:pt>
                <c:pt idx="53">
                  <c:v>0.28776864087309739</c:v>
                </c:pt>
                <c:pt idx="54">
                  <c:v>0.30163218822304361</c:v>
                </c:pt>
                <c:pt idx="55">
                  <c:v>0.31835421825976129</c:v>
                </c:pt>
                <c:pt idx="56">
                  <c:v>0.33342970116437148</c:v>
                </c:pt>
                <c:pt idx="57">
                  <c:v>0.34635126959413542</c:v>
                </c:pt>
                <c:pt idx="58">
                  <c:v>0.36367448112430972</c:v>
                </c:pt>
                <c:pt idx="59">
                  <c:v>0.38285293049408808</c:v>
                </c:pt>
                <c:pt idx="60">
                  <c:v>0.40110854780231697</c:v>
                </c:pt>
                <c:pt idx="61">
                  <c:v>0.41430007344093978</c:v>
                </c:pt>
                <c:pt idx="62">
                  <c:v>0.42713931526078841</c:v>
                </c:pt>
                <c:pt idx="63">
                  <c:v>0.43835689885443252</c:v>
                </c:pt>
                <c:pt idx="64">
                  <c:v>0.44486076134732377</c:v>
                </c:pt>
                <c:pt idx="65">
                  <c:v>0.45272781239836352</c:v>
                </c:pt>
                <c:pt idx="66">
                  <c:v>0.46433214300756609</c:v>
                </c:pt>
                <c:pt idx="67">
                  <c:v>0.47951867194847492</c:v>
                </c:pt>
                <c:pt idx="68">
                  <c:v>0.49578502972481892</c:v>
                </c:pt>
                <c:pt idx="69">
                  <c:v>0.5049808061372224</c:v>
                </c:pt>
                <c:pt idx="70">
                  <c:v>0.53601056824345739</c:v>
                </c:pt>
                <c:pt idx="71">
                  <c:v>0.59602531076745879</c:v>
                </c:pt>
                <c:pt idx="72">
                  <c:v>0.64873589173974289</c:v>
                </c:pt>
                <c:pt idx="73">
                  <c:v>0.7150592085629931</c:v>
                </c:pt>
                <c:pt idx="74">
                  <c:v>0.78982586787608289</c:v>
                </c:pt>
                <c:pt idx="75">
                  <c:v>0.85005504430360534</c:v>
                </c:pt>
                <c:pt idx="76">
                  <c:v>0.92788887701096334</c:v>
                </c:pt>
                <c:pt idx="77">
                  <c:v>1</c:v>
                </c:pt>
                <c:pt idx="78">
                  <c:v>0.99025665042642597</c:v>
                </c:pt>
                <c:pt idx="79">
                  <c:v>0.96825992476268496</c:v>
                </c:pt>
                <c:pt idx="80">
                  <c:v>0.29487203349673619</c:v>
                </c:pt>
              </c:numCache>
            </c:numRef>
          </c:val>
          <c:smooth val="0"/>
          <c:extLst>
            <c:ext xmlns:c16="http://schemas.microsoft.com/office/drawing/2014/chart" uri="{C3380CC4-5D6E-409C-BE32-E72D297353CC}">
              <c16:uniqueId val="{00000001-C07D-41CA-9978-85805E56D3B8}"/>
            </c:ext>
          </c:extLst>
        </c:ser>
        <c:dLbls>
          <c:showLegendKey val="0"/>
          <c:showVal val="0"/>
          <c:showCatName val="0"/>
          <c:showSerName val="0"/>
          <c:showPercent val="0"/>
          <c:showBubbleSize val="0"/>
        </c:dLbls>
        <c:marker val="1"/>
        <c:smooth val="0"/>
        <c:axId val="2086593168"/>
        <c:axId val="1824991008"/>
      </c:lineChart>
      <c:catAx>
        <c:axId val="208659316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24991008"/>
        <c:crosses val="autoZero"/>
        <c:auto val="1"/>
        <c:lblAlgn val="ctr"/>
        <c:lblOffset val="100"/>
        <c:noMultiLvlLbl val="0"/>
      </c:catAx>
      <c:valAx>
        <c:axId val="18249910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65931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kern="1200" spc="0" baseline="0">
                <a:solidFill>
                  <a:sysClr val="windowText" lastClr="000000">
                    <a:lumMod val="65000"/>
                    <a:lumOff val="35000"/>
                  </a:sysClr>
                </a:solidFill>
              </a:rPr>
              <a:t>House Price vs Int rates,Discount rates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strRef>
              <c:f>Sheet1!$I$1</c:f>
              <c:strCache>
                <c:ptCount val="1"/>
                <c:pt idx="0">
                  <c:v>INTDSRUSM193N</c:v>
                </c:pt>
              </c:strCache>
            </c:strRef>
          </c:tx>
          <c:spPr>
            <a:solidFill>
              <a:schemeClr val="accent2"/>
            </a:solidFill>
            <a:ln>
              <a:noFill/>
            </a:ln>
            <a:effectLst/>
          </c:spPr>
          <c:invertIfNegative val="0"/>
          <c:val>
            <c:numRef>
              <c:f>Sheet1!$I$2:$I$82</c:f>
              <c:numCache>
                <c:formatCode>0.00</c:formatCode>
                <c:ptCount val="81"/>
                <c:pt idx="0">
                  <c:v>0.33333333333333331</c:v>
                </c:pt>
                <c:pt idx="1">
                  <c:v>0.31944444449999992</c:v>
                </c:pt>
                <c:pt idx="2">
                  <c:v>0.29166666666666657</c:v>
                </c:pt>
                <c:pt idx="3">
                  <c:v>0.29166666666666657</c:v>
                </c:pt>
                <c:pt idx="4">
                  <c:v>0.29166666666666657</c:v>
                </c:pt>
                <c:pt idx="5">
                  <c:v>0.30555555550000002</c:v>
                </c:pt>
                <c:pt idx="6">
                  <c:v>0.37499999999999989</c:v>
                </c:pt>
                <c:pt idx="7">
                  <c:v>0.45833333333333331</c:v>
                </c:pt>
                <c:pt idx="8">
                  <c:v>0.54166666666666663</c:v>
                </c:pt>
                <c:pt idx="9">
                  <c:v>0.625</c:v>
                </c:pt>
                <c:pt idx="10">
                  <c:v>0.70833333333333337</c:v>
                </c:pt>
                <c:pt idx="11">
                  <c:v>0.79166666666666663</c:v>
                </c:pt>
                <c:pt idx="12">
                  <c:v>0.88888888883333328</c:v>
                </c:pt>
                <c:pt idx="13">
                  <c:v>0.95833333333333337</c:v>
                </c:pt>
                <c:pt idx="14">
                  <c:v>0.99999999999999989</c:v>
                </c:pt>
                <c:pt idx="15">
                  <c:v>0.99999999999999989</c:v>
                </c:pt>
                <c:pt idx="16">
                  <c:v>0.99999999999999989</c:v>
                </c:pt>
                <c:pt idx="17">
                  <c:v>0.99999999999999989</c:v>
                </c:pt>
                <c:pt idx="18">
                  <c:v>0.91666666666666663</c:v>
                </c:pt>
                <c:pt idx="19">
                  <c:v>0.77777777783333335</c:v>
                </c:pt>
                <c:pt idx="20">
                  <c:v>0.48611111116666661</c:v>
                </c:pt>
                <c:pt idx="21">
                  <c:v>0.33333333333333331</c:v>
                </c:pt>
                <c:pt idx="22">
                  <c:v>0.33333333333333331</c:v>
                </c:pt>
                <c:pt idx="23">
                  <c:v>0.125</c:v>
                </c:pt>
                <c:pt idx="24">
                  <c:v>4.1666666666666657E-2</c:v>
                </c:pt>
                <c:pt idx="25">
                  <c:v>4.1666666666666657E-2</c:v>
                </c:pt>
                <c:pt idx="26">
                  <c:v>4.1666666666666657E-2</c:v>
                </c:pt>
                <c:pt idx="27">
                  <c:v>4.1666666666666657E-2</c:v>
                </c:pt>
                <c:pt idx="28">
                  <c:v>6.9444444500000008E-2</c:v>
                </c:pt>
                <c:pt idx="29">
                  <c:v>8.3333333333333343E-2</c:v>
                </c:pt>
                <c:pt idx="30">
                  <c:v>8.3333333333333343E-2</c:v>
                </c:pt>
                <c:pt idx="31">
                  <c:v>8.3333333333333343E-2</c:v>
                </c:pt>
                <c:pt idx="32">
                  <c:v>8.3333333333333343E-2</c:v>
                </c:pt>
                <c:pt idx="33">
                  <c:v>8.3333333333333343E-2</c:v>
                </c:pt>
                <c:pt idx="34">
                  <c:v>8.3333333333333343E-2</c:v>
                </c:pt>
                <c:pt idx="35">
                  <c:v>8.3333333333333343E-2</c:v>
                </c:pt>
                <c:pt idx="36">
                  <c:v>8.3333333333333343E-2</c:v>
                </c:pt>
                <c:pt idx="37">
                  <c:v>8.3333333333333343E-2</c:v>
                </c:pt>
                <c:pt idx="38">
                  <c:v>8.3333333333333343E-2</c:v>
                </c:pt>
                <c:pt idx="39">
                  <c:v>8.3333333333333343E-2</c:v>
                </c:pt>
                <c:pt idx="40">
                  <c:v>8.3333333333333343E-2</c:v>
                </c:pt>
                <c:pt idx="41">
                  <c:v>8.3333333333333343E-2</c:v>
                </c:pt>
                <c:pt idx="42">
                  <c:v>8.3333333333333343E-2</c:v>
                </c:pt>
                <c:pt idx="43">
                  <c:v>8.3333333333333343E-2</c:v>
                </c:pt>
                <c:pt idx="44">
                  <c:v>8.3333333333333343E-2</c:v>
                </c:pt>
                <c:pt idx="45">
                  <c:v>8.3333333333333343E-2</c:v>
                </c:pt>
                <c:pt idx="46">
                  <c:v>8.3333333333333343E-2</c:v>
                </c:pt>
                <c:pt idx="47">
                  <c:v>8.3333333333333343E-2</c:v>
                </c:pt>
                <c:pt idx="48">
                  <c:v>8.3333333333333343E-2</c:v>
                </c:pt>
                <c:pt idx="49">
                  <c:v>8.3333333333333343E-2</c:v>
                </c:pt>
                <c:pt idx="50">
                  <c:v>8.3333333333333343E-2</c:v>
                </c:pt>
                <c:pt idx="51">
                  <c:v>9.7222222166666677E-2</c:v>
                </c:pt>
                <c:pt idx="52">
                  <c:v>0.125</c:v>
                </c:pt>
                <c:pt idx="53">
                  <c:v>0.125</c:v>
                </c:pt>
                <c:pt idx="54">
                  <c:v>0.125</c:v>
                </c:pt>
                <c:pt idx="55">
                  <c:v>0.13888888883333331</c:v>
                </c:pt>
                <c:pt idx="56">
                  <c:v>0.18055555549999999</c:v>
                </c:pt>
                <c:pt idx="57">
                  <c:v>0.22222222216666659</c:v>
                </c:pt>
                <c:pt idx="58">
                  <c:v>0.25</c:v>
                </c:pt>
                <c:pt idx="59">
                  <c:v>0.26388888883333328</c:v>
                </c:pt>
                <c:pt idx="60">
                  <c:v>0.30555555550000002</c:v>
                </c:pt>
                <c:pt idx="61">
                  <c:v>0.34722222216666659</c:v>
                </c:pt>
                <c:pt idx="62">
                  <c:v>0.38888888883333328</c:v>
                </c:pt>
                <c:pt idx="63">
                  <c:v>0.43055555550000002</c:v>
                </c:pt>
                <c:pt idx="64">
                  <c:v>0.45833333333333331</c:v>
                </c:pt>
                <c:pt idx="65">
                  <c:v>0.45833333333333331</c:v>
                </c:pt>
                <c:pt idx="66">
                  <c:v>0.41666666666666657</c:v>
                </c:pt>
                <c:pt idx="67">
                  <c:v>0.33333333333333331</c:v>
                </c:pt>
                <c:pt idx="68">
                  <c:v>0.22222222216666659</c:v>
                </c:pt>
                <c:pt idx="69">
                  <c:v>0</c:v>
                </c:pt>
                <c:pt idx="70">
                  <c:v>0</c:v>
                </c:pt>
                <c:pt idx="71">
                  <c:v>0</c:v>
                </c:pt>
                <c:pt idx="72">
                  <c:v>0</c:v>
                </c:pt>
                <c:pt idx="73">
                  <c:v>0</c:v>
                </c:pt>
                <c:pt idx="74">
                  <c:v>0.28528528527927921</c:v>
                </c:pt>
                <c:pt idx="75">
                  <c:v>0.28528528527927921</c:v>
                </c:pt>
                <c:pt idx="76">
                  <c:v>0.28528528527927921</c:v>
                </c:pt>
                <c:pt idx="77">
                  <c:v>0.28528528527927921</c:v>
                </c:pt>
                <c:pt idx="78">
                  <c:v>0.28528528527927921</c:v>
                </c:pt>
                <c:pt idx="79">
                  <c:v>0.28528528527927921</c:v>
                </c:pt>
                <c:pt idx="80">
                  <c:v>0.28528528527927921</c:v>
                </c:pt>
              </c:numCache>
            </c:numRef>
          </c:val>
          <c:extLst>
            <c:ext xmlns:c16="http://schemas.microsoft.com/office/drawing/2014/chart" uri="{C3380CC4-5D6E-409C-BE32-E72D297353CC}">
              <c16:uniqueId val="{00000000-9EDC-4DFC-8CDE-353B0C92D7A7}"/>
            </c:ext>
          </c:extLst>
        </c:ser>
        <c:dLbls>
          <c:showLegendKey val="0"/>
          <c:showVal val="0"/>
          <c:showCatName val="0"/>
          <c:showSerName val="0"/>
          <c:showPercent val="0"/>
          <c:showBubbleSize val="0"/>
        </c:dLbls>
        <c:gapWidth val="150"/>
        <c:axId val="2086593168"/>
        <c:axId val="1824991008"/>
      </c:barChart>
      <c:lineChart>
        <c:grouping val="standard"/>
        <c:varyColors val="0"/>
        <c:ser>
          <c:idx val="0"/>
          <c:order val="1"/>
          <c:tx>
            <c:strRef>
              <c:f>Sheet1!$B$1</c:f>
              <c:strCache>
                <c:ptCount val="1"/>
                <c:pt idx="0">
                  <c:v>CSUSHPISA</c:v>
                </c:pt>
              </c:strCache>
            </c:strRef>
          </c:tx>
          <c:spPr>
            <a:ln w="28575" cap="rnd">
              <a:solidFill>
                <a:srgbClr val="C00000"/>
              </a:solidFill>
              <a:round/>
            </a:ln>
            <a:effectLst/>
          </c:spPr>
          <c:marker>
            <c:symbol val="none"/>
          </c:marker>
          <c:val>
            <c:numRef>
              <c:f>Sheet1!$B$2:$B$82</c:f>
              <c:numCache>
                <c:formatCode>0.00</c:formatCode>
                <c:ptCount val="81"/>
                <c:pt idx="0">
                  <c:v>0</c:v>
                </c:pt>
                <c:pt idx="1">
                  <c:v>1.398608092704723E-2</c:v>
                </c:pt>
                <c:pt idx="2">
                  <c:v>3.2693541123923198E-2</c:v>
                </c:pt>
                <c:pt idx="3">
                  <c:v>5.4650060969232528E-2</c:v>
                </c:pt>
                <c:pt idx="4">
                  <c:v>8.0284508270017763E-2</c:v>
                </c:pt>
                <c:pt idx="5">
                  <c:v>0.1084883353388368</c:v>
                </c:pt>
                <c:pt idx="6">
                  <c:v>0.1343793379090035</c:v>
                </c:pt>
                <c:pt idx="7">
                  <c:v>0.16205665249958229</c:v>
                </c:pt>
                <c:pt idx="8">
                  <c:v>0.19620911130542329</c:v>
                </c:pt>
                <c:pt idx="9">
                  <c:v>0.2299020684791642</c:v>
                </c:pt>
                <c:pt idx="10">
                  <c:v>0.25995730459023819</c:v>
                </c:pt>
                <c:pt idx="11">
                  <c:v>0.28844257640871868</c:v>
                </c:pt>
                <c:pt idx="12">
                  <c:v>0.31018274737745533</c:v>
                </c:pt>
                <c:pt idx="13">
                  <c:v>0.31404830485749752</c:v>
                </c:pt>
                <c:pt idx="14">
                  <c:v>0.30728214332482329</c:v>
                </c:pt>
                <c:pt idx="15">
                  <c:v>0.31204947275786188</c:v>
                </c:pt>
                <c:pt idx="16">
                  <c:v>0.31648749287935452</c:v>
                </c:pt>
                <c:pt idx="17">
                  <c:v>0.30040110638412398</c:v>
                </c:pt>
                <c:pt idx="18">
                  <c:v>0.28110203783591908</c:v>
                </c:pt>
                <c:pt idx="19">
                  <c:v>0.26449488320722681</c:v>
                </c:pt>
                <c:pt idx="20">
                  <c:v>0.242701103906204</c:v>
                </c:pt>
                <c:pt idx="21">
                  <c:v>0.21453748265581651</c:v>
                </c:pt>
                <c:pt idx="22">
                  <c:v>0.18743837390271251</c:v>
                </c:pt>
                <c:pt idx="23">
                  <c:v>0.15340270547794821</c:v>
                </c:pt>
                <c:pt idx="24">
                  <c:v>0.1191200543515533</c:v>
                </c:pt>
                <c:pt idx="25">
                  <c:v>0.1067786061579387</c:v>
                </c:pt>
                <c:pt idx="26">
                  <c:v>0.1086491609100719</c:v>
                </c:pt>
                <c:pt idx="27">
                  <c:v>0.1071155742129378</c:v>
                </c:pt>
                <c:pt idx="28">
                  <c:v>9.7494758790841574E-2</c:v>
                </c:pt>
                <c:pt idx="29">
                  <c:v>9.6784445659761187E-2</c:v>
                </c:pt>
                <c:pt idx="30">
                  <c:v>8.4157723919135896E-2</c:v>
                </c:pt>
                <c:pt idx="31">
                  <c:v>7.4284182599384629E-2</c:v>
                </c:pt>
                <c:pt idx="32">
                  <c:v>6.4887374222937333E-2</c:v>
                </c:pt>
                <c:pt idx="33">
                  <c:v>6.0903111963143568E-2</c:v>
                </c:pt>
                <c:pt idx="34">
                  <c:v>5.6941825359331788E-2</c:v>
                </c:pt>
                <c:pt idx="35">
                  <c:v>4.5597878816860282E-2</c:v>
                </c:pt>
                <c:pt idx="36">
                  <c:v>4.4188740095501999E-2</c:v>
                </c:pt>
                <c:pt idx="37">
                  <c:v>6.1988684568980101E-2</c:v>
                </c:pt>
                <c:pt idx="38">
                  <c:v>7.4469897650899397E-2</c:v>
                </c:pt>
                <c:pt idx="39">
                  <c:v>8.7544634057199477E-2</c:v>
                </c:pt>
                <c:pt idx="40">
                  <c:v>0.1083849474716143</c:v>
                </c:pt>
                <c:pt idx="41">
                  <c:v>0.1351700632513245</c:v>
                </c:pt>
                <c:pt idx="42">
                  <c:v>0.15858741517722649</c:v>
                </c:pt>
                <c:pt idx="43">
                  <c:v>0.1768009111195947</c:v>
                </c:pt>
                <c:pt idx="44">
                  <c:v>0.19065488532741329</c:v>
                </c:pt>
                <c:pt idx="45">
                  <c:v>0.19749380147662901</c:v>
                </c:pt>
                <c:pt idx="46">
                  <c:v>0.2062683682510664</c:v>
                </c:pt>
                <c:pt idx="47">
                  <c:v>0.2183992113385094</c:v>
                </c:pt>
                <c:pt idx="48">
                  <c:v>0.22900221149921951</c:v>
                </c:pt>
                <c:pt idx="49">
                  <c:v>0.2387072685042825</c:v>
                </c:pt>
                <c:pt idx="50">
                  <c:v>0.25067728602049039</c:v>
                </c:pt>
                <c:pt idx="51">
                  <c:v>0.26636160858763341</c:v>
                </c:pt>
                <c:pt idx="52">
                  <c:v>0.27787978264081742</c:v>
                </c:pt>
                <c:pt idx="53">
                  <c:v>0.28776864087309739</c:v>
                </c:pt>
                <c:pt idx="54">
                  <c:v>0.30163218822304361</c:v>
                </c:pt>
                <c:pt idx="55">
                  <c:v>0.31835421825976129</c:v>
                </c:pt>
                <c:pt idx="56">
                  <c:v>0.33342970116437148</c:v>
                </c:pt>
                <c:pt idx="57">
                  <c:v>0.34635126959413542</c:v>
                </c:pt>
                <c:pt idx="58">
                  <c:v>0.36367448112430972</c:v>
                </c:pt>
                <c:pt idx="59">
                  <c:v>0.38285293049408808</c:v>
                </c:pt>
                <c:pt idx="60">
                  <c:v>0.40110854780231697</c:v>
                </c:pt>
                <c:pt idx="61">
                  <c:v>0.41430007344093978</c:v>
                </c:pt>
                <c:pt idx="62">
                  <c:v>0.42713931526078841</c:v>
                </c:pt>
                <c:pt idx="63">
                  <c:v>0.43835689885443252</c:v>
                </c:pt>
                <c:pt idx="64">
                  <c:v>0.44486076134732377</c:v>
                </c:pt>
                <c:pt idx="65">
                  <c:v>0.45272781239836352</c:v>
                </c:pt>
                <c:pt idx="66">
                  <c:v>0.46433214300756609</c:v>
                </c:pt>
                <c:pt idx="67">
                  <c:v>0.47951867194847492</c:v>
                </c:pt>
                <c:pt idx="68">
                  <c:v>0.49578502972481892</c:v>
                </c:pt>
                <c:pt idx="69">
                  <c:v>0.5049808061372224</c:v>
                </c:pt>
                <c:pt idx="70">
                  <c:v>0.53601056824345739</c:v>
                </c:pt>
                <c:pt idx="71">
                  <c:v>0.59602531076745879</c:v>
                </c:pt>
                <c:pt idx="72">
                  <c:v>0.64873589173974289</c:v>
                </c:pt>
                <c:pt idx="73">
                  <c:v>0.7150592085629931</c:v>
                </c:pt>
                <c:pt idx="74">
                  <c:v>0.78982586787608289</c:v>
                </c:pt>
                <c:pt idx="75">
                  <c:v>0.85005504430360534</c:v>
                </c:pt>
                <c:pt idx="76">
                  <c:v>0.92788887701096334</c:v>
                </c:pt>
                <c:pt idx="77">
                  <c:v>1</c:v>
                </c:pt>
                <c:pt idx="78">
                  <c:v>0.99025665042642597</c:v>
                </c:pt>
                <c:pt idx="79">
                  <c:v>0.96825992476268496</c:v>
                </c:pt>
                <c:pt idx="80">
                  <c:v>0.29487203349673619</c:v>
                </c:pt>
              </c:numCache>
            </c:numRef>
          </c:val>
          <c:smooth val="0"/>
          <c:extLst>
            <c:ext xmlns:c16="http://schemas.microsoft.com/office/drawing/2014/chart" uri="{C3380CC4-5D6E-409C-BE32-E72D297353CC}">
              <c16:uniqueId val="{00000001-9EDC-4DFC-8CDE-353B0C92D7A7}"/>
            </c:ext>
          </c:extLst>
        </c:ser>
        <c:dLbls>
          <c:showLegendKey val="0"/>
          <c:showVal val="0"/>
          <c:showCatName val="0"/>
          <c:showSerName val="0"/>
          <c:showPercent val="0"/>
          <c:showBubbleSize val="0"/>
        </c:dLbls>
        <c:marker val="1"/>
        <c:smooth val="0"/>
        <c:axId val="2086593168"/>
        <c:axId val="1824991008"/>
      </c:lineChart>
      <c:catAx>
        <c:axId val="208659316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24991008"/>
        <c:crosses val="autoZero"/>
        <c:auto val="1"/>
        <c:lblAlgn val="ctr"/>
        <c:lblOffset val="100"/>
        <c:noMultiLvlLbl val="0"/>
      </c:catAx>
      <c:valAx>
        <c:axId val="18249910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65931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kern="1200" spc="0" baseline="0">
                <a:solidFill>
                  <a:sysClr val="windowText" lastClr="000000">
                    <a:lumMod val="65000"/>
                    <a:lumOff val="35000"/>
                  </a:sysClr>
                </a:solidFill>
              </a:rPr>
              <a:t>House Price vs Median sale price of houses sold</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strRef>
              <c:f>Sheet1!$J$1</c:f>
              <c:strCache>
                <c:ptCount val="1"/>
                <c:pt idx="0">
                  <c:v>MSPUS</c:v>
                </c:pt>
              </c:strCache>
            </c:strRef>
          </c:tx>
          <c:spPr>
            <a:solidFill>
              <a:schemeClr val="accent2"/>
            </a:solidFill>
            <a:ln>
              <a:noFill/>
            </a:ln>
            <a:effectLst/>
          </c:spPr>
          <c:invertIfNegative val="0"/>
          <c:val>
            <c:numRef>
              <c:f>Sheet1!$J$2:$J$82</c:f>
              <c:numCache>
                <c:formatCode>0.00</c:formatCode>
                <c:ptCount val="81"/>
                <c:pt idx="0">
                  <c:v>0</c:v>
                </c:pt>
                <c:pt idx="1">
                  <c:v>1.9761499148211351E-2</c:v>
                </c:pt>
                <c:pt idx="2">
                  <c:v>2.010221465076667E-2</c:v>
                </c:pt>
                <c:pt idx="3">
                  <c:v>4.3611584327086887E-2</c:v>
                </c:pt>
                <c:pt idx="4">
                  <c:v>9.0971039182282887E-2</c:v>
                </c:pt>
                <c:pt idx="5">
                  <c:v>0.10766609880749579</c:v>
                </c:pt>
                <c:pt idx="6">
                  <c:v>9.3696763202725797E-2</c:v>
                </c:pt>
                <c:pt idx="7">
                  <c:v>0.14582623509369691</c:v>
                </c:pt>
                <c:pt idx="8">
                  <c:v>0.1584327086882453</c:v>
                </c:pt>
                <c:pt idx="9">
                  <c:v>0.16252129471890969</c:v>
                </c:pt>
                <c:pt idx="10">
                  <c:v>0.17172061328790469</c:v>
                </c:pt>
                <c:pt idx="11">
                  <c:v>0.196252129471891</c:v>
                </c:pt>
                <c:pt idx="12">
                  <c:v>0.21022146507666109</c:v>
                </c:pt>
                <c:pt idx="13">
                  <c:v>0.20545144804088589</c:v>
                </c:pt>
                <c:pt idx="14">
                  <c:v>0.16899488926746181</c:v>
                </c:pt>
                <c:pt idx="15">
                  <c:v>0.20238500851788771</c:v>
                </c:pt>
                <c:pt idx="16">
                  <c:v>0.2432708688245315</c:v>
                </c:pt>
                <c:pt idx="17">
                  <c:v>0.1914821124361159</c:v>
                </c:pt>
                <c:pt idx="18">
                  <c:v>0.19011925042589439</c:v>
                </c:pt>
                <c:pt idx="19">
                  <c:v>0.178534923339012</c:v>
                </c:pt>
                <c:pt idx="20">
                  <c:v>0.1632027257240205</c:v>
                </c:pt>
                <c:pt idx="21">
                  <c:v>0.1679727427597956</c:v>
                </c:pt>
                <c:pt idx="22">
                  <c:v>0.13798977853492331</c:v>
                </c:pt>
                <c:pt idx="23">
                  <c:v>0.1243611584327088</c:v>
                </c:pt>
                <c:pt idx="24">
                  <c:v>7.6320272572402148E-2</c:v>
                </c:pt>
                <c:pt idx="25">
                  <c:v>0.1189097103918229</c:v>
                </c:pt>
                <c:pt idx="26">
                  <c:v>9.6422487223168707E-2</c:v>
                </c:pt>
                <c:pt idx="27">
                  <c:v>0.112436115843271</c:v>
                </c:pt>
                <c:pt idx="28">
                  <c:v>0.12572402044293021</c:v>
                </c:pt>
                <c:pt idx="29">
                  <c:v>0.1141396933560478</c:v>
                </c:pt>
                <c:pt idx="30">
                  <c:v>0.12981260647359461</c:v>
                </c:pt>
                <c:pt idx="31">
                  <c:v>0.13049403747870539</c:v>
                </c:pt>
                <c:pt idx="32">
                  <c:v>0.13935264054514479</c:v>
                </c:pt>
                <c:pt idx="33">
                  <c:v>0.14344122657580929</c:v>
                </c:pt>
                <c:pt idx="34">
                  <c:v>0.12776831345826251</c:v>
                </c:pt>
                <c:pt idx="35">
                  <c:v>0.1195911413969336</c:v>
                </c:pt>
                <c:pt idx="36">
                  <c:v>0.178534923339012</c:v>
                </c:pt>
                <c:pt idx="37">
                  <c:v>0.1795570698466781</c:v>
                </c:pt>
                <c:pt idx="38">
                  <c:v>0.21396933560477011</c:v>
                </c:pt>
                <c:pt idx="39">
                  <c:v>0.2238500851788757</c:v>
                </c:pt>
                <c:pt idx="40">
                  <c:v>0.24667802385008519</c:v>
                </c:pt>
                <c:pt idx="41">
                  <c:v>0.27972742759795582</c:v>
                </c:pt>
                <c:pt idx="42">
                  <c:v>0.2684838160136287</c:v>
                </c:pt>
                <c:pt idx="43">
                  <c:v>0.29846678023850087</c:v>
                </c:pt>
                <c:pt idx="44">
                  <c:v>0.30391822827938669</c:v>
                </c:pt>
                <c:pt idx="45">
                  <c:v>0.34752981260647359</c:v>
                </c:pt>
                <c:pt idx="46">
                  <c:v>0.32367972742759799</c:v>
                </c:pt>
                <c:pt idx="47">
                  <c:v>0.38466780238500858</c:v>
                </c:pt>
                <c:pt idx="48">
                  <c:v>0.35161839863713812</c:v>
                </c:pt>
                <c:pt idx="49">
                  <c:v>0.35127768313458257</c:v>
                </c:pt>
                <c:pt idx="50">
                  <c:v>0.37410562180579221</c:v>
                </c:pt>
                <c:pt idx="51">
                  <c:v>0.39693356047700179</c:v>
                </c:pt>
                <c:pt idx="52">
                  <c:v>0.38773424190800693</c:v>
                </c:pt>
                <c:pt idx="53">
                  <c:v>0.40885860306643951</c:v>
                </c:pt>
                <c:pt idx="54">
                  <c:v>0.40136286201022148</c:v>
                </c:pt>
                <c:pt idx="55">
                  <c:v>0.42555366269165262</c:v>
                </c:pt>
                <c:pt idx="56">
                  <c:v>0.4330494037478706</c:v>
                </c:pt>
                <c:pt idx="57">
                  <c:v>0.45042589437819441</c:v>
                </c:pt>
                <c:pt idx="58">
                  <c:v>0.45826235093696782</c:v>
                </c:pt>
                <c:pt idx="59">
                  <c:v>0.51754684838160137</c:v>
                </c:pt>
                <c:pt idx="60">
                  <c:v>0.49676320272572422</c:v>
                </c:pt>
                <c:pt idx="61">
                  <c:v>0.44156729131175471</c:v>
                </c:pt>
                <c:pt idx="62">
                  <c:v>0.49369676320272571</c:v>
                </c:pt>
                <c:pt idx="63">
                  <c:v>0.46609880749574117</c:v>
                </c:pt>
                <c:pt idx="64">
                  <c:v>0.43270868824531522</c:v>
                </c:pt>
                <c:pt idx="65">
                  <c:v>0.4650766609880751</c:v>
                </c:pt>
                <c:pt idx="66">
                  <c:v>0.451107325383305</c:v>
                </c:pt>
                <c:pt idx="67">
                  <c:v>0.48074957410562191</c:v>
                </c:pt>
                <c:pt idx="68">
                  <c:v>0.48722316865417381</c:v>
                </c:pt>
                <c:pt idx="69">
                  <c:v>0.46541737649063031</c:v>
                </c:pt>
                <c:pt idx="70">
                  <c:v>0.51618398637137985</c:v>
                </c:pt>
                <c:pt idx="71">
                  <c:v>0.58841567291311769</c:v>
                </c:pt>
                <c:pt idx="72">
                  <c:v>0.62623509369676322</c:v>
                </c:pt>
                <c:pt idx="73">
                  <c:v>0.66984667802385023</c:v>
                </c:pt>
                <c:pt idx="74">
                  <c:v>0.76729131175468479</c:v>
                </c:pt>
                <c:pt idx="75">
                  <c:v>0.80954003407155029</c:v>
                </c:pt>
                <c:pt idx="76">
                  <c:v>0.84190800681430999</c:v>
                </c:pt>
                <c:pt idx="77">
                  <c:v>0.89710391822827951</c:v>
                </c:pt>
                <c:pt idx="78">
                  <c:v>0.96081771720613285</c:v>
                </c:pt>
                <c:pt idx="79">
                  <c:v>1</c:v>
                </c:pt>
                <c:pt idx="80">
                  <c:v>0.85451448040885858</c:v>
                </c:pt>
              </c:numCache>
            </c:numRef>
          </c:val>
          <c:extLst>
            <c:ext xmlns:c16="http://schemas.microsoft.com/office/drawing/2014/chart" uri="{C3380CC4-5D6E-409C-BE32-E72D297353CC}">
              <c16:uniqueId val="{00000000-9927-449E-8D23-60D16A0292AF}"/>
            </c:ext>
          </c:extLst>
        </c:ser>
        <c:dLbls>
          <c:showLegendKey val="0"/>
          <c:showVal val="0"/>
          <c:showCatName val="0"/>
          <c:showSerName val="0"/>
          <c:showPercent val="0"/>
          <c:showBubbleSize val="0"/>
        </c:dLbls>
        <c:gapWidth val="150"/>
        <c:axId val="2086593168"/>
        <c:axId val="1824991008"/>
      </c:barChart>
      <c:lineChart>
        <c:grouping val="standard"/>
        <c:varyColors val="0"/>
        <c:ser>
          <c:idx val="0"/>
          <c:order val="1"/>
          <c:tx>
            <c:strRef>
              <c:f>Sheet1!$B$1</c:f>
              <c:strCache>
                <c:ptCount val="1"/>
                <c:pt idx="0">
                  <c:v>CSUSHPISA</c:v>
                </c:pt>
              </c:strCache>
            </c:strRef>
          </c:tx>
          <c:spPr>
            <a:ln w="28575" cap="rnd">
              <a:solidFill>
                <a:schemeClr val="accent1"/>
              </a:solidFill>
              <a:round/>
            </a:ln>
            <a:effectLst/>
          </c:spPr>
          <c:marker>
            <c:symbol val="none"/>
          </c:marker>
          <c:val>
            <c:numRef>
              <c:f>Sheet1!$B$2:$B$82</c:f>
              <c:numCache>
                <c:formatCode>0.00</c:formatCode>
                <c:ptCount val="81"/>
                <c:pt idx="0">
                  <c:v>0</c:v>
                </c:pt>
                <c:pt idx="1">
                  <c:v>1.398608092704723E-2</c:v>
                </c:pt>
                <c:pt idx="2">
                  <c:v>3.2693541123923198E-2</c:v>
                </c:pt>
                <c:pt idx="3">
                  <c:v>5.4650060969232528E-2</c:v>
                </c:pt>
                <c:pt idx="4">
                  <c:v>8.0284508270017763E-2</c:v>
                </c:pt>
                <c:pt idx="5">
                  <c:v>0.1084883353388368</c:v>
                </c:pt>
                <c:pt idx="6">
                  <c:v>0.1343793379090035</c:v>
                </c:pt>
                <c:pt idx="7">
                  <c:v>0.16205665249958229</c:v>
                </c:pt>
                <c:pt idx="8">
                  <c:v>0.19620911130542329</c:v>
                </c:pt>
                <c:pt idx="9">
                  <c:v>0.2299020684791642</c:v>
                </c:pt>
                <c:pt idx="10">
                  <c:v>0.25995730459023819</c:v>
                </c:pt>
                <c:pt idx="11">
                  <c:v>0.28844257640871868</c:v>
                </c:pt>
                <c:pt idx="12">
                  <c:v>0.31018274737745533</c:v>
                </c:pt>
                <c:pt idx="13">
                  <c:v>0.31404830485749752</c:v>
                </c:pt>
                <c:pt idx="14">
                  <c:v>0.30728214332482329</c:v>
                </c:pt>
                <c:pt idx="15">
                  <c:v>0.31204947275786188</c:v>
                </c:pt>
                <c:pt idx="16">
                  <c:v>0.31648749287935452</c:v>
                </c:pt>
                <c:pt idx="17">
                  <c:v>0.30040110638412398</c:v>
                </c:pt>
                <c:pt idx="18">
                  <c:v>0.28110203783591908</c:v>
                </c:pt>
                <c:pt idx="19">
                  <c:v>0.26449488320722681</c:v>
                </c:pt>
                <c:pt idx="20">
                  <c:v>0.242701103906204</c:v>
                </c:pt>
                <c:pt idx="21">
                  <c:v>0.21453748265581651</c:v>
                </c:pt>
                <c:pt idx="22">
                  <c:v>0.18743837390271251</c:v>
                </c:pt>
                <c:pt idx="23">
                  <c:v>0.15340270547794821</c:v>
                </c:pt>
                <c:pt idx="24">
                  <c:v>0.1191200543515533</c:v>
                </c:pt>
                <c:pt idx="25">
                  <c:v>0.1067786061579387</c:v>
                </c:pt>
                <c:pt idx="26">
                  <c:v>0.1086491609100719</c:v>
                </c:pt>
                <c:pt idx="27">
                  <c:v>0.1071155742129378</c:v>
                </c:pt>
                <c:pt idx="28">
                  <c:v>9.7494758790841574E-2</c:v>
                </c:pt>
                <c:pt idx="29">
                  <c:v>9.6784445659761187E-2</c:v>
                </c:pt>
                <c:pt idx="30">
                  <c:v>8.4157723919135896E-2</c:v>
                </c:pt>
                <c:pt idx="31">
                  <c:v>7.4284182599384629E-2</c:v>
                </c:pt>
                <c:pt idx="32">
                  <c:v>6.4887374222937333E-2</c:v>
                </c:pt>
                <c:pt idx="33">
                  <c:v>6.0903111963143568E-2</c:v>
                </c:pt>
                <c:pt idx="34">
                  <c:v>5.6941825359331788E-2</c:v>
                </c:pt>
                <c:pt idx="35">
                  <c:v>4.5597878816860282E-2</c:v>
                </c:pt>
                <c:pt idx="36">
                  <c:v>4.4188740095501999E-2</c:v>
                </c:pt>
                <c:pt idx="37">
                  <c:v>6.1988684568980101E-2</c:v>
                </c:pt>
                <c:pt idx="38">
                  <c:v>7.4469897650899397E-2</c:v>
                </c:pt>
                <c:pt idx="39">
                  <c:v>8.7544634057199477E-2</c:v>
                </c:pt>
                <c:pt idx="40">
                  <c:v>0.1083849474716143</c:v>
                </c:pt>
                <c:pt idx="41">
                  <c:v>0.1351700632513245</c:v>
                </c:pt>
                <c:pt idx="42">
                  <c:v>0.15858741517722649</c:v>
                </c:pt>
                <c:pt idx="43">
                  <c:v>0.1768009111195947</c:v>
                </c:pt>
                <c:pt idx="44">
                  <c:v>0.19065488532741329</c:v>
                </c:pt>
                <c:pt idx="45">
                  <c:v>0.19749380147662901</c:v>
                </c:pt>
                <c:pt idx="46">
                  <c:v>0.2062683682510664</c:v>
                </c:pt>
                <c:pt idx="47">
                  <c:v>0.2183992113385094</c:v>
                </c:pt>
                <c:pt idx="48">
                  <c:v>0.22900221149921951</c:v>
                </c:pt>
                <c:pt idx="49">
                  <c:v>0.2387072685042825</c:v>
                </c:pt>
                <c:pt idx="50">
                  <c:v>0.25067728602049039</c:v>
                </c:pt>
                <c:pt idx="51">
                  <c:v>0.26636160858763341</c:v>
                </c:pt>
                <c:pt idx="52">
                  <c:v>0.27787978264081742</c:v>
                </c:pt>
                <c:pt idx="53">
                  <c:v>0.28776864087309739</c:v>
                </c:pt>
                <c:pt idx="54">
                  <c:v>0.30163218822304361</c:v>
                </c:pt>
                <c:pt idx="55">
                  <c:v>0.31835421825976129</c:v>
                </c:pt>
                <c:pt idx="56">
                  <c:v>0.33342970116437148</c:v>
                </c:pt>
                <c:pt idx="57">
                  <c:v>0.34635126959413542</c:v>
                </c:pt>
                <c:pt idx="58">
                  <c:v>0.36367448112430972</c:v>
                </c:pt>
                <c:pt idx="59">
                  <c:v>0.38285293049408808</c:v>
                </c:pt>
                <c:pt idx="60">
                  <c:v>0.40110854780231697</c:v>
                </c:pt>
                <c:pt idx="61">
                  <c:v>0.41430007344093978</c:v>
                </c:pt>
                <c:pt idx="62">
                  <c:v>0.42713931526078841</c:v>
                </c:pt>
                <c:pt idx="63">
                  <c:v>0.43835689885443252</c:v>
                </c:pt>
                <c:pt idx="64">
                  <c:v>0.44486076134732377</c:v>
                </c:pt>
                <c:pt idx="65">
                  <c:v>0.45272781239836352</c:v>
                </c:pt>
                <c:pt idx="66">
                  <c:v>0.46433214300756609</c:v>
                </c:pt>
                <c:pt idx="67">
                  <c:v>0.47951867194847492</c:v>
                </c:pt>
                <c:pt idx="68">
                  <c:v>0.49578502972481892</c:v>
                </c:pt>
                <c:pt idx="69">
                  <c:v>0.5049808061372224</c:v>
                </c:pt>
                <c:pt idx="70">
                  <c:v>0.53601056824345739</c:v>
                </c:pt>
                <c:pt idx="71">
                  <c:v>0.59602531076745879</c:v>
                </c:pt>
                <c:pt idx="72">
                  <c:v>0.64873589173974289</c:v>
                </c:pt>
                <c:pt idx="73">
                  <c:v>0.7150592085629931</c:v>
                </c:pt>
                <c:pt idx="74">
                  <c:v>0.78982586787608289</c:v>
                </c:pt>
                <c:pt idx="75">
                  <c:v>0.85005504430360534</c:v>
                </c:pt>
                <c:pt idx="76">
                  <c:v>0.92788887701096334</c:v>
                </c:pt>
                <c:pt idx="77">
                  <c:v>1</c:v>
                </c:pt>
                <c:pt idx="78">
                  <c:v>0.99025665042642597</c:v>
                </c:pt>
                <c:pt idx="79">
                  <c:v>0.96825992476268496</c:v>
                </c:pt>
                <c:pt idx="80">
                  <c:v>0.29487203349673619</c:v>
                </c:pt>
              </c:numCache>
            </c:numRef>
          </c:val>
          <c:smooth val="0"/>
          <c:extLst>
            <c:ext xmlns:c16="http://schemas.microsoft.com/office/drawing/2014/chart" uri="{C3380CC4-5D6E-409C-BE32-E72D297353CC}">
              <c16:uniqueId val="{00000001-9927-449E-8D23-60D16A0292AF}"/>
            </c:ext>
          </c:extLst>
        </c:ser>
        <c:dLbls>
          <c:showLegendKey val="0"/>
          <c:showVal val="0"/>
          <c:showCatName val="0"/>
          <c:showSerName val="0"/>
          <c:showPercent val="0"/>
          <c:showBubbleSize val="0"/>
        </c:dLbls>
        <c:marker val="1"/>
        <c:smooth val="0"/>
        <c:axId val="2086593168"/>
        <c:axId val="1824991008"/>
      </c:lineChart>
      <c:catAx>
        <c:axId val="208659316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24991008"/>
        <c:crosses val="autoZero"/>
        <c:auto val="1"/>
        <c:lblAlgn val="ctr"/>
        <c:lblOffset val="100"/>
        <c:noMultiLvlLbl val="0"/>
      </c:catAx>
      <c:valAx>
        <c:axId val="18249910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65931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9/11/2023</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9/11/2023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2985530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12</a:t>
            </a:fld>
            <a:endParaRPr lang="en-US"/>
          </a:p>
        </p:txBody>
      </p:sp>
    </p:spTree>
    <p:extLst>
      <p:ext uri="{BB962C8B-B14F-4D97-AF65-F5344CB8AC3E}">
        <p14:creationId xmlns:p14="http://schemas.microsoft.com/office/powerpoint/2010/main" val="2674068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13</a:t>
            </a:fld>
            <a:endParaRPr lang="en-US"/>
          </a:p>
        </p:txBody>
      </p:sp>
    </p:spTree>
    <p:extLst>
      <p:ext uri="{BB962C8B-B14F-4D97-AF65-F5344CB8AC3E}">
        <p14:creationId xmlns:p14="http://schemas.microsoft.com/office/powerpoint/2010/main" val="2308122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14</a:t>
            </a:fld>
            <a:endParaRPr lang="en-US"/>
          </a:p>
        </p:txBody>
      </p:sp>
    </p:spTree>
    <p:extLst>
      <p:ext uri="{BB962C8B-B14F-4D97-AF65-F5344CB8AC3E}">
        <p14:creationId xmlns:p14="http://schemas.microsoft.com/office/powerpoint/2010/main" val="3880404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16</a:t>
            </a:fld>
            <a:endParaRPr lang="en-US" noProof="0" dirty="0"/>
          </a:p>
        </p:txBody>
      </p:sp>
    </p:spTree>
    <p:extLst>
      <p:ext uri="{BB962C8B-B14F-4D97-AF65-F5344CB8AC3E}">
        <p14:creationId xmlns:p14="http://schemas.microsoft.com/office/powerpoint/2010/main" val="2395719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19</a:t>
            </a:fld>
            <a:endParaRPr lang="en-US"/>
          </a:p>
        </p:txBody>
      </p:sp>
    </p:spTree>
    <p:extLst>
      <p:ext uri="{BB962C8B-B14F-4D97-AF65-F5344CB8AC3E}">
        <p14:creationId xmlns:p14="http://schemas.microsoft.com/office/powerpoint/2010/main" val="4057122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5</a:t>
            </a:fld>
            <a:endParaRPr lang="en-US"/>
          </a:p>
        </p:txBody>
      </p:sp>
    </p:spTree>
    <p:extLst>
      <p:ext uri="{BB962C8B-B14F-4D97-AF65-F5344CB8AC3E}">
        <p14:creationId xmlns:p14="http://schemas.microsoft.com/office/powerpoint/2010/main" val="1957115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6</a:t>
            </a:fld>
            <a:endParaRPr lang="en-US"/>
          </a:p>
        </p:txBody>
      </p:sp>
    </p:spTree>
    <p:extLst>
      <p:ext uri="{BB962C8B-B14F-4D97-AF65-F5344CB8AC3E}">
        <p14:creationId xmlns:p14="http://schemas.microsoft.com/office/powerpoint/2010/main" val="4280632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7</a:t>
            </a:fld>
            <a:endParaRPr lang="en-US"/>
          </a:p>
        </p:txBody>
      </p:sp>
    </p:spTree>
    <p:extLst>
      <p:ext uri="{BB962C8B-B14F-4D97-AF65-F5344CB8AC3E}">
        <p14:creationId xmlns:p14="http://schemas.microsoft.com/office/powerpoint/2010/main" val="2219292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8</a:t>
            </a:fld>
            <a:endParaRPr lang="en-US"/>
          </a:p>
        </p:txBody>
      </p:sp>
    </p:spTree>
    <p:extLst>
      <p:ext uri="{BB962C8B-B14F-4D97-AF65-F5344CB8AC3E}">
        <p14:creationId xmlns:p14="http://schemas.microsoft.com/office/powerpoint/2010/main" val="4248363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9</a:t>
            </a:fld>
            <a:endParaRPr lang="en-US"/>
          </a:p>
        </p:txBody>
      </p:sp>
    </p:spTree>
    <p:extLst>
      <p:ext uri="{BB962C8B-B14F-4D97-AF65-F5344CB8AC3E}">
        <p14:creationId xmlns:p14="http://schemas.microsoft.com/office/powerpoint/2010/main" val="1725757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10</a:t>
            </a:fld>
            <a:endParaRPr lang="en-US"/>
          </a:p>
        </p:txBody>
      </p:sp>
    </p:spTree>
    <p:extLst>
      <p:ext uri="{BB962C8B-B14F-4D97-AF65-F5344CB8AC3E}">
        <p14:creationId xmlns:p14="http://schemas.microsoft.com/office/powerpoint/2010/main" val="947919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11</a:t>
            </a:fld>
            <a:endParaRPr lang="en-US"/>
          </a:p>
        </p:txBody>
      </p:sp>
    </p:spTree>
    <p:extLst>
      <p:ext uri="{BB962C8B-B14F-4D97-AF65-F5344CB8AC3E}">
        <p14:creationId xmlns:p14="http://schemas.microsoft.com/office/powerpoint/2010/main" val="881228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9/11/2023</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chart" Target="../charts/char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chart" Target="../charts/chart8.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chart" Target="../charts/chart9.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chart" Target="../charts/char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hyperlink" Target="https://www.bayjoinery.com/8-tests-during-a-building-inspection/" TargetMode="External"/><Relationship Id="rId2" Type="http://schemas.openxmlformats.org/officeDocument/2006/relationships/image" Target="../media/image9.jp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14.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chart" Target="../charts/chart4.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chart" Target="../charts/chart5.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chart" Target="../charts/char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F7BD-FE81-4B20-8DC5-0B3EB736F9F8}"/>
              </a:ext>
            </a:extLst>
          </p:cNvPr>
          <p:cNvSpPr>
            <a:spLocks noGrp="1"/>
          </p:cNvSpPr>
          <p:nvPr>
            <p:ph type="ctrTitle"/>
          </p:nvPr>
        </p:nvSpPr>
        <p:spPr>
          <a:xfrm>
            <a:off x="6307074" y="-1164656"/>
            <a:ext cx="5884926" cy="5447898"/>
          </a:xfrm>
        </p:spPr>
        <p:txBody>
          <a:bodyPr/>
          <a:lstStyle/>
          <a:p>
            <a:pPr algn="l"/>
            <a:r>
              <a:rPr lang="en-US" sz="5000" b="1" i="0" dirty="0">
                <a:solidFill>
                  <a:srgbClr val="000000"/>
                </a:solidFill>
                <a:effectLst/>
                <a:latin typeface="Helvetica Neue"/>
              </a:rPr>
              <a:t>Supply-Demand Factors Affecting U.S. Home Prices</a:t>
            </a:r>
          </a:p>
        </p:txBody>
      </p:sp>
      <p:pic>
        <p:nvPicPr>
          <p:cNvPr id="10" name="Picture Placeholder 9" descr="cityscape&#10;">
            <a:extLst>
              <a:ext uri="{FF2B5EF4-FFF2-40B4-BE49-F238E27FC236}">
                <a16:creationId xmlns:a16="http://schemas.microsoft.com/office/drawing/2014/main" id="{CF143FEA-6E93-4548-8A9B-318F437CD887}"/>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737989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skycrapers">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a:xfrm>
            <a:off x="7397393" y="1058238"/>
            <a:ext cx="4656428" cy="4787758"/>
          </a:xfrm>
          <a:prstGeom prst="rect">
            <a:avLst/>
          </a:prstGeom>
          <a:solidFill>
            <a:srgbClr val="FFFFFF">
              <a:shade val="85000"/>
            </a:srgbClr>
          </a:solidFill>
          <a:ln w="88900" cap="sq">
            <a:solidFill>
              <a:srgbClr val="FFFFFF"/>
            </a:solidFill>
            <a:miter lim="800000"/>
          </a:ln>
          <a:effectLst>
            <a:outerShdw blurRad="203200" dist="18000" dir="6600000" sx="91000" sy="91000" algn="tl" rotWithShape="0">
              <a:srgbClr val="000000">
                <a:alpha val="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567829" y="216758"/>
            <a:ext cx="10928951" cy="1590492"/>
          </a:xfrm>
        </p:spPr>
        <p:txBody>
          <a:bodyPr/>
          <a:lstStyle/>
          <a:p>
            <a:r>
              <a:rPr lang="en-US" dirty="0"/>
              <a:t>Home </a:t>
            </a:r>
            <a:r>
              <a:rPr lang="en-IN" dirty="0"/>
              <a:t>Price vs</a:t>
            </a:r>
            <a:r>
              <a:rPr lang="en-IN" baseline="0" dirty="0"/>
              <a:t> </a:t>
            </a:r>
            <a:r>
              <a:rPr lang="en-US" dirty="0">
                <a:latin typeface="+mn-lt"/>
              </a:rPr>
              <a:t>consumer sentiment</a:t>
            </a:r>
            <a:br>
              <a:rPr lang="en-IN" dirty="0"/>
            </a:br>
            <a:br>
              <a:rPr lang="en-US" dirty="0"/>
            </a:br>
            <a:endParaRPr lang="en-US" dirty="0"/>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10</a:t>
            </a:fld>
            <a:endParaRPr lang="en-US" dirty="0"/>
          </a:p>
        </p:txBody>
      </p:sp>
      <p:sp>
        <p:nvSpPr>
          <p:cNvPr id="5" name="Rectangle 4">
            <a:extLst>
              <a:ext uri="{FF2B5EF4-FFF2-40B4-BE49-F238E27FC236}">
                <a16:creationId xmlns:a16="http://schemas.microsoft.com/office/drawing/2014/main" id="{D0B3A3FB-4EF3-272D-2EE4-E7BAD2C8AC24}"/>
              </a:ext>
            </a:extLst>
          </p:cNvPr>
          <p:cNvSpPr/>
          <p:nvPr/>
        </p:nvSpPr>
        <p:spPr>
          <a:xfrm>
            <a:off x="7967364" y="1512498"/>
            <a:ext cx="3516485" cy="3780859"/>
          </a:xfrm>
          <a:prstGeom prst="rect">
            <a:avLst/>
          </a:prstGeom>
          <a:solidFill>
            <a:schemeClr val="accent2">
              <a:lumMod val="20000"/>
              <a:lumOff val="80000"/>
            </a:schemeClr>
          </a:solidFill>
          <a:ln w="12700" cap="flat" cmpd="sng" algn="ctr">
            <a:noFill/>
            <a:prstDash val="solid"/>
            <a:miter lim="800000"/>
          </a:ln>
          <a:effectLst/>
        </p:spPr>
        <p:txBody>
          <a:bodyPr rtlCol="0" anchor="ctr"/>
          <a:lstStyle/>
          <a:p>
            <a:pPr marR="0" lvl="0" defTabSz="914400" eaLnBrk="1" fontAlgn="auto" latinLnBrk="0" hangingPunct="1">
              <a:lnSpc>
                <a:spcPct val="100000"/>
              </a:lnSpc>
              <a:spcBef>
                <a:spcPts val="0"/>
              </a:spcBef>
              <a:spcAft>
                <a:spcPts val="0"/>
              </a:spcAft>
              <a:buClrTx/>
              <a:buSzTx/>
              <a:tabLst/>
              <a:defRPr/>
            </a:pPr>
            <a:r>
              <a:rPr lang="en-US" dirty="0">
                <a:solidFill>
                  <a:srgbClr val="292929"/>
                </a:solidFill>
              </a:rPr>
              <a:t>When consumers are confident about the economy, they are more likely to spend money on big-ticket items such as homes which can drive up home prices.</a:t>
            </a:r>
            <a:endParaRPr lang="en-GB" dirty="0">
              <a:solidFill>
                <a:srgbClr val="292929"/>
              </a:solidFill>
            </a:endParaRPr>
          </a:p>
        </p:txBody>
      </p:sp>
      <p:sp>
        <p:nvSpPr>
          <p:cNvPr id="11" name="TextBox 10">
            <a:extLst>
              <a:ext uri="{FF2B5EF4-FFF2-40B4-BE49-F238E27FC236}">
                <a16:creationId xmlns:a16="http://schemas.microsoft.com/office/drawing/2014/main" id="{DC6CDE9C-9464-A778-24A5-7297570B64C1}"/>
              </a:ext>
            </a:extLst>
          </p:cNvPr>
          <p:cNvSpPr txBox="1"/>
          <p:nvPr/>
        </p:nvSpPr>
        <p:spPr>
          <a:xfrm>
            <a:off x="9228389" y="1624262"/>
            <a:ext cx="1188831"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b="1" i="1" u="none" strike="noStrike" kern="0" cap="none" spc="0" normalizeH="0" baseline="0" noProof="0" dirty="0">
                <a:ln>
                  <a:noFill/>
                </a:ln>
                <a:effectLst/>
                <a:uLnTx/>
                <a:uFillTx/>
              </a:rPr>
              <a:t>Insights</a:t>
            </a:r>
          </a:p>
        </p:txBody>
      </p:sp>
      <p:graphicFrame>
        <p:nvGraphicFramePr>
          <p:cNvPr id="6" name="Chart 5">
            <a:extLst>
              <a:ext uri="{FF2B5EF4-FFF2-40B4-BE49-F238E27FC236}">
                <a16:creationId xmlns:a16="http://schemas.microsoft.com/office/drawing/2014/main" id="{D7BD50AA-BE01-4EE5-9A50-3990B892F62C}"/>
              </a:ext>
            </a:extLst>
          </p:cNvPr>
          <p:cNvGraphicFramePr>
            <a:graphicFrameLocks/>
          </p:cNvGraphicFramePr>
          <p:nvPr>
            <p:extLst>
              <p:ext uri="{D42A27DB-BD31-4B8C-83A1-F6EECF244321}">
                <p14:modId xmlns:p14="http://schemas.microsoft.com/office/powerpoint/2010/main" val="1789617609"/>
              </p:ext>
            </p:extLst>
          </p:nvPr>
        </p:nvGraphicFramePr>
        <p:xfrm>
          <a:off x="567827" y="1512499"/>
          <a:ext cx="6182293" cy="378085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86796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skycrapers">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a:xfrm>
            <a:off x="7397393" y="1058238"/>
            <a:ext cx="4656428" cy="4787758"/>
          </a:xfrm>
          <a:prstGeom prst="rect">
            <a:avLst/>
          </a:prstGeom>
          <a:solidFill>
            <a:srgbClr val="FFFFFF">
              <a:shade val="85000"/>
            </a:srgbClr>
          </a:solidFill>
          <a:ln w="88900" cap="sq">
            <a:solidFill>
              <a:srgbClr val="FFFFFF"/>
            </a:solidFill>
            <a:miter lim="800000"/>
          </a:ln>
          <a:effectLst>
            <a:outerShdw blurRad="203200" dist="18000" dir="6600000" sx="91000" sy="91000" algn="tl" rotWithShape="0">
              <a:srgbClr val="000000">
                <a:alpha val="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567829" y="216758"/>
            <a:ext cx="10928951" cy="1590492"/>
          </a:xfrm>
        </p:spPr>
        <p:txBody>
          <a:bodyPr/>
          <a:lstStyle/>
          <a:p>
            <a:r>
              <a:rPr lang="en-US" dirty="0"/>
              <a:t>Home </a:t>
            </a:r>
            <a:r>
              <a:rPr lang="en-IN" dirty="0"/>
              <a:t>Price vs</a:t>
            </a:r>
            <a:r>
              <a:rPr lang="en-IN" baseline="0" dirty="0"/>
              <a:t> </a:t>
            </a:r>
            <a:r>
              <a:rPr lang="en-US" dirty="0">
                <a:latin typeface="+mn-lt"/>
              </a:rPr>
              <a:t>interest rates, discount rates</a:t>
            </a:r>
            <a:br>
              <a:rPr lang="en-IN" dirty="0"/>
            </a:br>
            <a:br>
              <a:rPr lang="en-US" dirty="0"/>
            </a:br>
            <a:endParaRPr lang="en-US" dirty="0"/>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11</a:t>
            </a:fld>
            <a:endParaRPr lang="en-US" dirty="0"/>
          </a:p>
        </p:txBody>
      </p:sp>
      <p:sp>
        <p:nvSpPr>
          <p:cNvPr id="5" name="Rectangle 4">
            <a:extLst>
              <a:ext uri="{FF2B5EF4-FFF2-40B4-BE49-F238E27FC236}">
                <a16:creationId xmlns:a16="http://schemas.microsoft.com/office/drawing/2014/main" id="{D0B3A3FB-4EF3-272D-2EE4-E7BAD2C8AC24}"/>
              </a:ext>
            </a:extLst>
          </p:cNvPr>
          <p:cNvSpPr/>
          <p:nvPr/>
        </p:nvSpPr>
        <p:spPr>
          <a:xfrm>
            <a:off x="7967364" y="1512498"/>
            <a:ext cx="3516485" cy="3780859"/>
          </a:xfrm>
          <a:prstGeom prst="rect">
            <a:avLst/>
          </a:prstGeom>
          <a:solidFill>
            <a:schemeClr val="accent2">
              <a:lumMod val="20000"/>
              <a:lumOff val="80000"/>
            </a:schemeClr>
          </a:solidFill>
          <a:ln w="12700" cap="flat" cmpd="sng" algn="ctr">
            <a:noFill/>
            <a:prstDash val="solid"/>
            <a:miter lim="800000"/>
          </a:ln>
          <a:effectLst/>
        </p:spPr>
        <p:txBody>
          <a:bodyPr rtlCol="0" anchor="ctr"/>
          <a:lstStyle/>
          <a:p>
            <a:pPr marR="0" lvl="0" defTabSz="914400" eaLnBrk="1" fontAlgn="auto" latinLnBrk="0" hangingPunct="1">
              <a:lnSpc>
                <a:spcPct val="100000"/>
              </a:lnSpc>
              <a:spcBef>
                <a:spcPts val="0"/>
              </a:spcBef>
              <a:spcAft>
                <a:spcPts val="0"/>
              </a:spcAft>
              <a:buClrTx/>
              <a:buSzTx/>
              <a:tabLst/>
              <a:defRPr/>
            </a:pPr>
            <a:r>
              <a:rPr lang="en-US" dirty="0">
                <a:solidFill>
                  <a:srgbClr val="292929"/>
                </a:solidFill>
              </a:rPr>
              <a:t>The relationship between interest rates and housing costs is like how lower interest rates can make it simpler for people to borrow money to buy homes, which can increase demand and drive-up prices.</a:t>
            </a:r>
            <a:endParaRPr lang="en-GB" dirty="0">
              <a:solidFill>
                <a:srgbClr val="292929"/>
              </a:solidFill>
            </a:endParaRPr>
          </a:p>
        </p:txBody>
      </p:sp>
      <p:sp>
        <p:nvSpPr>
          <p:cNvPr id="11" name="TextBox 10">
            <a:extLst>
              <a:ext uri="{FF2B5EF4-FFF2-40B4-BE49-F238E27FC236}">
                <a16:creationId xmlns:a16="http://schemas.microsoft.com/office/drawing/2014/main" id="{DC6CDE9C-9464-A778-24A5-7297570B64C1}"/>
              </a:ext>
            </a:extLst>
          </p:cNvPr>
          <p:cNvSpPr txBox="1"/>
          <p:nvPr/>
        </p:nvSpPr>
        <p:spPr>
          <a:xfrm>
            <a:off x="9228389" y="1624262"/>
            <a:ext cx="1188831"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b="1" i="1" u="none" strike="noStrike" kern="0" cap="none" spc="0" normalizeH="0" baseline="0" noProof="0" dirty="0">
                <a:ln>
                  <a:noFill/>
                </a:ln>
                <a:effectLst/>
                <a:uLnTx/>
                <a:uFillTx/>
              </a:rPr>
              <a:t>Insights</a:t>
            </a:r>
          </a:p>
        </p:txBody>
      </p:sp>
      <p:graphicFrame>
        <p:nvGraphicFramePr>
          <p:cNvPr id="3" name="Chart 2">
            <a:extLst>
              <a:ext uri="{FF2B5EF4-FFF2-40B4-BE49-F238E27FC236}">
                <a16:creationId xmlns:a16="http://schemas.microsoft.com/office/drawing/2014/main" id="{D2BAF2E6-E6EF-4CFC-8D81-79AA1D67E4FD}"/>
              </a:ext>
            </a:extLst>
          </p:cNvPr>
          <p:cNvGraphicFramePr>
            <a:graphicFrameLocks/>
          </p:cNvGraphicFramePr>
          <p:nvPr>
            <p:extLst>
              <p:ext uri="{D42A27DB-BD31-4B8C-83A1-F6EECF244321}">
                <p14:modId xmlns:p14="http://schemas.microsoft.com/office/powerpoint/2010/main" val="3949427635"/>
              </p:ext>
            </p:extLst>
          </p:nvPr>
        </p:nvGraphicFramePr>
        <p:xfrm>
          <a:off x="567829" y="1512497"/>
          <a:ext cx="6332906" cy="378085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36418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skycrapers">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a:xfrm>
            <a:off x="7397393" y="1058238"/>
            <a:ext cx="4656428" cy="4787758"/>
          </a:xfrm>
          <a:prstGeom prst="rect">
            <a:avLst/>
          </a:prstGeom>
          <a:solidFill>
            <a:srgbClr val="FFFFFF">
              <a:shade val="85000"/>
            </a:srgbClr>
          </a:solidFill>
          <a:ln w="88900" cap="sq">
            <a:solidFill>
              <a:srgbClr val="FFFFFF"/>
            </a:solidFill>
            <a:miter lim="800000"/>
          </a:ln>
          <a:effectLst>
            <a:outerShdw blurRad="203200" dist="18000" dir="6600000" sx="91000" sy="91000" algn="tl" rotWithShape="0">
              <a:srgbClr val="000000">
                <a:alpha val="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567829" y="216758"/>
            <a:ext cx="10928951" cy="1590492"/>
          </a:xfrm>
        </p:spPr>
        <p:txBody>
          <a:bodyPr/>
          <a:lstStyle/>
          <a:p>
            <a:r>
              <a:rPr lang="en-US" dirty="0"/>
              <a:t>Home </a:t>
            </a:r>
            <a:r>
              <a:rPr lang="en-IN" dirty="0"/>
              <a:t>Price vs</a:t>
            </a:r>
            <a:r>
              <a:rPr lang="en-IN" baseline="0" dirty="0"/>
              <a:t> </a:t>
            </a:r>
            <a:r>
              <a:rPr lang="en-US" dirty="0">
                <a:latin typeface="+mn-lt"/>
              </a:rPr>
              <a:t>median sales prices of houses sold</a:t>
            </a:r>
            <a:br>
              <a:rPr lang="en-IN" dirty="0"/>
            </a:br>
            <a:br>
              <a:rPr lang="en-US" dirty="0"/>
            </a:br>
            <a:endParaRPr lang="en-US" dirty="0"/>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12</a:t>
            </a:fld>
            <a:endParaRPr lang="en-US" dirty="0"/>
          </a:p>
        </p:txBody>
      </p:sp>
      <p:sp>
        <p:nvSpPr>
          <p:cNvPr id="5" name="Rectangle 4">
            <a:extLst>
              <a:ext uri="{FF2B5EF4-FFF2-40B4-BE49-F238E27FC236}">
                <a16:creationId xmlns:a16="http://schemas.microsoft.com/office/drawing/2014/main" id="{D0B3A3FB-4EF3-272D-2EE4-E7BAD2C8AC24}"/>
              </a:ext>
            </a:extLst>
          </p:cNvPr>
          <p:cNvSpPr/>
          <p:nvPr/>
        </p:nvSpPr>
        <p:spPr>
          <a:xfrm>
            <a:off x="7967364" y="1512498"/>
            <a:ext cx="3516485" cy="3780859"/>
          </a:xfrm>
          <a:prstGeom prst="rect">
            <a:avLst/>
          </a:prstGeom>
          <a:solidFill>
            <a:schemeClr val="accent2">
              <a:lumMod val="20000"/>
              <a:lumOff val="80000"/>
            </a:schemeClr>
          </a:solidFill>
          <a:ln w="12700" cap="flat" cmpd="sng" algn="ctr">
            <a:noFill/>
            <a:prstDash val="solid"/>
            <a:miter lim="800000"/>
          </a:ln>
          <a:effectLst/>
        </p:spPr>
        <p:txBody>
          <a:bodyPr rtlCol="0" anchor="ctr"/>
          <a:lstStyle/>
          <a:p>
            <a:pPr marR="0" lvl="0" defTabSz="914400" eaLnBrk="1" fontAlgn="auto" latinLnBrk="0" hangingPunct="1">
              <a:lnSpc>
                <a:spcPct val="100000"/>
              </a:lnSpc>
              <a:spcBef>
                <a:spcPts val="0"/>
              </a:spcBef>
              <a:spcAft>
                <a:spcPts val="0"/>
              </a:spcAft>
              <a:buClrTx/>
              <a:buSzTx/>
              <a:tabLst/>
              <a:defRPr/>
            </a:pPr>
            <a:r>
              <a:rPr lang="en-US" dirty="0">
                <a:solidFill>
                  <a:srgbClr val="292929"/>
                </a:solidFill>
              </a:rPr>
              <a:t>The Median Sales Price of Houses Sold for the United States, with half selling for more and half for less, is measured by the median sale price. Higher median sales prices are strongly associated with higher home prices.</a:t>
            </a:r>
            <a:endParaRPr lang="en-GB" dirty="0">
              <a:solidFill>
                <a:srgbClr val="292929"/>
              </a:solidFill>
            </a:endParaRPr>
          </a:p>
        </p:txBody>
      </p:sp>
      <p:sp>
        <p:nvSpPr>
          <p:cNvPr id="11" name="TextBox 10">
            <a:extLst>
              <a:ext uri="{FF2B5EF4-FFF2-40B4-BE49-F238E27FC236}">
                <a16:creationId xmlns:a16="http://schemas.microsoft.com/office/drawing/2014/main" id="{DC6CDE9C-9464-A778-24A5-7297570B64C1}"/>
              </a:ext>
            </a:extLst>
          </p:cNvPr>
          <p:cNvSpPr txBox="1"/>
          <p:nvPr/>
        </p:nvSpPr>
        <p:spPr>
          <a:xfrm>
            <a:off x="9228389" y="1624262"/>
            <a:ext cx="1188831"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b="1" i="1" u="none" strike="noStrike" kern="0" cap="none" spc="0" normalizeH="0" baseline="0" noProof="0" dirty="0">
                <a:ln>
                  <a:noFill/>
                </a:ln>
                <a:effectLst/>
                <a:uLnTx/>
                <a:uFillTx/>
              </a:rPr>
              <a:t>Insights</a:t>
            </a:r>
          </a:p>
        </p:txBody>
      </p:sp>
      <p:graphicFrame>
        <p:nvGraphicFramePr>
          <p:cNvPr id="6" name="Chart 5">
            <a:extLst>
              <a:ext uri="{FF2B5EF4-FFF2-40B4-BE49-F238E27FC236}">
                <a16:creationId xmlns:a16="http://schemas.microsoft.com/office/drawing/2014/main" id="{82176D57-B627-42FF-90A0-07E6B277DF7B}"/>
              </a:ext>
            </a:extLst>
          </p:cNvPr>
          <p:cNvGraphicFramePr>
            <a:graphicFrameLocks/>
          </p:cNvGraphicFramePr>
          <p:nvPr>
            <p:extLst>
              <p:ext uri="{D42A27DB-BD31-4B8C-83A1-F6EECF244321}">
                <p14:modId xmlns:p14="http://schemas.microsoft.com/office/powerpoint/2010/main" val="4088389381"/>
              </p:ext>
            </p:extLst>
          </p:nvPr>
        </p:nvGraphicFramePr>
        <p:xfrm>
          <a:off x="567829" y="1512498"/>
          <a:ext cx="6259592" cy="378085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508947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skycrapers">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a:xfrm>
            <a:off x="7397393" y="1058238"/>
            <a:ext cx="4656428" cy="4787758"/>
          </a:xfrm>
          <a:prstGeom prst="rect">
            <a:avLst/>
          </a:prstGeom>
          <a:solidFill>
            <a:srgbClr val="FFFFFF">
              <a:shade val="85000"/>
            </a:srgbClr>
          </a:solidFill>
          <a:ln w="88900" cap="sq">
            <a:solidFill>
              <a:srgbClr val="FFFFFF"/>
            </a:solidFill>
            <a:miter lim="800000"/>
          </a:ln>
          <a:effectLst>
            <a:outerShdw blurRad="203200" dist="18000" dir="6600000" sx="91000" sy="91000" algn="tl" rotWithShape="0">
              <a:srgbClr val="000000">
                <a:alpha val="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567829" y="216758"/>
            <a:ext cx="10928951" cy="1590492"/>
          </a:xfrm>
        </p:spPr>
        <p:txBody>
          <a:bodyPr/>
          <a:lstStyle/>
          <a:p>
            <a:r>
              <a:rPr lang="en-US" dirty="0"/>
              <a:t>Home </a:t>
            </a:r>
            <a:r>
              <a:rPr lang="en-IN" dirty="0"/>
              <a:t>Price vs</a:t>
            </a:r>
            <a:r>
              <a:rPr lang="en-IN" baseline="0" dirty="0"/>
              <a:t> </a:t>
            </a:r>
            <a:r>
              <a:rPr lang="en-US" dirty="0">
                <a:latin typeface="+mn-lt"/>
              </a:rPr>
              <a:t>GDP</a:t>
            </a:r>
            <a:br>
              <a:rPr lang="en-IN" dirty="0"/>
            </a:br>
            <a:br>
              <a:rPr lang="en-US" dirty="0"/>
            </a:br>
            <a:endParaRPr lang="en-US" dirty="0"/>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13</a:t>
            </a:fld>
            <a:endParaRPr lang="en-US" dirty="0"/>
          </a:p>
        </p:txBody>
      </p:sp>
      <p:sp>
        <p:nvSpPr>
          <p:cNvPr id="5" name="Rectangle 4">
            <a:extLst>
              <a:ext uri="{FF2B5EF4-FFF2-40B4-BE49-F238E27FC236}">
                <a16:creationId xmlns:a16="http://schemas.microsoft.com/office/drawing/2014/main" id="{D0B3A3FB-4EF3-272D-2EE4-E7BAD2C8AC24}"/>
              </a:ext>
            </a:extLst>
          </p:cNvPr>
          <p:cNvSpPr/>
          <p:nvPr/>
        </p:nvSpPr>
        <p:spPr>
          <a:xfrm>
            <a:off x="7967364" y="1512498"/>
            <a:ext cx="3516485" cy="3780859"/>
          </a:xfrm>
          <a:prstGeom prst="rect">
            <a:avLst/>
          </a:prstGeom>
          <a:solidFill>
            <a:schemeClr val="accent2">
              <a:lumMod val="20000"/>
              <a:lumOff val="80000"/>
            </a:schemeClr>
          </a:solidFill>
          <a:ln w="12700" cap="flat" cmpd="sng" algn="ctr">
            <a:noFill/>
            <a:prstDash val="solid"/>
            <a:miter lim="800000"/>
          </a:ln>
          <a:effectLst/>
        </p:spPr>
        <p:txBody>
          <a:bodyPr rtlCol="0" anchor="ctr"/>
          <a:lstStyle/>
          <a:p>
            <a:pPr marR="0" lvl="0" defTabSz="914400" eaLnBrk="1" fontAlgn="auto" latinLnBrk="0" hangingPunct="1">
              <a:lnSpc>
                <a:spcPct val="100000"/>
              </a:lnSpc>
              <a:spcBef>
                <a:spcPts val="0"/>
              </a:spcBef>
              <a:spcAft>
                <a:spcPts val="0"/>
              </a:spcAft>
              <a:buClrTx/>
              <a:buSzTx/>
              <a:tabLst/>
              <a:defRPr/>
            </a:pPr>
            <a:r>
              <a:rPr lang="en-US" b="0" i="0" dirty="0">
                <a:effectLst/>
                <a:latin typeface="Inter"/>
              </a:rPr>
              <a:t>When the overall economic output of the country, as represented by GDP, increases, it tends to be associated with higher home prices.</a:t>
            </a:r>
            <a:endParaRPr lang="en-GB" dirty="0">
              <a:solidFill>
                <a:srgbClr val="292929"/>
              </a:solidFill>
            </a:endParaRPr>
          </a:p>
        </p:txBody>
      </p:sp>
      <p:sp>
        <p:nvSpPr>
          <p:cNvPr id="11" name="TextBox 10">
            <a:extLst>
              <a:ext uri="{FF2B5EF4-FFF2-40B4-BE49-F238E27FC236}">
                <a16:creationId xmlns:a16="http://schemas.microsoft.com/office/drawing/2014/main" id="{DC6CDE9C-9464-A778-24A5-7297570B64C1}"/>
              </a:ext>
            </a:extLst>
          </p:cNvPr>
          <p:cNvSpPr txBox="1"/>
          <p:nvPr/>
        </p:nvSpPr>
        <p:spPr>
          <a:xfrm>
            <a:off x="9228389" y="1624262"/>
            <a:ext cx="1188831"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b="1" i="1" u="none" strike="noStrike" kern="0" cap="none" spc="0" normalizeH="0" baseline="0" noProof="0" dirty="0">
                <a:ln>
                  <a:noFill/>
                </a:ln>
                <a:effectLst/>
                <a:uLnTx/>
                <a:uFillTx/>
              </a:rPr>
              <a:t>Insights</a:t>
            </a:r>
          </a:p>
        </p:txBody>
      </p:sp>
      <p:graphicFrame>
        <p:nvGraphicFramePr>
          <p:cNvPr id="3" name="Chart 2">
            <a:extLst>
              <a:ext uri="{FF2B5EF4-FFF2-40B4-BE49-F238E27FC236}">
                <a16:creationId xmlns:a16="http://schemas.microsoft.com/office/drawing/2014/main" id="{6B415561-B8B7-4589-9500-0DDD95293367}"/>
              </a:ext>
            </a:extLst>
          </p:cNvPr>
          <p:cNvGraphicFramePr>
            <a:graphicFrameLocks/>
          </p:cNvGraphicFramePr>
          <p:nvPr>
            <p:extLst>
              <p:ext uri="{D42A27DB-BD31-4B8C-83A1-F6EECF244321}">
                <p14:modId xmlns:p14="http://schemas.microsoft.com/office/powerpoint/2010/main" val="1261075491"/>
              </p:ext>
            </p:extLst>
          </p:nvPr>
        </p:nvGraphicFramePr>
        <p:xfrm>
          <a:off x="567829" y="1512498"/>
          <a:ext cx="6259592" cy="378085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25359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 name="Picture Placeholder 21" descr="downtown area at dusk">
            <a:extLst>
              <a:ext uri="{FF2B5EF4-FFF2-40B4-BE49-F238E27FC236}">
                <a16:creationId xmlns:a16="http://schemas.microsoft.com/office/drawing/2014/main" id="{900B31E0-725B-4414-BD86-F34DA104673A}"/>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2" name="Title 1">
            <a:extLst>
              <a:ext uri="{FF2B5EF4-FFF2-40B4-BE49-F238E27FC236}">
                <a16:creationId xmlns:a16="http://schemas.microsoft.com/office/drawing/2014/main" id="{A1BB985D-7833-4E74-AA1C-E9A4BC3CC6D1}"/>
              </a:ext>
            </a:extLst>
          </p:cNvPr>
          <p:cNvSpPr>
            <a:spLocks noGrp="1"/>
          </p:cNvSpPr>
          <p:nvPr>
            <p:ph type="title"/>
          </p:nvPr>
        </p:nvSpPr>
        <p:spPr>
          <a:xfrm>
            <a:off x="219126" y="246621"/>
            <a:ext cx="11447412" cy="608144"/>
          </a:xfrm>
        </p:spPr>
        <p:txBody>
          <a:bodyPr/>
          <a:lstStyle/>
          <a:p>
            <a:r>
              <a:rPr lang="en-US" dirty="0"/>
              <a:t>Correlation analysis</a:t>
            </a:r>
          </a:p>
        </p:txBody>
      </p:sp>
      <p:sp>
        <p:nvSpPr>
          <p:cNvPr id="3" name="Content Placeholder 2">
            <a:extLst>
              <a:ext uri="{FF2B5EF4-FFF2-40B4-BE49-F238E27FC236}">
                <a16:creationId xmlns:a16="http://schemas.microsoft.com/office/drawing/2014/main" id="{09548D1D-2547-44FC-BACD-2BCD769E2662}"/>
              </a:ext>
            </a:extLst>
          </p:cNvPr>
          <p:cNvSpPr>
            <a:spLocks noGrp="1"/>
          </p:cNvSpPr>
          <p:nvPr>
            <p:ph idx="1"/>
          </p:nvPr>
        </p:nvSpPr>
        <p:spPr>
          <a:xfrm>
            <a:off x="82193" y="1315091"/>
            <a:ext cx="3582499" cy="5296287"/>
          </a:xfrm>
          <a:solidFill>
            <a:schemeClr val="accent2">
              <a:lumMod val="20000"/>
              <a:lumOff val="80000"/>
            </a:schemeClr>
          </a:solidFill>
        </p:spPr>
        <p:txBody>
          <a:bodyPr>
            <a:normAutofit/>
          </a:bodyPr>
          <a:lstStyle/>
          <a:p>
            <a:pPr algn="l"/>
            <a:endParaRPr lang="en-US" sz="1400" b="1" i="0" dirty="0">
              <a:solidFill>
                <a:srgbClr val="000000"/>
              </a:solidFill>
              <a:effectLst/>
              <a:latin typeface="Helvetica Neue"/>
            </a:endParaRPr>
          </a:p>
          <a:p>
            <a:pPr algn="l"/>
            <a:r>
              <a:rPr lang="en-US" sz="1400" b="1" i="0" dirty="0">
                <a:solidFill>
                  <a:srgbClr val="000000"/>
                </a:solidFill>
                <a:effectLst/>
                <a:latin typeface="Helvetica Neue"/>
              </a:rPr>
              <a:t>MSPUS</a:t>
            </a:r>
            <a:r>
              <a:rPr lang="en-US" sz="1400" b="0" i="0" dirty="0">
                <a:solidFill>
                  <a:srgbClr val="000000"/>
                </a:solidFill>
                <a:effectLst/>
                <a:latin typeface="Helvetica Neue"/>
              </a:rPr>
              <a:t> (Median Sales Price of Houses Sold): There is a strong positive correlation (0.907924) relationship between the MSPUS and CSUSHPISA. Higher median sales prices are strongly associated with higher home prices.</a:t>
            </a:r>
          </a:p>
          <a:p>
            <a:pPr algn="l"/>
            <a:r>
              <a:rPr lang="en-US" sz="1400" b="1" i="0" dirty="0">
                <a:solidFill>
                  <a:srgbClr val="000000"/>
                </a:solidFill>
                <a:effectLst/>
                <a:latin typeface="Helvetica Neue"/>
              </a:rPr>
              <a:t>TLRESCONS</a:t>
            </a:r>
            <a:r>
              <a:rPr lang="en-US" sz="1400" b="0" i="0" dirty="0">
                <a:solidFill>
                  <a:srgbClr val="000000"/>
                </a:solidFill>
                <a:effectLst/>
                <a:latin typeface="Helvetica Neue"/>
              </a:rPr>
              <a:t> (Total Construction Spending: Residential): There is a strong positive correlation (0.861225) relationship between total construction spending on residential projects and CSUSHPISA. This suggests that higher construction spending is strongly associated with higher home prices.</a:t>
            </a:r>
          </a:p>
          <a:p>
            <a:pPr algn="l"/>
            <a:r>
              <a:rPr lang="en-US" sz="1400" b="1" i="0" dirty="0">
                <a:solidFill>
                  <a:srgbClr val="000000"/>
                </a:solidFill>
                <a:effectLst/>
                <a:latin typeface="Helvetica Neue"/>
              </a:rPr>
              <a:t>GDP</a:t>
            </a:r>
            <a:r>
              <a:rPr lang="en-US" sz="1400" b="0" i="0" dirty="0">
                <a:solidFill>
                  <a:srgbClr val="000000"/>
                </a:solidFill>
                <a:effectLst/>
                <a:latin typeface="Helvetica Neue"/>
              </a:rPr>
              <a:t> (Gross Domestic Product): There is a strong positive correlation (0.823877) relationship between GDP and CSUSHPISA. Higher GDP is strongly associated with higher home prices.</a:t>
            </a:r>
          </a:p>
        </p:txBody>
      </p:sp>
      <p:sp>
        <p:nvSpPr>
          <p:cNvPr id="6" name="Content Placeholder 5">
            <a:extLst>
              <a:ext uri="{FF2B5EF4-FFF2-40B4-BE49-F238E27FC236}">
                <a16:creationId xmlns:a16="http://schemas.microsoft.com/office/drawing/2014/main" id="{5CD639B0-7991-4B2B-9E50-32064EB91255}"/>
              </a:ext>
            </a:extLst>
          </p:cNvPr>
          <p:cNvSpPr>
            <a:spLocks noGrp="1"/>
          </p:cNvSpPr>
          <p:nvPr>
            <p:ph idx="14"/>
          </p:nvPr>
        </p:nvSpPr>
        <p:spPr>
          <a:xfrm>
            <a:off x="8527489" y="1315091"/>
            <a:ext cx="3582317" cy="5296287"/>
          </a:xfrm>
          <a:solidFill>
            <a:schemeClr val="accent2">
              <a:lumMod val="20000"/>
              <a:lumOff val="80000"/>
            </a:schemeClr>
          </a:solidFill>
        </p:spPr>
        <p:txBody>
          <a:bodyPr>
            <a:normAutofit/>
          </a:bodyPr>
          <a:lstStyle/>
          <a:p>
            <a:pPr algn="l"/>
            <a:endParaRPr lang="en-US" sz="1400" b="1" i="0" dirty="0">
              <a:solidFill>
                <a:srgbClr val="000000"/>
              </a:solidFill>
              <a:effectLst/>
              <a:latin typeface="Helvetica Neue"/>
            </a:endParaRPr>
          </a:p>
          <a:p>
            <a:pPr algn="l"/>
            <a:r>
              <a:rPr lang="en-US" sz="1400" b="1" i="0" dirty="0">
                <a:solidFill>
                  <a:srgbClr val="000000"/>
                </a:solidFill>
                <a:effectLst/>
                <a:latin typeface="Helvetica Neue"/>
              </a:rPr>
              <a:t>EVACANTUSQ176N</a:t>
            </a:r>
            <a:r>
              <a:rPr lang="en-US" sz="1400" b="0" i="0" dirty="0">
                <a:solidFill>
                  <a:srgbClr val="000000"/>
                </a:solidFill>
                <a:effectLst/>
                <a:latin typeface="Helvetica Neue"/>
              </a:rPr>
              <a:t> (Housing Inventory Estimate: Vacant Housing Units): There is a moderate negative correlation (-0.584710) relationship between the estimated number of vacant housing units and CSUSHPISA. This indicates that a higher number of vacant housing units may exert downward pressure on home prices.</a:t>
            </a:r>
            <a:endParaRPr lang="en-US" sz="1400" dirty="0">
              <a:solidFill>
                <a:srgbClr val="000000"/>
              </a:solidFill>
              <a:latin typeface="Helvetica Neue"/>
            </a:endParaRPr>
          </a:p>
          <a:p>
            <a:pPr algn="l"/>
            <a:r>
              <a:rPr lang="en-US" sz="1400" b="1" i="0" dirty="0">
                <a:solidFill>
                  <a:srgbClr val="000000"/>
                </a:solidFill>
                <a:effectLst/>
                <a:latin typeface="Helvetica Neue"/>
              </a:rPr>
              <a:t>PERMIT</a:t>
            </a:r>
            <a:r>
              <a:rPr lang="en-US" sz="1400" b="0" i="0" dirty="0">
                <a:solidFill>
                  <a:srgbClr val="000000"/>
                </a:solidFill>
                <a:effectLst/>
                <a:latin typeface="Helvetica Neue"/>
              </a:rPr>
              <a:t> (New Privately-Owned Housing Units Authorized): Positive : There is a moderate positive correlation (0.382217) relationship between the number of authorized housing units and CSUSHPISA. It indicates that a higher number of authorized housing units may have a positive influence on home prices.</a:t>
            </a:r>
          </a:p>
          <a:p>
            <a:pPr algn="l"/>
            <a:r>
              <a:rPr lang="en-US" sz="1400" b="0" i="0" dirty="0">
                <a:solidFill>
                  <a:srgbClr val="000000"/>
                </a:solidFill>
                <a:effectLst/>
                <a:latin typeface="Helvetica Neue"/>
              </a:rPr>
              <a:t>All other variables </a:t>
            </a:r>
            <a:r>
              <a:rPr lang="en-US" sz="1400" b="1" i="0" dirty="0">
                <a:solidFill>
                  <a:srgbClr val="000000"/>
                </a:solidFill>
                <a:effectLst/>
                <a:latin typeface="Helvetica Neue"/>
              </a:rPr>
              <a:t>'MSACSR</a:t>
            </a:r>
            <a:r>
              <a:rPr lang="en-US" sz="1400" b="0" i="0" dirty="0">
                <a:solidFill>
                  <a:srgbClr val="000000"/>
                </a:solidFill>
                <a:effectLst/>
                <a:latin typeface="Helvetica Neue"/>
              </a:rPr>
              <a:t> (Monthly Supply of New Houses)' , </a:t>
            </a:r>
            <a:r>
              <a:rPr lang="en-US" sz="1400" b="1" i="0" dirty="0">
                <a:solidFill>
                  <a:srgbClr val="000000"/>
                </a:solidFill>
                <a:effectLst/>
                <a:latin typeface="Helvetica Neue"/>
              </a:rPr>
              <a:t>'MORTGAGE30US</a:t>
            </a:r>
            <a:r>
              <a:rPr lang="en-US" sz="1400" b="0" i="0" dirty="0">
                <a:solidFill>
                  <a:srgbClr val="000000"/>
                </a:solidFill>
                <a:effectLst/>
                <a:latin typeface="Helvetica Neue"/>
              </a:rPr>
              <a:t> (30-Year Fixed Rate Mortgage Average)','UMCSENT (University of Michigan: Consumer Sentiment)', (Interest Rates, Discount Rate)' h</a:t>
            </a:r>
            <a:r>
              <a:rPr lang="en-US" sz="1400" b="1" dirty="0">
                <a:solidFill>
                  <a:srgbClr val="000000"/>
                </a:solidFill>
                <a:latin typeface="Helvetica Neue"/>
              </a:rPr>
              <a:t>'INTDSRUSM193N</a:t>
            </a:r>
            <a:r>
              <a:rPr lang="en-US" sz="1400" b="0" i="0" dirty="0">
                <a:solidFill>
                  <a:srgbClr val="000000"/>
                </a:solidFill>
                <a:effectLst/>
                <a:latin typeface="Helvetica Neue"/>
              </a:rPr>
              <a:t>ave weak positive or negative correlation with CSUSHPISA.</a:t>
            </a:r>
          </a:p>
        </p:txBody>
      </p:sp>
      <p:sp>
        <p:nvSpPr>
          <p:cNvPr id="4" name="Slide Number Placeholder 3">
            <a:extLst>
              <a:ext uri="{FF2B5EF4-FFF2-40B4-BE49-F238E27FC236}">
                <a16:creationId xmlns:a16="http://schemas.microsoft.com/office/drawing/2014/main" id="{1B5E3677-5FC4-4712-BA70-5DBE574539E2}"/>
              </a:ext>
            </a:extLst>
          </p:cNvPr>
          <p:cNvSpPr>
            <a:spLocks noGrp="1"/>
          </p:cNvSpPr>
          <p:nvPr>
            <p:ph type="sldNum" sz="quarter" idx="12"/>
          </p:nvPr>
        </p:nvSpPr>
        <p:spPr/>
        <p:txBody>
          <a:bodyPr/>
          <a:lstStyle/>
          <a:p>
            <a:fld id="{9EC71654-96A5-4280-94F3-931C61A9F92C}" type="slidenum">
              <a:rPr lang="en-US" smtClean="0"/>
              <a:pPr/>
              <a:t>14</a:t>
            </a:fld>
            <a:endParaRPr lang="en-US" dirty="0"/>
          </a:p>
        </p:txBody>
      </p:sp>
      <p:pic>
        <p:nvPicPr>
          <p:cNvPr id="9" name="Picture 8">
            <a:extLst>
              <a:ext uri="{FF2B5EF4-FFF2-40B4-BE49-F238E27FC236}">
                <a16:creationId xmlns:a16="http://schemas.microsoft.com/office/drawing/2014/main" id="{C044C526-F263-18B0-746B-55274F8BB46F}"/>
              </a:ext>
            </a:extLst>
          </p:cNvPr>
          <p:cNvPicPr>
            <a:picLocks noChangeAspect="1"/>
          </p:cNvPicPr>
          <p:nvPr/>
        </p:nvPicPr>
        <p:blipFill>
          <a:blip r:embed="rId4"/>
          <a:stretch>
            <a:fillRect/>
          </a:stretch>
        </p:blipFill>
        <p:spPr>
          <a:xfrm>
            <a:off x="3654300" y="1315091"/>
            <a:ext cx="4760235" cy="5296287"/>
          </a:xfrm>
          <a:prstGeom prst="rect">
            <a:avLst/>
          </a:prstGeom>
          <a:solidFill>
            <a:schemeClr val="accent2">
              <a:lumMod val="20000"/>
              <a:lumOff val="80000"/>
            </a:schemeClr>
          </a:solidFill>
        </p:spPr>
      </p:pic>
    </p:spTree>
    <p:extLst>
      <p:ext uri="{BB962C8B-B14F-4D97-AF65-F5344CB8AC3E}">
        <p14:creationId xmlns:p14="http://schemas.microsoft.com/office/powerpoint/2010/main" val="460269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Rounded Corners 66">
            <a:extLst>
              <a:ext uri="{FF2B5EF4-FFF2-40B4-BE49-F238E27FC236}">
                <a16:creationId xmlns:a16="http://schemas.microsoft.com/office/drawing/2014/main" id="{EB477AA3-6317-47A7-B70D-B48182CBB3FC}"/>
              </a:ext>
            </a:extLst>
          </p:cNvPr>
          <p:cNvSpPr/>
          <p:nvPr/>
        </p:nvSpPr>
        <p:spPr>
          <a:xfrm>
            <a:off x="217713" y="739486"/>
            <a:ext cx="11756572" cy="601063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Freeform: Shape 80">
            <a:extLst>
              <a:ext uri="{FF2B5EF4-FFF2-40B4-BE49-F238E27FC236}">
                <a16:creationId xmlns:a16="http://schemas.microsoft.com/office/drawing/2014/main" id="{BDABCB33-5928-41A7-BDD2-52560294D148}"/>
              </a:ext>
            </a:extLst>
          </p:cNvPr>
          <p:cNvSpPr/>
          <p:nvPr/>
        </p:nvSpPr>
        <p:spPr>
          <a:xfrm>
            <a:off x="217714" y="741982"/>
            <a:ext cx="11756571" cy="1072003"/>
          </a:xfrm>
          <a:custGeom>
            <a:avLst/>
            <a:gdLst>
              <a:gd name="connsiteX0" fmla="*/ 711719 w 11579779"/>
              <a:gd name="connsiteY0" fmla="*/ 0 h 700022"/>
              <a:gd name="connsiteX1" fmla="*/ 10868060 w 11579779"/>
              <a:gd name="connsiteY1" fmla="*/ 0 h 700022"/>
              <a:gd name="connsiteX2" fmla="*/ 11566604 w 11579779"/>
              <a:gd name="connsiteY2" fmla="*/ 569330 h 700022"/>
              <a:gd name="connsiteX3" fmla="*/ 11579779 w 11579779"/>
              <a:gd name="connsiteY3" fmla="*/ 700022 h 700022"/>
              <a:gd name="connsiteX4" fmla="*/ 0 w 11579779"/>
              <a:gd name="connsiteY4" fmla="*/ 700022 h 700022"/>
              <a:gd name="connsiteX5" fmla="*/ 13175 w 11579779"/>
              <a:gd name="connsiteY5" fmla="*/ 569330 h 700022"/>
              <a:gd name="connsiteX6" fmla="*/ 711719 w 11579779"/>
              <a:gd name="connsiteY6" fmla="*/ 0 h 700022"/>
              <a:gd name="connsiteX0" fmla="*/ 714456 w 11582516"/>
              <a:gd name="connsiteY0" fmla="*/ 0 h 700022"/>
              <a:gd name="connsiteX1" fmla="*/ 10870797 w 11582516"/>
              <a:gd name="connsiteY1" fmla="*/ 0 h 700022"/>
              <a:gd name="connsiteX2" fmla="*/ 11569341 w 11582516"/>
              <a:gd name="connsiteY2" fmla="*/ 569330 h 700022"/>
              <a:gd name="connsiteX3" fmla="*/ 11582516 w 11582516"/>
              <a:gd name="connsiteY3" fmla="*/ 700022 h 700022"/>
              <a:gd name="connsiteX4" fmla="*/ 2737 w 11582516"/>
              <a:gd name="connsiteY4" fmla="*/ 700022 h 700022"/>
              <a:gd name="connsiteX5" fmla="*/ 15912 w 11582516"/>
              <a:gd name="connsiteY5" fmla="*/ 569330 h 700022"/>
              <a:gd name="connsiteX6" fmla="*/ 714456 w 11582516"/>
              <a:gd name="connsiteY6" fmla="*/ 0 h 700022"/>
              <a:gd name="connsiteX0" fmla="*/ 714456 w 11588917"/>
              <a:gd name="connsiteY0" fmla="*/ 0 h 700022"/>
              <a:gd name="connsiteX1" fmla="*/ 10870797 w 11588917"/>
              <a:gd name="connsiteY1" fmla="*/ 0 h 700022"/>
              <a:gd name="connsiteX2" fmla="*/ 11569341 w 11588917"/>
              <a:gd name="connsiteY2" fmla="*/ 569330 h 700022"/>
              <a:gd name="connsiteX3" fmla="*/ 11582516 w 11588917"/>
              <a:gd name="connsiteY3" fmla="*/ 700022 h 700022"/>
              <a:gd name="connsiteX4" fmla="*/ 2737 w 11588917"/>
              <a:gd name="connsiteY4" fmla="*/ 700022 h 700022"/>
              <a:gd name="connsiteX5" fmla="*/ 15912 w 11588917"/>
              <a:gd name="connsiteY5" fmla="*/ 569330 h 700022"/>
              <a:gd name="connsiteX6" fmla="*/ 714456 w 11588917"/>
              <a:gd name="connsiteY6" fmla="*/ 0 h 70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88917" h="700022">
                <a:moveTo>
                  <a:pt x="714456" y="0"/>
                </a:moveTo>
                <a:lnTo>
                  <a:pt x="10870797" y="0"/>
                </a:lnTo>
                <a:cubicBezTo>
                  <a:pt x="11215369" y="0"/>
                  <a:pt x="11691539" y="310759"/>
                  <a:pt x="11569341" y="569330"/>
                </a:cubicBezTo>
                <a:lnTo>
                  <a:pt x="11582516" y="700022"/>
                </a:lnTo>
                <a:lnTo>
                  <a:pt x="2737" y="700022"/>
                </a:lnTo>
                <a:lnTo>
                  <a:pt x="15912" y="569330"/>
                </a:lnTo>
                <a:cubicBezTo>
                  <a:pt x="-91772" y="225459"/>
                  <a:pt x="369885" y="0"/>
                  <a:pt x="71445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highlight>
                <a:srgbClr val="000000"/>
              </a:highlight>
            </a:endParaRPr>
          </a:p>
        </p:txBody>
      </p:sp>
      <p:sp>
        <p:nvSpPr>
          <p:cNvPr id="38" name="Flowchart: Delay 37">
            <a:extLst>
              <a:ext uri="{FF2B5EF4-FFF2-40B4-BE49-F238E27FC236}">
                <a16:creationId xmlns:a16="http://schemas.microsoft.com/office/drawing/2014/main" id="{B56F4CF2-5969-4A64-83A7-29691BAF1A78}"/>
              </a:ext>
            </a:extLst>
          </p:cNvPr>
          <p:cNvSpPr/>
          <p:nvPr/>
        </p:nvSpPr>
        <p:spPr>
          <a:xfrm rot="16200000" flipV="1">
            <a:off x="2395204" y="741799"/>
            <a:ext cx="360000" cy="360000"/>
          </a:xfrm>
          <a:prstGeom prst="flowChartDelay">
            <a:avLst/>
          </a:prstGeom>
          <a:solidFill>
            <a:srgbClr val="00206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Flowchart: Delay 38">
            <a:extLst>
              <a:ext uri="{FF2B5EF4-FFF2-40B4-BE49-F238E27FC236}">
                <a16:creationId xmlns:a16="http://schemas.microsoft.com/office/drawing/2014/main" id="{4FDAAAF7-874E-4EF3-A0EC-B49F38A0228F}"/>
              </a:ext>
            </a:extLst>
          </p:cNvPr>
          <p:cNvSpPr/>
          <p:nvPr/>
        </p:nvSpPr>
        <p:spPr>
          <a:xfrm rot="16200000" flipV="1">
            <a:off x="4089993" y="740081"/>
            <a:ext cx="360000" cy="360000"/>
          </a:xfrm>
          <a:prstGeom prst="flowChartDelay">
            <a:avLst/>
          </a:prstGeom>
          <a:solidFill>
            <a:srgbClr val="00206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Rounded Corners 35">
            <a:extLst>
              <a:ext uri="{FF2B5EF4-FFF2-40B4-BE49-F238E27FC236}">
                <a16:creationId xmlns:a16="http://schemas.microsoft.com/office/drawing/2014/main" id="{771E5209-FD0E-4A1F-A00A-5C35A55C6D4E}"/>
              </a:ext>
            </a:extLst>
          </p:cNvPr>
          <p:cNvSpPr/>
          <p:nvPr/>
        </p:nvSpPr>
        <p:spPr>
          <a:xfrm>
            <a:off x="1971309" y="1044788"/>
            <a:ext cx="2911409" cy="4259046"/>
          </a:xfrm>
          <a:prstGeom prst="roundRect">
            <a:avLst/>
          </a:prstGeom>
          <a:solidFill>
            <a:schemeClr val="bg1">
              <a:lumMod val="95000"/>
            </a:schemeClr>
          </a:solidFill>
          <a:ln>
            <a:noFill/>
          </a:ln>
          <a:effectLst>
            <a:outerShdw blurRad="508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lowchart: Delay 36">
            <a:extLst>
              <a:ext uri="{FF2B5EF4-FFF2-40B4-BE49-F238E27FC236}">
                <a16:creationId xmlns:a16="http://schemas.microsoft.com/office/drawing/2014/main" id="{87224048-7912-4790-B73B-4510E2577709}"/>
              </a:ext>
            </a:extLst>
          </p:cNvPr>
          <p:cNvSpPr/>
          <p:nvPr/>
        </p:nvSpPr>
        <p:spPr>
          <a:xfrm rot="5400000">
            <a:off x="2605655" y="686078"/>
            <a:ext cx="1580877" cy="1677775"/>
          </a:xfrm>
          <a:custGeom>
            <a:avLst/>
            <a:gdLst>
              <a:gd name="connsiteX0" fmla="*/ 0 w 1260000"/>
              <a:gd name="connsiteY0" fmla="*/ 0 h 1440000"/>
              <a:gd name="connsiteX1" fmla="*/ 630000 w 1260000"/>
              <a:gd name="connsiteY1" fmla="*/ 0 h 1440000"/>
              <a:gd name="connsiteX2" fmla="*/ 1260000 w 1260000"/>
              <a:gd name="connsiteY2" fmla="*/ 720000 h 1440000"/>
              <a:gd name="connsiteX3" fmla="*/ 630000 w 1260000"/>
              <a:gd name="connsiteY3" fmla="*/ 1440000 h 1440000"/>
              <a:gd name="connsiteX4" fmla="*/ 0 w 1260000"/>
              <a:gd name="connsiteY4" fmla="*/ 1440000 h 1440000"/>
              <a:gd name="connsiteX5" fmla="*/ 0 w 1260000"/>
              <a:gd name="connsiteY5" fmla="*/ 0 h 1440000"/>
              <a:gd name="connsiteX0" fmla="*/ 0 w 1260000"/>
              <a:gd name="connsiteY0" fmla="*/ 0 h 1440000"/>
              <a:gd name="connsiteX1" fmla="*/ 630000 w 1260000"/>
              <a:gd name="connsiteY1" fmla="*/ 0 h 1440000"/>
              <a:gd name="connsiteX2" fmla="*/ 1260000 w 1260000"/>
              <a:gd name="connsiteY2" fmla="*/ 720000 h 1440000"/>
              <a:gd name="connsiteX3" fmla="*/ 630000 w 1260000"/>
              <a:gd name="connsiteY3" fmla="*/ 1440000 h 1440000"/>
              <a:gd name="connsiteX4" fmla="*/ 0 w 1260000"/>
              <a:gd name="connsiteY4" fmla="*/ 1440000 h 1440000"/>
              <a:gd name="connsiteX5" fmla="*/ 0 w 1260000"/>
              <a:gd name="connsiteY5" fmla="*/ 0 h 1440000"/>
              <a:gd name="connsiteX0" fmla="*/ 0 w 1260000"/>
              <a:gd name="connsiteY0" fmla="*/ 0 h 1440000"/>
              <a:gd name="connsiteX1" fmla="*/ 630000 w 1260000"/>
              <a:gd name="connsiteY1" fmla="*/ 0 h 1440000"/>
              <a:gd name="connsiteX2" fmla="*/ 1260000 w 1260000"/>
              <a:gd name="connsiteY2" fmla="*/ 720000 h 1440000"/>
              <a:gd name="connsiteX3" fmla="*/ 630000 w 1260000"/>
              <a:gd name="connsiteY3" fmla="*/ 1440000 h 1440000"/>
              <a:gd name="connsiteX4" fmla="*/ 0 w 1260000"/>
              <a:gd name="connsiteY4" fmla="*/ 1440000 h 1440000"/>
              <a:gd name="connsiteX5" fmla="*/ 0 w 1260000"/>
              <a:gd name="connsiteY5" fmla="*/ 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60000" h="1440000">
                <a:moveTo>
                  <a:pt x="0" y="0"/>
                </a:moveTo>
                <a:cubicBezTo>
                  <a:pt x="224515" y="290285"/>
                  <a:pt x="420000" y="0"/>
                  <a:pt x="630000" y="0"/>
                </a:cubicBezTo>
                <a:cubicBezTo>
                  <a:pt x="977939" y="0"/>
                  <a:pt x="1260000" y="322355"/>
                  <a:pt x="1260000" y="720000"/>
                </a:cubicBezTo>
                <a:cubicBezTo>
                  <a:pt x="1260000" y="1117645"/>
                  <a:pt x="977939" y="1440000"/>
                  <a:pt x="630000" y="1440000"/>
                </a:cubicBezTo>
                <a:cubicBezTo>
                  <a:pt x="420000" y="1440000"/>
                  <a:pt x="253543" y="1207772"/>
                  <a:pt x="0" y="1440000"/>
                </a:cubicBezTo>
                <a:lnTo>
                  <a:pt x="0" y="0"/>
                </a:lnTo>
                <a:close/>
              </a:path>
            </a:pathLst>
          </a:custGeom>
          <a:solidFill>
            <a:srgbClr val="BBA1D7"/>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Flowchart: Delay 50">
            <a:extLst>
              <a:ext uri="{FF2B5EF4-FFF2-40B4-BE49-F238E27FC236}">
                <a16:creationId xmlns:a16="http://schemas.microsoft.com/office/drawing/2014/main" id="{15460AE1-5D7C-4C99-929C-FD0FBCA862FF}"/>
              </a:ext>
            </a:extLst>
          </p:cNvPr>
          <p:cNvSpPr/>
          <p:nvPr/>
        </p:nvSpPr>
        <p:spPr>
          <a:xfrm rot="16200000" flipV="1">
            <a:off x="5828054" y="741387"/>
            <a:ext cx="360000" cy="360000"/>
          </a:xfrm>
          <a:prstGeom prst="flowChartDelay">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Flowchart: Delay 51">
            <a:extLst>
              <a:ext uri="{FF2B5EF4-FFF2-40B4-BE49-F238E27FC236}">
                <a16:creationId xmlns:a16="http://schemas.microsoft.com/office/drawing/2014/main" id="{C54B3588-1472-4CAA-B081-FDF9912E4A0C}"/>
              </a:ext>
            </a:extLst>
          </p:cNvPr>
          <p:cNvSpPr/>
          <p:nvPr/>
        </p:nvSpPr>
        <p:spPr>
          <a:xfrm rot="16200000" flipV="1">
            <a:off x="7537002" y="736405"/>
            <a:ext cx="360000" cy="360000"/>
          </a:xfrm>
          <a:prstGeom prst="flowChartDelay">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Rounded Corners 52">
            <a:extLst>
              <a:ext uri="{FF2B5EF4-FFF2-40B4-BE49-F238E27FC236}">
                <a16:creationId xmlns:a16="http://schemas.microsoft.com/office/drawing/2014/main" id="{0E823314-CEE8-4CE9-AFEA-053AAF4F65F9}"/>
              </a:ext>
            </a:extLst>
          </p:cNvPr>
          <p:cNvSpPr/>
          <p:nvPr/>
        </p:nvSpPr>
        <p:spPr>
          <a:xfrm>
            <a:off x="5452974" y="1071391"/>
            <a:ext cx="2897935" cy="4259046"/>
          </a:xfrm>
          <a:prstGeom prst="roundRect">
            <a:avLst/>
          </a:prstGeom>
          <a:solidFill>
            <a:schemeClr val="bg1">
              <a:lumMod val="95000"/>
            </a:schemeClr>
          </a:solidFill>
          <a:ln>
            <a:noFill/>
          </a:ln>
          <a:effectLst>
            <a:outerShdw blurRad="508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Flowchart: Delay 36">
            <a:extLst>
              <a:ext uri="{FF2B5EF4-FFF2-40B4-BE49-F238E27FC236}">
                <a16:creationId xmlns:a16="http://schemas.microsoft.com/office/drawing/2014/main" id="{346DC4E2-2DBB-43B8-BAF6-1B322D34F3F7}"/>
              </a:ext>
            </a:extLst>
          </p:cNvPr>
          <p:cNvSpPr/>
          <p:nvPr/>
        </p:nvSpPr>
        <p:spPr>
          <a:xfrm rot="5400000">
            <a:off x="6090083" y="651265"/>
            <a:ext cx="1580877" cy="1747401"/>
          </a:xfrm>
          <a:custGeom>
            <a:avLst/>
            <a:gdLst>
              <a:gd name="connsiteX0" fmla="*/ 0 w 1260000"/>
              <a:gd name="connsiteY0" fmla="*/ 0 h 1440000"/>
              <a:gd name="connsiteX1" fmla="*/ 630000 w 1260000"/>
              <a:gd name="connsiteY1" fmla="*/ 0 h 1440000"/>
              <a:gd name="connsiteX2" fmla="*/ 1260000 w 1260000"/>
              <a:gd name="connsiteY2" fmla="*/ 720000 h 1440000"/>
              <a:gd name="connsiteX3" fmla="*/ 630000 w 1260000"/>
              <a:gd name="connsiteY3" fmla="*/ 1440000 h 1440000"/>
              <a:gd name="connsiteX4" fmla="*/ 0 w 1260000"/>
              <a:gd name="connsiteY4" fmla="*/ 1440000 h 1440000"/>
              <a:gd name="connsiteX5" fmla="*/ 0 w 1260000"/>
              <a:gd name="connsiteY5" fmla="*/ 0 h 1440000"/>
              <a:gd name="connsiteX0" fmla="*/ 0 w 1260000"/>
              <a:gd name="connsiteY0" fmla="*/ 0 h 1440000"/>
              <a:gd name="connsiteX1" fmla="*/ 630000 w 1260000"/>
              <a:gd name="connsiteY1" fmla="*/ 0 h 1440000"/>
              <a:gd name="connsiteX2" fmla="*/ 1260000 w 1260000"/>
              <a:gd name="connsiteY2" fmla="*/ 720000 h 1440000"/>
              <a:gd name="connsiteX3" fmla="*/ 630000 w 1260000"/>
              <a:gd name="connsiteY3" fmla="*/ 1440000 h 1440000"/>
              <a:gd name="connsiteX4" fmla="*/ 0 w 1260000"/>
              <a:gd name="connsiteY4" fmla="*/ 1440000 h 1440000"/>
              <a:gd name="connsiteX5" fmla="*/ 0 w 1260000"/>
              <a:gd name="connsiteY5" fmla="*/ 0 h 1440000"/>
              <a:gd name="connsiteX0" fmla="*/ 0 w 1260000"/>
              <a:gd name="connsiteY0" fmla="*/ 0 h 1440000"/>
              <a:gd name="connsiteX1" fmla="*/ 630000 w 1260000"/>
              <a:gd name="connsiteY1" fmla="*/ 0 h 1440000"/>
              <a:gd name="connsiteX2" fmla="*/ 1260000 w 1260000"/>
              <a:gd name="connsiteY2" fmla="*/ 720000 h 1440000"/>
              <a:gd name="connsiteX3" fmla="*/ 630000 w 1260000"/>
              <a:gd name="connsiteY3" fmla="*/ 1440000 h 1440000"/>
              <a:gd name="connsiteX4" fmla="*/ 0 w 1260000"/>
              <a:gd name="connsiteY4" fmla="*/ 1440000 h 1440000"/>
              <a:gd name="connsiteX5" fmla="*/ 0 w 1260000"/>
              <a:gd name="connsiteY5" fmla="*/ 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60000" h="1440000">
                <a:moveTo>
                  <a:pt x="0" y="0"/>
                </a:moveTo>
                <a:cubicBezTo>
                  <a:pt x="224515" y="290285"/>
                  <a:pt x="420000" y="0"/>
                  <a:pt x="630000" y="0"/>
                </a:cubicBezTo>
                <a:cubicBezTo>
                  <a:pt x="977939" y="0"/>
                  <a:pt x="1260000" y="322355"/>
                  <a:pt x="1260000" y="720000"/>
                </a:cubicBezTo>
                <a:cubicBezTo>
                  <a:pt x="1260000" y="1117645"/>
                  <a:pt x="977939" y="1440000"/>
                  <a:pt x="630000" y="1440000"/>
                </a:cubicBezTo>
                <a:cubicBezTo>
                  <a:pt x="420000" y="1440000"/>
                  <a:pt x="253543" y="1207772"/>
                  <a:pt x="0" y="1440000"/>
                </a:cubicBezTo>
                <a:lnTo>
                  <a:pt x="0" y="0"/>
                </a:lnTo>
                <a:close/>
              </a:path>
            </a:pathLst>
          </a:custGeom>
          <a:solidFill>
            <a:schemeClr val="accent2">
              <a:lumMod val="40000"/>
              <a:lumOff val="60000"/>
            </a:schemeClr>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Flowchart: Delay 54">
            <a:extLst>
              <a:ext uri="{FF2B5EF4-FFF2-40B4-BE49-F238E27FC236}">
                <a16:creationId xmlns:a16="http://schemas.microsoft.com/office/drawing/2014/main" id="{000EE7C4-73EC-4A64-880D-F31D144F756D}"/>
              </a:ext>
            </a:extLst>
          </p:cNvPr>
          <p:cNvSpPr/>
          <p:nvPr/>
        </p:nvSpPr>
        <p:spPr>
          <a:xfrm rot="16200000" flipV="1">
            <a:off x="9237695" y="729879"/>
            <a:ext cx="360000" cy="360000"/>
          </a:xfrm>
          <a:prstGeom prst="flowChartDelay">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Flowchart: Delay 55">
            <a:extLst>
              <a:ext uri="{FF2B5EF4-FFF2-40B4-BE49-F238E27FC236}">
                <a16:creationId xmlns:a16="http://schemas.microsoft.com/office/drawing/2014/main" id="{6221BD17-5FDC-4FFA-B8DF-DFECAAD74225}"/>
              </a:ext>
            </a:extLst>
          </p:cNvPr>
          <p:cNvSpPr/>
          <p:nvPr/>
        </p:nvSpPr>
        <p:spPr>
          <a:xfrm rot="16200000" flipV="1">
            <a:off x="10853659" y="729879"/>
            <a:ext cx="360000" cy="360000"/>
          </a:xfrm>
          <a:prstGeom prst="flowChartDelay">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Rounded Corners 56">
            <a:extLst>
              <a:ext uri="{FF2B5EF4-FFF2-40B4-BE49-F238E27FC236}">
                <a16:creationId xmlns:a16="http://schemas.microsoft.com/office/drawing/2014/main" id="{84B5E4DD-29A4-4B73-A6DC-7BF163D6AB7A}"/>
              </a:ext>
            </a:extLst>
          </p:cNvPr>
          <p:cNvSpPr/>
          <p:nvPr/>
        </p:nvSpPr>
        <p:spPr>
          <a:xfrm>
            <a:off x="8847689" y="1072130"/>
            <a:ext cx="2746004" cy="4295752"/>
          </a:xfrm>
          <a:prstGeom prst="roundRect">
            <a:avLst/>
          </a:prstGeom>
          <a:solidFill>
            <a:schemeClr val="bg1">
              <a:lumMod val="95000"/>
            </a:schemeClr>
          </a:solidFill>
          <a:ln>
            <a:noFill/>
          </a:ln>
          <a:effectLst>
            <a:outerShdw blurRad="508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Flowchart: Delay 36">
            <a:extLst>
              <a:ext uri="{FF2B5EF4-FFF2-40B4-BE49-F238E27FC236}">
                <a16:creationId xmlns:a16="http://schemas.microsoft.com/office/drawing/2014/main" id="{B91FCC68-B204-4D05-A9B9-2A0E27D1369D}"/>
              </a:ext>
            </a:extLst>
          </p:cNvPr>
          <p:cNvSpPr/>
          <p:nvPr/>
        </p:nvSpPr>
        <p:spPr>
          <a:xfrm rot="5400000">
            <a:off x="9434700" y="709323"/>
            <a:ext cx="1604893" cy="1655430"/>
          </a:xfrm>
          <a:custGeom>
            <a:avLst/>
            <a:gdLst>
              <a:gd name="connsiteX0" fmla="*/ 0 w 1260000"/>
              <a:gd name="connsiteY0" fmla="*/ 0 h 1440000"/>
              <a:gd name="connsiteX1" fmla="*/ 630000 w 1260000"/>
              <a:gd name="connsiteY1" fmla="*/ 0 h 1440000"/>
              <a:gd name="connsiteX2" fmla="*/ 1260000 w 1260000"/>
              <a:gd name="connsiteY2" fmla="*/ 720000 h 1440000"/>
              <a:gd name="connsiteX3" fmla="*/ 630000 w 1260000"/>
              <a:gd name="connsiteY3" fmla="*/ 1440000 h 1440000"/>
              <a:gd name="connsiteX4" fmla="*/ 0 w 1260000"/>
              <a:gd name="connsiteY4" fmla="*/ 1440000 h 1440000"/>
              <a:gd name="connsiteX5" fmla="*/ 0 w 1260000"/>
              <a:gd name="connsiteY5" fmla="*/ 0 h 1440000"/>
              <a:gd name="connsiteX0" fmla="*/ 0 w 1260000"/>
              <a:gd name="connsiteY0" fmla="*/ 0 h 1440000"/>
              <a:gd name="connsiteX1" fmla="*/ 630000 w 1260000"/>
              <a:gd name="connsiteY1" fmla="*/ 0 h 1440000"/>
              <a:gd name="connsiteX2" fmla="*/ 1260000 w 1260000"/>
              <a:gd name="connsiteY2" fmla="*/ 720000 h 1440000"/>
              <a:gd name="connsiteX3" fmla="*/ 630000 w 1260000"/>
              <a:gd name="connsiteY3" fmla="*/ 1440000 h 1440000"/>
              <a:gd name="connsiteX4" fmla="*/ 0 w 1260000"/>
              <a:gd name="connsiteY4" fmla="*/ 1440000 h 1440000"/>
              <a:gd name="connsiteX5" fmla="*/ 0 w 1260000"/>
              <a:gd name="connsiteY5" fmla="*/ 0 h 1440000"/>
              <a:gd name="connsiteX0" fmla="*/ 0 w 1260000"/>
              <a:gd name="connsiteY0" fmla="*/ 0 h 1440000"/>
              <a:gd name="connsiteX1" fmla="*/ 630000 w 1260000"/>
              <a:gd name="connsiteY1" fmla="*/ 0 h 1440000"/>
              <a:gd name="connsiteX2" fmla="*/ 1260000 w 1260000"/>
              <a:gd name="connsiteY2" fmla="*/ 720000 h 1440000"/>
              <a:gd name="connsiteX3" fmla="*/ 630000 w 1260000"/>
              <a:gd name="connsiteY3" fmla="*/ 1440000 h 1440000"/>
              <a:gd name="connsiteX4" fmla="*/ 0 w 1260000"/>
              <a:gd name="connsiteY4" fmla="*/ 1440000 h 1440000"/>
              <a:gd name="connsiteX5" fmla="*/ 0 w 1260000"/>
              <a:gd name="connsiteY5" fmla="*/ 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60000" h="1440000">
                <a:moveTo>
                  <a:pt x="0" y="0"/>
                </a:moveTo>
                <a:cubicBezTo>
                  <a:pt x="224515" y="290285"/>
                  <a:pt x="420000" y="0"/>
                  <a:pt x="630000" y="0"/>
                </a:cubicBezTo>
                <a:cubicBezTo>
                  <a:pt x="977939" y="0"/>
                  <a:pt x="1260000" y="322355"/>
                  <a:pt x="1260000" y="720000"/>
                </a:cubicBezTo>
                <a:cubicBezTo>
                  <a:pt x="1260000" y="1117645"/>
                  <a:pt x="977939" y="1440000"/>
                  <a:pt x="630000" y="1440000"/>
                </a:cubicBezTo>
                <a:cubicBezTo>
                  <a:pt x="420000" y="1440000"/>
                  <a:pt x="253543" y="1207772"/>
                  <a:pt x="0" y="1440000"/>
                </a:cubicBezTo>
                <a:lnTo>
                  <a:pt x="0" y="0"/>
                </a:lnTo>
                <a:close/>
              </a:path>
            </a:pathLst>
          </a:custGeom>
          <a:solidFill>
            <a:srgbClr val="FFCCCC"/>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63" name="Table 63">
            <a:extLst>
              <a:ext uri="{FF2B5EF4-FFF2-40B4-BE49-F238E27FC236}">
                <a16:creationId xmlns:a16="http://schemas.microsoft.com/office/drawing/2014/main" id="{B0E5858E-207F-47F6-B006-3F89AC9B21DA}"/>
              </a:ext>
            </a:extLst>
          </p:cNvPr>
          <p:cNvGraphicFramePr>
            <a:graphicFrameLocks noGrp="1"/>
          </p:cNvGraphicFramePr>
          <p:nvPr>
            <p:extLst>
              <p:ext uri="{D42A27DB-BD31-4B8C-83A1-F6EECF244321}">
                <p14:modId xmlns:p14="http://schemas.microsoft.com/office/powerpoint/2010/main" val="3102389020"/>
              </p:ext>
            </p:extLst>
          </p:nvPr>
        </p:nvGraphicFramePr>
        <p:xfrm>
          <a:off x="2329554" y="2339484"/>
          <a:ext cx="2252168" cy="2395949"/>
        </p:xfrm>
        <a:graphic>
          <a:graphicData uri="http://schemas.openxmlformats.org/drawingml/2006/table">
            <a:tbl>
              <a:tblPr firstRow="1" bandRow="1">
                <a:effectLst>
                  <a:outerShdw blurRad="50800" dist="63500" dir="5400000" algn="t" rotWithShape="0">
                    <a:prstClr val="black">
                      <a:alpha val="40000"/>
                    </a:prstClr>
                  </a:outerShdw>
                </a:effectLst>
                <a:tableStyleId>{2D5ABB26-0587-4C30-8999-92F81FD0307C}</a:tableStyleId>
              </a:tblPr>
              <a:tblGrid>
                <a:gridCol w="1114786">
                  <a:extLst>
                    <a:ext uri="{9D8B030D-6E8A-4147-A177-3AD203B41FA5}">
                      <a16:colId xmlns:a16="http://schemas.microsoft.com/office/drawing/2014/main" val="2757866562"/>
                    </a:ext>
                  </a:extLst>
                </a:gridCol>
                <a:gridCol w="1137382">
                  <a:extLst>
                    <a:ext uri="{9D8B030D-6E8A-4147-A177-3AD203B41FA5}">
                      <a16:colId xmlns:a16="http://schemas.microsoft.com/office/drawing/2014/main" val="3070057992"/>
                    </a:ext>
                  </a:extLst>
                </a:gridCol>
              </a:tblGrid>
              <a:tr h="391169">
                <a:tc>
                  <a:txBody>
                    <a:bodyPr/>
                    <a:lstStyle/>
                    <a:p>
                      <a:pPr algn="ctr">
                        <a:lnSpc>
                          <a:spcPct val="150000"/>
                        </a:lnSpc>
                      </a:pPr>
                      <a:r>
                        <a:rPr lang="en-GB" sz="2000" b="1" dirty="0">
                          <a:solidFill>
                            <a:schemeClr val="tx1"/>
                          </a:solidFill>
                        </a:rPr>
                        <a:t>Training</a:t>
                      </a:r>
                    </a:p>
                  </a:txBody>
                  <a:tcPr>
                    <a:lnL>
                      <a:noFill/>
                    </a:lnL>
                    <a:lnR>
                      <a:noFill/>
                    </a:lnR>
                    <a:lnT>
                      <a:noFill/>
                    </a:lnT>
                    <a:lnB w="127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GB" sz="2000" b="1" dirty="0">
                          <a:solidFill>
                            <a:schemeClr val="tx1"/>
                          </a:solidFill>
                        </a:rPr>
                        <a:t>Testing</a:t>
                      </a:r>
                    </a:p>
                  </a:txBody>
                  <a:tcPr>
                    <a:lnL>
                      <a:noFill/>
                    </a:lnL>
                    <a:lnR>
                      <a:noFill/>
                    </a:lnR>
                    <a:lnT>
                      <a:noFill/>
                    </a:lnT>
                    <a:lnB w="127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7067211"/>
                  </a:ext>
                </a:extLst>
              </a:tr>
              <a:tr h="455125">
                <a:tc>
                  <a:txBody>
                    <a:bodyPr/>
                    <a:lstStyle/>
                    <a:p>
                      <a:pPr algn="ctr">
                        <a:lnSpc>
                          <a:spcPct val="150000"/>
                        </a:lnSpc>
                      </a:pPr>
                      <a:r>
                        <a:rPr lang="en-GB" sz="2400" b="1" dirty="0">
                          <a:solidFill>
                            <a:srgbClr val="7030A0"/>
                          </a:solidFill>
                        </a:rPr>
                        <a:t>99%</a:t>
                      </a:r>
                    </a:p>
                  </a:txBody>
                  <a:tcPr>
                    <a:lnL>
                      <a:noFill/>
                    </a:lnL>
                    <a:lnR>
                      <a:noFill/>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en-GB" sz="2400" b="1" dirty="0">
                        <a:solidFill>
                          <a:srgbClr val="7030A0"/>
                        </a:solidFill>
                      </a:endParaRPr>
                    </a:p>
                  </a:txBody>
                  <a:tcPr>
                    <a:lnL>
                      <a:noFill/>
                    </a:lnL>
                    <a:lnR>
                      <a:noFill/>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3565338"/>
                  </a:ext>
                </a:extLst>
              </a:tr>
              <a:tr h="1311178">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400" b="1" dirty="0">
                          <a:solidFill>
                            <a:srgbClr val="7030A0"/>
                          </a:solidFill>
                        </a:rPr>
                        <a:t>Started with </a:t>
                      </a:r>
                      <a:r>
                        <a:rPr lang="en-GB" sz="2400" b="1" dirty="0" err="1">
                          <a:solidFill>
                            <a:srgbClr val="7030A0"/>
                          </a:solidFill>
                        </a:rPr>
                        <a:t>XGBoost</a:t>
                      </a:r>
                      <a:r>
                        <a:rPr lang="en-GB" sz="2400" b="1" dirty="0">
                          <a:solidFill>
                            <a:srgbClr val="7030A0"/>
                          </a:solidFill>
                        </a:rPr>
                        <a:t> regressor.</a:t>
                      </a:r>
                    </a:p>
                  </a:txBody>
                  <a:tcPr>
                    <a:lnL>
                      <a:noFill/>
                    </a:lnL>
                    <a:lnR>
                      <a:noFill/>
                    </a:lnR>
                    <a:lnT w="12700" cap="flat" cmpd="sng" algn="ctr">
                      <a:solidFill>
                        <a:srgbClr val="7030A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en-GB" sz="2400" b="1" dirty="0">
                        <a:solidFill>
                          <a:srgbClr val="7030A0"/>
                        </a:solidFill>
                      </a:endParaRPr>
                    </a:p>
                  </a:txBody>
                  <a:tcPr>
                    <a:lnL>
                      <a:noFill/>
                    </a:lnL>
                    <a:lnR>
                      <a:noFill/>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9098722"/>
                  </a:ext>
                </a:extLst>
              </a:tr>
            </a:tbl>
          </a:graphicData>
        </a:graphic>
      </p:graphicFrame>
      <p:graphicFrame>
        <p:nvGraphicFramePr>
          <p:cNvPr id="69" name="Table 69">
            <a:extLst>
              <a:ext uri="{FF2B5EF4-FFF2-40B4-BE49-F238E27FC236}">
                <a16:creationId xmlns:a16="http://schemas.microsoft.com/office/drawing/2014/main" id="{3F53E8F6-FA9F-4A1C-8ECA-19E4D32F900A}"/>
              </a:ext>
            </a:extLst>
          </p:cNvPr>
          <p:cNvGraphicFramePr>
            <a:graphicFrameLocks noGrp="1"/>
          </p:cNvGraphicFramePr>
          <p:nvPr/>
        </p:nvGraphicFramePr>
        <p:xfrm>
          <a:off x="522581" y="2842267"/>
          <a:ext cx="1448727" cy="2033464"/>
        </p:xfrm>
        <a:graphic>
          <a:graphicData uri="http://schemas.openxmlformats.org/drawingml/2006/table">
            <a:tbl>
              <a:tblPr firstRow="1" bandRow="1">
                <a:tableStyleId>{2D5ABB26-0587-4C30-8999-92F81FD0307C}</a:tableStyleId>
              </a:tblPr>
              <a:tblGrid>
                <a:gridCol w="1448727">
                  <a:extLst>
                    <a:ext uri="{9D8B030D-6E8A-4147-A177-3AD203B41FA5}">
                      <a16:colId xmlns:a16="http://schemas.microsoft.com/office/drawing/2014/main" val="1825802308"/>
                    </a:ext>
                  </a:extLst>
                </a:gridCol>
              </a:tblGrid>
              <a:tr h="529276">
                <a:tc>
                  <a:txBody>
                    <a:bodyPr/>
                    <a:lstStyle/>
                    <a:p>
                      <a:pPr algn="ctr">
                        <a:lnSpc>
                          <a:spcPct val="150000"/>
                        </a:lnSpc>
                      </a:pPr>
                      <a:r>
                        <a:rPr lang="en-GB" sz="2000" b="1" dirty="0"/>
                        <a:t>Accuracy</a:t>
                      </a:r>
                    </a:p>
                  </a:txBody>
                  <a:tcPr/>
                </a:tc>
                <a:extLst>
                  <a:ext uri="{0D108BD9-81ED-4DB2-BD59-A6C34878D82A}">
                    <a16:rowId xmlns:a16="http://schemas.microsoft.com/office/drawing/2014/main" val="2846336603"/>
                  </a:ext>
                </a:extLst>
              </a:tr>
              <a:tr h="321521">
                <a:tc>
                  <a:txBody>
                    <a:bodyPr/>
                    <a:lstStyle/>
                    <a:p>
                      <a:pPr algn="ctr">
                        <a:lnSpc>
                          <a:spcPct val="150000"/>
                        </a:lnSpc>
                      </a:pPr>
                      <a:endParaRPr lang="en-GB" sz="2000" b="1" dirty="0"/>
                    </a:p>
                  </a:txBody>
                  <a:tcPr/>
                </a:tc>
                <a:extLst>
                  <a:ext uri="{0D108BD9-81ED-4DB2-BD59-A6C34878D82A}">
                    <a16:rowId xmlns:a16="http://schemas.microsoft.com/office/drawing/2014/main" val="1659927655"/>
                  </a:ext>
                </a:extLst>
              </a:tr>
              <a:tr h="464210">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en-GB" sz="2000" b="1" dirty="0"/>
                    </a:p>
                  </a:txBody>
                  <a:tcPr/>
                </a:tc>
                <a:extLst>
                  <a:ext uri="{0D108BD9-81ED-4DB2-BD59-A6C34878D82A}">
                    <a16:rowId xmlns:a16="http://schemas.microsoft.com/office/drawing/2014/main" val="3335083271"/>
                  </a:ext>
                </a:extLst>
              </a:tr>
              <a:tr h="321521">
                <a:tc>
                  <a:txBody>
                    <a:bodyPr/>
                    <a:lstStyle/>
                    <a:p>
                      <a:pPr algn="ctr">
                        <a:lnSpc>
                          <a:spcPct val="150000"/>
                        </a:lnSpc>
                      </a:pPr>
                      <a:endParaRPr lang="en-GB" sz="2000" b="1" dirty="0"/>
                    </a:p>
                  </a:txBody>
                  <a:tcPr/>
                </a:tc>
                <a:extLst>
                  <a:ext uri="{0D108BD9-81ED-4DB2-BD59-A6C34878D82A}">
                    <a16:rowId xmlns:a16="http://schemas.microsoft.com/office/drawing/2014/main" val="1116538324"/>
                  </a:ext>
                </a:extLst>
              </a:tr>
            </a:tbl>
          </a:graphicData>
        </a:graphic>
      </p:graphicFrame>
      <p:sp>
        <p:nvSpPr>
          <p:cNvPr id="73" name="Freeform: Shape 72">
            <a:extLst>
              <a:ext uri="{FF2B5EF4-FFF2-40B4-BE49-F238E27FC236}">
                <a16:creationId xmlns:a16="http://schemas.microsoft.com/office/drawing/2014/main" id="{5D06270A-BDFB-4A96-933D-FFA1276EC163}"/>
              </a:ext>
            </a:extLst>
          </p:cNvPr>
          <p:cNvSpPr/>
          <p:nvPr/>
        </p:nvSpPr>
        <p:spPr>
          <a:xfrm>
            <a:off x="1986948" y="4884294"/>
            <a:ext cx="2880129" cy="398066"/>
          </a:xfrm>
          <a:custGeom>
            <a:avLst/>
            <a:gdLst>
              <a:gd name="connsiteX0" fmla="*/ 0 w 2156242"/>
              <a:gd name="connsiteY0" fmla="*/ 0 h 341370"/>
              <a:gd name="connsiteX1" fmla="*/ 2156242 w 2156242"/>
              <a:gd name="connsiteY1" fmla="*/ 0 h 341370"/>
              <a:gd name="connsiteX2" fmla="*/ 2150807 w 2156242"/>
              <a:gd name="connsiteY2" fmla="*/ 53917 h 341370"/>
              <a:gd name="connsiteX3" fmla="*/ 1798114 w 2156242"/>
              <a:gd name="connsiteY3" fmla="*/ 341370 h 341370"/>
              <a:gd name="connsiteX4" fmla="*/ 358128 w 2156242"/>
              <a:gd name="connsiteY4" fmla="*/ 341370 h 341370"/>
              <a:gd name="connsiteX5" fmla="*/ 5435 w 2156242"/>
              <a:gd name="connsiteY5" fmla="*/ 53917 h 34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6242" h="341370">
                <a:moveTo>
                  <a:pt x="0" y="0"/>
                </a:moveTo>
                <a:lnTo>
                  <a:pt x="2156242" y="0"/>
                </a:lnTo>
                <a:lnTo>
                  <a:pt x="2150807" y="53917"/>
                </a:lnTo>
                <a:cubicBezTo>
                  <a:pt x="2117238" y="217966"/>
                  <a:pt x="1972087" y="341370"/>
                  <a:pt x="1798114" y="341370"/>
                </a:cubicBezTo>
                <a:lnTo>
                  <a:pt x="358128" y="341370"/>
                </a:lnTo>
                <a:cubicBezTo>
                  <a:pt x="184155" y="341370"/>
                  <a:pt x="39005" y="217966"/>
                  <a:pt x="5435" y="53917"/>
                </a:cubicBezTo>
                <a:close/>
              </a:path>
            </a:pathLst>
          </a:custGeom>
          <a:solidFill>
            <a:srgbClr val="BBA1D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74" name="Freeform: Shape 73">
            <a:extLst>
              <a:ext uri="{FF2B5EF4-FFF2-40B4-BE49-F238E27FC236}">
                <a16:creationId xmlns:a16="http://schemas.microsoft.com/office/drawing/2014/main" id="{10276C07-8046-4D1B-A324-F0F113683778}"/>
              </a:ext>
            </a:extLst>
          </p:cNvPr>
          <p:cNvSpPr/>
          <p:nvPr/>
        </p:nvSpPr>
        <p:spPr>
          <a:xfrm>
            <a:off x="5465248" y="4875731"/>
            <a:ext cx="2873386" cy="434772"/>
          </a:xfrm>
          <a:custGeom>
            <a:avLst/>
            <a:gdLst>
              <a:gd name="connsiteX0" fmla="*/ 0 w 2156242"/>
              <a:gd name="connsiteY0" fmla="*/ 0 h 341370"/>
              <a:gd name="connsiteX1" fmla="*/ 2156242 w 2156242"/>
              <a:gd name="connsiteY1" fmla="*/ 0 h 341370"/>
              <a:gd name="connsiteX2" fmla="*/ 2150807 w 2156242"/>
              <a:gd name="connsiteY2" fmla="*/ 53917 h 341370"/>
              <a:gd name="connsiteX3" fmla="*/ 1798114 w 2156242"/>
              <a:gd name="connsiteY3" fmla="*/ 341370 h 341370"/>
              <a:gd name="connsiteX4" fmla="*/ 358128 w 2156242"/>
              <a:gd name="connsiteY4" fmla="*/ 341370 h 341370"/>
              <a:gd name="connsiteX5" fmla="*/ 5435 w 2156242"/>
              <a:gd name="connsiteY5" fmla="*/ 53917 h 34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6242" h="341370">
                <a:moveTo>
                  <a:pt x="0" y="0"/>
                </a:moveTo>
                <a:lnTo>
                  <a:pt x="2156242" y="0"/>
                </a:lnTo>
                <a:lnTo>
                  <a:pt x="2150807" y="53917"/>
                </a:lnTo>
                <a:cubicBezTo>
                  <a:pt x="2117238" y="217966"/>
                  <a:pt x="1972087" y="341370"/>
                  <a:pt x="1798114" y="341370"/>
                </a:cubicBezTo>
                <a:lnTo>
                  <a:pt x="358128" y="341370"/>
                </a:lnTo>
                <a:cubicBezTo>
                  <a:pt x="184155" y="341370"/>
                  <a:pt x="39005" y="217966"/>
                  <a:pt x="5435" y="53917"/>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75" name="Freeform: Shape 74">
            <a:extLst>
              <a:ext uri="{FF2B5EF4-FFF2-40B4-BE49-F238E27FC236}">
                <a16:creationId xmlns:a16="http://schemas.microsoft.com/office/drawing/2014/main" id="{42FCBA28-CA76-4072-8A27-E37CC369A9E9}"/>
              </a:ext>
            </a:extLst>
          </p:cNvPr>
          <p:cNvSpPr/>
          <p:nvPr/>
        </p:nvSpPr>
        <p:spPr>
          <a:xfrm>
            <a:off x="8841968" y="4915999"/>
            <a:ext cx="2770553" cy="434772"/>
          </a:xfrm>
          <a:custGeom>
            <a:avLst/>
            <a:gdLst>
              <a:gd name="connsiteX0" fmla="*/ 0 w 2156242"/>
              <a:gd name="connsiteY0" fmla="*/ 0 h 341370"/>
              <a:gd name="connsiteX1" fmla="*/ 2156242 w 2156242"/>
              <a:gd name="connsiteY1" fmla="*/ 0 h 341370"/>
              <a:gd name="connsiteX2" fmla="*/ 2150807 w 2156242"/>
              <a:gd name="connsiteY2" fmla="*/ 53917 h 341370"/>
              <a:gd name="connsiteX3" fmla="*/ 1798114 w 2156242"/>
              <a:gd name="connsiteY3" fmla="*/ 341370 h 341370"/>
              <a:gd name="connsiteX4" fmla="*/ 358128 w 2156242"/>
              <a:gd name="connsiteY4" fmla="*/ 341370 h 341370"/>
              <a:gd name="connsiteX5" fmla="*/ 5435 w 2156242"/>
              <a:gd name="connsiteY5" fmla="*/ 53917 h 34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6242" h="341370">
                <a:moveTo>
                  <a:pt x="0" y="0"/>
                </a:moveTo>
                <a:lnTo>
                  <a:pt x="2156242" y="0"/>
                </a:lnTo>
                <a:lnTo>
                  <a:pt x="2150807" y="53917"/>
                </a:lnTo>
                <a:cubicBezTo>
                  <a:pt x="2117238" y="217966"/>
                  <a:pt x="1972087" y="341370"/>
                  <a:pt x="1798114" y="341370"/>
                </a:cubicBezTo>
                <a:lnTo>
                  <a:pt x="358128" y="341370"/>
                </a:lnTo>
                <a:cubicBezTo>
                  <a:pt x="184155" y="341370"/>
                  <a:pt x="39005" y="217966"/>
                  <a:pt x="5435" y="53917"/>
                </a:cubicBezTo>
                <a:close/>
              </a:path>
            </a:pathLst>
          </a:cu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77" name="TextBox 76">
            <a:extLst>
              <a:ext uri="{FF2B5EF4-FFF2-40B4-BE49-F238E27FC236}">
                <a16:creationId xmlns:a16="http://schemas.microsoft.com/office/drawing/2014/main" id="{F6571BE0-56BF-4146-9ACC-ADB6567F8E92}"/>
              </a:ext>
            </a:extLst>
          </p:cNvPr>
          <p:cNvSpPr txBox="1"/>
          <p:nvPr/>
        </p:nvSpPr>
        <p:spPr>
          <a:xfrm>
            <a:off x="2707092" y="785739"/>
            <a:ext cx="1497092" cy="1261884"/>
          </a:xfrm>
          <a:prstGeom prst="rect">
            <a:avLst/>
          </a:prstGeom>
          <a:noFill/>
        </p:spPr>
        <p:txBody>
          <a:bodyPr wrap="square" rtlCol="0">
            <a:spAutoFit/>
          </a:bodyPr>
          <a:lstStyle/>
          <a:p>
            <a:r>
              <a:rPr lang="en-GB" b="1" dirty="0"/>
              <a:t>   MODEL 1</a:t>
            </a:r>
          </a:p>
          <a:p>
            <a:endParaRPr lang="en-GB" b="1" dirty="0"/>
          </a:p>
          <a:p>
            <a:r>
              <a:rPr lang="en-GB" sz="2000" b="1" dirty="0"/>
              <a:t>   </a:t>
            </a:r>
            <a:r>
              <a:rPr lang="en-GB" sz="2000" b="1" dirty="0" err="1"/>
              <a:t>XGBoost</a:t>
            </a:r>
            <a:endParaRPr lang="en-GB" sz="2000" b="1" dirty="0"/>
          </a:p>
          <a:p>
            <a:r>
              <a:rPr lang="en-GB" sz="2000" b="1" dirty="0"/>
              <a:t>Regression</a:t>
            </a:r>
          </a:p>
        </p:txBody>
      </p:sp>
      <p:sp>
        <p:nvSpPr>
          <p:cNvPr id="78" name="TextBox 77">
            <a:extLst>
              <a:ext uri="{FF2B5EF4-FFF2-40B4-BE49-F238E27FC236}">
                <a16:creationId xmlns:a16="http://schemas.microsoft.com/office/drawing/2014/main" id="{0A0FFD1E-BFE8-41F3-820E-AC49A6CC6C29}"/>
              </a:ext>
            </a:extLst>
          </p:cNvPr>
          <p:cNvSpPr txBox="1"/>
          <p:nvPr/>
        </p:nvSpPr>
        <p:spPr>
          <a:xfrm>
            <a:off x="6310738" y="780345"/>
            <a:ext cx="1320800" cy="1261884"/>
          </a:xfrm>
          <a:prstGeom prst="rect">
            <a:avLst/>
          </a:prstGeom>
          <a:noFill/>
        </p:spPr>
        <p:txBody>
          <a:bodyPr wrap="square" rtlCol="0">
            <a:spAutoFit/>
          </a:bodyPr>
          <a:lstStyle/>
          <a:p>
            <a:r>
              <a:rPr lang="en-GB" b="1" dirty="0"/>
              <a:t>MODEL 2</a:t>
            </a:r>
          </a:p>
          <a:p>
            <a:endParaRPr lang="en-GB" b="1" dirty="0"/>
          </a:p>
          <a:p>
            <a:r>
              <a:rPr lang="en-GB" sz="2000" b="1" dirty="0"/>
              <a:t> Random</a:t>
            </a:r>
          </a:p>
          <a:p>
            <a:r>
              <a:rPr lang="en-GB" sz="2000" b="1" dirty="0"/>
              <a:t>    Forest</a:t>
            </a:r>
          </a:p>
        </p:txBody>
      </p:sp>
      <p:sp>
        <p:nvSpPr>
          <p:cNvPr id="79" name="TextBox 78">
            <a:extLst>
              <a:ext uri="{FF2B5EF4-FFF2-40B4-BE49-F238E27FC236}">
                <a16:creationId xmlns:a16="http://schemas.microsoft.com/office/drawing/2014/main" id="{7C617F79-1437-470A-A3E1-AF89CD6F911F}"/>
              </a:ext>
            </a:extLst>
          </p:cNvPr>
          <p:cNvSpPr txBox="1"/>
          <p:nvPr/>
        </p:nvSpPr>
        <p:spPr>
          <a:xfrm>
            <a:off x="9634794" y="751941"/>
            <a:ext cx="1340962" cy="1569660"/>
          </a:xfrm>
          <a:prstGeom prst="rect">
            <a:avLst/>
          </a:prstGeom>
          <a:noFill/>
        </p:spPr>
        <p:txBody>
          <a:bodyPr wrap="square" rtlCol="0">
            <a:spAutoFit/>
          </a:bodyPr>
          <a:lstStyle/>
          <a:p>
            <a:r>
              <a:rPr lang="en-GB" b="1" dirty="0"/>
              <a:t>MODEL 3</a:t>
            </a:r>
          </a:p>
          <a:p>
            <a:endParaRPr lang="en-GB" b="1" dirty="0"/>
          </a:p>
          <a:p>
            <a:r>
              <a:rPr lang="en-GB" sz="2000" b="1" dirty="0"/>
              <a:t>Ridge Regression</a:t>
            </a:r>
          </a:p>
          <a:p>
            <a:r>
              <a:rPr lang="en-GB" sz="2000" b="1" dirty="0"/>
              <a:t>  </a:t>
            </a:r>
          </a:p>
        </p:txBody>
      </p:sp>
      <p:graphicFrame>
        <p:nvGraphicFramePr>
          <p:cNvPr id="82" name="Table 63">
            <a:extLst>
              <a:ext uri="{FF2B5EF4-FFF2-40B4-BE49-F238E27FC236}">
                <a16:creationId xmlns:a16="http://schemas.microsoft.com/office/drawing/2014/main" id="{99B5B751-5025-4682-A0E3-C557EB7CF4D6}"/>
              </a:ext>
            </a:extLst>
          </p:cNvPr>
          <p:cNvGraphicFramePr>
            <a:graphicFrameLocks noGrp="1"/>
          </p:cNvGraphicFramePr>
          <p:nvPr>
            <p:extLst>
              <p:ext uri="{D42A27DB-BD31-4B8C-83A1-F6EECF244321}">
                <p14:modId xmlns:p14="http://schemas.microsoft.com/office/powerpoint/2010/main" val="2984594359"/>
              </p:ext>
            </p:extLst>
          </p:nvPr>
        </p:nvGraphicFramePr>
        <p:xfrm>
          <a:off x="5828054" y="2328143"/>
          <a:ext cx="2157144" cy="2456840"/>
        </p:xfrm>
        <a:graphic>
          <a:graphicData uri="http://schemas.openxmlformats.org/drawingml/2006/table">
            <a:tbl>
              <a:tblPr firstRow="1" bandRow="1">
                <a:effectLst>
                  <a:outerShdw blurRad="50800" dist="63500" dir="5400000" algn="t" rotWithShape="0">
                    <a:prstClr val="black">
                      <a:alpha val="40000"/>
                    </a:prstClr>
                  </a:outerShdw>
                </a:effectLst>
                <a:tableStyleId>{2D5ABB26-0587-4C30-8999-92F81FD0307C}</a:tableStyleId>
              </a:tblPr>
              <a:tblGrid>
                <a:gridCol w="1078572">
                  <a:extLst>
                    <a:ext uri="{9D8B030D-6E8A-4147-A177-3AD203B41FA5}">
                      <a16:colId xmlns:a16="http://schemas.microsoft.com/office/drawing/2014/main" val="2757866562"/>
                    </a:ext>
                  </a:extLst>
                </a:gridCol>
                <a:gridCol w="1078572">
                  <a:extLst>
                    <a:ext uri="{9D8B030D-6E8A-4147-A177-3AD203B41FA5}">
                      <a16:colId xmlns:a16="http://schemas.microsoft.com/office/drawing/2014/main" val="3070057992"/>
                    </a:ext>
                  </a:extLst>
                </a:gridCol>
              </a:tblGrid>
              <a:tr h="496757">
                <a:tc>
                  <a:txBody>
                    <a:bodyPr/>
                    <a:lstStyle/>
                    <a:p>
                      <a:pPr algn="ctr">
                        <a:lnSpc>
                          <a:spcPct val="150000"/>
                        </a:lnSpc>
                      </a:pPr>
                      <a:r>
                        <a:rPr lang="en-GB" sz="2000" b="1" dirty="0">
                          <a:solidFill>
                            <a:schemeClr val="tx1"/>
                          </a:solidFill>
                        </a:rPr>
                        <a:t>Training</a:t>
                      </a:r>
                    </a:p>
                  </a:txBody>
                  <a:tcPr>
                    <a:lnB w="12700" cap="flat" cmpd="sng" algn="ctr">
                      <a:solidFill>
                        <a:srgbClr val="00B0F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GB" sz="2000" b="1" dirty="0">
                          <a:solidFill>
                            <a:schemeClr val="tx1"/>
                          </a:solidFill>
                        </a:rPr>
                        <a:t>Testing</a:t>
                      </a:r>
                    </a:p>
                  </a:txBody>
                  <a:tcPr>
                    <a:lnB w="1270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3907067211"/>
                  </a:ext>
                </a:extLst>
              </a:tr>
              <a:tr h="577977">
                <a:tc>
                  <a:txBody>
                    <a:bodyPr/>
                    <a:lstStyle/>
                    <a:p>
                      <a:pPr algn="ctr">
                        <a:lnSpc>
                          <a:spcPct val="150000"/>
                        </a:lnSpc>
                      </a:pPr>
                      <a:r>
                        <a:rPr lang="en-GB" sz="2400" b="1" dirty="0">
                          <a:solidFill>
                            <a:srgbClr val="0070C0"/>
                          </a:solidFill>
                        </a:rPr>
                        <a:t>99%</a:t>
                      </a:r>
                    </a:p>
                  </a:txBody>
                  <a:tcP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en-GB" sz="2400" b="1" dirty="0">
                        <a:solidFill>
                          <a:srgbClr val="0070C0"/>
                        </a:solidFill>
                      </a:endParaRPr>
                    </a:p>
                  </a:txBody>
                  <a:tcP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73565338"/>
                  </a:ext>
                </a:extLst>
              </a:tr>
              <a:tr h="1372069">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400" b="1" dirty="0">
                          <a:solidFill>
                            <a:srgbClr val="0070C0"/>
                          </a:solidFill>
                        </a:rPr>
                        <a:t>Used Random forest regressor.</a:t>
                      </a:r>
                    </a:p>
                  </a:txBody>
                  <a:tcPr>
                    <a:lnT w="12700" cap="flat" cmpd="sng" algn="ctr">
                      <a:solidFill>
                        <a:srgbClr val="00B0F0"/>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hMerge="1">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en-GB" sz="2400" b="1" dirty="0">
                        <a:solidFill>
                          <a:srgbClr val="0070C0"/>
                        </a:solidFill>
                      </a:endParaRPr>
                    </a:p>
                  </a:txBody>
                  <a:tcP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209098722"/>
                  </a:ext>
                </a:extLst>
              </a:tr>
            </a:tbl>
          </a:graphicData>
        </a:graphic>
      </p:graphicFrame>
      <p:graphicFrame>
        <p:nvGraphicFramePr>
          <p:cNvPr id="83" name="Table 63">
            <a:extLst>
              <a:ext uri="{FF2B5EF4-FFF2-40B4-BE49-F238E27FC236}">
                <a16:creationId xmlns:a16="http://schemas.microsoft.com/office/drawing/2014/main" id="{837B38E0-C488-4533-8B68-725414EF30B9}"/>
              </a:ext>
            </a:extLst>
          </p:cNvPr>
          <p:cNvGraphicFramePr>
            <a:graphicFrameLocks noGrp="1"/>
          </p:cNvGraphicFramePr>
          <p:nvPr>
            <p:extLst>
              <p:ext uri="{D42A27DB-BD31-4B8C-83A1-F6EECF244321}">
                <p14:modId xmlns:p14="http://schemas.microsoft.com/office/powerpoint/2010/main" val="4170806420"/>
              </p:ext>
            </p:extLst>
          </p:nvPr>
        </p:nvGraphicFramePr>
        <p:xfrm>
          <a:off x="9217156" y="2339486"/>
          <a:ext cx="2152403" cy="2498316"/>
        </p:xfrm>
        <a:graphic>
          <a:graphicData uri="http://schemas.openxmlformats.org/drawingml/2006/table">
            <a:tbl>
              <a:tblPr firstRow="1" bandRow="1">
                <a:effectLst>
                  <a:outerShdw blurRad="50800" dist="63500" dir="5400000" algn="t" rotWithShape="0">
                    <a:prstClr val="black">
                      <a:alpha val="40000"/>
                    </a:prstClr>
                  </a:outerShdw>
                </a:effectLst>
                <a:tableStyleId>{2D5ABB26-0587-4C30-8999-92F81FD0307C}</a:tableStyleId>
              </a:tblPr>
              <a:tblGrid>
                <a:gridCol w="1073831">
                  <a:extLst>
                    <a:ext uri="{9D8B030D-6E8A-4147-A177-3AD203B41FA5}">
                      <a16:colId xmlns:a16="http://schemas.microsoft.com/office/drawing/2014/main" val="2757866562"/>
                    </a:ext>
                  </a:extLst>
                </a:gridCol>
                <a:gridCol w="1078572">
                  <a:extLst>
                    <a:ext uri="{9D8B030D-6E8A-4147-A177-3AD203B41FA5}">
                      <a16:colId xmlns:a16="http://schemas.microsoft.com/office/drawing/2014/main" val="3070057992"/>
                    </a:ext>
                  </a:extLst>
                </a:gridCol>
              </a:tblGrid>
              <a:tr h="476982">
                <a:tc>
                  <a:txBody>
                    <a:bodyPr/>
                    <a:lstStyle/>
                    <a:p>
                      <a:pPr algn="ctr">
                        <a:lnSpc>
                          <a:spcPct val="150000"/>
                        </a:lnSpc>
                      </a:pPr>
                      <a:r>
                        <a:rPr lang="en-GB" sz="2000" b="1" dirty="0">
                          <a:solidFill>
                            <a:schemeClr val="tx1"/>
                          </a:solidFill>
                        </a:rPr>
                        <a:t>Training</a:t>
                      </a:r>
                    </a:p>
                  </a:txBody>
                  <a:tcPr>
                    <a:lnB w="12700" cap="flat" cmpd="sng" algn="ctr">
                      <a:solidFill>
                        <a:srgbClr val="CC0066"/>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GB" sz="2000" b="1" dirty="0">
                          <a:solidFill>
                            <a:schemeClr val="tx1"/>
                          </a:solidFill>
                        </a:rPr>
                        <a:t>Testing</a:t>
                      </a:r>
                    </a:p>
                  </a:txBody>
                  <a:tcPr>
                    <a:lnB w="12700" cap="flat" cmpd="sng" algn="ctr">
                      <a:solidFill>
                        <a:srgbClr val="CC0066"/>
                      </a:solidFill>
                      <a:prstDash val="solid"/>
                      <a:round/>
                      <a:headEnd type="none" w="med" len="med"/>
                      <a:tailEnd type="none" w="med" len="med"/>
                    </a:lnB>
                  </a:tcPr>
                </a:tc>
                <a:extLst>
                  <a:ext uri="{0D108BD9-81ED-4DB2-BD59-A6C34878D82A}">
                    <a16:rowId xmlns:a16="http://schemas.microsoft.com/office/drawing/2014/main" val="3907067211"/>
                  </a:ext>
                </a:extLst>
              </a:tr>
              <a:tr h="554970">
                <a:tc>
                  <a:txBody>
                    <a:bodyPr/>
                    <a:lstStyle/>
                    <a:p>
                      <a:pPr algn="ctr">
                        <a:lnSpc>
                          <a:spcPct val="150000"/>
                        </a:lnSpc>
                      </a:pPr>
                      <a:r>
                        <a:rPr lang="en-GB" sz="2400" b="1" dirty="0">
                          <a:solidFill>
                            <a:srgbClr val="CC0099"/>
                          </a:solidFill>
                        </a:rPr>
                        <a:t>93%</a:t>
                      </a:r>
                    </a:p>
                  </a:txBody>
                  <a:tcPr>
                    <a:lnT w="12700" cap="flat" cmpd="sng" algn="ctr">
                      <a:solidFill>
                        <a:srgbClr val="CC0066"/>
                      </a:solidFill>
                      <a:prstDash val="solid"/>
                      <a:round/>
                      <a:headEnd type="none" w="med" len="med"/>
                      <a:tailEnd type="none" w="med" len="med"/>
                    </a:lnT>
                    <a:lnB w="12700" cap="flat" cmpd="sng" algn="ctr">
                      <a:solidFill>
                        <a:srgbClr val="CC0066"/>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GB" sz="2400" b="1" dirty="0">
                          <a:solidFill>
                            <a:srgbClr val="CC0099"/>
                          </a:solidFill>
                        </a:rPr>
                        <a:t>97%</a:t>
                      </a:r>
                    </a:p>
                  </a:txBody>
                  <a:tcPr>
                    <a:lnT w="12700" cap="flat" cmpd="sng" algn="ctr">
                      <a:solidFill>
                        <a:srgbClr val="CC0066"/>
                      </a:solidFill>
                      <a:prstDash val="solid"/>
                      <a:round/>
                      <a:headEnd type="none" w="med" len="med"/>
                      <a:tailEnd type="none" w="med" len="med"/>
                    </a:lnT>
                    <a:lnB w="12700" cap="flat" cmpd="sng" algn="ctr">
                      <a:solidFill>
                        <a:srgbClr val="CC0066"/>
                      </a:solidFill>
                      <a:prstDash val="solid"/>
                      <a:round/>
                      <a:headEnd type="none" w="med" len="med"/>
                      <a:tailEnd type="none" w="med" len="med"/>
                    </a:lnB>
                  </a:tcPr>
                </a:tc>
                <a:extLst>
                  <a:ext uri="{0D108BD9-81ED-4DB2-BD59-A6C34878D82A}">
                    <a16:rowId xmlns:a16="http://schemas.microsoft.com/office/drawing/2014/main" val="73565338"/>
                  </a:ext>
                </a:extLst>
              </a:tr>
              <a:tr h="1413545">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400" b="1" dirty="0">
                          <a:solidFill>
                            <a:srgbClr val="CC0099"/>
                          </a:solidFill>
                        </a:rPr>
                        <a:t>Used ridge regression model</a:t>
                      </a:r>
                    </a:p>
                  </a:txBody>
                  <a:tcPr>
                    <a:lnT w="12700" cap="flat" cmpd="sng" algn="ctr">
                      <a:solidFill>
                        <a:srgbClr val="CC0066"/>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hMerge="1">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en-GB" sz="2400" b="1" dirty="0">
                        <a:solidFill>
                          <a:srgbClr val="CC0099"/>
                        </a:solidFill>
                      </a:endParaRPr>
                    </a:p>
                  </a:txBody>
                  <a:tcPr>
                    <a:lnT w="12700" cap="flat" cmpd="sng" algn="ctr">
                      <a:solidFill>
                        <a:srgbClr val="CC0066"/>
                      </a:solidFill>
                      <a:prstDash val="solid"/>
                      <a:round/>
                      <a:headEnd type="none" w="med" len="med"/>
                      <a:tailEnd type="none" w="med" len="med"/>
                    </a:lnT>
                    <a:lnB w="12700" cap="flat" cmpd="sng" algn="ctr">
                      <a:solidFill>
                        <a:srgbClr val="CC0066"/>
                      </a:solidFill>
                      <a:prstDash val="solid"/>
                      <a:round/>
                      <a:headEnd type="none" w="med" len="med"/>
                      <a:tailEnd type="none" w="med" len="med"/>
                    </a:lnB>
                  </a:tcPr>
                </a:tc>
                <a:extLst>
                  <a:ext uri="{0D108BD9-81ED-4DB2-BD59-A6C34878D82A}">
                    <a16:rowId xmlns:a16="http://schemas.microsoft.com/office/drawing/2014/main" val="209098722"/>
                  </a:ext>
                </a:extLst>
              </a:tr>
            </a:tbl>
          </a:graphicData>
        </a:graphic>
      </p:graphicFrame>
      <p:sp>
        <p:nvSpPr>
          <p:cNvPr id="87" name="TextBox 86">
            <a:extLst>
              <a:ext uri="{FF2B5EF4-FFF2-40B4-BE49-F238E27FC236}">
                <a16:creationId xmlns:a16="http://schemas.microsoft.com/office/drawing/2014/main" id="{FB5AEFA2-C7EE-4A3B-919F-9FAD04BDFCFD}"/>
              </a:ext>
            </a:extLst>
          </p:cNvPr>
          <p:cNvSpPr txBox="1"/>
          <p:nvPr/>
        </p:nvSpPr>
        <p:spPr>
          <a:xfrm>
            <a:off x="4234982" y="31600"/>
            <a:ext cx="5348549" cy="707886"/>
          </a:xfrm>
          <a:prstGeom prst="rect">
            <a:avLst/>
          </a:prstGeom>
          <a:noFill/>
        </p:spPr>
        <p:txBody>
          <a:bodyPr wrap="square" rtlCol="0">
            <a:spAutoFit/>
          </a:bodyPr>
          <a:lstStyle/>
          <a:p>
            <a:r>
              <a:rPr lang="en-GB" sz="4000" b="1" dirty="0"/>
              <a:t>MODELS COMPARISION</a:t>
            </a:r>
          </a:p>
        </p:txBody>
      </p:sp>
      <p:sp>
        <p:nvSpPr>
          <p:cNvPr id="2" name="TextBox 1">
            <a:extLst>
              <a:ext uri="{FF2B5EF4-FFF2-40B4-BE49-F238E27FC236}">
                <a16:creationId xmlns:a16="http://schemas.microsoft.com/office/drawing/2014/main" id="{23899719-F507-9A4D-0C38-1FEDBFFB2081}"/>
              </a:ext>
            </a:extLst>
          </p:cNvPr>
          <p:cNvSpPr txBox="1"/>
          <p:nvPr/>
        </p:nvSpPr>
        <p:spPr>
          <a:xfrm>
            <a:off x="217712" y="5588097"/>
            <a:ext cx="11628391" cy="925125"/>
          </a:xfrm>
          <a:prstGeom prst="rect">
            <a:avLst/>
          </a:prstGeom>
          <a:noFill/>
        </p:spPr>
        <p:txBody>
          <a:bodyPr wrap="square" rtlCol="0">
            <a:spAutoFit/>
          </a:bodyPr>
          <a:lstStyle/>
          <a:p>
            <a:pPr marR="0" lvl="0">
              <a:lnSpc>
                <a:spcPct val="115000"/>
              </a:lnSpc>
              <a:spcBef>
                <a:spcPts val="0"/>
              </a:spcBef>
              <a:spcAft>
                <a:spcPts val="800"/>
              </a:spcAft>
              <a:buSzPts val="1000"/>
              <a:tabLst>
                <a:tab pos="457200" algn="l"/>
              </a:tabLst>
            </a:pPr>
            <a:r>
              <a:rPr lang="en-US" sz="1600" b="1" dirty="0"/>
              <a:t>Out of 3 models Ridge regression was best with low prediction errors (MSE) and a high proportion of variance explained (R-squared score) and  the other two models were over fitting and. since were interested in identify the key factors and their coefficients Ridge regression model results are considered best.</a:t>
            </a:r>
          </a:p>
        </p:txBody>
      </p:sp>
    </p:spTree>
    <p:extLst>
      <p:ext uri="{BB962C8B-B14F-4D97-AF65-F5344CB8AC3E}">
        <p14:creationId xmlns:p14="http://schemas.microsoft.com/office/powerpoint/2010/main" val="3424970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up)">
                                      <p:cBhvr>
                                        <p:cTn id="7" dur="500"/>
                                        <p:tgtEl>
                                          <p:spTgt spid="3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3"/>
                                        </p:tgtEl>
                                        <p:attrNameLst>
                                          <p:attrName>style.visibility</p:attrName>
                                        </p:attrNameLst>
                                      </p:cBhvr>
                                      <p:to>
                                        <p:strVal val="visible"/>
                                      </p:to>
                                    </p:set>
                                    <p:animEffect transition="in" filter="wipe(up)">
                                      <p:cBhvr>
                                        <p:cTn id="10" dur="500"/>
                                        <p:tgtEl>
                                          <p:spTgt spid="73"/>
                                        </p:tgtEl>
                                      </p:cBhvr>
                                    </p:animEffect>
                                  </p:childTnLst>
                                </p:cTn>
                              </p:par>
                              <p:par>
                                <p:cTn id="11" presetID="53" presetClass="entr" presetSubtype="16" fill="hold" nodeType="withEffect">
                                  <p:stCondLst>
                                    <p:cond delay="250"/>
                                  </p:stCondLst>
                                  <p:childTnLst>
                                    <p:set>
                                      <p:cBhvr>
                                        <p:cTn id="12" dur="1" fill="hold">
                                          <p:stCondLst>
                                            <p:cond delay="0"/>
                                          </p:stCondLst>
                                        </p:cTn>
                                        <p:tgtEl>
                                          <p:spTgt spid="63"/>
                                        </p:tgtEl>
                                        <p:attrNameLst>
                                          <p:attrName>style.visibility</p:attrName>
                                        </p:attrNameLst>
                                      </p:cBhvr>
                                      <p:to>
                                        <p:strVal val="visible"/>
                                      </p:to>
                                    </p:set>
                                    <p:anim calcmode="lin" valueType="num">
                                      <p:cBhvr>
                                        <p:cTn id="13" dur="500" fill="hold"/>
                                        <p:tgtEl>
                                          <p:spTgt spid="63"/>
                                        </p:tgtEl>
                                        <p:attrNameLst>
                                          <p:attrName>ppt_w</p:attrName>
                                        </p:attrNameLst>
                                      </p:cBhvr>
                                      <p:tavLst>
                                        <p:tav tm="0">
                                          <p:val>
                                            <p:fltVal val="0"/>
                                          </p:val>
                                        </p:tav>
                                        <p:tav tm="100000">
                                          <p:val>
                                            <p:strVal val="#ppt_w"/>
                                          </p:val>
                                        </p:tav>
                                      </p:tavLst>
                                    </p:anim>
                                    <p:anim calcmode="lin" valueType="num">
                                      <p:cBhvr>
                                        <p:cTn id="14" dur="500" fill="hold"/>
                                        <p:tgtEl>
                                          <p:spTgt spid="63"/>
                                        </p:tgtEl>
                                        <p:attrNameLst>
                                          <p:attrName>ppt_h</p:attrName>
                                        </p:attrNameLst>
                                      </p:cBhvr>
                                      <p:tavLst>
                                        <p:tav tm="0">
                                          <p:val>
                                            <p:fltVal val="0"/>
                                          </p:val>
                                        </p:tav>
                                        <p:tav tm="100000">
                                          <p:val>
                                            <p:strVal val="#ppt_h"/>
                                          </p:val>
                                        </p:tav>
                                      </p:tavLst>
                                    </p:anim>
                                    <p:animEffect transition="in" filter="fade">
                                      <p:cBhvr>
                                        <p:cTn id="15" dur="500"/>
                                        <p:tgtEl>
                                          <p:spTgt spid="6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53"/>
                                        </p:tgtEl>
                                        <p:attrNameLst>
                                          <p:attrName>style.visibility</p:attrName>
                                        </p:attrNameLst>
                                      </p:cBhvr>
                                      <p:to>
                                        <p:strVal val="visible"/>
                                      </p:to>
                                    </p:set>
                                    <p:animEffect transition="in" filter="wipe(up)">
                                      <p:cBhvr>
                                        <p:cTn id="20" dur="500"/>
                                        <p:tgtEl>
                                          <p:spTgt spid="53"/>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74"/>
                                        </p:tgtEl>
                                        <p:attrNameLst>
                                          <p:attrName>style.visibility</p:attrName>
                                        </p:attrNameLst>
                                      </p:cBhvr>
                                      <p:to>
                                        <p:strVal val="visible"/>
                                      </p:to>
                                    </p:set>
                                    <p:animEffect transition="in" filter="wipe(up)">
                                      <p:cBhvr>
                                        <p:cTn id="23" dur="500"/>
                                        <p:tgtEl>
                                          <p:spTgt spid="74"/>
                                        </p:tgtEl>
                                      </p:cBhvr>
                                    </p:animEffect>
                                  </p:childTnLst>
                                </p:cTn>
                              </p:par>
                              <p:par>
                                <p:cTn id="24" presetID="53" presetClass="entr" presetSubtype="16" fill="hold" nodeType="withEffect">
                                  <p:stCondLst>
                                    <p:cond delay="0"/>
                                  </p:stCondLst>
                                  <p:childTnLst>
                                    <p:set>
                                      <p:cBhvr>
                                        <p:cTn id="25" dur="1" fill="hold">
                                          <p:stCondLst>
                                            <p:cond delay="0"/>
                                          </p:stCondLst>
                                        </p:cTn>
                                        <p:tgtEl>
                                          <p:spTgt spid="82"/>
                                        </p:tgtEl>
                                        <p:attrNameLst>
                                          <p:attrName>style.visibility</p:attrName>
                                        </p:attrNameLst>
                                      </p:cBhvr>
                                      <p:to>
                                        <p:strVal val="visible"/>
                                      </p:to>
                                    </p:set>
                                    <p:anim calcmode="lin" valueType="num">
                                      <p:cBhvr>
                                        <p:cTn id="26" dur="500" fill="hold"/>
                                        <p:tgtEl>
                                          <p:spTgt spid="82"/>
                                        </p:tgtEl>
                                        <p:attrNameLst>
                                          <p:attrName>ppt_w</p:attrName>
                                        </p:attrNameLst>
                                      </p:cBhvr>
                                      <p:tavLst>
                                        <p:tav tm="0">
                                          <p:val>
                                            <p:fltVal val="0"/>
                                          </p:val>
                                        </p:tav>
                                        <p:tav tm="100000">
                                          <p:val>
                                            <p:strVal val="#ppt_w"/>
                                          </p:val>
                                        </p:tav>
                                      </p:tavLst>
                                    </p:anim>
                                    <p:anim calcmode="lin" valueType="num">
                                      <p:cBhvr>
                                        <p:cTn id="27" dur="500" fill="hold"/>
                                        <p:tgtEl>
                                          <p:spTgt spid="82"/>
                                        </p:tgtEl>
                                        <p:attrNameLst>
                                          <p:attrName>ppt_h</p:attrName>
                                        </p:attrNameLst>
                                      </p:cBhvr>
                                      <p:tavLst>
                                        <p:tav tm="0">
                                          <p:val>
                                            <p:fltVal val="0"/>
                                          </p:val>
                                        </p:tav>
                                        <p:tav tm="100000">
                                          <p:val>
                                            <p:strVal val="#ppt_h"/>
                                          </p:val>
                                        </p:tav>
                                      </p:tavLst>
                                    </p:anim>
                                    <p:animEffect transition="in" filter="fade">
                                      <p:cBhvr>
                                        <p:cTn id="28" dur="500"/>
                                        <p:tgtEl>
                                          <p:spTgt spid="8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wipe(up)">
                                      <p:cBhvr>
                                        <p:cTn id="33" dur="500"/>
                                        <p:tgtEl>
                                          <p:spTgt spid="57"/>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75"/>
                                        </p:tgtEl>
                                        <p:attrNameLst>
                                          <p:attrName>style.visibility</p:attrName>
                                        </p:attrNameLst>
                                      </p:cBhvr>
                                      <p:to>
                                        <p:strVal val="visible"/>
                                      </p:to>
                                    </p:set>
                                    <p:animEffect transition="in" filter="wipe(up)">
                                      <p:cBhvr>
                                        <p:cTn id="36" dur="500"/>
                                        <p:tgtEl>
                                          <p:spTgt spid="75"/>
                                        </p:tgtEl>
                                      </p:cBhvr>
                                    </p:animEffect>
                                  </p:childTnLst>
                                </p:cTn>
                              </p:par>
                              <p:par>
                                <p:cTn id="37" presetID="53" presetClass="entr" presetSubtype="16" fill="hold" nodeType="withEffect">
                                  <p:stCondLst>
                                    <p:cond delay="250"/>
                                  </p:stCondLst>
                                  <p:childTnLst>
                                    <p:set>
                                      <p:cBhvr>
                                        <p:cTn id="38" dur="1" fill="hold">
                                          <p:stCondLst>
                                            <p:cond delay="0"/>
                                          </p:stCondLst>
                                        </p:cTn>
                                        <p:tgtEl>
                                          <p:spTgt spid="83"/>
                                        </p:tgtEl>
                                        <p:attrNameLst>
                                          <p:attrName>style.visibility</p:attrName>
                                        </p:attrNameLst>
                                      </p:cBhvr>
                                      <p:to>
                                        <p:strVal val="visible"/>
                                      </p:to>
                                    </p:set>
                                    <p:anim calcmode="lin" valueType="num">
                                      <p:cBhvr>
                                        <p:cTn id="39" dur="500" fill="hold"/>
                                        <p:tgtEl>
                                          <p:spTgt spid="83"/>
                                        </p:tgtEl>
                                        <p:attrNameLst>
                                          <p:attrName>ppt_w</p:attrName>
                                        </p:attrNameLst>
                                      </p:cBhvr>
                                      <p:tavLst>
                                        <p:tav tm="0">
                                          <p:val>
                                            <p:fltVal val="0"/>
                                          </p:val>
                                        </p:tav>
                                        <p:tav tm="100000">
                                          <p:val>
                                            <p:strVal val="#ppt_w"/>
                                          </p:val>
                                        </p:tav>
                                      </p:tavLst>
                                    </p:anim>
                                    <p:anim calcmode="lin" valueType="num">
                                      <p:cBhvr>
                                        <p:cTn id="40" dur="500" fill="hold"/>
                                        <p:tgtEl>
                                          <p:spTgt spid="83"/>
                                        </p:tgtEl>
                                        <p:attrNameLst>
                                          <p:attrName>ppt_h</p:attrName>
                                        </p:attrNameLst>
                                      </p:cBhvr>
                                      <p:tavLst>
                                        <p:tav tm="0">
                                          <p:val>
                                            <p:fltVal val="0"/>
                                          </p:val>
                                        </p:tav>
                                        <p:tav tm="100000">
                                          <p:val>
                                            <p:strVal val="#ppt_h"/>
                                          </p:val>
                                        </p:tav>
                                      </p:tavLst>
                                    </p:anim>
                                    <p:animEffect transition="in" filter="fade">
                                      <p:cBhvr>
                                        <p:cTn id="41"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53" grpId="0" animBg="1"/>
      <p:bldP spid="57" grpId="0" animBg="1"/>
      <p:bldP spid="73" grpId="0" animBg="1"/>
      <p:bldP spid="74" grpId="0" animBg="1"/>
      <p:bldP spid="7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507556" y="61955"/>
            <a:ext cx="11150600" cy="920336"/>
          </a:xfrm>
        </p:spPr>
        <p:txBody>
          <a:bodyPr/>
          <a:lstStyle/>
          <a:p>
            <a:r>
              <a:rPr lang="en-US" dirty="0"/>
              <a:t>Model Coefficients and feature importance</a:t>
            </a:r>
          </a:p>
        </p:txBody>
      </p:sp>
      <p:sp>
        <p:nvSpPr>
          <p:cNvPr id="4" name="Slide Number Placeholder 3"/>
          <p:cNvSpPr>
            <a:spLocks noGrp="1"/>
          </p:cNvSpPr>
          <p:nvPr>
            <p:ph type="sldNum" sz="quarter" idx="12"/>
          </p:nvPr>
        </p:nvSpPr>
        <p:spPr/>
        <p:txBody>
          <a:bodyPr/>
          <a:lstStyle/>
          <a:p>
            <a:r>
              <a:rPr lang="en-US" dirty="0"/>
              <a:t>9</a:t>
            </a:r>
          </a:p>
        </p:txBody>
      </p:sp>
      <p:graphicFrame>
        <p:nvGraphicFramePr>
          <p:cNvPr id="3" name="Table 2">
            <a:extLst>
              <a:ext uri="{FF2B5EF4-FFF2-40B4-BE49-F238E27FC236}">
                <a16:creationId xmlns:a16="http://schemas.microsoft.com/office/drawing/2014/main" id="{AF14BF6B-A473-1A2E-4D7B-3B3E471315B5}"/>
              </a:ext>
            </a:extLst>
          </p:cNvPr>
          <p:cNvGraphicFramePr>
            <a:graphicFrameLocks noGrp="1"/>
          </p:cNvGraphicFramePr>
          <p:nvPr>
            <p:extLst>
              <p:ext uri="{D42A27DB-BD31-4B8C-83A1-F6EECF244321}">
                <p14:modId xmlns:p14="http://schemas.microsoft.com/office/powerpoint/2010/main" val="1366330036"/>
              </p:ext>
            </p:extLst>
          </p:nvPr>
        </p:nvGraphicFramePr>
        <p:xfrm>
          <a:off x="515938" y="1438382"/>
          <a:ext cx="4318785" cy="3565132"/>
        </p:xfrm>
        <a:graphic>
          <a:graphicData uri="http://schemas.openxmlformats.org/drawingml/2006/table">
            <a:tbl>
              <a:tblPr>
                <a:tableStyleId>{5C22544A-7EE6-4342-B048-85BDC9FD1C3A}</a:tableStyleId>
              </a:tblPr>
              <a:tblGrid>
                <a:gridCol w="2282285">
                  <a:extLst>
                    <a:ext uri="{9D8B030D-6E8A-4147-A177-3AD203B41FA5}">
                      <a16:colId xmlns:a16="http://schemas.microsoft.com/office/drawing/2014/main" val="3937713887"/>
                    </a:ext>
                  </a:extLst>
                </a:gridCol>
                <a:gridCol w="2036500">
                  <a:extLst>
                    <a:ext uri="{9D8B030D-6E8A-4147-A177-3AD203B41FA5}">
                      <a16:colId xmlns:a16="http://schemas.microsoft.com/office/drawing/2014/main" val="2050217726"/>
                    </a:ext>
                  </a:extLst>
                </a:gridCol>
              </a:tblGrid>
              <a:tr h="335669">
                <a:tc>
                  <a:txBody>
                    <a:bodyPr/>
                    <a:lstStyle/>
                    <a:p>
                      <a:pPr algn="ctr" fontAlgn="b"/>
                      <a:r>
                        <a:rPr lang="en-IN" sz="2400" b="1" u="none" strike="noStrike">
                          <a:effectLst/>
                        </a:rPr>
                        <a:t>Features</a:t>
                      </a:r>
                      <a:endParaRPr lang="en-IN" sz="2400" b="1" i="0" u="none" strike="noStrike">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tc>
                  <a:txBody>
                    <a:bodyPr/>
                    <a:lstStyle/>
                    <a:p>
                      <a:pPr algn="ctr" fontAlgn="b"/>
                      <a:r>
                        <a:rPr lang="en-IN" sz="2400" b="1" u="none" strike="noStrike" dirty="0">
                          <a:effectLst/>
                        </a:rPr>
                        <a:t>Coefficients</a:t>
                      </a:r>
                      <a:endParaRPr lang="en-IN" sz="2400" b="1" i="0" u="none" strike="noStrike" dirty="0">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extLst>
                  <a:ext uri="{0D108BD9-81ED-4DB2-BD59-A6C34878D82A}">
                    <a16:rowId xmlns:a16="http://schemas.microsoft.com/office/drawing/2014/main" val="2377514422"/>
                  </a:ext>
                </a:extLst>
              </a:tr>
              <a:tr h="335669">
                <a:tc>
                  <a:txBody>
                    <a:bodyPr/>
                    <a:lstStyle/>
                    <a:p>
                      <a:pPr algn="ctr" fontAlgn="ctr"/>
                      <a:r>
                        <a:rPr lang="en-IN" sz="1400" u="none" strike="noStrike">
                          <a:effectLst/>
                        </a:rPr>
                        <a:t>MSACSR</a:t>
                      </a:r>
                      <a:endParaRPr lang="en-IN" sz="1400" b="0" i="0" u="none" strike="noStrike">
                        <a:solidFill>
                          <a:srgbClr val="000000"/>
                        </a:solidFill>
                        <a:effectLst/>
                        <a:latin typeface="Arial" panose="020B0604020202020204" pitchFamily="34" charset="0"/>
                      </a:endParaRPr>
                    </a:p>
                  </a:txBody>
                  <a:tcPr marL="6350" marR="6350" marT="6350" marB="0" anchor="ctr"/>
                </a:tc>
                <a:tc>
                  <a:txBody>
                    <a:bodyPr/>
                    <a:lstStyle/>
                    <a:p>
                      <a:pPr algn="ctr" fontAlgn="ctr"/>
                      <a:r>
                        <a:rPr lang="en-IN" sz="1400" u="none" strike="noStrike">
                          <a:effectLst/>
                        </a:rPr>
                        <a:t>7.661776</a:t>
                      </a:r>
                      <a:endParaRPr lang="en-IN" sz="14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2951545995"/>
                  </a:ext>
                </a:extLst>
              </a:tr>
              <a:tr h="335669">
                <a:tc>
                  <a:txBody>
                    <a:bodyPr/>
                    <a:lstStyle/>
                    <a:p>
                      <a:pPr algn="ctr" fontAlgn="ctr"/>
                      <a:r>
                        <a:rPr lang="en-IN" sz="1400" u="none" strike="noStrike">
                          <a:effectLst/>
                        </a:rPr>
                        <a:t>PERMIT</a:t>
                      </a:r>
                      <a:endParaRPr lang="en-IN" sz="1400" b="0" i="0" u="none" strike="noStrike">
                        <a:solidFill>
                          <a:srgbClr val="000000"/>
                        </a:solidFill>
                        <a:effectLst/>
                        <a:latin typeface="Arial" panose="020B0604020202020204" pitchFamily="34" charset="0"/>
                      </a:endParaRPr>
                    </a:p>
                  </a:txBody>
                  <a:tcPr marL="6350" marR="6350" marT="6350" marB="0" anchor="ctr"/>
                </a:tc>
                <a:tc>
                  <a:txBody>
                    <a:bodyPr/>
                    <a:lstStyle/>
                    <a:p>
                      <a:pPr algn="ctr" fontAlgn="ctr"/>
                      <a:r>
                        <a:rPr lang="en-IN" sz="1400" u="none" strike="noStrike">
                          <a:effectLst/>
                        </a:rPr>
                        <a:t>0.01749</a:t>
                      </a:r>
                      <a:endParaRPr lang="en-IN" sz="14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819086757"/>
                  </a:ext>
                </a:extLst>
              </a:tr>
              <a:tr h="335669">
                <a:tc>
                  <a:txBody>
                    <a:bodyPr/>
                    <a:lstStyle/>
                    <a:p>
                      <a:pPr algn="ctr" fontAlgn="ctr"/>
                      <a:r>
                        <a:rPr lang="en-IN" sz="1400" u="none" strike="noStrike">
                          <a:effectLst/>
                        </a:rPr>
                        <a:t>TLRESCONS</a:t>
                      </a:r>
                      <a:endParaRPr lang="en-IN" sz="1400" b="0" i="0" u="none" strike="noStrike">
                        <a:solidFill>
                          <a:srgbClr val="000000"/>
                        </a:solidFill>
                        <a:effectLst/>
                        <a:latin typeface="Arial" panose="020B0604020202020204" pitchFamily="34" charset="0"/>
                      </a:endParaRPr>
                    </a:p>
                  </a:txBody>
                  <a:tcPr marL="6350" marR="6350" marT="6350" marB="0" anchor="ctr"/>
                </a:tc>
                <a:tc>
                  <a:txBody>
                    <a:bodyPr/>
                    <a:lstStyle/>
                    <a:p>
                      <a:pPr algn="ctr" fontAlgn="ctr"/>
                      <a:r>
                        <a:rPr lang="en-IN" sz="1400" u="none" strike="noStrike">
                          <a:effectLst/>
                        </a:rPr>
                        <a:t>0.000064</a:t>
                      </a:r>
                      <a:endParaRPr lang="en-IN" sz="14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2054766943"/>
                  </a:ext>
                </a:extLst>
              </a:tr>
              <a:tr h="370394">
                <a:tc>
                  <a:txBody>
                    <a:bodyPr/>
                    <a:lstStyle/>
                    <a:p>
                      <a:pPr algn="ctr" fontAlgn="ctr"/>
                      <a:r>
                        <a:rPr lang="en-IN" sz="1400" u="none" strike="noStrike">
                          <a:effectLst/>
                        </a:rPr>
                        <a:t>EVACANTUSQ176N</a:t>
                      </a:r>
                      <a:endParaRPr lang="en-IN" sz="1400" b="0" i="0" u="none" strike="noStrike">
                        <a:solidFill>
                          <a:srgbClr val="000000"/>
                        </a:solidFill>
                        <a:effectLst/>
                        <a:latin typeface="Arial" panose="020B0604020202020204" pitchFamily="34" charset="0"/>
                      </a:endParaRPr>
                    </a:p>
                  </a:txBody>
                  <a:tcPr marL="6350" marR="6350" marT="6350" marB="0" anchor="ctr"/>
                </a:tc>
                <a:tc>
                  <a:txBody>
                    <a:bodyPr/>
                    <a:lstStyle/>
                    <a:p>
                      <a:pPr algn="ctr" fontAlgn="ctr"/>
                      <a:r>
                        <a:rPr lang="en-IN" sz="1400" u="none" strike="noStrike">
                          <a:effectLst/>
                        </a:rPr>
                        <a:t>-0.001034</a:t>
                      </a:r>
                      <a:endParaRPr lang="en-IN" sz="14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1512538921"/>
                  </a:ext>
                </a:extLst>
              </a:tr>
              <a:tr h="370394">
                <a:tc>
                  <a:txBody>
                    <a:bodyPr/>
                    <a:lstStyle/>
                    <a:p>
                      <a:pPr algn="ctr" fontAlgn="ctr"/>
                      <a:r>
                        <a:rPr lang="en-IN" sz="1400" u="none" strike="noStrike">
                          <a:effectLst/>
                        </a:rPr>
                        <a:t>MORTGAGE30US</a:t>
                      </a:r>
                      <a:endParaRPr lang="en-IN" sz="1400" b="0" i="0" u="none" strike="noStrike">
                        <a:solidFill>
                          <a:srgbClr val="000000"/>
                        </a:solidFill>
                        <a:effectLst/>
                        <a:latin typeface="Arial" panose="020B0604020202020204" pitchFamily="34" charset="0"/>
                      </a:endParaRPr>
                    </a:p>
                  </a:txBody>
                  <a:tcPr marL="6350" marR="6350" marT="6350" marB="0" anchor="ctr"/>
                </a:tc>
                <a:tc>
                  <a:txBody>
                    <a:bodyPr/>
                    <a:lstStyle/>
                    <a:p>
                      <a:pPr algn="ctr" fontAlgn="ctr"/>
                      <a:r>
                        <a:rPr lang="en-IN" sz="1400" u="none" strike="noStrike">
                          <a:effectLst/>
                        </a:rPr>
                        <a:t>-13.97641</a:t>
                      </a:r>
                      <a:endParaRPr lang="en-IN" sz="14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142338580"/>
                  </a:ext>
                </a:extLst>
              </a:tr>
              <a:tr h="335669">
                <a:tc>
                  <a:txBody>
                    <a:bodyPr/>
                    <a:lstStyle/>
                    <a:p>
                      <a:pPr algn="ctr" fontAlgn="ctr"/>
                      <a:r>
                        <a:rPr lang="en-IN" sz="1400" u="none" strike="noStrike">
                          <a:effectLst/>
                        </a:rPr>
                        <a:t>UMCSENT</a:t>
                      </a:r>
                      <a:endParaRPr lang="en-IN" sz="1400" b="0" i="0" u="none" strike="noStrike">
                        <a:solidFill>
                          <a:srgbClr val="000000"/>
                        </a:solidFill>
                        <a:effectLst/>
                        <a:latin typeface="Arial" panose="020B0604020202020204" pitchFamily="34" charset="0"/>
                      </a:endParaRPr>
                    </a:p>
                  </a:txBody>
                  <a:tcPr marL="6350" marR="6350" marT="6350" marB="0" anchor="ctr"/>
                </a:tc>
                <a:tc>
                  <a:txBody>
                    <a:bodyPr/>
                    <a:lstStyle/>
                    <a:p>
                      <a:pPr algn="ctr" fontAlgn="ctr"/>
                      <a:r>
                        <a:rPr lang="en-IN" sz="1400" u="none" strike="noStrike">
                          <a:effectLst/>
                        </a:rPr>
                        <a:t>-0.184943</a:t>
                      </a:r>
                      <a:endParaRPr lang="en-IN" sz="14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450154570"/>
                  </a:ext>
                </a:extLst>
              </a:tr>
              <a:tr h="370394">
                <a:tc>
                  <a:txBody>
                    <a:bodyPr/>
                    <a:lstStyle/>
                    <a:p>
                      <a:pPr algn="ctr" fontAlgn="ctr"/>
                      <a:r>
                        <a:rPr lang="en-IN" sz="1400" u="none" strike="noStrike">
                          <a:effectLst/>
                        </a:rPr>
                        <a:t>INTDSRUSM193N</a:t>
                      </a:r>
                      <a:endParaRPr lang="en-IN" sz="1400" b="0" i="0" u="none" strike="noStrike">
                        <a:solidFill>
                          <a:srgbClr val="000000"/>
                        </a:solidFill>
                        <a:effectLst/>
                        <a:latin typeface="Arial" panose="020B0604020202020204" pitchFamily="34" charset="0"/>
                      </a:endParaRPr>
                    </a:p>
                  </a:txBody>
                  <a:tcPr marL="6350" marR="6350" marT="6350" marB="0" anchor="ctr"/>
                </a:tc>
                <a:tc>
                  <a:txBody>
                    <a:bodyPr/>
                    <a:lstStyle/>
                    <a:p>
                      <a:pPr algn="ctr" fontAlgn="ctr"/>
                      <a:r>
                        <a:rPr lang="en-IN" sz="1400" u="none" strike="noStrike">
                          <a:effectLst/>
                        </a:rPr>
                        <a:t>3.740372</a:t>
                      </a:r>
                      <a:endParaRPr lang="en-IN" sz="14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4216419144"/>
                  </a:ext>
                </a:extLst>
              </a:tr>
              <a:tr h="335669">
                <a:tc>
                  <a:txBody>
                    <a:bodyPr/>
                    <a:lstStyle/>
                    <a:p>
                      <a:pPr algn="ctr" fontAlgn="ctr"/>
                      <a:r>
                        <a:rPr lang="en-IN" sz="1400" u="none" strike="noStrike">
                          <a:effectLst/>
                        </a:rPr>
                        <a:t>MSPUS</a:t>
                      </a:r>
                      <a:endParaRPr lang="en-IN" sz="1400" b="0" i="0" u="none" strike="noStrike">
                        <a:solidFill>
                          <a:srgbClr val="000000"/>
                        </a:solidFill>
                        <a:effectLst/>
                        <a:latin typeface="Arial" panose="020B0604020202020204" pitchFamily="34" charset="0"/>
                      </a:endParaRPr>
                    </a:p>
                  </a:txBody>
                  <a:tcPr marL="6350" marR="6350" marT="6350" marB="0" anchor="ctr"/>
                </a:tc>
                <a:tc>
                  <a:txBody>
                    <a:bodyPr/>
                    <a:lstStyle/>
                    <a:p>
                      <a:pPr algn="ctr" fontAlgn="ctr"/>
                      <a:r>
                        <a:rPr lang="en-IN" sz="1400" u="none" strike="noStrike">
                          <a:effectLst/>
                        </a:rPr>
                        <a:t>0.000443</a:t>
                      </a:r>
                      <a:endParaRPr lang="en-IN" sz="14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1185675838"/>
                  </a:ext>
                </a:extLst>
              </a:tr>
              <a:tr h="403495">
                <a:tc>
                  <a:txBody>
                    <a:bodyPr/>
                    <a:lstStyle/>
                    <a:p>
                      <a:pPr algn="ctr" fontAlgn="ctr"/>
                      <a:r>
                        <a:rPr lang="en-IN" sz="1400" u="none" strike="noStrike">
                          <a:effectLst/>
                        </a:rPr>
                        <a:t>GDP</a:t>
                      </a:r>
                      <a:endParaRPr lang="en-IN" sz="1400" b="0" i="0" u="none" strike="noStrike">
                        <a:solidFill>
                          <a:srgbClr val="000000"/>
                        </a:solidFill>
                        <a:effectLst/>
                        <a:latin typeface="Arial" panose="020B0604020202020204" pitchFamily="34" charset="0"/>
                      </a:endParaRPr>
                    </a:p>
                  </a:txBody>
                  <a:tcPr marL="6350" marR="6350" marT="6350" marB="0" anchor="ctr"/>
                </a:tc>
                <a:tc>
                  <a:txBody>
                    <a:bodyPr/>
                    <a:lstStyle/>
                    <a:p>
                      <a:pPr algn="ctr" fontAlgn="ctr"/>
                      <a:r>
                        <a:rPr lang="en-IN" sz="1400" u="none" strike="noStrike" dirty="0">
                          <a:effectLst/>
                        </a:rPr>
                        <a:t>-0.002843</a:t>
                      </a:r>
                      <a:endParaRPr lang="en-IN" sz="1400" b="0" i="0" u="none" strike="noStrike" dirty="0">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4056423082"/>
                  </a:ext>
                </a:extLst>
              </a:tr>
            </a:tbl>
          </a:graphicData>
        </a:graphic>
      </p:graphicFrame>
      <p:pic>
        <p:nvPicPr>
          <p:cNvPr id="8" name="Picture 7">
            <a:extLst>
              <a:ext uri="{FF2B5EF4-FFF2-40B4-BE49-F238E27FC236}">
                <a16:creationId xmlns:a16="http://schemas.microsoft.com/office/drawing/2014/main" id="{58F8BB5D-0F3C-A3D1-36C2-48532D2E15AE}"/>
              </a:ext>
            </a:extLst>
          </p:cNvPr>
          <p:cNvPicPr>
            <a:picLocks noChangeAspect="1"/>
          </p:cNvPicPr>
          <p:nvPr/>
        </p:nvPicPr>
        <p:blipFill>
          <a:blip r:embed="rId3"/>
          <a:stretch>
            <a:fillRect/>
          </a:stretch>
        </p:blipFill>
        <p:spPr>
          <a:xfrm>
            <a:off x="5088163" y="1438381"/>
            <a:ext cx="6100395" cy="3565131"/>
          </a:xfrm>
          <a:prstGeom prst="rect">
            <a:avLst/>
          </a:prstGeom>
          <a:ln>
            <a:solidFill>
              <a:schemeClr val="accent1"/>
            </a:solidFill>
          </a:ln>
        </p:spPr>
      </p:pic>
      <p:sp>
        <p:nvSpPr>
          <p:cNvPr id="9" name="TextBox 8">
            <a:extLst>
              <a:ext uri="{FF2B5EF4-FFF2-40B4-BE49-F238E27FC236}">
                <a16:creationId xmlns:a16="http://schemas.microsoft.com/office/drawing/2014/main" id="{DE1989D5-3D55-DAAC-58E8-9705FF382D2D}"/>
              </a:ext>
            </a:extLst>
          </p:cNvPr>
          <p:cNvSpPr txBox="1"/>
          <p:nvPr/>
        </p:nvSpPr>
        <p:spPr>
          <a:xfrm>
            <a:off x="507556" y="5129049"/>
            <a:ext cx="10681002" cy="1754326"/>
          </a:xfrm>
          <a:prstGeom prst="rect">
            <a:avLst/>
          </a:prstGeom>
          <a:noFill/>
        </p:spPr>
        <p:txBody>
          <a:bodyPr wrap="square" rtlCol="0">
            <a:spAutoFit/>
          </a:bodyPr>
          <a:lstStyle/>
          <a:p>
            <a:r>
              <a:rPr lang="en-US" dirty="0"/>
              <a:t>These coefficients provide insights into the direction and magnitude of the relationships between the features and the target variable. They can help understand which features have the most significant impact on the predicted home price index.</a:t>
            </a:r>
          </a:p>
          <a:p>
            <a:r>
              <a:rPr lang="en-US" dirty="0"/>
              <a:t>The coefficients provided insights into the importance of each feature and their impact on the predicted home price index.</a:t>
            </a:r>
            <a:endParaRPr lang="en-US" b="1" dirty="0"/>
          </a:p>
          <a:p>
            <a:endParaRPr lang="en-GB" b="1" dirty="0"/>
          </a:p>
        </p:txBody>
      </p:sp>
    </p:spTree>
    <p:extLst>
      <p:ext uri="{BB962C8B-B14F-4D97-AF65-F5344CB8AC3E}">
        <p14:creationId xmlns:p14="http://schemas.microsoft.com/office/powerpoint/2010/main" val="688656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74" name="Straight Connector 73">
            <a:extLst>
              <a:ext uri="{FF2B5EF4-FFF2-40B4-BE49-F238E27FC236}">
                <a16:creationId xmlns:a16="http://schemas.microsoft.com/office/drawing/2014/main" id="{64A13A52-DF7F-4853-BBB7-05F2059591BF}"/>
              </a:ext>
            </a:extLst>
          </p:cNvPr>
          <p:cNvCxnSpPr>
            <a:cxnSpLocks/>
          </p:cNvCxnSpPr>
          <p:nvPr/>
        </p:nvCxnSpPr>
        <p:spPr>
          <a:xfrm flipH="1" flipV="1">
            <a:off x="4458350" y="-4542"/>
            <a:ext cx="10644" cy="1207923"/>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F7EF4AC-D6D2-4902-8059-1092295B9C27}"/>
              </a:ext>
            </a:extLst>
          </p:cNvPr>
          <p:cNvCxnSpPr>
            <a:cxnSpLocks/>
          </p:cNvCxnSpPr>
          <p:nvPr/>
        </p:nvCxnSpPr>
        <p:spPr>
          <a:xfrm flipH="1" flipV="1">
            <a:off x="7328437" y="-4542"/>
            <a:ext cx="10644" cy="1207923"/>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819BAE8-120A-47FB-85BC-08298758A89D}"/>
              </a:ext>
            </a:extLst>
          </p:cNvPr>
          <p:cNvSpPr txBox="1"/>
          <p:nvPr/>
        </p:nvSpPr>
        <p:spPr>
          <a:xfrm>
            <a:off x="3367626" y="79571"/>
            <a:ext cx="5602041" cy="707886"/>
          </a:xfrm>
          <a:prstGeom prst="rect">
            <a:avLst/>
          </a:prstGeom>
          <a:noFill/>
        </p:spPr>
        <p:txBody>
          <a:bodyPr wrap="square" rtlCol="0">
            <a:spAutoFit/>
          </a:bodyPr>
          <a:lstStyle/>
          <a:p>
            <a:r>
              <a:rPr lang="en-GB" sz="4000" b="1" dirty="0"/>
              <a:t>Insights on Supply factors</a:t>
            </a:r>
          </a:p>
        </p:txBody>
      </p:sp>
      <p:sp>
        <p:nvSpPr>
          <p:cNvPr id="5" name="Oval 4">
            <a:extLst>
              <a:ext uri="{FF2B5EF4-FFF2-40B4-BE49-F238E27FC236}">
                <a16:creationId xmlns:a16="http://schemas.microsoft.com/office/drawing/2014/main" id="{91762EBE-46C2-4A3A-B50B-FD9AAB6D367B}"/>
              </a:ext>
            </a:extLst>
          </p:cNvPr>
          <p:cNvSpPr/>
          <p:nvPr/>
        </p:nvSpPr>
        <p:spPr>
          <a:xfrm>
            <a:off x="872255" y="2358168"/>
            <a:ext cx="1487428" cy="55221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23CAF29B-4759-4A05-9662-C102D76C68D0}"/>
              </a:ext>
            </a:extLst>
          </p:cNvPr>
          <p:cNvSpPr/>
          <p:nvPr/>
        </p:nvSpPr>
        <p:spPr>
          <a:xfrm>
            <a:off x="1103330" y="2193773"/>
            <a:ext cx="1006487" cy="1073861"/>
          </a:xfrm>
          <a:prstGeom prst="ellipse">
            <a:avLst/>
          </a:prstGeom>
          <a:solidFill>
            <a:schemeClr val="bg1"/>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ight Triangle 1">
            <a:extLst>
              <a:ext uri="{FF2B5EF4-FFF2-40B4-BE49-F238E27FC236}">
                <a16:creationId xmlns:a16="http://schemas.microsoft.com/office/drawing/2014/main" id="{FE4E972B-7B29-4324-A813-2330D9EE84EF}"/>
              </a:ext>
            </a:extLst>
          </p:cNvPr>
          <p:cNvSpPr/>
          <p:nvPr/>
        </p:nvSpPr>
        <p:spPr>
          <a:xfrm>
            <a:off x="1535455" y="914430"/>
            <a:ext cx="850613" cy="1739547"/>
          </a:xfrm>
          <a:custGeom>
            <a:avLst/>
            <a:gdLst>
              <a:gd name="connsiteX0" fmla="*/ 0 w 1395663"/>
              <a:gd name="connsiteY0" fmla="*/ 2823411 h 2823411"/>
              <a:gd name="connsiteX1" fmla="*/ 0 w 1395663"/>
              <a:gd name="connsiteY1" fmla="*/ 0 h 2823411"/>
              <a:gd name="connsiteX2" fmla="*/ 1395663 w 1395663"/>
              <a:gd name="connsiteY2" fmla="*/ 2823411 h 2823411"/>
              <a:gd name="connsiteX3" fmla="*/ 0 w 1395663"/>
              <a:gd name="connsiteY3" fmla="*/ 2823411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262 w 1399933"/>
              <a:gd name="connsiteY0" fmla="*/ 2758240 h 2823411"/>
              <a:gd name="connsiteX1" fmla="*/ 4270 w 1399933"/>
              <a:gd name="connsiteY1" fmla="*/ 0 h 2823411"/>
              <a:gd name="connsiteX2" fmla="*/ 1399933 w 1399933"/>
              <a:gd name="connsiteY2" fmla="*/ 2823411 h 2823411"/>
              <a:gd name="connsiteX3" fmla="*/ 1262 w 1399933"/>
              <a:gd name="connsiteY3" fmla="*/ 2758240 h 2823411"/>
            </a:gdLst>
            <a:ahLst/>
            <a:cxnLst>
              <a:cxn ang="0">
                <a:pos x="connsiteX0" y="connsiteY0"/>
              </a:cxn>
              <a:cxn ang="0">
                <a:pos x="connsiteX1" y="connsiteY1"/>
              </a:cxn>
              <a:cxn ang="0">
                <a:pos x="connsiteX2" y="connsiteY2"/>
              </a:cxn>
              <a:cxn ang="0">
                <a:pos x="connsiteX3" y="connsiteY3"/>
              </a:cxn>
            </a:cxnLst>
            <a:rect l="l" t="t" r="r" b="b"/>
            <a:pathLst>
              <a:path w="1399933" h="2823411">
                <a:moveTo>
                  <a:pt x="1262" y="2758240"/>
                </a:moveTo>
                <a:cubicBezTo>
                  <a:pt x="-4085" y="1870577"/>
                  <a:pt x="9617" y="887663"/>
                  <a:pt x="4270" y="0"/>
                </a:cubicBezTo>
                <a:lnTo>
                  <a:pt x="1399933" y="2823411"/>
                </a:lnTo>
                <a:cubicBezTo>
                  <a:pt x="940059" y="2769937"/>
                  <a:pt x="541346" y="2635251"/>
                  <a:pt x="1262" y="2758240"/>
                </a:cubicBezTo>
                <a:close/>
              </a:path>
            </a:pathLst>
          </a:custGeom>
          <a:solidFill>
            <a:srgbClr val="00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ight Triangle 1">
            <a:extLst>
              <a:ext uri="{FF2B5EF4-FFF2-40B4-BE49-F238E27FC236}">
                <a16:creationId xmlns:a16="http://schemas.microsoft.com/office/drawing/2014/main" id="{C297D163-48BD-42A4-A032-AF40F48D9DD1}"/>
              </a:ext>
            </a:extLst>
          </p:cNvPr>
          <p:cNvSpPr/>
          <p:nvPr/>
        </p:nvSpPr>
        <p:spPr>
          <a:xfrm>
            <a:off x="1480365" y="1034494"/>
            <a:ext cx="537154" cy="1386773"/>
          </a:xfrm>
          <a:custGeom>
            <a:avLst/>
            <a:gdLst>
              <a:gd name="connsiteX0" fmla="*/ 0 w 1395663"/>
              <a:gd name="connsiteY0" fmla="*/ 2823411 h 2823411"/>
              <a:gd name="connsiteX1" fmla="*/ 0 w 1395663"/>
              <a:gd name="connsiteY1" fmla="*/ 0 h 2823411"/>
              <a:gd name="connsiteX2" fmla="*/ 1395663 w 1395663"/>
              <a:gd name="connsiteY2" fmla="*/ 2823411 h 2823411"/>
              <a:gd name="connsiteX3" fmla="*/ 0 w 1395663"/>
              <a:gd name="connsiteY3" fmla="*/ 2823411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262 w 1399933"/>
              <a:gd name="connsiteY0" fmla="*/ 2758240 h 2823411"/>
              <a:gd name="connsiteX1" fmla="*/ 4270 w 1399933"/>
              <a:gd name="connsiteY1" fmla="*/ 0 h 2823411"/>
              <a:gd name="connsiteX2" fmla="*/ 1399933 w 1399933"/>
              <a:gd name="connsiteY2" fmla="*/ 2823411 h 2823411"/>
              <a:gd name="connsiteX3" fmla="*/ 1262 w 1399933"/>
              <a:gd name="connsiteY3" fmla="*/ 2758240 h 2823411"/>
              <a:gd name="connsiteX0" fmla="*/ 501893 w 1900564"/>
              <a:gd name="connsiteY0" fmla="*/ 3010179 h 3075350"/>
              <a:gd name="connsiteX1" fmla="*/ 0 w 1900564"/>
              <a:gd name="connsiteY1" fmla="*/ 0 h 3075350"/>
              <a:gd name="connsiteX2" fmla="*/ 1900564 w 1900564"/>
              <a:gd name="connsiteY2" fmla="*/ 3075350 h 3075350"/>
              <a:gd name="connsiteX3" fmla="*/ 501893 w 1900564"/>
              <a:gd name="connsiteY3" fmla="*/ 3010179 h 3075350"/>
              <a:gd name="connsiteX0" fmla="*/ 616643 w 2015314"/>
              <a:gd name="connsiteY0" fmla="*/ 3073164 h 3138335"/>
              <a:gd name="connsiteX1" fmla="*/ 0 w 2015314"/>
              <a:gd name="connsiteY1" fmla="*/ 0 h 3138335"/>
              <a:gd name="connsiteX2" fmla="*/ 2015314 w 2015314"/>
              <a:gd name="connsiteY2" fmla="*/ 3138335 h 3138335"/>
              <a:gd name="connsiteX3" fmla="*/ 616643 w 2015314"/>
              <a:gd name="connsiteY3" fmla="*/ 3073164 h 3138335"/>
              <a:gd name="connsiteX0" fmla="*/ 570743 w 1969414"/>
              <a:gd name="connsiteY0" fmla="*/ 3592787 h 3657958"/>
              <a:gd name="connsiteX1" fmla="*/ 0 w 1969414"/>
              <a:gd name="connsiteY1" fmla="*/ 0 h 3657958"/>
              <a:gd name="connsiteX2" fmla="*/ 1969414 w 1969414"/>
              <a:gd name="connsiteY2" fmla="*/ 3657958 h 3657958"/>
              <a:gd name="connsiteX3" fmla="*/ 570743 w 1969414"/>
              <a:gd name="connsiteY3" fmla="*/ 3592787 h 3657958"/>
              <a:gd name="connsiteX0" fmla="*/ 731393 w 2130064"/>
              <a:gd name="connsiteY0" fmla="*/ 3655772 h 3720943"/>
              <a:gd name="connsiteX1" fmla="*/ 0 w 2130064"/>
              <a:gd name="connsiteY1" fmla="*/ 0 h 3720943"/>
              <a:gd name="connsiteX2" fmla="*/ 2130064 w 2130064"/>
              <a:gd name="connsiteY2" fmla="*/ 3720943 h 3720943"/>
              <a:gd name="connsiteX3" fmla="*/ 731393 w 2130064"/>
              <a:gd name="connsiteY3" fmla="*/ 3655772 h 3720943"/>
            </a:gdLst>
            <a:ahLst/>
            <a:cxnLst>
              <a:cxn ang="0">
                <a:pos x="connsiteX0" y="connsiteY0"/>
              </a:cxn>
              <a:cxn ang="0">
                <a:pos x="connsiteX1" y="connsiteY1"/>
              </a:cxn>
              <a:cxn ang="0">
                <a:pos x="connsiteX2" y="connsiteY2"/>
              </a:cxn>
              <a:cxn ang="0">
                <a:pos x="connsiteX3" y="connsiteY3"/>
              </a:cxn>
            </a:cxnLst>
            <a:rect l="l" t="t" r="r" b="b"/>
            <a:pathLst>
              <a:path w="2130064" h="3720943">
                <a:moveTo>
                  <a:pt x="731393" y="3655772"/>
                </a:moveTo>
                <a:cubicBezTo>
                  <a:pt x="726046" y="2768109"/>
                  <a:pt x="5347" y="887663"/>
                  <a:pt x="0" y="0"/>
                </a:cubicBezTo>
                <a:lnTo>
                  <a:pt x="2130064" y="3720943"/>
                </a:lnTo>
                <a:cubicBezTo>
                  <a:pt x="1670190" y="3667469"/>
                  <a:pt x="1271477" y="3532783"/>
                  <a:pt x="731393" y="3655772"/>
                </a:cubicBezTo>
                <a:close/>
              </a:path>
            </a:pathLst>
          </a:custGeom>
          <a:solidFill>
            <a:schemeClr val="tx1">
              <a:alpha val="50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ight Triangle 1">
            <a:extLst>
              <a:ext uri="{FF2B5EF4-FFF2-40B4-BE49-F238E27FC236}">
                <a16:creationId xmlns:a16="http://schemas.microsoft.com/office/drawing/2014/main" id="{6BC4040C-19A7-4BE9-B743-31E8184B23BA}"/>
              </a:ext>
            </a:extLst>
          </p:cNvPr>
          <p:cNvSpPr/>
          <p:nvPr/>
        </p:nvSpPr>
        <p:spPr>
          <a:xfrm flipH="1">
            <a:off x="858468" y="914430"/>
            <a:ext cx="907720" cy="1733679"/>
          </a:xfrm>
          <a:custGeom>
            <a:avLst/>
            <a:gdLst>
              <a:gd name="connsiteX0" fmla="*/ 0 w 1395663"/>
              <a:gd name="connsiteY0" fmla="*/ 2823411 h 2823411"/>
              <a:gd name="connsiteX1" fmla="*/ 0 w 1395663"/>
              <a:gd name="connsiteY1" fmla="*/ 0 h 2823411"/>
              <a:gd name="connsiteX2" fmla="*/ 1395663 w 1395663"/>
              <a:gd name="connsiteY2" fmla="*/ 2823411 h 2823411"/>
              <a:gd name="connsiteX3" fmla="*/ 0 w 1395663"/>
              <a:gd name="connsiteY3" fmla="*/ 2823411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262 w 1399933"/>
              <a:gd name="connsiteY0" fmla="*/ 2758240 h 2823411"/>
              <a:gd name="connsiteX1" fmla="*/ 4270 w 1399933"/>
              <a:gd name="connsiteY1" fmla="*/ 0 h 2823411"/>
              <a:gd name="connsiteX2" fmla="*/ 1399933 w 1399933"/>
              <a:gd name="connsiteY2" fmla="*/ 2823411 h 2823411"/>
              <a:gd name="connsiteX3" fmla="*/ 1262 w 1399933"/>
              <a:gd name="connsiteY3" fmla="*/ 2758240 h 2823411"/>
              <a:gd name="connsiteX0" fmla="*/ 103 w 1589274"/>
              <a:gd name="connsiteY0" fmla="*/ 2348665 h 2823411"/>
              <a:gd name="connsiteX1" fmla="*/ 193611 w 1589274"/>
              <a:gd name="connsiteY1" fmla="*/ 0 h 2823411"/>
              <a:gd name="connsiteX2" fmla="*/ 1589274 w 1589274"/>
              <a:gd name="connsiteY2" fmla="*/ 2823411 h 2823411"/>
              <a:gd name="connsiteX3" fmla="*/ 103 w 1589274"/>
              <a:gd name="connsiteY3" fmla="*/ 2348665 h 2823411"/>
              <a:gd name="connsiteX0" fmla="*/ 103 w 1332099"/>
              <a:gd name="connsiteY0" fmla="*/ 2348665 h 2813886"/>
              <a:gd name="connsiteX1" fmla="*/ 193611 w 1332099"/>
              <a:gd name="connsiteY1" fmla="*/ 0 h 2813886"/>
              <a:gd name="connsiteX2" fmla="*/ 1332099 w 1332099"/>
              <a:gd name="connsiteY2" fmla="*/ 2813886 h 2813886"/>
              <a:gd name="connsiteX3" fmla="*/ 103 w 1332099"/>
              <a:gd name="connsiteY3" fmla="*/ 2348665 h 2813886"/>
              <a:gd name="connsiteX0" fmla="*/ 58 w 1493979"/>
              <a:gd name="connsiteY0" fmla="*/ 2358190 h 2813886"/>
              <a:gd name="connsiteX1" fmla="*/ 355491 w 1493979"/>
              <a:gd name="connsiteY1" fmla="*/ 0 h 2813886"/>
              <a:gd name="connsiteX2" fmla="*/ 1493979 w 1493979"/>
              <a:gd name="connsiteY2" fmla="*/ 2813886 h 2813886"/>
              <a:gd name="connsiteX3" fmla="*/ 58 w 1493979"/>
              <a:gd name="connsiteY3" fmla="*/ 2358190 h 2813886"/>
              <a:gd name="connsiteX0" fmla="*/ 0 w 1493921"/>
              <a:gd name="connsiteY0" fmla="*/ 2358190 h 2813886"/>
              <a:gd name="connsiteX1" fmla="*/ 355433 w 1493921"/>
              <a:gd name="connsiteY1" fmla="*/ 0 h 2813886"/>
              <a:gd name="connsiteX2" fmla="*/ 1493921 w 1493921"/>
              <a:gd name="connsiteY2" fmla="*/ 2813886 h 2813886"/>
              <a:gd name="connsiteX3" fmla="*/ 0 w 1493921"/>
              <a:gd name="connsiteY3" fmla="*/ 2358190 h 2813886"/>
              <a:gd name="connsiteX0" fmla="*/ 0 w 1493921"/>
              <a:gd name="connsiteY0" fmla="*/ 2358190 h 2813886"/>
              <a:gd name="connsiteX1" fmla="*/ 355433 w 1493921"/>
              <a:gd name="connsiteY1" fmla="*/ 0 h 2813886"/>
              <a:gd name="connsiteX2" fmla="*/ 1493921 w 1493921"/>
              <a:gd name="connsiteY2" fmla="*/ 2813886 h 2813886"/>
              <a:gd name="connsiteX3" fmla="*/ 0 w 1493921"/>
              <a:gd name="connsiteY3" fmla="*/ 2358190 h 2813886"/>
            </a:gdLst>
            <a:ahLst/>
            <a:cxnLst>
              <a:cxn ang="0">
                <a:pos x="connsiteX0" y="connsiteY0"/>
              </a:cxn>
              <a:cxn ang="0">
                <a:pos x="connsiteX1" y="connsiteY1"/>
              </a:cxn>
              <a:cxn ang="0">
                <a:pos x="connsiteX2" y="connsiteY2"/>
              </a:cxn>
              <a:cxn ang="0">
                <a:pos x="connsiteX3" y="connsiteY3"/>
              </a:cxn>
            </a:cxnLst>
            <a:rect l="l" t="t" r="r" b="b"/>
            <a:pathLst>
              <a:path w="1493921" h="2813886">
                <a:moveTo>
                  <a:pt x="0" y="2358190"/>
                </a:moveTo>
                <a:cubicBezTo>
                  <a:pt x="175628" y="1508627"/>
                  <a:pt x="360780" y="887663"/>
                  <a:pt x="355433" y="0"/>
                </a:cubicBezTo>
                <a:lnTo>
                  <a:pt x="1493921" y="2813886"/>
                </a:lnTo>
                <a:cubicBezTo>
                  <a:pt x="1034047" y="2760412"/>
                  <a:pt x="540084" y="2235201"/>
                  <a:pt x="0" y="2358190"/>
                </a:cubicBezTo>
                <a:close/>
              </a:path>
            </a:pathLst>
          </a:custGeom>
          <a:solidFill>
            <a:srgbClr val="00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Freeform: Shape 63">
            <a:extLst>
              <a:ext uri="{FF2B5EF4-FFF2-40B4-BE49-F238E27FC236}">
                <a16:creationId xmlns:a16="http://schemas.microsoft.com/office/drawing/2014/main" id="{69F27CFC-BDAC-4491-AA86-354183704A03}"/>
              </a:ext>
            </a:extLst>
          </p:cNvPr>
          <p:cNvSpPr/>
          <p:nvPr/>
        </p:nvSpPr>
        <p:spPr>
          <a:xfrm rot="1932064">
            <a:off x="1019166" y="916295"/>
            <a:ext cx="530905" cy="1840802"/>
          </a:xfrm>
          <a:custGeom>
            <a:avLst/>
            <a:gdLst>
              <a:gd name="connsiteX0" fmla="*/ 0 w 873760"/>
              <a:gd name="connsiteY0" fmla="*/ 0 h 2987755"/>
              <a:gd name="connsiteX1" fmla="*/ 728898 w 873760"/>
              <a:gd name="connsiteY1" fmla="*/ 951281 h 2987755"/>
              <a:gd name="connsiteX2" fmla="*/ 873760 w 873760"/>
              <a:gd name="connsiteY2" fmla="*/ 1105296 h 2987755"/>
              <a:gd name="connsiteX3" fmla="*/ 838167 w 873760"/>
              <a:gd name="connsiteY3" fmla="*/ 1171395 h 2987755"/>
              <a:gd name="connsiteX4" fmla="*/ 712728 w 873760"/>
              <a:gd name="connsiteY4" fmla="*/ 1853006 h 2987755"/>
              <a:gd name="connsiteX5" fmla="*/ 838166 w 873760"/>
              <a:gd name="connsiteY5" fmla="*/ 2534617 h 2987755"/>
              <a:gd name="connsiteX6" fmla="*/ 857717 w 873760"/>
              <a:gd name="connsiteY6" fmla="*/ 2570924 h 2987755"/>
              <a:gd name="connsiteX7" fmla="*/ 774368 w 873760"/>
              <a:gd name="connsiteY7" fmla="*/ 2706477 h 2987755"/>
              <a:gd name="connsiteX8" fmla="*/ 536128 w 873760"/>
              <a:gd name="connsiteY8" fmla="*/ 2987755 h 2987755"/>
              <a:gd name="connsiteX9" fmla="*/ 0 w 873760"/>
              <a:gd name="connsiteY9" fmla="*/ 0 h 298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73760" h="2987755">
                <a:moveTo>
                  <a:pt x="0" y="0"/>
                </a:moveTo>
                <a:cubicBezTo>
                  <a:pt x="234252" y="376988"/>
                  <a:pt x="473273" y="672177"/>
                  <a:pt x="728898" y="951281"/>
                </a:cubicBezTo>
                <a:lnTo>
                  <a:pt x="873760" y="1105296"/>
                </a:lnTo>
                <a:lnTo>
                  <a:pt x="838167" y="1171395"/>
                </a:lnTo>
                <a:cubicBezTo>
                  <a:pt x="760664" y="1345835"/>
                  <a:pt x="712728" y="1586820"/>
                  <a:pt x="712728" y="1853006"/>
                </a:cubicBezTo>
                <a:cubicBezTo>
                  <a:pt x="712728" y="2119192"/>
                  <a:pt x="760664" y="2360178"/>
                  <a:pt x="838166" y="2534617"/>
                </a:cubicBezTo>
                <a:lnTo>
                  <a:pt x="857717" y="2570924"/>
                </a:lnTo>
                <a:lnTo>
                  <a:pt x="774368" y="2706477"/>
                </a:lnTo>
                <a:cubicBezTo>
                  <a:pt x="702541" y="2816515"/>
                  <a:pt x="626289" y="2915177"/>
                  <a:pt x="536128" y="2987755"/>
                </a:cubicBezTo>
                <a:lnTo>
                  <a:pt x="0" y="0"/>
                </a:lnTo>
                <a:close/>
              </a:path>
            </a:pathLst>
          </a:custGeom>
          <a:solidFill>
            <a:schemeClr val="bg1">
              <a:lumMod val="8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66" name="Oval 65">
            <a:extLst>
              <a:ext uri="{FF2B5EF4-FFF2-40B4-BE49-F238E27FC236}">
                <a16:creationId xmlns:a16="http://schemas.microsoft.com/office/drawing/2014/main" id="{893950F6-59AE-495D-9026-D762397206F7}"/>
              </a:ext>
            </a:extLst>
          </p:cNvPr>
          <p:cNvSpPr/>
          <p:nvPr/>
        </p:nvSpPr>
        <p:spPr>
          <a:xfrm>
            <a:off x="-103412" y="5399430"/>
            <a:ext cx="3233517" cy="1024486"/>
          </a:xfrm>
          <a:prstGeom prst="ellipse">
            <a:avLst/>
          </a:prstGeom>
          <a:solidFill>
            <a:schemeClr val="bg1"/>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 name="Straight Connector 15">
            <a:extLst>
              <a:ext uri="{FF2B5EF4-FFF2-40B4-BE49-F238E27FC236}">
                <a16:creationId xmlns:a16="http://schemas.microsoft.com/office/drawing/2014/main" id="{C7EBFB8D-8E83-4927-8F21-65F0F0311694}"/>
              </a:ext>
            </a:extLst>
          </p:cNvPr>
          <p:cNvCxnSpPr>
            <a:cxnSpLocks/>
          </p:cNvCxnSpPr>
          <p:nvPr/>
        </p:nvCxnSpPr>
        <p:spPr>
          <a:xfrm flipH="1" flipV="1">
            <a:off x="1537609" y="-33235"/>
            <a:ext cx="10644" cy="1207923"/>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2409AFE6-B7DF-4221-AAA5-F18FC564683F}"/>
              </a:ext>
            </a:extLst>
          </p:cNvPr>
          <p:cNvSpPr/>
          <p:nvPr/>
        </p:nvSpPr>
        <p:spPr>
          <a:xfrm>
            <a:off x="3793119" y="2385834"/>
            <a:ext cx="1487428" cy="55221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Right Triangle 1">
            <a:extLst>
              <a:ext uri="{FF2B5EF4-FFF2-40B4-BE49-F238E27FC236}">
                <a16:creationId xmlns:a16="http://schemas.microsoft.com/office/drawing/2014/main" id="{08241394-CDAA-4386-A655-2D3E33632ABD}"/>
              </a:ext>
            </a:extLst>
          </p:cNvPr>
          <p:cNvSpPr/>
          <p:nvPr/>
        </p:nvSpPr>
        <p:spPr>
          <a:xfrm>
            <a:off x="4456319" y="942096"/>
            <a:ext cx="850613" cy="1739547"/>
          </a:xfrm>
          <a:custGeom>
            <a:avLst/>
            <a:gdLst>
              <a:gd name="connsiteX0" fmla="*/ 0 w 1395663"/>
              <a:gd name="connsiteY0" fmla="*/ 2823411 h 2823411"/>
              <a:gd name="connsiteX1" fmla="*/ 0 w 1395663"/>
              <a:gd name="connsiteY1" fmla="*/ 0 h 2823411"/>
              <a:gd name="connsiteX2" fmla="*/ 1395663 w 1395663"/>
              <a:gd name="connsiteY2" fmla="*/ 2823411 h 2823411"/>
              <a:gd name="connsiteX3" fmla="*/ 0 w 1395663"/>
              <a:gd name="connsiteY3" fmla="*/ 2823411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262 w 1399933"/>
              <a:gd name="connsiteY0" fmla="*/ 2758240 h 2823411"/>
              <a:gd name="connsiteX1" fmla="*/ 4270 w 1399933"/>
              <a:gd name="connsiteY1" fmla="*/ 0 h 2823411"/>
              <a:gd name="connsiteX2" fmla="*/ 1399933 w 1399933"/>
              <a:gd name="connsiteY2" fmla="*/ 2823411 h 2823411"/>
              <a:gd name="connsiteX3" fmla="*/ 1262 w 1399933"/>
              <a:gd name="connsiteY3" fmla="*/ 2758240 h 2823411"/>
            </a:gdLst>
            <a:ahLst/>
            <a:cxnLst>
              <a:cxn ang="0">
                <a:pos x="connsiteX0" y="connsiteY0"/>
              </a:cxn>
              <a:cxn ang="0">
                <a:pos x="connsiteX1" y="connsiteY1"/>
              </a:cxn>
              <a:cxn ang="0">
                <a:pos x="connsiteX2" y="connsiteY2"/>
              </a:cxn>
              <a:cxn ang="0">
                <a:pos x="connsiteX3" y="connsiteY3"/>
              </a:cxn>
            </a:cxnLst>
            <a:rect l="l" t="t" r="r" b="b"/>
            <a:pathLst>
              <a:path w="1399933" h="2823411">
                <a:moveTo>
                  <a:pt x="1262" y="2758240"/>
                </a:moveTo>
                <a:cubicBezTo>
                  <a:pt x="-4085" y="1870577"/>
                  <a:pt x="9617" y="887663"/>
                  <a:pt x="4270" y="0"/>
                </a:cubicBezTo>
                <a:lnTo>
                  <a:pt x="1399933" y="2823411"/>
                </a:lnTo>
                <a:cubicBezTo>
                  <a:pt x="940059" y="2769937"/>
                  <a:pt x="541346" y="2635251"/>
                  <a:pt x="1262" y="2758240"/>
                </a:cubicBezTo>
                <a:close/>
              </a:path>
            </a:pathLst>
          </a:cu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1" name="Right Triangle 1">
            <a:extLst>
              <a:ext uri="{FF2B5EF4-FFF2-40B4-BE49-F238E27FC236}">
                <a16:creationId xmlns:a16="http://schemas.microsoft.com/office/drawing/2014/main" id="{F5B1F6C1-B2A2-4C17-A129-4C8709834F81}"/>
              </a:ext>
            </a:extLst>
          </p:cNvPr>
          <p:cNvSpPr/>
          <p:nvPr/>
        </p:nvSpPr>
        <p:spPr>
          <a:xfrm>
            <a:off x="4401229" y="1062160"/>
            <a:ext cx="537154" cy="1386773"/>
          </a:xfrm>
          <a:custGeom>
            <a:avLst/>
            <a:gdLst>
              <a:gd name="connsiteX0" fmla="*/ 0 w 1395663"/>
              <a:gd name="connsiteY0" fmla="*/ 2823411 h 2823411"/>
              <a:gd name="connsiteX1" fmla="*/ 0 w 1395663"/>
              <a:gd name="connsiteY1" fmla="*/ 0 h 2823411"/>
              <a:gd name="connsiteX2" fmla="*/ 1395663 w 1395663"/>
              <a:gd name="connsiteY2" fmla="*/ 2823411 h 2823411"/>
              <a:gd name="connsiteX3" fmla="*/ 0 w 1395663"/>
              <a:gd name="connsiteY3" fmla="*/ 2823411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262 w 1399933"/>
              <a:gd name="connsiteY0" fmla="*/ 2758240 h 2823411"/>
              <a:gd name="connsiteX1" fmla="*/ 4270 w 1399933"/>
              <a:gd name="connsiteY1" fmla="*/ 0 h 2823411"/>
              <a:gd name="connsiteX2" fmla="*/ 1399933 w 1399933"/>
              <a:gd name="connsiteY2" fmla="*/ 2823411 h 2823411"/>
              <a:gd name="connsiteX3" fmla="*/ 1262 w 1399933"/>
              <a:gd name="connsiteY3" fmla="*/ 2758240 h 2823411"/>
              <a:gd name="connsiteX0" fmla="*/ 501893 w 1900564"/>
              <a:gd name="connsiteY0" fmla="*/ 3010179 h 3075350"/>
              <a:gd name="connsiteX1" fmla="*/ 0 w 1900564"/>
              <a:gd name="connsiteY1" fmla="*/ 0 h 3075350"/>
              <a:gd name="connsiteX2" fmla="*/ 1900564 w 1900564"/>
              <a:gd name="connsiteY2" fmla="*/ 3075350 h 3075350"/>
              <a:gd name="connsiteX3" fmla="*/ 501893 w 1900564"/>
              <a:gd name="connsiteY3" fmla="*/ 3010179 h 3075350"/>
              <a:gd name="connsiteX0" fmla="*/ 616643 w 2015314"/>
              <a:gd name="connsiteY0" fmla="*/ 3073164 h 3138335"/>
              <a:gd name="connsiteX1" fmla="*/ 0 w 2015314"/>
              <a:gd name="connsiteY1" fmla="*/ 0 h 3138335"/>
              <a:gd name="connsiteX2" fmla="*/ 2015314 w 2015314"/>
              <a:gd name="connsiteY2" fmla="*/ 3138335 h 3138335"/>
              <a:gd name="connsiteX3" fmla="*/ 616643 w 2015314"/>
              <a:gd name="connsiteY3" fmla="*/ 3073164 h 3138335"/>
              <a:gd name="connsiteX0" fmla="*/ 570743 w 1969414"/>
              <a:gd name="connsiteY0" fmla="*/ 3592787 h 3657958"/>
              <a:gd name="connsiteX1" fmla="*/ 0 w 1969414"/>
              <a:gd name="connsiteY1" fmla="*/ 0 h 3657958"/>
              <a:gd name="connsiteX2" fmla="*/ 1969414 w 1969414"/>
              <a:gd name="connsiteY2" fmla="*/ 3657958 h 3657958"/>
              <a:gd name="connsiteX3" fmla="*/ 570743 w 1969414"/>
              <a:gd name="connsiteY3" fmla="*/ 3592787 h 3657958"/>
              <a:gd name="connsiteX0" fmla="*/ 731393 w 2130064"/>
              <a:gd name="connsiteY0" fmla="*/ 3655772 h 3720943"/>
              <a:gd name="connsiteX1" fmla="*/ 0 w 2130064"/>
              <a:gd name="connsiteY1" fmla="*/ 0 h 3720943"/>
              <a:gd name="connsiteX2" fmla="*/ 2130064 w 2130064"/>
              <a:gd name="connsiteY2" fmla="*/ 3720943 h 3720943"/>
              <a:gd name="connsiteX3" fmla="*/ 731393 w 2130064"/>
              <a:gd name="connsiteY3" fmla="*/ 3655772 h 3720943"/>
            </a:gdLst>
            <a:ahLst/>
            <a:cxnLst>
              <a:cxn ang="0">
                <a:pos x="connsiteX0" y="connsiteY0"/>
              </a:cxn>
              <a:cxn ang="0">
                <a:pos x="connsiteX1" y="connsiteY1"/>
              </a:cxn>
              <a:cxn ang="0">
                <a:pos x="connsiteX2" y="connsiteY2"/>
              </a:cxn>
              <a:cxn ang="0">
                <a:pos x="connsiteX3" y="connsiteY3"/>
              </a:cxn>
            </a:cxnLst>
            <a:rect l="l" t="t" r="r" b="b"/>
            <a:pathLst>
              <a:path w="2130064" h="3720943">
                <a:moveTo>
                  <a:pt x="731393" y="3655772"/>
                </a:moveTo>
                <a:cubicBezTo>
                  <a:pt x="726046" y="2768109"/>
                  <a:pt x="5347" y="887663"/>
                  <a:pt x="0" y="0"/>
                </a:cubicBezTo>
                <a:lnTo>
                  <a:pt x="2130064" y="3720943"/>
                </a:lnTo>
                <a:cubicBezTo>
                  <a:pt x="1670190" y="3667469"/>
                  <a:pt x="1271477" y="3532783"/>
                  <a:pt x="731393" y="3655772"/>
                </a:cubicBezTo>
                <a:close/>
              </a:path>
            </a:pathLst>
          </a:custGeom>
          <a:solidFill>
            <a:schemeClr val="tx1">
              <a:alpha val="50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Right Triangle 1">
            <a:extLst>
              <a:ext uri="{FF2B5EF4-FFF2-40B4-BE49-F238E27FC236}">
                <a16:creationId xmlns:a16="http://schemas.microsoft.com/office/drawing/2014/main" id="{FDB00689-EDF4-493F-BC69-A5AA44095A38}"/>
              </a:ext>
            </a:extLst>
          </p:cNvPr>
          <p:cNvSpPr/>
          <p:nvPr/>
        </p:nvSpPr>
        <p:spPr>
          <a:xfrm flipH="1">
            <a:off x="3779332" y="942096"/>
            <a:ext cx="907720" cy="1733679"/>
          </a:xfrm>
          <a:custGeom>
            <a:avLst/>
            <a:gdLst>
              <a:gd name="connsiteX0" fmla="*/ 0 w 1395663"/>
              <a:gd name="connsiteY0" fmla="*/ 2823411 h 2823411"/>
              <a:gd name="connsiteX1" fmla="*/ 0 w 1395663"/>
              <a:gd name="connsiteY1" fmla="*/ 0 h 2823411"/>
              <a:gd name="connsiteX2" fmla="*/ 1395663 w 1395663"/>
              <a:gd name="connsiteY2" fmla="*/ 2823411 h 2823411"/>
              <a:gd name="connsiteX3" fmla="*/ 0 w 1395663"/>
              <a:gd name="connsiteY3" fmla="*/ 2823411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262 w 1399933"/>
              <a:gd name="connsiteY0" fmla="*/ 2758240 h 2823411"/>
              <a:gd name="connsiteX1" fmla="*/ 4270 w 1399933"/>
              <a:gd name="connsiteY1" fmla="*/ 0 h 2823411"/>
              <a:gd name="connsiteX2" fmla="*/ 1399933 w 1399933"/>
              <a:gd name="connsiteY2" fmla="*/ 2823411 h 2823411"/>
              <a:gd name="connsiteX3" fmla="*/ 1262 w 1399933"/>
              <a:gd name="connsiteY3" fmla="*/ 2758240 h 2823411"/>
              <a:gd name="connsiteX0" fmla="*/ 103 w 1589274"/>
              <a:gd name="connsiteY0" fmla="*/ 2348665 h 2823411"/>
              <a:gd name="connsiteX1" fmla="*/ 193611 w 1589274"/>
              <a:gd name="connsiteY1" fmla="*/ 0 h 2823411"/>
              <a:gd name="connsiteX2" fmla="*/ 1589274 w 1589274"/>
              <a:gd name="connsiteY2" fmla="*/ 2823411 h 2823411"/>
              <a:gd name="connsiteX3" fmla="*/ 103 w 1589274"/>
              <a:gd name="connsiteY3" fmla="*/ 2348665 h 2823411"/>
              <a:gd name="connsiteX0" fmla="*/ 103 w 1332099"/>
              <a:gd name="connsiteY0" fmla="*/ 2348665 h 2813886"/>
              <a:gd name="connsiteX1" fmla="*/ 193611 w 1332099"/>
              <a:gd name="connsiteY1" fmla="*/ 0 h 2813886"/>
              <a:gd name="connsiteX2" fmla="*/ 1332099 w 1332099"/>
              <a:gd name="connsiteY2" fmla="*/ 2813886 h 2813886"/>
              <a:gd name="connsiteX3" fmla="*/ 103 w 1332099"/>
              <a:gd name="connsiteY3" fmla="*/ 2348665 h 2813886"/>
              <a:gd name="connsiteX0" fmla="*/ 58 w 1493979"/>
              <a:gd name="connsiteY0" fmla="*/ 2358190 h 2813886"/>
              <a:gd name="connsiteX1" fmla="*/ 355491 w 1493979"/>
              <a:gd name="connsiteY1" fmla="*/ 0 h 2813886"/>
              <a:gd name="connsiteX2" fmla="*/ 1493979 w 1493979"/>
              <a:gd name="connsiteY2" fmla="*/ 2813886 h 2813886"/>
              <a:gd name="connsiteX3" fmla="*/ 58 w 1493979"/>
              <a:gd name="connsiteY3" fmla="*/ 2358190 h 2813886"/>
              <a:gd name="connsiteX0" fmla="*/ 0 w 1493921"/>
              <a:gd name="connsiteY0" fmla="*/ 2358190 h 2813886"/>
              <a:gd name="connsiteX1" fmla="*/ 355433 w 1493921"/>
              <a:gd name="connsiteY1" fmla="*/ 0 h 2813886"/>
              <a:gd name="connsiteX2" fmla="*/ 1493921 w 1493921"/>
              <a:gd name="connsiteY2" fmla="*/ 2813886 h 2813886"/>
              <a:gd name="connsiteX3" fmla="*/ 0 w 1493921"/>
              <a:gd name="connsiteY3" fmla="*/ 2358190 h 2813886"/>
              <a:gd name="connsiteX0" fmla="*/ 0 w 1493921"/>
              <a:gd name="connsiteY0" fmla="*/ 2358190 h 2813886"/>
              <a:gd name="connsiteX1" fmla="*/ 355433 w 1493921"/>
              <a:gd name="connsiteY1" fmla="*/ 0 h 2813886"/>
              <a:gd name="connsiteX2" fmla="*/ 1493921 w 1493921"/>
              <a:gd name="connsiteY2" fmla="*/ 2813886 h 2813886"/>
              <a:gd name="connsiteX3" fmla="*/ 0 w 1493921"/>
              <a:gd name="connsiteY3" fmla="*/ 2358190 h 2813886"/>
            </a:gdLst>
            <a:ahLst/>
            <a:cxnLst>
              <a:cxn ang="0">
                <a:pos x="connsiteX0" y="connsiteY0"/>
              </a:cxn>
              <a:cxn ang="0">
                <a:pos x="connsiteX1" y="connsiteY1"/>
              </a:cxn>
              <a:cxn ang="0">
                <a:pos x="connsiteX2" y="connsiteY2"/>
              </a:cxn>
              <a:cxn ang="0">
                <a:pos x="connsiteX3" y="connsiteY3"/>
              </a:cxn>
            </a:cxnLst>
            <a:rect l="l" t="t" r="r" b="b"/>
            <a:pathLst>
              <a:path w="1493921" h="2813886">
                <a:moveTo>
                  <a:pt x="0" y="2358190"/>
                </a:moveTo>
                <a:cubicBezTo>
                  <a:pt x="175628" y="1508627"/>
                  <a:pt x="360780" y="887663"/>
                  <a:pt x="355433" y="0"/>
                </a:cubicBezTo>
                <a:lnTo>
                  <a:pt x="1493921" y="2813886"/>
                </a:lnTo>
                <a:cubicBezTo>
                  <a:pt x="1034047" y="2760412"/>
                  <a:pt x="540084" y="2235201"/>
                  <a:pt x="0" y="2358190"/>
                </a:cubicBezTo>
                <a:close/>
              </a:path>
            </a:pathLst>
          </a:cu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Freeform: Shape 72">
            <a:extLst>
              <a:ext uri="{FF2B5EF4-FFF2-40B4-BE49-F238E27FC236}">
                <a16:creationId xmlns:a16="http://schemas.microsoft.com/office/drawing/2014/main" id="{20259D93-1513-4B23-A89D-6FAB5DD926DA}"/>
              </a:ext>
            </a:extLst>
          </p:cNvPr>
          <p:cNvSpPr/>
          <p:nvPr/>
        </p:nvSpPr>
        <p:spPr>
          <a:xfrm rot="1932064">
            <a:off x="3940031" y="943960"/>
            <a:ext cx="530905" cy="1840802"/>
          </a:xfrm>
          <a:custGeom>
            <a:avLst/>
            <a:gdLst>
              <a:gd name="connsiteX0" fmla="*/ 0 w 873760"/>
              <a:gd name="connsiteY0" fmla="*/ 0 h 2987755"/>
              <a:gd name="connsiteX1" fmla="*/ 728898 w 873760"/>
              <a:gd name="connsiteY1" fmla="*/ 951281 h 2987755"/>
              <a:gd name="connsiteX2" fmla="*/ 873760 w 873760"/>
              <a:gd name="connsiteY2" fmla="*/ 1105296 h 2987755"/>
              <a:gd name="connsiteX3" fmla="*/ 838167 w 873760"/>
              <a:gd name="connsiteY3" fmla="*/ 1171395 h 2987755"/>
              <a:gd name="connsiteX4" fmla="*/ 712728 w 873760"/>
              <a:gd name="connsiteY4" fmla="*/ 1853006 h 2987755"/>
              <a:gd name="connsiteX5" fmla="*/ 838166 w 873760"/>
              <a:gd name="connsiteY5" fmla="*/ 2534617 h 2987755"/>
              <a:gd name="connsiteX6" fmla="*/ 857717 w 873760"/>
              <a:gd name="connsiteY6" fmla="*/ 2570924 h 2987755"/>
              <a:gd name="connsiteX7" fmla="*/ 774368 w 873760"/>
              <a:gd name="connsiteY7" fmla="*/ 2706477 h 2987755"/>
              <a:gd name="connsiteX8" fmla="*/ 536128 w 873760"/>
              <a:gd name="connsiteY8" fmla="*/ 2987755 h 2987755"/>
              <a:gd name="connsiteX9" fmla="*/ 0 w 873760"/>
              <a:gd name="connsiteY9" fmla="*/ 0 h 298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73760" h="2987755">
                <a:moveTo>
                  <a:pt x="0" y="0"/>
                </a:moveTo>
                <a:cubicBezTo>
                  <a:pt x="234252" y="376988"/>
                  <a:pt x="473273" y="672177"/>
                  <a:pt x="728898" y="951281"/>
                </a:cubicBezTo>
                <a:lnTo>
                  <a:pt x="873760" y="1105296"/>
                </a:lnTo>
                <a:lnTo>
                  <a:pt x="838167" y="1171395"/>
                </a:lnTo>
                <a:cubicBezTo>
                  <a:pt x="760664" y="1345835"/>
                  <a:pt x="712728" y="1586820"/>
                  <a:pt x="712728" y="1853006"/>
                </a:cubicBezTo>
                <a:cubicBezTo>
                  <a:pt x="712728" y="2119192"/>
                  <a:pt x="760664" y="2360178"/>
                  <a:pt x="838166" y="2534617"/>
                </a:cubicBezTo>
                <a:lnTo>
                  <a:pt x="857717" y="2570924"/>
                </a:lnTo>
                <a:lnTo>
                  <a:pt x="774368" y="2706477"/>
                </a:lnTo>
                <a:cubicBezTo>
                  <a:pt x="702541" y="2816515"/>
                  <a:pt x="626289" y="2915177"/>
                  <a:pt x="536128" y="2987755"/>
                </a:cubicBezTo>
                <a:lnTo>
                  <a:pt x="0" y="0"/>
                </a:lnTo>
                <a:close/>
              </a:path>
            </a:pathLst>
          </a:custGeom>
          <a:solidFill>
            <a:schemeClr val="bg1">
              <a:lumMod val="8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84" name="Oval 83">
            <a:extLst>
              <a:ext uri="{FF2B5EF4-FFF2-40B4-BE49-F238E27FC236}">
                <a16:creationId xmlns:a16="http://schemas.microsoft.com/office/drawing/2014/main" id="{2DC2A955-A45D-4103-9DE8-A4021A472E51}"/>
              </a:ext>
            </a:extLst>
          </p:cNvPr>
          <p:cNvSpPr/>
          <p:nvPr/>
        </p:nvSpPr>
        <p:spPr>
          <a:xfrm>
            <a:off x="6676671" y="2399667"/>
            <a:ext cx="1487428" cy="55221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Right Triangle 1">
            <a:extLst>
              <a:ext uri="{FF2B5EF4-FFF2-40B4-BE49-F238E27FC236}">
                <a16:creationId xmlns:a16="http://schemas.microsoft.com/office/drawing/2014/main" id="{0ABBB211-9C9E-4C3F-B7A2-EB233C55EBF3}"/>
              </a:ext>
            </a:extLst>
          </p:cNvPr>
          <p:cNvSpPr/>
          <p:nvPr/>
        </p:nvSpPr>
        <p:spPr>
          <a:xfrm>
            <a:off x="7339871" y="955929"/>
            <a:ext cx="850613" cy="1739547"/>
          </a:xfrm>
          <a:custGeom>
            <a:avLst/>
            <a:gdLst>
              <a:gd name="connsiteX0" fmla="*/ 0 w 1395663"/>
              <a:gd name="connsiteY0" fmla="*/ 2823411 h 2823411"/>
              <a:gd name="connsiteX1" fmla="*/ 0 w 1395663"/>
              <a:gd name="connsiteY1" fmla="*/ 0 h 2823411"/>
              <a:gd name="connsiteX2" fmla="*/ 1395663 w 1395663"/>
              <a:gd name="connsiteY2" fmla="*/ 2823411 h 2823411"/>
              <a:gd name="connsiteX3" fmla="*/ 0 w 1395663"/>
              <a:gd name="connsiteY3" fmla="*/ 2823411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262 w 1399933"/>
              <a:gd name="connsiteY0" fmla="*/ 2758240 h 2823411"/>
              <a:gd name="connsiteX1" fmla="*/ 4270 w 1399933"/>
              <a:gd name="connsiteY1" fmla="*/ 0 h 2823411"/>
              <a:gd name="connsiteX2" fmla="*/ 1399933 w 1399933"/>
              <a:gd name="connsiteY2" fmla="*/ 2823411 h 2823411"/>
              <a:gd name="connsiteX3" fmla="*/ 1262 w 1399933"/>
              <a:gd name="connsiteY3" fmla="*/ 2758240 h 2823411"/>
            </a:gdLst>
            <a:ahLst/>
            <a:cxnLst>
              <a:cxn ang="0">
                <a:pos x="connsiteX0" y="connsiteY0"/>
              </a:cxn>
              <a:cxn ang="0">
                <a:pos x="connsiteX1" y="connsiteY1"/>
              </a:cxn>
              <a:cxn ang="0">
                <a:pos x="connsiteX2" y="connsiteY2"/>
              </a:cxn>
              <a:cxn ang="0">
                <a:pos x="connsiteX3" y="connsiteY3"/>
              </a:cxn>
            </a:cxnLst>
            <a:rect l="l" t="t" r="r" b="b"/>
            <a:pathLst>
              <a:path w="1399933" h="2823411">
                <a:moveTo>
                  <a:pt x="1262" y="2758240"/>
                </a:moveTo>
                <a:cubicBezTo>
                  <a:pt x="-4085" y="1870577"/>
                  <a:pt x="9617" y="887663"/>
                  <a:pt x="4270" y="0"/>
                </a:cubicBezTo>
                <a:lnTo>
                  <a:pt x="1399933" y="2823411"/>
                </a:lnTo>
                <a:cubicBezTo>
                  <a:pt x="940059" y="2769937"/>
                  <a:pt x="541346" y="2635251"/>
                  <a:pt x="1262" y="275824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Right Triangle 1">
            <a:extLst>
              <a:ext uri="{FF2B5EF4-FFF2-40B4-BE49-F238E27FC236}">
                <a16:creationId xmlns:a16="http://schemas.microsoft.com/office/drawing/2014/main" id="{CE64EACD-4D23-46B3-8FDB-57CE3FF2E80D}"/>
              </a:ext>
            </a:extLst>
          </p:cNvPr>
          <p:cNvSpPr/>
          <p:nvPr/>
        </p:nvSpPr>
        <p:spPr>
          <a:xfrm>
            <a:off x="7284781" y="1075993"/>
            <a:ext cx="537154" cy="1386773"/>
          </a:xfrm>
          <a:custGeom>
            <a:avLst/>
            <a:gdLst>
              <a:gd name="connsiteX0" fmla="*/ 0 w 1395663"/>
              <a:gd name="connsiteY0" fmla="*/ 2823411 h 2823411"/>
              <a:gd name="connsiteX1" fmla="*/ 0 w 1395663"/>
              <a:gd name="connsiteY1" fmla="*/ 0 h 2823411"/>
              <a:gd name="connsiteX2" fmla="*/ 1395663 w 1395663"/>
              <a:gd name="connsiteY2" fmla="*/ 2823411 h 2823411"/>
              <a:gd name="connsiteX3" fmla="*/ 0 w 1395663"/>
              <a:gd name="connsiteY3" fmla="*/ 2823411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262 w 1399933"/>
              <a:gd name="connsiteY0" fmla="*/ 2758240 h 2823411"/>
              <a:gd name="connsiteX1" fmla="*/ 4270 w 1399933"/>
              <a:gd name="connsiteY1" fmla="*/ 0 h 2823411"/>
              <a:gd name="connsiteX2" fmla="*/ 1399933 w 1399933"/>
              <a:gd name="connsiteY2" fmla="*/ 2823411 h 2823411"/>
              <a:gd name="connsiteX3" fmla="*/ 1262 w 1399933"/>
              <a:gd name="connsiteY3" fmla="*/ 2758240 h 2823411"/>
              <a:gd name="connsiteX0" fmla="*/ 501893 w 1900564"/>
              <a:gd name="connsiteY0" fmla="*/ 3010179 h 3075350"/>
              <a:gd name="connsiteX1" fmla="*/ 0 w 1900564"/>
              <a:gd name="connsiteY1" fmla="*/ 0 h 3075350"/>
              <a:gd name="connsiteX2" fmla="*/ 1900564 w 1900564"/>
              <a:gd name="connsiteY2" fmla="*/ 3075350 h 3075350"/>
              <a:gd name="connsiteX3" fmla="*/ 501893 w 1900564"/>
              <a:gd name="connsiteY3" fmla="*/ 3010179 h 3075350"/>
              <a:gd name="connsiteX0" fmla="*/ 616643 w 2015314"/>
              <a:gd name="connsiteY0" fmla="*/ 3073164 h 3138335"/>
              <a:gd name="connsiteX1" fmla="*/ 0 w 2015314"/>
              <a:gd name="connsiteY1" fmla="*/ 0 h 3138335"/>
              <a:gd name="connsiteX2" fmla="*/ 2015314 w 2015314"/>
              <a:gd name="connsiteY2" fmla="*/ 3138335 h 3138335"/>
              <a:gd name="connsiteX3" fmla="*/ 616643 w 2015314"/>
              <a:gd name="connsiteY3" fmla="*/ 3073164 h 3138335"/>
              <a:gd name="connsiteX0" fmla="*/ 570743 w 1969414"/>
              <a:gd name="connsiteY0" fmla="*/ 3592787 h 3657958"/>
              <a:gd name="connsiteX1" fmla="*/ 0 w 1969414"/>
              <a:gd name="connsiteY1" fmla="*/ 0 h 3657958"/>
              <a:gd name="connsiteX2" fmla="*/ 1969414 w 1969414"/>
              <a:gd name="connsiteY2" fmla="*/ 3657958 h 3657958"/>
              <a:gd name="connsiteX3" fmla="*/ 570743 w 1969414"/>
              <a:gd name="connsiteY3" fmla="*/ 3592787 h 3657958"/>
              <a:gd name="connsiteX0" fmla="*/ 731393 w 2130064"/>
              <a:gd name="connsiteY0" fmla="*/ 3655772 h 3720943"/>
              <a:gd name="connsiteX1" fmla="*/ 0 w 2130064"/>
              <a:gd name="connsiteY1" fmla="*/ 0 h 3720943"/>
              <a:gd name="connsiteX2" fmla="*/ 2130064 w 2130064"/>
              <a:gd name="connsiteY2" fmla="*/ 3720943 h 3720943"/>
              <a:gd name="connsiteX3" fmla="*/ 731393 w 2130064"/>
              <a:gd name="connsiteY3" fmla="*/ 3655772 h 3720943"/>
            </a:gdLst>
            <a:ahLst/>
            <a:cxnLst>
              <a:cxn ang="0">
                <a:pos x="connsiteX0" y="connsiteY0"/>
              </a:cxn>
              <a:cxn ang="0">
                <a:pos x="connsiteX1" y="connsiteY1"/>
              </a:cxn>
              <a:cxn ang="0">
                <a:pos x="connsiteX2" y="connsiteY2"/>
              </a:cxn>
              <a:cxn ang="0">
                <a:pos x="connsiteX3" y="connsiteY3"/>
              </a:cxn>
            </a:cxnLst>
            <a:rect l="l" t="t" r="r" b="b"/>
            <a:pathLst>
              <a:path w="2130064" h="3720943">
                <a:moveTo>
                  <a:pt x="731393" y="3655772"/>
                </a:moveTo>
                <a:cubicBezTo>
                  <a:pt x="726046" y="2768109"/>
                  <a:pt x="5347" y="887663"/>
                  <a:pt x="0" y="0"/>
                </a:cubicBezTo>
                <a:lnTo>
                  <a:pt x="2130064" y="3720943"/>
                </a:lnTo>
                <a:cubicBezTo>
                  <a:pt x="1670190" y="3667469"/>
                  <a:pt x="1271477" y="3532783"/>
                  <a:pt x="731393" y="3655772"/>
                </a:cubicBezTo>
                <a:close/>
              </a:path>
            </a:pathLst>
          </a:custGeom>
          <a:solidFill>
            <a:schemeClr val="tx1">
              <a:alpha val="50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Right Triangle 1">
            <a:extLst>
              <a:ext uri="{FF2B5EF4-FFF2-40B4-BE49-F238E27FC236}">
                <a16:creationId xmlns:a16="http://schemas.microsoft.com/office/drawing/2014/main" id="{78EA919F-D6E3-41A0-8989-91DDBC8B0176}"/>
              </a:ext>
            </a:extLst>
          </p:cNvPr>
          <p:cNvSpPr/>
          <p:nvPr/>
        </p:nvSpPr>
        <p:spPr>
          <a:xfrm flipH="1">
            <a:off x="6662884" y="955929"/>
            <a:ext cx="907720" cy="1733679"/>
          </a:xfrm>
          <a:custGeom>
            <a:avLst/>
            <a:gdLst>
              <a:gd name="connsiteX0" fmla="*/ 0 w 1395663"/>
              <a:gd name="connsiteY0" fmla="*/ 2823411 h 2823411"/>
              <a:gd name="connsiteX1" fmla="*/ 0 w 1395663"/>
              <a:gd name="connsiteY1" fmla="*/ 0 h 2823411"/>
              <a:gd name="connsiteX2" fmla="*/ 1395663 w 1395663"/>
              <a:gd name="connsiteY2" fmla="*/ 2823411 h 2823411"/>
              <a:gd name="connsiteX3" fmla="*/ 0 w 1395663"/>
              <a:gd name="connsiteY3" fmla="*/ 2823411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262 w 1399933"/>
              <a:gd name="connsiteY0" fmla="*/ 2758240 h 2823411"/>
              <a:gd name="connsiteX1" fmla="*/ 4270 w 1399933"/>
              <a:gd name="connsiteY1" fmla="*/ 0 h 2823411"/>
              <a:gd name="connsiteX2" fmla="*/ 1399933 w 1399933"/>
              <a:gd name="connsiteY2" fmla="*/ 2823411 h 2823411"/>
              <a:gd name="connsiteX3" fmla="*/ 1262 w 1399933"/>
              <a:gd name="connsiteY3" fmla="*/ 2758240 h 2823411"/>
              <a:gd name="connsiteX0" fmla="*/ 103 w 1589274"/>
              <a:gd name="connsiteY0" fmla="*/ 2348665 h 2823411"/>
              <a:gd name="connsiteX1" fmla="*/ 193611 w 1589274"/>
              <a:gd name="connsiteY1" fmla="*/ 0 h 2823411"/>
              <a:gd name="connsiteX2" fmla="*/ 1589274 w 1589274"/>
              <a:gd name="connsiteY2" fmla="*/ 2823411 h 2823411"/>
              <a:gd name="connsiteX3" fmla="*/ 103 w 1589274"/>
              <a:gd name="connsiteY3" fmla="*/ 2348665 h 2823411"/>
              <a:gd name="connsiteX0" fmla="*/ 103 w 1332099"/>
              <a:gd name="connsiteY0" fmla="*/ 2348665 h 2813886"/>
              <a:gd name="connsiteX1" fmla="*/ 193611 w 1332099"/>
              <a:gd name="connsiteY1" fmla="*/ 0 h 2813886"/>
              <a:gd name="connsiteX2" fmla="*/ 1332099 w 1332099"/>
              <a:gd name="connsiteY2" fmla="*/ 2813886 h 2813886"/>
              <a:gd name="connsiteX3" fmla="*/ 103 w 1332099"/>
              <a:gd name="connsiteY3" fmla="*/ 2348665 h 2813886"/>
              <a:gd name="connsiteX0" fmla="*/ 58 w 1493979"/>
              <a:gd name="connsiteY0" fmla="*/ 2358190 h 2813886"/>
              <a:gd name="connsiteX1" fmla="*/ 355491 w 1493979"/>
              <a:gd name="connsiteY1" fmla="*/ 0 h 2813886"/>
              <a:gd name="connsiteX2" fmla="*/ 1493979 w 1493979"/>
              <a:gd name="connsiteY2" fmla="*/ 2813886 h 2813886"/>
              <a:gd name="connsiteX3" fmla="*/ 58 w 1493979"/>
              <a:gd name="connsiteY3" fmla="*/ 2358190 h 2813886"/>
              <a:gd name="connsiteX0" fmla="*/ 0 w 1493921"/>
              <a:gd name="connsiteY0" fmla="*/ 2358190 h 2813886"/>
              <a:gd name="connsiteX1" fmla="*/ 355433 w 1493921"/>
              <a:gd name="connsiteY1" fmla="*/ 0 h 2813886"/>
              <a:gd name="connsiteX2" fmla="*/ 1493921 w 1493921"/>
              <a:gd name="connsiteY2" fmla="*/ 2813886 h 2813886"/>
              <a:gd name="connsiteX3" fmla="*/ 0 w 1493921"/>
              <a:gd name="connsiteY3" fmla="*/ 2358190 h 2813886"/>
              <a:gd name="connsiteX0" fmla="*/ 0 w 1493921"/>
              <a:gd name="connsiteY0" fmla="*/ 2358190 h 2813886"/>
              <a:gd name="connsiteX1" fmla="*/ 355433 w 1493921"/>
              <a:gd name="connsiteY1" fmla="*/ 0 h 2813886"/>
              <a:gd name="connsiteX2" fmla="*/ 1493921 w 1493921"/>
              <a:gd name="connsiteY2" fmla="*/ 2813886 h 2813886"/>
              <a:gd name="connsiteX3" fmla="*/ 0 w 1493921"/>
              <a:gd name="connsiteY3" fmla="*/ 2358190 h 2813886"/>
            </a:gdLst>
            <a:ahLst/>
            <a:cxnLst>
              <a:cxn ang="0">
                <a:pos x="connsiteX0" y="connsiteY0"/>
              </a:cxn>
              <a:cxn ang="0">
                <a:pos x="connsiteX1" y="connsiteY1"/>
              </a:cxn>
              <a:cxn ang="0">
                <a:pos x="connsiteX2" y="connsiteY2"/>
              </a:cxn>
              <a:cxn ang="0">
                <a:pos x="connsiteX3" y="connsiteY3"/>
              </a:cxn>
            </a:cxnLst>
            <a:rect l="l" t="t" r="r" b="b"/>
            <a:pathLst>
              <a:path w="1493921" h="2813886">
                <a:moveTo>
                  <a:pt x="0" y="2358190"/>
                </a:moveTo>
                <a:cubicBezTo>
                  <a:pt x="175628" y="1508627"/>
                  <a:pt x="360780" y="887663"/>
                  <a:pt x="355433" y="0"/>
                </a:cubicBezTo>
                <a:lnTo>
                  <a:pt x="1493921" y="2813886"/>
                </a:lnTo>
                <a:cubicBezTo>
                  <a:pt x="1034047" y="2760412"/>
                  <a:pt x="540084" y="2235201"/>
                  <a:pt x="0" y="23581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Freeform: Shape 88">
            <a:extLst>
              <a:ext uri="{FF2B5EF4-FFF2-40B4-BE49-F238E27FC236}">
                <a16:creationId xmlns:a16="http://schemas.microsoft.com/office/drawing/2014/main" id="{CAEF95F6-CAAC-4D68-A797-9CAC1E098B7B}"/>
              </a:ext>
            </a:extLst>
          </p:cNvPr>
          <p:cNvSpPr/>
          <p:nvPr/>
        </p:nvSpPr>
        <p:spPr>
          <a:xfrm rot="1932064">
            <a:off x="6823583" y="957793"/>
            <a:ext cx="530905" cy="1840802"/>
          </a:xfrm>
          <a:custGeom>
            <a:avLst/>
            <a:gdLst>
              <a:gd name="connsiteX0" fmla="*/ 0 w 873760"/>
              <a:gd name="connsiteY0" fmla="*/ 0 h 2987755"/>
              <a:gd name="connsiteX1" fmla="*/ 728898 w 873760"/>
              <a:gd name="connsiteY1" fmla="*/ 951281 h 2987755"/>
              <a:gd name="connsiteX2" fmla="*/ 873760 w 873760"/>
              <a:gd name="connsiteY2" fmla="*/ 1105296 h 2987755"/>
              <a:gd name="connsiteX3" fmla="*/ 838167 w 873760"/>
              <a:gd name="connsiteY3" fmla="*/ 1171395 h 2987755"/>
              <a:gd name="connsiteX4" fmla="*/ 712728 w 873760"/>
              <a:gd name="connsiteY4" fmla="*/ 1853006 h 2987755"/>
              <a:gd name="connsiteX5" fmla="*/ 838166 w 873760"/>
              <a:gd name="connsiteY5" fmla="*/ 2534617 h 2987755"/>
              <a:gd name="connsiteX6" fmla="*/ 857717 w 873760"/>
              <a:gd name="connsiteY6" fmla="*/ 2570924 h 2987755"/>
              <a:gd name="connsiteX7" fmla="*/ 774368 w 873760"/>
              <a:gd name="connsiteY7" fmla="*/ 2706477 h 2987755"/>
              <a:gd name="connsiteX8" fmla="*/ 536128 w 873760"/>
              <a:gd name="connsiteY8" fmla="*/ 2987755 h 2987755"/>
              <a:gd name="connsiteX9" fmla="*/ 0 w 873760"/>
              <a:gd name="connsiteY9" fmla="*/ 0 h 298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73760" h="2987755">
                <a:moveTo>
                  <a:pt x="0" y="0"/>
                </a:moveTo>
                <a:cubicBezTo>
                  <a:pt x="234252" y="376988"/>
                  <a:pt x="473273" y="672177"/>
                  <a:pt x="728898" y="951281"/>
                </a:cubicBezTo>
                <a:lnTo>
                  <a:pt x="873760" y="1105296"/>
                </a:lnTo>
                <a:lnTo>
                  <a:pt x="838167" y="1171395"/>
                </a:lnTo>
                <a:cubicBezTo>
                  <a:pt x="760664" y="1345835"/>
                  <a:pt x="712728" y="1586820"/>
                  <a:pt x="712728" y="1853006"/>
                </a:cubicBezTo>
                <a:cubicBezTo>
                  <a:pt x="712728" y="2119192"/>
                  <a:pt x="760664" y="2360178"/>
                  <a:pt x="838166" y="2534617"/>
                </a:cubicBezTo>
                <a:lnTo>
                  <a:pt x="857717" y="2570924"/>
                </a:lnTo>
                <a:lnTo>
                  <a:pt x="774368" y="2706477"/>
                </a:lnTo>
                <a:cubicBezTo>
                  <a:pt x="702541" y="2816515"/>
                  <a:pt x="626289" y="2915177"/>
                  <a:pt x="536128" y="2987755"/>
                </a:cubicBezTo>
                <a:lnTo>
                  <a:pt x="0" y="0"/>
                </a:lnTo>
                <a:close/>
              </a:path>
            </a:pathLst>
          </a:custGeom>
          <a:solidFill>
            <a:schemeClr val="bg1">
              <a:lumMod val="8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95" name="Oval 94">
            <a:extLst>
              <a:ext uri="{FF2B5EF4-FFF2-40B4-BE49-F238E27FC236}">
                <a16:creationId xmlns:a16="http://schemas.microsoft.com/office/drawing/2014/main" id="{3DF31268-57D7-40F3-B3C8-B1F12F89F6DA}"/>
              </a:ext>
            </a:extLst>
          </p:cNvPr>
          <p:cNvSpPr/>
          <p:nvPr/>
        </p:nvSpPr>
        <p:spPr>
          <a:xfrm>
            <a:off x="9536114" y="2399717"/>
            <a:ext cx="1487428" cy="55221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Right Triangle 1">
            <a:extLst>
              <a:ext uri="{FF2B5EF4-FFF2-40B4-BE49-F238E27FC236}">
                <a16:creationId xmlns:a16="http://schemas.microsoft.com/office/drawing/2014/main" id="{F17C8087-8443-4D6E-A8CD-150032F2ED38}"/>
              </a:ext>
            </a:extLst>
          </p:cNvPr>
          <p:cNvSpPr/>
          <p:nvPr/>
        </p:nvSpPr>
        <p:spPr>
          <a:xfrm>
            <a:off x="10199314" y="955979"/>
            <a:ext cx="850613" cy="1739547"/>
          </a:xfrm>
          <a:custGeom>
            <a:avLst/>
            <a:gdLst>
              <a:gd name="connsiteX0" fmla="*/ 0 w 1395663"/>
              <a:gd name="connsiteY0" fmla="*/ 2823411 h 2823411"/>
              <a:gd name="connsiteX1" fmla="*/ 0 w 1395663"/>
              <a:gd name="connsiteY1" fmla="*/ 0 h 2823411"/>
              <a:gd name="connsiteX2" fmla="*/ 1395663 w 1395663"/>
              <a:gd name="connsiteY2" fmla="*/ 2823411 h 2823411"/>
              <a:gd name="connsiteX3" fmla="*/ 0 w 1395663"/>
              <a:gd name="connsiteY3" fmla="*/ 2823411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262 w 1399933"/>
              <a:gd name="connsiteY0" fmla="*/ 2758240 h 2823411"/>
              <a:gd name="connsiteX1" fmla="*/ 4270 w 1399933"/>
              <a:gd name="connsiteY1" fmla="*/ 0 h 2823411"/>
              <a:gd name="connsiteX2" fmla="*/ 1399933 w 1399933"/>
              <a:gd name="connsiteY2" fmla="*/ 2823411 h 2823411"/>
              <a:gd name="connsiteX3" fmla="*/ 1262 w 1399933"/>
              <a:gd name="connsiteY3" fmla="*/ 2758240 h 2823411"/>
            </a:gdLst>
            <a:ahLst/>
            <a:cxnLst>
              <a:cxn ang="0">
                <a:pos x="connsiteX0" y="connsiteY0"/>
              </a:cxn>
              <a:cxn ang="0">
                <a:pos x="connsiteX1" y="connsiteY1"/>
              </a:cxn>
              <a:cxn ang="0">
                <a:pos x="connsiteX2" y="connsiteY2"/>
              </a:cxn>
              <a:cxn ang="0">
                <a:pos x="connsiteX3" y="connsiteY3"/>
              </a:cxn>
            </a:cxnLst>
            <a:rect l="l" t="t" r="r" b="b"/>
            <a:pathLst>
              <a:path w="1399933" h="2823411">
                <a:moveTo>
                  <a:pt x="1262" y="2758240"/>
                </a:moveTo>
                <a:cubicBezTo>
                  <a:pt x="-4085" y="1870577"/>
                  <a:pt x="9617" y="887663"/>
                  <a:pt x="4270" y="0"/>
                </a:cubicBezTo>
                <a:lnTo>
                  <a:pt x="1399933" y="2823411"/>
                </a:lnTo>
                <a:cubicBezTo>
                  <a:pt x="940059" y="2769937"/>
                  <a:pt x="541346" y="2635251"/>
                  <a:pt x="1262" y="275824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8" name="Right Triangle 1">
            <a:extLst>
              <a:ext uri="{FF2B5EF4-FFF2-40B4-BE49-F238E27FC236}">
                <a16:creationId xmlns:a16="http://schemas.microsoft.com/office/drawing/2014/main" id="{CFD817BE-712B-4D16-9BA3-C9298467AD80}"/>
              </a:ext>
            </a:extLst>
          </p:cNvPr>
          <p:cNvSpPr/>
          <p:nvPr/>
        </p:nvSpPr>
        <p:spPr>
          <a:xfrm>
            <a:off x="10144224" y="1076043"/>
            <a:ext cx="537154" cy="1386773"/>
          </a:xfrm>
          <a:custGeom>
            <a:avLst/>
            <a:gdLst>
              <a:gd name="connsiteX0" fmla="*/ 0 w 1395663"/>
              <a:gd name="connsiteY0" fmla="*/ 2823411 h 2823411"/>
              <a:gd name="connsiteX1" fmla="*/ 0 w 1395663"/>
              <a:gd name="connsiteY1" fmla="*/ 0 h 2823411"/>
              <a:gd name="connsiteX2" fmla="*/ 1395663 w 1395663"/>
              <a:gd name="connsiteY2" fmla="*/ 2823411 h 2823411"/>
              <a:gd name="connsiteX3" fmla="*/ 0 w 1395663"/>
              <a:gd name="connsiteY3" fmla="*/ 2823411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262 w 1399933"/>
              <a:gd name="connsiteY0" fmla="*/ 2758240 h 2823411"/>
              <a:gd name="connsiteX1" fmla="*/ 4270 w 1399933"/>
              <a:gd name="connsiteY1" fmla="*/ 0 h 2823411"/>
              <a:gd name="connsiteX2" fmla="*/ 1399933 w 1399933"/>
              <a:gd name="connsiteY2" fmla="*/ 2823411 h 2823411"/>
              <a:gd name="connsiteX3" fmla="*/ 1262 w 1399933"/>
              <a:gd name="connsiteY3" fmla="*/ 2758240 h 2823411"/>
              <a:gd name="connsiteX0" fmla="*/ 501893 w 1900564"/>
              <a:gd name="connsiteY0" fmla="*/ 3010179 h 3075350"/>
              <a:gd name="connsiteX1" fmla="*/ 0 w 1900564"/>
              <a:gd name="connsiteY1" fmla="*/ 0 h 3075350"/>
              <a:gd name="connsiteX2" fmla="*/ 1900564 w 1900564"/>
              <a:gd name="connsiteY2" fmla="*/ 3075350 h 3075350"/>
              <a:gd name="connsiteX3" fmla="*/ 501893 w 1900564"/>
              <a:gd name="connsiteY3" fmla="*/ 3010179 h 3075350"/>
              <a:gd name="connsiteX0" fmla="*/ 616643 w 2015314"/>
              <a:gd name="connsiteY0" fmla="*/ 3073164 h 3138335"/>
              <a:gd name="connsiteX1" fmla="*/ 0 w 2015314"/>
              <a:gd name="connsiteY1" fmla="*/ 0 h 3138335"/>
              <a:gd name="connsiteX2" fmla="*/ 2015314 w 2015314"/>
              <a:gd name="connsiteY2" fmla="*/ 3138335 h 3138335"/>
              <a:gd name="connsiteX3" fmla="*/ 616643 w 2015314"/>
              <a:gd name="connsiteY3" fmla="*/ 3073164 h 3138335"/>
              <a:gd name="connsiteX0" fmla="*/ 570743 w 1969414"/>
              <a:gd name="connsiteY0" fmla="*/ 3592787 h 3657958"/>
              <a:gd name="connsiteX1" fmla="*/ 0 w 1969414"/>
              <a:gd name="connsiteY1" fmla="*/ 0 h 3657958"/>
              <a:gd name="connsiteX2" fmla="*/ 1969414 w 1969414"/>
              <a:gd name="connsiteY2" fmla="*/ 3657958 h 3657958"/>
              <a:gd name="connsiteX3" fmla="*/ 570743 w 1969414"/>
              <a:gd name="connsiteY3" fmla="*/ 3592787 h 3657958"/>
              <a:gd name="connsiteX0" fmla="*/ 731393 w 2130064"/>
              <a:gd name="connsiteY0" fmla="*/ 3655772 h 3720943"/>
              <a:gd name="connsiteX1" fmla="*/ 0 w 2130064"/>
              <a:gd name="connsiteY1" fmla="*/ 0 h 3720943"/>
              <a:gd name="connsiteX2" fmla="*/ 2130064 w 2130064"/>
              <a:gd name="connsiteY2" fmla="*/ 3720943 h 3720943"/>
              <a:gd name="connsiteX3" fmla="*/ 731393 w 2130064"/>
              <a:gd name="connsiteY3" fmla="*/ 3655772 h 3720943"/>
            </a:gdLst>
            <a:ahLst/>
            <a:cxnLst>
              <a:cxn ang="0">
                <a:pos x="connsiteX0" y="connsiteY0"/>
              </a:cxn>
              <a:cxn ang="0">
                <a:pos x="connsiteX1" y="connsiteY1"/>
              </a:cxn>
              <a:cxn ang="0">
                <a:pos x="connsiteX2" y="connsiteY2"/>
              </a:cxn>
              <a:cxn ang="0">
                <a:pos x="connsiteX3" y="connsiteY3"/>
              </a:cxn>
            </a:cxnLst>
            <a:rect l="l" t="t" r="r" b="b"/>
            <a:pathLst>
              <a:path w="2130064" h="3720943">
                <a:moveTo>
                  <a:pt x="731393" y="3655772"/>
                </a:moveTo>
                <a:cubicBezTo>
                  <a:pt x="726046" y="2768109"/>
                  <a:pt x="5347" y="887663"/>
                  <a:pt x="0" y="0"/>
                </a:cubicBezTo>
                <a:lnTo>
                  <a:pt x="2130064" y="3720943"/>
                </a:lnTo>
                <a:cubicBezTo>
                  <a:pt x="1670190" y="3667469"/>
                  <a:pt x="1271477" y="3532783"/>
                  <a:pt x="731393" y="3655772"/>
                </a:cubicBezTo>
                <a:close/>
              </a:path>
            </a:pathLst>
          </a:custGeom>
          <a:solidFill>
            <a:schemeClr val="tx1">
              <a:alpha val="50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Right Triangle 1">
            <a:extLst>
              <a:ext uri="{FF2B5EF4-FFF2-40B4-BE49-F238E27FC236}">
                <a16:creationId xmlns:a16="http://schemas.microsoft.com/office/drawing/2014/main" id="{E35B9EC5-31A8-4404-9B5C-6C7971E69434}"/>
              </a:ext>
            </a:extLst>
          </p:cNvPr>
          <p:cNvSpPr/>
          <p:nvPr/>
        </p:nvSpPr>
        <p:spPr>
          <a:xfrm flipH="1">
            <a:off x="9522327" y="955979"/>
            <a:ext cx="907720" cy="1733679"/>
          </a:xfrm>
          <a:custGeom>
            <a:avLst/>
            <a:gdLst>
              <a:gd name="connsiteX0" fmla="*/ 0 w 1395663"/>
              <a:gd name="connsiteY0" fmla="*/ 2823411 h 2823411"/>
              <a:gd name="connsiteX1" fmla="*/ 0 w 1395663"/>
              <a:gd name="connsiteY1" fmla="*/ 0 h 2823411"/>
              <a:gd name="connsiteX2" fmla="*/ 1395663 w 1395663"/>
              <a:gd name="connsiteY2" fmla="*/ 2823411 h 2823411"/>
              <a:gd name="connsiteX3" fmla="*/ 0 w 1395663"/>
              <a:gd name="connsiteY3" fmla="*/ 2823411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262 w 1399933"/>
              <a:gd name="connsiteY0" fmla="*/ 2758240 h 2823411"/>
              <a:gd name="connsiteX1" fmla="*/ 4270 w 1399933"/>
              <a:gd name="connsiteY1" fmla="*/ 0 h 2823411"/>
              <a:gd name="connsiteX2" fmla="*/ 1399933 w 1399933"/>
              <a:gd name="connsiteY2" fmla="*/ 2823411 h 2823411"/>
              <a:gd name="connsiteX3" fmla="*/ 1262 w 1399933"/>
              <a:gd name="connsiteY3" fmla="*/ 2758240 h 2823411"/>
              <a:gd name="connsiteX0" fmla="*/ 103 w 1589274"/>
              <a:gd name="connsiteY0" fmla="*/ 2348665 h 2823411"/>
              <a:gd name="connsiteX1" fmla="*/ 193611 w 1589274"/>
              <a:gd name="connsiteY1" fmla="*/ 0 h 2823411"/>
              <a:gd name="connsiteX2" fmla="*/ 1589274 w 1589274"/>
              <a:gd name="connsiteY2" fmla="*/ 2823411 h 2823411"/>
              <a:gd name="connsiteX3" fmla="*/ 103 w 1589274"/>
              <a:gd name="connsiteY3" fmla="*/ 2348665 h 2823411"/>
              <a:gd name="connsiteX0" fmla="*/ 103 w 1332099"/>
              <a:gd name="connsiteY0" fmla="*/ 2348665 h 2813886"/>
              <a:gd name="connsiteX1" fmla="*/ 193611 w 1332099"/>
              <a:gd name="connsiteY1" fmla="*/ 0 h 2813886"/>
              <a:gd name="connsiteX2" fmla="*/ 1332099 w 1332099"/>
              <a:gd name="connsiteY2" fmla="*/ 2813886 h 2813886"/>
              <a:gd name="connsiteX3" fmla="*/ 103 w 1332099"/>
              <a:gd name="connsiteY3" fmla="*/ 2348665 h 2813886"/>
              <a:gd name="connsiteX0" fmla="*/ 58 w 1493979"/>
              <a:gd name="connsiteY0" fmla="*/ 2358190 h 2813886"/>
              <a:gd name="connsiteX1" fmla="*/ 355491 w 1493979"/>
              <a:gd name="connsiteY1" fmla="*/ 0 h 2813886"/>
              <a:gd name="connsiteX2" fmla="*/ 1493979 w 1493979"/>
              <a:gd name="connsiteY2" fmla="*/ 2813886 h 2813886"/>
              <a:gd name="connsiteX3" fmla="*/ 58 w 1493979"/>
              <a:gd name="connsiteY3" fmla="*/ 2358190 h 2813886"/>
              <a:gd name="connsiteX0" fmla="*/ 0 w 1493921"/>
              <a:gd name="connsiteY0" fmla="*/ 2358190 h 2813886"/>
              <a:gd name="connsiteX1" fmla="*/ 355433 w 1493921"/>
              <a:gd name="connsiteY1" fmla="*/ 0 h 2813886"/>
              <a:gd name="connsiteX2" fmla="*/ 1493921 w 1493921"/>
              <a:gd name="connsiteY2" fmla="*/ 2813886 h 2813886"/>
              <a:gd name="connsiteX3" fmla="*/ 0 w 1493921"/>
              <a:gd name="connsiteY3" fmla="*/ 2358190 h 2813886"/>
              <a:gd name="connsiteX0" fmla="*/ 0 w 1493921"/>
              <a:gd name="connsiteY0" fmla="*/ 2358190 h 2813886"/>
              <a:gd name="connsiteX1" fmla="*/ 355433 w 1493921"/>
              <a:gd name="connsiteY1" fmla="*/ 0 h 2813886"/>
              <a:gd name="connsiteX2" fmla="*/ 1493921 w 1493921"/>
              <a:gd name="connsiteY2" fmla="*/ 2813886 h 2813886"/>
              <a:gd name="connsiteX3" fmla="*/ 0 w 1493921"/>
              <a:gd name="connsiteY3" fmla="*/ 2358190 h 2813886"/>
            </a:gdLst>
            <a:ahLst/>
            <a:cxnLst>
              <a:cxn ang="0">
                <a:pos x="connsiteX0" y="connsiteY0"/>
              </a:cxn>
              <a:cxn ang="0">
                <a:pos x="connsiteX1" y="connsiteY1"/>
              </a:cxn>
              <a:cxn ang="0">
                <a:pos x="connsiteX2" y="connsiteY2"/>
              </a:cxn>
              <a:cxn ang="0">
                <a:pos x="connsiteX3" y="connsiteY3"/>
              </a:cxn>
            </a:cxnLst>
            <a:rect l="l" t="t" r="r" b="b"/>
            <a:pathLst>
              <a:path w="1493921" h="2813886">
                <a:moveTo>
                  <a:pt x="0" y="2358190"/>
                </a:moveTo>
                <a:cubicBezTo>
                  <a:pt x="175628" y="1508627"/>
                  <a:pt x="360780" y="887663"/>
                  <a:pt x="355433" y="0"/>
                </a:cubicBezTo>
                <a:lnTo>
                  <a:pt x="1493921" y="2813886"/>
                </a:lnTo>
                <a:cubicBezTo>
                  <a:pt x="1034047" y="2760412"/>
                  <a:pt x="540084" y="2235201"/>
                  <a:pt x="0" y="23581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0" name="Freeform: Shape 99">
            <a:extLst>
              <a:ext uri="{FF2B5EF4-FFF2-40B4-BE49-F238E27FC236}">
                <a16:creationId xmlns:a16="http://schemas.microsoft.com/office/drawing/2014/main" id="{05426146-82C9-460D-9055-7E705D8D36AF}"/>
              </a:ext>
            </a:extLst>
          </p:cNvPr>
          <p:cNvSpPr/>
          <p:nvPr/>
        </p:nvSpPr>
        <p:spPr>
          <a:xfrm rot="1932064">
            <a:off x="9683026" y="957843"/>
            <a:ext cx="530905" cy="1840802"/>
          </a:xfrm>
          <a:custGeom>
            <a:avLst/>
            <a:gdLst>
              <a:gd name="connsiteX0" fmla="*/ 0 w 873760"/>
              <a:gd name="connsiteY0" fmla="*/ 0 h 2987755"/>
              <a:gd name="connsiteX1" fmla="*/ 728898 w 873760"/>
              <a:gd name="connsiteY1" fmla="*/ 951281 h 2987755"/>
              <a:gd name="connsiteX2" fmla="*/ 873760 w 873760"/>
              <a:gd name="connsiteY2" fmla="*/ 1105296 h 2987755"/>
              <a:gd name="connsiteX3" fmla="*/ 838167 w 873760"/>
              <a:gd name="connsiteY3" fmla="*/ 1171395 h 2987755"/>
              <a:gd name="connsiteX4" fmla="*/ 712728 w 873760"/>
              <a:gd name="connsiteY4" fmla="*/ 1853006 h 2987755"/>
              <a:gd name="connsiteX5" fmla="*/ 838166 w 873760"/>
              <a:gd name="connsiteY5" fmla="*/ 2534617 h 2987755"/>
              <a:gd name="connsiteX6" fmla="*/ 857717 w 873760"/>
              <a:gd name="connsiteY6" fmla="*/ 2570924 h 2987755"/>
              <a:gd name="connsiteX7" fmla="*/ 774368 w 873760"/>
              <a:gd name="connsiteY7" fmla="*/ 2706477 h 2987755"/>
              <a:gd name="connsiteX8" fmla="*/ 536128 w 873760"/>
              <a:gd name="connsiteY8" fmla="*/ 2987755 h 2987755"/>
              <a:gd name="connsiteX9" fmla="*/ 0 w 873760"/>
              <a:gd name="connsiteY9" fmla="*/ 0 h 298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73760" h="2987755">
                <a:moveTo>
                  <a:pt x="0" y="0"/>
                </a:moveTo>
                <a:cubicBezTo>
                  <a:pt x="234252" y="376988"/>
                  <a:pt x="473273" y="672177"/>
                  <a:pt x="728898" y="951281"/>
                </a:cubicBezTo>
                <a:lnTo>
                  <a:pt x="873760" y="1105296"/>
                </a:lnTo>
                <a:lnTo>
                  <a:pt x="838167" y="1171395"/>
                </a:lnTo>
                <a:cubicBezTo>
                  <a:pt x="760664" y="1345835"/>
                  <a:pt x="712728" y="1586820"/>
                  <a:pt x="712728" y="1853006"/>
                </a:cubicBezTo>
                <a:cubicBezTo>
                  <a:pt x="712728" y="2119192"/>
                  <a:pt x="760664" y="2360178"/>
                  <a:pt x="838166" y="2534617"/>
                </a:cubicBezTo>
                <a:lnTo>
                  <a:pt x="857717" y="2570924"/>
                </a:lnTo>
                <a:lnTo>
                  <a:pt x="774368" y="2706477"/>
                </a:lnTo>
                <a:cubicBezTo>
                  <a:pt x="702541" y="2816515"/>
                  <a:pt x="626289" y="2915177"/>
                  <a:pt x="536128" y="2987755"/>
                </a:cubicBezTo>
                <a:lnTo>
                  <a:pt x="0" y="0"/>
                </a:lnTo>
                <a:close/>
              </a:path>
            </a:pathLst>
          </a:custGeom>
          <a:solidFill>
            <a:schemeClr val="bg1">
              <a:lumMod val="8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cxnSp>
        <p:nvCxnSpPr>
          <p:cNvPr id="101" name="Straight Connector 100">
            <a:extLst>
              <a:ext uri="{FF2B5EF4-FFF2-40B4-BE49-F238E27FC236}">
                <a16:creationId xmlns:a16="http://schemas.microsoft.com/office/drawing/2014/main" id="{E13AED46-15C5-448D-AEC1-12EADD38BACB}"/>
              </a:ext>
            </a:extLst>
          </p:cNvPr>
          <p:cNvCxnSpPr>
            <a:cxnSpLocks/>
          </p:cNvCxnSpPr>
          <p:nvPr/>
        </p:nvCxnSpPr>
        <p:spPr>
          <a:xfrm flipH="1" flipV="1">
            <a:off x="10208437" y="-4542"/>
            <a:ext cx="10644" cy="1207923"/>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2" name="Oval 101">
            <a:extLst>
              <a:ext uri="{FF2B5EF4-FFF2-40B4-BE49-F238E27FC236}">
                <a16:creationId xmlns:a16="http://schemas.microsoft.com/office/drawing/2014/main" id="{DE6A66A5-2E06-4444-854C-8E19C894E073}"/>
              </a:ext>
            </a:extLst>
          </p:cNvPr>
          <p:cNvSpPr/>
          <p:nvPr/>
        </p:nvSpPr>
        <p:spPr>
          <a:xfrm>
            <a:off x="4024195" y="2215546"/>
            <a:ext cx="1006487" cy="1073861"/>
          </a:xfrm>
          <a:prstGeom prst="ellipse">
            <a:avLst/>
          </a:prstGeom>
          <a:solidFill>
            <a:schemeClr val="bg1"/>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B5EE7573-C69E-43CF-A00B-81A8A7C1C780}"/>
              </a:ext>
            </a:extLst>
          </p:cNvPr>
          <p:cNvSpPr/>
          <p:nvPr/>
        </p:nvSpPr>
        <p:spPr>
          <a:xfrm>
            <a:off x="2753526" y="5400000"/>
            <a:ext cx="3233517" cy="1024486"/>
          </a:xfrm>
          <a:prstGeom prst="ellipse">
            <a:avLst/>
          </a:prstGeom>
          <a:solidFill>
            <a:schemeClr val="bg1"/>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1E1294BE-2E8E-4D24-AE9A-D6B46C56BFA1}"/>
              </a:ext>
            </a:extLst>
          </p:cNvPr>
          <p:cNvSpPr/>
          <p:nvPr/>
        </p:nvSpPr>
        <p:spPr>
          <a:xfrm>
            <a:off x="6850890" y="2229379"/>
            <a:ext cx="1006487" cy="1073861"/>
          </a:xfrm>
          <a:prstGeom prst="ellipse">
            <a:avLst/>
          </a:prstGeom>
          <a:solidFill>
            <a:schemeClr val="bg1"/>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F054176A-E63F-47F6-AAF2-E66E2CF2C505}"/>
              </a:ext>
            </a:extLst>
          </p:cNvPr>
          <p:cNvSpPr/>
          <p:nvPr/>
        </p:nvSpPr>
        <p:spPr>
          <a:xfrm>
            <a:off x="5727146" y="5400000"/>
            <a:ext cx="3233517" cy="1024486"/>
          </a:xfrm>
          <a:prstGeom prst="ellipse">
            <a:avLst/>
          </a:prstGeom>
          <a:solidFill>
            <a:schemeClr val="bg1"/>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a:extLst>
              <a:ext uri="{FF2B5EF4-FFF2-40B4-BE49-F238E27FC236}">
                <a16:creationId xmlns:a16="http://schemas.microsoft.com/office/drawing/2014/main" id="{FD009D20-D484-4C6F-A83E-A47AE65BCF6C}"/>
              </a:ext>
            </a:extLst>
          </p:cNvPr>
          <p:cNvSpPr/>
          <p:nvPr/>
        </p:nvSpPr>
        <p:spPr>
          <a:xfrm>
            <a:off x="9773852" y="2247716"/>
            <a:ext cx="1006487" cy="1073861"/>
          </a:xfrm>
          <a:prstGeom prst="ellipse">
            <a:avLst/>
          </a:prstGeom>
          <a:solidFill>
            <a:schemeClr val="bg1"/>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FF2D820F-9683-4557-8C0C-ABE8FBCA6C63}"/>
              </a:ext>
            </a:extLst>
          </p:cNvPr>
          <p:cNvSpPr/>
          <p:nvPr/>
        </p:nvSpPr>
        <p:spPr>
          <a:xfrm>
            <a:off x="8591678" y="5400000"/>
            <a:ext cx="3233517" cy="1024486"/>
          </a:xfrm>
          <a:prstGeom prst="ellipse">
            <a:avLst/>
          </a:prstGeom>
          <a:solidFill>
            <a:schemeClr val="bg1"/>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TextBox 107">
            <a:extLst>
              <a:ext uri="{FF2B5EF4-FFF2-40B4-BE49-F238E27FC236}">
                <a16:creationId xmlns:a16="http://schemas.microsoft.com/office/drawing/2014/main" id="{904E50AC-03D7-4213-AE66-768A3488B7A3}"/>
              </a:ext>
            </a:extLst>
          </p:cNvPr>
          <p:cNvSpPr txBox="1"/>
          <p:nvPr/>
        </p:nvSpPr>
        <p:spPr>
          <a:xfrm>
            <a:off x="192767" y="3245761"/>
            <a:ext cx="2668142" cy="2585323"/>
          </a:xfrm>
          <a:prstGeom prst="rect">
            <a:avLst/>
          </a:prstGeom>
          <a:noFill/>
          <a:effectLst>
            <a:glow rad="139700">
              <a:schemeClr val="accent1">
                <a:satMod val="175000"/>
                <a:alpha val="40000"/>
              </a:schemeClr>
            </a:glow>
          </a:effectLst>
        </p:spPr>
        <p:txBody>
          <a:bodyPr wrap="square" rtlCol="0">
            <a:spAutoFit/>
          </a:bodyPr>
          <a:lstStyle/>
          <a:p>
            <a:r>
              <a:rPr lang="en-US" b="1" dirty="0"/>
              <a:t>The CSUSHPISA shows a positive association with the monthly supply of new homes (MSACSR). This implies that an increase in the supply of new homes may have a minor negative influence on housing prices.</a:t>
            </a:r>
          </a:p>
        </p:txBody>
      </p:sp>
      <p:sp>
        <p:nvSpPr>
          <p:cNvPr id="109" name="TextBox 108">
            <a:extLst>
              <a:ext uri="{FF2B5EF4-FFF2-40B4-BE49-F238E27FC236}">
                <a16:creationId xmlns:a16="http://schemas.microsoft.com/office/drawing/2014/main" id="{92467E09-032C-418F-8341-490D1583E7AC}"/>
              </a:ext>
            </a:extLst>
          </p:cNvPr>
          <p:cNvSpPr txBox="1"/>
          <p:nvPr/>
        </p:nvSpPr>
        <p:spPr>
          <a:xfrm>
            <a:off x="3027463" y="3245761"/>
            <a:ext cx="3126134" cy="3416320"/>
          </a:xfrm>
          <a:prstGeom prst="rect">
            <a:avLst/>
          </a:prstGeom>
          <a:noFill/>
        </p:spPr>
        <p:txBody>
          <a:bodyPr wrap="square" rtlCol="0">
            <a:spAutoFit/>
          </a:bodyPr>
          <a:lstStyle/>
          <a:p>
            <a:r>
              <a:rPr lang="en-US" b="1" dirty="0"/>
              <a:t>The number of authorized housing units (PERMIT) has a moderately positive link with home values. This means that a greater number of authorized housing units may contribute to higher property prices. The reason for this is that when more houses are authorized for building, the supply of houses, materials, and labors is impacted.</a:t>
            </a:r>
          </a:p>
        </p:txBody>
      </p:sp>
      <p:sp>
        <p:nvSpPr>
          <p:cNvPr id="110" name="TextBox 109">
            <a:extLst>
              <a:ext uri="{FF2B5EF4-FFF2-40B4-BE49-F238E27FC236}">
                <a16:creationId xmlns:a16="http://schemas.microsoft.com/office/drawing/2014/main" id="{62C2D84A-D436-4B7C-BD1E-1034CF91084D}"/>
              </a:ext>
            </a:extLst>
          </p:cNvPr>
          <p:cNvSpPr txBox="1"/>
          <p:nvPr/>
        </p:nvSpPr>
        <p:spPr>
          <a:xfrm>
            <a:off x="6196693" y="3294803"/>
            <a:ext cx="2800205" cy="2862322"/>
          </a:xfrm>
          <a:prstGeom prst="rect">
            <a:avLst/>
          </a:prstGeom>
          <a:noFill/>
        </p:spPr>
        <p:txBody>
          <a:bodyPr wrap="square" rtlCol="0">
            <a:spAutoFit/>
          </a:bodyPr>
          <a:lstStyle/>
          <a:p>
            <a:r>
              <a:rPr lang="en-US" b="1" dirty="0"/>
              <a:t>Total construction spending on residential projects (TLRESCONS) has a strong positive correlation with home prices. This indicates that higher construction spending is strongly associated with higher home prices. </a:t>
            </a:r>
          </a:p>
          <a:p>
            <a:endParaRPr lang="en-GB" b="1" dirty="0"/>
          </a:p>
        </p:txBody>
      </p:sp>
      <p:sp>
        <p:nvSpPr>
          <p:cNvPr id="111" name="TextBox 110">
            <a:extLst>
              <a:ext uri="{FF2B5EF4-FFF2-40B4-BE49-F238E27FC236}">
                <a16:creationId xmlns:a16="http://schemas.microsoft.com/office/drawing/2014/main" id="{7C36FDE7-ED45-44A4-9E73-E79CD9D3A3F1}"/>
              </a:ext>
            </a:extLst>
          </p:cNvPr>
          <p:cNvSpPr txBox="1"/>
          <p:nvPr/>
        </p:nvSpPr>
        <p:spPr>
          <a:xfrm>
            <a:off x="9233381" y="3245761"/>
            <a:ext cx="2849915" cy="3970318"/>
          </a:xfrm>
          <a:prstGeom prst="rect">
            <a:avLst/>
          </a:prstGeom>
          <a:noFill/>
        </p:spPr>
        <p:txBody>
          <a:bodyPr wrap="square" rtlCol="0">
            <a:spAutoFit/>
          </a:bodyPr>
          <a:lstStyle/>
          <a:p>
            <a:r>
              <a:rPr lang="en-US" b="1" dirty="0"/>
              <a:t>The estimated number of vacant housing units (EVACANTUSQ176N) has a moderate negative correlation with home prices. This suggests that a higher number of vacant housing units may exert downward pressure on home prices. Because houses supply increases leads to decrease in home prices.</a:t>
            </a:r>
          </a:p>
          <a:p>
            <a:endParaRPr lang="en-GB" b="1" dirty="0"/>
          </a:p>
        </p:txBody>
      </p:sp>
    </p:spTree>
    <p:extLst>
      <p:ext uri="{BB962C8B-B14F-4D97-AF65-F5344CB8AC3E}">
        <p14:creationId xmlns:p14="http://schemas.microsoft.com/office/powerpoint/2010/main" val="218263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6" presetClass="emph" presetSubtype="0" fill="hold" grpId="1" nodeType="withEffect">
                                  <p:stCondLst>
                                    <p:cond delay="0"/>
                                  </p:stCondLst>
                                  <p:childTnLst>
                                    <p:animScale>
                                      <p:cBhvr>
                                        <p:cTn id="11" dur="2000" fill="hold"/>
                                        <p:tgtEl>
                                          <p:spTgt spid="10"/>
                                        </p:tgtEl>
                                      </p:cBhvr>
                                      <p:by x="150000" y="150000"/>
                                    </p:animScale>
                                  </p:childTnLst>
                                </p:cTn>
                              </p:par>
                              <p:par>
                                <p:cTn id="12" presetID="47" presetClass="entr" presetSubtype="0" fill="hold" grpId="0" nodeType="withEffect">
                                  <p:stCondLst>
                                    <p:cond delay="0"/>
                                  </p:stCondLst>
                                  <p:childTnLst>
                                    <p:set>
                                      <p:cBhvr>
                                        <p:cTn id="13" dur="1" fill="hold">
                                          <p:stCondLst>
                                            <p:cond delay="0"/>
                                          </p:stCondLst>
                                        </p:cTn>
                                        <p:tgtEl>
                                          <p:spTgt spid="108"/>
                                        </p:tgtEl>
                                        <p:attrNameLst>
                                          <p:attrName>style.visibility</p:attrName>
                                        </p:attrNameLst>
                                      </p:cBhvr>
                                      <p:to>
                                        <p:strVal val="visible"/>
                                      </p:to>
                                    </p:set>
                                    <p:animEffect transition="in" filter="fade">
                                      <p:cBhvr>
                                        <p:cTn id="14" dur="1000"/>
                                        <p:tgtEl>
                                          <p:spTgt spid="108"/>
                                        </p:tgtEl>
                                      </p:cBhvr>
                                    </p:animEffect>
                                    <p:anim calcmode="lin" valueType="num">
                                      <p:cBhvr>
                                        <p:cTn id="15" dur="1000" fill="hold"/>
                                        <p:tgtEl>
                                          <p:spTgt spid="108"/>
                                        </p:tgtEl>
                                        <p:attrNameLst>
                                          <p:attrName>ppt_x</p:attrName>
                                        </p:attrNameLst>
                                      </p:cBhvr>
                                      <p:tavLst>
                                        <p:tav tm="0">
                                          <p:val>
                                            <p:strVal val="#ppt_x"/>
                                          </p:val>
                                        </p:tav>
                                        <p:tav tm="100000">
                                          <p:val>
                                            <p:strVal val="#ppt_x"/>
                                          </p:val>
                                        </p:tav>
                                      </p:tavLst>
                                    </p:anim>
                                    <p:anim calcmode="lin" valueType="num">
                                      <p:cBhvr>
                                        <p:cTn id="16" dur="1000" fill="hold"/>
                                        <p:tgtEl>
                                          <p:spTgt spid="108"/>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fade">
                                      <p:cBhvr>
                                        <p:cTn id="19" dur="1000"/>
                                        <p:tgtEl>
                                          <p:spTgt spid="66"/>
                                        </p:tgtEl>
                                      </p:cBhvr>
                                    </p:animEffect>
                                    <p:anim calcmode="lin" valueType="num">
                                      <p:cBhvr>
                                        <p:cTn id="20" dur="1000" fill="hold"/>
                                        <p:tgtEl>
                                          <p:spTgt spid="66"/>
                                        </p:tgtEl>
                                        <p:attrNameLst>
                                          <p:attrName>ppt_x</p:attrName>
                                        </p:attrNameLst>
                                      </p:cBhvr>
                                      <p:tavLst>
                                        <p:tav tm="0">
                                          <p:val>
                                            <p:strVal val="#ppt_x"/>
                                          </p:val>
                                        </p:tav>
                                        <p:tav tm="100000">
                                          <p:val>
                                            <p:strVal val="#ppt_x"/>
                                          </p:val>
                                        </p:tav>
                                      </p:tavLst>
                                    </p:anim>
                                    <p:anim calcmode="lin" valueType="num">
                                      <p:cBhvr>
                                        <p:cTn id="21"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102"/>
                                        </p:tgtEl>
                                        <p:attrNameLst>
                                          <p:attrName>style.visibility</p:attrName>
                                        </p:attrNameLst>
                                      </p:cBhvr>
                                      <p:to>
                                        <p:strVal val="visible"/>
                                      </p:to>
                                    </p:set>
                                    <p:animEffect transition="in" filter="fade">
                                      <p:cBhvr>
                                        <p:cTn id="26" dur="1000"/>
                                        <p:tgtEl>
                                          <p:spTgt spid="102"/>
                                        </p:tgtEl>
                                      </p:cBhvr>
                                    </p:animEffect>
                                    <p:anim calcmode="lin" valueType="num">
                                      <p:cBhvr>
                                        <p:cTn id="27" dur="1000" fill="hold"/>
                                        <p:tgtEl>
                                          <p:spTgt spid="102"/>
                                        </p:tgtEl>
                                        <p:attrNameLst>
                                          <p:attrName>ppt_x</p:attrName>
                                        </p:attrNameLst>
                                      </p:cBhvr>
                                      <p:tavLst>
                                        <p:tav tm="0">
                                          <p:val>
                                            <p:strVal val="#ppt_x"/>
                                          </p:val>
                                        </p:tav>
                                        <p:tav tm="100000">
                                          <p:val>
                                            <p:strVal val="#ppt_x"/>
                                          </p:val>
                                        </p:tav>
                                      </p:tavLst>
                                    </p:anim>
                                    <p:anim calcmode="lin" valueType="num">
                                      <p:cBhvr>
                                        <p:cTn id="28" dur="1000" fill="hold"/>
                                        <p:tgtEl>
                                          <p:spTgt spid="102"/>
                                        </p:tgtEl>
                                        <p:attrNameLst>
                                          <p:attrName>ppt_y</p:attrName>
                                        </p:attrNameLst>
                                      </p:cBhvr>
                                      <p:tavLst>
                                        <p:tav tm="0">
                                          <p:val>
                                            <p:strVal val="#ppt_y-.1"/>
                                          </p:val>
                                        </p:tav>
                                        <p:tav tm="100000">
                                          <p:val>
                                            <p:strVal val="#ppt_y"/>
                                          </p:val>
                                        </p:tav>
                                      </p:tavLst>
                                    </p:anim>
                                  </p:childTnLst>
                                </p:cTn>
                              </p:par>
                              <p:par>
                                <p:cTn id="29" presetID="6" presetClass="emph" presetSubtype="0" fill="hold" grpId="1" nodeType="withEffect">
                                  <p:stCondLst>
                                    <p:cond delay="0"/>
                                  </p:stCondLst>
                                  <p:childTnLst>
                                    <p:animScale>
                                      <p:cBhvr>
                                        <p:cTn id="30" dur="2000" fill="hold"/>
                                        <p:tgtEl>
                                          <p:spTgt spid="102"/>
                                        </p:tgtEl>
                                      </p:cBhvr>
                                      <p:by x="150000" y="150000"/>
                                    </p:animScale>
                                  </p:childTnLst>
                                </p:cTn>
                              </p:par>
                              <p:par>
                                <p:cTn id="31" presetID="47" presetClass="entr" presetSubtype="0" fill="hold" grpId="0" nodeType="withEffect">
                                  <p:stCondLst>
                                    <p:cond delay="0"/>
                                  </p:stCondLst>
                                  <p:childTnLst>
                                    <p:set>
                                      <p:cBhvr>
                                        <p:cTn id="32" dur="1" fill="hold">
                                          <p:stCondLst>
                                            <p:cond delay="0"/>
                                          </p:stCondLst>
                                        </p:cTn>
                                        <p:tgtEl>
                                          <p:spTgt spid="103"/>
                                        </p:tgtEl>
                                        <p:attrNameLst>
                                          <p:attrName>style.visibility</p:attrName>
                                        </p:attrNameLst>
                                      </p:cBhvr>
                                      <p:to>
                                        <p:strVal val="visible"/>
                                      </p:to>
                                    </p:set>
                                    <p:animEffect transition="in" filter="fade">
                                      <p:cBhvr>
                                        <p:cTn id="33" dur="1000"/>
                                        <p:tgtEl>
                                          <p:spTgt spid="103"/>
                                        </p:tgtEl>
                                      </p:cBhvr>
                                    </p:animEffect>
                                    <p:anim calcmode="lin" valueType="num">
                                      <p:cBhvr>
                                        <p:cTn id="34" dur="1000" fill="hold"/>
                                        <p:tgtEl>
                                          <p:spTgt spid="103"/>
                                        </p:tgtEl>
                                        <p:attrNameLst>
                                          <p:attrName>ppt_x</p:attrName>
                                        </p:attrNameLst>
                                      </p:cBhvr>
                                      <p:tavLst>
                                        <p:tav tm="0">
                                          <p:val>
                                            <p:strVal val="#ppt_x"/>
                                          </p:val>
                                        </p:tav>
                                        <p:tav tm="100000">
                                          <p:val>
                                            <p:strVal val="#ppt_x"/>
                                          </p:val>
                                        </p:tav>
                                      </p:tavLst>
                                    </p:anim>
                                    <p:anim calcmode="lin" valueType="num">
                                      <p:cBhvr>
                                        <p:cTn id="35" dur="1000" fill="hold"/>
                                        <p:tgtEl>
                                          <p:spTgt spid="103"/>
                                        </p:tgtEl>
                                        <p:attrNameLst>
                                          <p:attrName>ppt_y</p:attrName>
                                        </p:attrNameLst>
                                      </p:cBhvr>
                                      <p:tavLst>
                                        <p:tav tm="0">
                                          <p:val>
                                            <p:strVal val="#ppt_y-.1"/>
                                          </p:val>
                                        </p:tav>
                                        <p:tav tm="100000">
                                          <p:val>
                                            <p:strVal val="#ppt_y"/>
                                          </p:val>
                                        </p:tav>
                                      </p:tavLst>
                                    </p:anim>
                                  </p:childTnLst>
                                </p:cTn>
                              </p:par>
                              <p:par>
                                <p:cTn id="36" presetID="47" presetClass="entr" presetSubtype="0" fill="hold" grpId="0" nodeType="withEffect">
                                  <p:stCondLst>
                                    <p:cond delay="0"/>
                                  </p:stCondLst>
                                  <p:childTnLst>
                                    <p:set>
                                      <p:cBhvr>
                                        <p:cTn id="37" dur="1" fill="hold">
                                          <p:stCondLst>
                                            <p:cond delay="0"/>
                                          </p:stCondLst>
                                        </p:cTn>
                                        <p:tgtEl>
                                          <p:spTgt spid="109"/>
                                        </p:tgtEl>
                                        <p:attrNameLst>
                                          <p:attrName>style.visibility</p:attrName>
                                        </p:attrNameLst>
                                      </p:cBhvr>
                                      <p:to>
                                        <p:strVal val="visible"/>
                                      </p:to>
                                    </p:set>
                                    <p:animEffect transition="in" filter="fade">
                                      <p:cBhvr>
                                        <p:cTn id="38" dur="1000"/>
                                        <p:tgtEl>
                                          <p:spTgt spid="109"/>
                                        </p:tgtEl>
                                      </p:cBhvr>
                                    </p:animEffect>
                                    <p:anim calcmode="lin" valueType="num">
                                      <p:cBhvr>
                                        <p:cTn id="39" dur="1000" fill="hold"/>
                                        <p:tgtEl>
                                          <p:spTgt spid="109"/>
                                        </p:tgtEl>
                                        <p:attrNameLst>
                                          <p:attrName>ppt_x</p:attrName>
                                        </p:attrNameLst>
                                      </p:cBhvr>
                                      <p:tavLst>
                                        <p:tav tm="0">
                                          <p:val>
                                            <p:strVal val="#ppt_x"/>
                                          </p:val>
                                        </p:tav>
                                        <p:tav tm="100000">
                                          <p:val>
                                            <p:strVal val="#ppt_x"/>
                                          </p:val>
                                        </p:tav>
                                      </p:tavLst>
                                    </p:anim>
                                    <p:anim calcmode="lin" valueType="num">
                                      <p:cBhvr>
                                        <p:cTn id="40" dur="1000" fill="hold"/>
                                        <p:tgtEl>
                                          <p:spTgt spid="109"/>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7" presetClass="entr" presetSubtype="0" fill="hold" grpId="0" nodeType="clickEffect">
                                  <p:stCondLst>
                                    <p:cond delay="0"/>
                                  </p:stCondLst>
                                  <p:childTnLst>
                                    <p:set>
                                      <p:cBhvr>
                                        <p:cTn id="44" dur="1" fill="hold">
                                          <p:stCondLst>
                                            <p:cond delay="0"/>
                                          </p:stCondLst>
                                        </p:cTn>
                                        <p:tgtEl>
                                          <p:spTgt spid="104"/>
                                        </p:tgtEl>
                                        <p:attrNameLst>
                                          <p:attrName>style.visibility</p:attrName>
                                        </p:attrNameLst>
                                      </p:cBhvr>
                                      <p:to>
                                        <p:strVal val="visible"/>
                                      </p:to>
                                    </p:set>
                                    <p:animEffect transition="in" filter="fade">
                                      <p:cBhvr>
                                        <p:cTn id="45" dur="1000"/>
                                        <p:tgtEl>
                                          <p:spTgt spid="104"/>
                                        </p:tgtEl>
                                      </p:cBhvr>
                                    </p:animEffect>
                                    <p:anim calcmode="lin" valueType="num">
                                      <p:cBhvr>
                                        <p:cTn id="46" dur="1000" fill="hold"/>
                                        <p:tgtEl>
                                          <p:spTgt spid="104"/>
                                        </p:tgtEl>
                                        <p:attrNameLst>
                                          <p:attrName>ppt_x</p:attrName>
                                        </p:attrNameLst>
                                      </p:cBhvr>
                                      <p:tavLst>
                                        <p:tav tm="0">
                                          <p:val>
                                            <p:strVal val="#ppt_x"/>
                                          </p:val>
                                        </p:tav>
                                        <p:tav tm="100000">
                                          <p:val>
                                            <p:strVal val="#ppt_x"/>
                                          </p:val>
                                        </p:tav>
                                      </p:tavLst>
                                    </p:anim>
                                    <p:anim calcmode="lin" valueType="num">
                                      <p:cBhvr>
                                        <p:cTn id="47" dur="1000" fill="hold"/>
                                        <p:tgtEl>
                                          <p:spTgt spid="104"/>
                                        </p:tgtEl>
                                        <p:attrNameLst>
                                          <p:attrName>ppt_y</p:attrName>
                                        </p:attrNameLst>
                                      </p:cBhvr>
                                      <p:tavLst>
                                        <p:tav tm="0">
                                          <p:val>
                                            <p:strVal val="#ppt_y-.1"/>
                                          </p:val>
                                        </p:tav>
                                        <p:tav tm="100000">
                                          <p:val>
                                            <p:strVal val="#ppt_y"/>
                                          </p:val>
                                        </p:tav>
                                      </p:tavLst>
                                    </p:anim>
                                  </p:childTnLst>
                                </p:cTn>
                              </p:par>
                              <p:par>
                                <p:cTn id="48" presetID="6" presetClass="emph" presetSubtype="0" fill="hold" grpId="1" nodeType="withEffect">
                                  <p:stCondLst>
                                    <p:cond delay="0"/>
                                  </p:stCondLst>
                                  <p:childTnLst>
                                    <p:animScale>
                                      <p:cBhvr>
                                        <p:cTn id="49" dur="2000" fill="hold"/>
                                        <p:tgtEl>
                                          <p:spTgt spid="104"/>
                                        </p:tgtEl>
                                      </p:cBhvr>
                                      <p:by x="150000" y="150000"/>
                                    </p:animScale>
                                  </p:childTnLst>
                                </p:cTn>
                              </p:par>
                              <p:par>
                                <p:cTn id="50" presetID="47" presetClass="entr" presetSubtype="0" fill="hold" grpId="0" nodeType="with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fade">
                                      <p:cBhvr>
                                        <p:cTn id="52" dur="1000"/>
                                        <p:tgtEl>
                                          <p:spTgt spid="105"/>
                                        </p:tgtEl>
                                      </p:cBhvr>
                                    </p:animEffect>
                                    <p:anim calcmode="lin" valueType="num">
                                      <p:cBhvr>
                                        <p:cTn id="53" dur="1000" fill="hold"/>
                                        <p:tgtEl>
                                          <p:spTgt spid="105"/>
                                        </p:tgtEl>
                                        <p:attrNameLst>
                                          <p:attrName>ppt_x</p:attrName>
                                        </p:attrNameLst>
                                      </p:cBhvr>
                                      <p:tavLst>
                                        <p:tav tm="0">
                                          <p:val>
                                            <p:strVal val="#ppt_x"/>
                                          </p:val>
                                        </p:tav>
                                        <p:tav tm="100000">
                                          <p:val>
                                            <p:strVal val="#ppt_x"/>
                                          </p:val>
                                        </p:tav>
                                      </p:tavLst>
                                    </p:anim>
                                    <p:anim calcmode="lin" valueType="num">
                                      <p:cBhvr>
                                        <p:cTn id="54" dur="1000" fill="hold"/>
                                        <p:tgtEl>
                                          <p:spTgt spid="105"/>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0"/>
                                  </p:stCondLst>
                                  <p:childTnLst>
                                    <p:set>
                                      <p:cBhvr>
                                        <p:cTn id="56" dur="1" fill="hold">
                                          <p:stCondLst>
                                            <p:cond delay="0"/>
                                          </p:stCondLst>
                                        </p:cTn>
                                        <p:tgtEl>
                                          <p:spTgt spid="110"/>
                                        </p:tgtEl>
                                        <p:attrNameLst>
                                          <p:attrName>style.visibility</p:attrName>
                                        </p:attrNameLst>
                                      </p:cBhvr>
                                      <p:to>
                                        <p:strVal val="visible"/>
                                      </p:to>
                                    </p:set>
                                    <p:animEffect transition="in" filter="fade">
                                      <p:cBhvr>
                                        <p:cTn id="57" dur="1000"/>
                                        <p:tgtEl>
                                          <p:spTgt spid="110"/>
                                        </p:tgtEl>
                                      </p:cBhvr>
                                    </p:animEffect>
                                    <p:anim calcmode="lin" valueType="num">
                                      <p:cBhvr>
                                        <p:cTn id="58" dur="1000" fill="hold"/>
                                        <p:tgtEl>
                                          <p:spTgt spid="110"/>
                                        </p:tgtEl>
                                        <p:attrNameLst>
                                          <p:attrName>ppt_x</p:attrName>
                                        </p:attrNameLst>
                                      </p:cBhvr>
                                      <p:tavLst>
                                        <p:tav tm="0">
                                          <p:val>
                                            <p:strVal val="#ppt_x"/>
                                          </p:val>
                                        </p:tav>
                                        <p:tav tm="100000">
                                          <p:val>
                                            <p:strVal val="#ppt_x"/>
                                          </p:val>
                                        </p:tav>
                                      </p:tavLst>
                                    </p:anim>
                                    <p:anim calcmode="lin" valueType="num">
                                      <p:cBhvr>
                                        <p:cTn id="59" dur="1000" fill="hold"/>
                                        <p:tgtEl>
                                          <p:spTgt spid="110"/>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7" presetClass="entr" presetSubtype="0" fill="hold" grpId="0" nodeType="clickEffect">
                                  <p:stCondLst>
                                    <p:cond delay="0"/>
                                  </p:stCondLst>
                                  <p:childTnLst>
                                    <p:set>
                                      <p:cBhvr>
                                        <p:cTn id="63" dur="1" fill="hold">
                                          <p:stCondLst>
                                            <p:cond delay="0"/>
                                          </p:stCondLst>
                                        </p:cTn>
                                        <p:tgtEl>
                                          <p:spTgt spid="106"/>
                                        </p:tgtEl>
                                        <p:attrNameLst>
                                          <p:attrName>style.visibility</p:attrName>
                                        </p:attrNameLst>
                                      </p:cBhvr>
                                      <p:to>
                                        <p:strVal val="visible"/>
                                      </p:to>
                                    </p:set>
                                    <p:animEffect transition="in" filter="fade">
                                      <p:cBhvr>
                                        <p:cTn id="64" dur="1000"/>
                                        <p:tgtEl>
                                          <p:spTgt spid="106"/>
                                        </p:tgtEl>
                                      </p:cBhvr>
                                    </p:animEffect>
                                    <p:anim calcmode="lin" valueType="num">
                                      <p:cBhvr>
                                        <p:cTn id="65" dur="1000" fill="hold"/>
                                        <p:tgtEl>
                                          <p:spTgt spid="106"/>
                                        </p:tgtEl>
                                        <p:attrNameLst>
                                          <p:attrName>ppt_x</p:attrName>
                                        </p:attrNameLst>
                                      </p:cBhvr>
                                      <p:tavLst>
                                        <p:tav tm="0">
                                          <p:val>
                                            <p:strVal val="#ppt_x"/>
                                          </p:val>
                                        </p:tav>
                                        <p:tav tm="100000">
                                          <p:val>
                                            <p:strVal val="#ppt_x"/>
                                          </p:val>
                                        </p:tav>
                                      </p:tavLst>
                                    </p:anim>
                                    <p:anim calcmode="lin" valueType="num">
                                      <p:cBhvr>
                                        <p:cTn id="66" dur="1000" fill="hold"/>
                                        <p:tgtEl>
                                          <p:spTgt spid="106"/>
                                        </p:tgtEl>
                                        <p:attrNameLst>
                                          <p:attrName>ppt_y</p:attrName>
                                        </p:attrNameLst>
                                      </p:cBhvr>
                                      <p:tavLst>
                                        <p:tav tm="0">
                                          <p:val>
                                            <p:strVal val="#ppt_y-.1"/>
                                          </p:val>
                                        </p:tav>
                                        <p:tav tm="100000">
                                          <p:val>
                                            <p:strVal val="#ppt_y"/>
                                          </p:val>
                                        </p:tav>
                                      </p:tavLst>
                                    </p:anim>
                                  </p:childTnLst>
                                </p:cTn>
                              </p:par>
                              <p:par>
                                <p:cTn id="67" presetID="6" presetClass="emph" presetSubtype="0" fill="hold" grpId="1" nodeType="withEffect">
                                  <p:stCondLst>
                                    <p:cond delay="0"/>
                                  </p:stCondLst>
                                  <p:childTnLst>
                                    <p:animScale>
                                      <p:cBhvr>
                                        <p:cTn id="68" dur="2000" fill="hold"/>
                                        <p:tgtEl>
                                          <p:spTgt spid="106"/>
                                        </p:tgtEl>
                                      </p:cBhvr>
                                      <p:by x="150000" y="150000"/>
                                    </p:animScale>
                                  </p:childTnLst>
                                </p:cTn>
                              </p:par>
                              <p:par>
                                <p:cTn id="69" presetID="47" presetClass="entr" presetSubtype="0" fill="hold" grpId="0" nodeType="withEffect">
                                  <p:stCondLst>
                                    <p:cond delay="0"/>
                                  </p:stCondLst>
                                  <p:childTnLst>
                                    <p:set>
                                      <p:cBhvr>
                                        <p:cTn id="70" dur="1" fill="hold">
                                          <p:stCondLst>
                                            <p:cond delay="0"/>
                                          </p:stCondLst>
                                        </p:cTn>
                                        <p:tgtEl>
                                          <p:spTgt spid="107"/>
                                        </p:tgtEl>
                                        <p:attrNameLst>
                                          <p:attrName>style.visibility</p:attrName>
                                        </p:attrNameLst>
                                      </p:cBhvr>
                                      <p:to>
                                        <p:strVal val="visible"/>
                                      </p:to>
                                    </p:set>
                                    <p:animEffect transition="in" filter="fade">
                                      <p:cBhvr>
                                        <p:cTn id="71" dur="1000"/>
                                        <p:tgtEl>
                                          <p:spTgt spid="107"/>
                                        </p:tgtEl>
                                      </p:cBhvr>
                                    </p:animEffect>
                                    <p:anim calcmode="lin" valueType="num">
                                      <p:cBhvr>
                                        <p:cTn id="72" dur="1000" fill="hold"/>
                                        <p:tgtEl>
                                          <p:spTgt spid="107"/>
                                        </p:tgtEl>
                                        <p:attrNameLst>
                                          <p:attrName>ppt_x</p:attrName>
                                        </p:attrNameLst>
                                      </p:cBhvr>
                                      <p:tavLst>
                                        <p:tav tm="0">
                                          <p:val>
                                            <p:strVal val="#ppt_x"/>
                                          </p:val>
                                        </p:tav>
                                        <p:tav tm="100000">
                                          <p:val>
                                            <p:strVal val="#ppt_x"/>
                                          </p:val>
                                        </p:tav>
                                      </p:tavLst>
                                    </p:anim>
                                    <p:anim calcmode="lin" valueType="num">
                                      <p:cBhvr>
                                        <p:cTn id="73" dur="1000" fill="hold"/>
                                        <p:tgtEl>
                                          <p:spTgt spid="107"/>
                                        </p:tgtEl>
                                        <p:attrNameLst>
                                          <p:attrName>ppt_y</p:attrName>
                                        </p:attrNameLst>
                                      </p:cBhvr>
                                      <p:tavLst>
                                        <p:tav tm="0">
                                          <p:val>
                                            <p:strVal val="#ppt_y-.1"/>
                                          </p:val>
                                        </p:tav>
                                        <p:tav tm="100000">
                                          <p:val>
                                            <p:strVal val="#ppt_y"/>
                                          </p:val>
                                        </p:tav>
                                      </p:tavLst>
                                    </p:anim>
                                  </p:childTnLst>
                                </p:cTn>
                              </p:par>
                              <p:par>
                                <p:cTn id="74" presetID="47" presetClass="entr" presetSubtype="0" fill="hold" grpId="0" nodeType="withEffect">
                                  <p:stCondLst>
                                    <p:cond delay="0"/>
                                  </p:stCondLst>
                                  <p:childTnLst>
                                    <p:set>
                                      <p:cBhvr>
                                        <p:cTn id="75" dur="1" fill="hold">
                                          <p:stCondLst>
                                            <p:cond delay="0"/>
                                          </p:stCondLst>
                                        </p:cTn>
                                        <p:tgtEl>
                                          <p:spTgt spid="111"/>
                                        </p:tgtEl>
                                        <p:attrNameLst>
                                          <p:attrName>style.visibility</p:attrName>
                                        </p:attrNameLst>
                                      </p:cBhvr>
                                      <p:to>
                                        <p:strVal val="visible"/>
                                      </p:to>
                                    </p:set>
                                    <p:animEffect transition="in" filter="fade">
                                      <p:cBhvr>
                                        <p:cTn id="76" dur="1000"/>
                                        <p:tgtEl>
                                          <p:spTgt spid="111"/>
                                        </p:tgtEl>
                                      </p:cBhvr>
                                    </p:animEffect>
                                    <p:anim calcmode="lin" valueType="num">
                                      <p:cBhvr>
                                        <p:cTn id="77" dur="1000" fill="hold"/>
                                        <p:tgtEl>
                                          <p:spTgt spid="111"/>
                                        </p:tgtEl>
                                        <p:attrNameLst>
                                          <p:attrName>ppt_x</p:attrName>
                                        </p:attrNameLst>
                                      </p:cBhvr>
                                      <p:tavLst>
                                        <p:tav tm="0">
                                          <p:val>
                                            <p:strVal val="#ppt_x"/>
                                          </p:val>
                                        </p:tav>
                                        <p:tav tm="100000">
                                          <p:val>
                                            <p:strVal val="#ppt_x"/>
                                          </p:val>
                                        </p:tav>
                                      </p:tavLst>
                                    </p:anim>
                                    <p:anim calcmode="lin" valueType="num">
                                      <p:cBhvr>
                                        <p:cTn id="78"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66" grpId="0" animBg="1"/>
      <p:bldP spid="102" grpId="0" animBg="1"/>
      <p:bldP spid="102" grpId="1" animBg="1"/>
      <p:bldP spid="103" grpId="0" animBg="1"/>
      <p:bldP spid="104" grpId="0" animBg="1"/>
      <p:bldP spid="104" grpId="1" animBg="1"/>
      <p:bldP spid="105" grpId="0" animBg="1"/>
      <p:bldP spid="106" grpId="0" animBg="1"/>
      <p:bldP spid="106" grpId="1" animBg="1"/>
      <p:bldP spid="107" grpId="0" animBg="1"/>
      <p:bldP spid="108" grpId="0"/>
      <p:bldP spid="109" grpId="0"/>
      <p:bldP spid="110" grpId="0"/>
      <p:bldP spid="1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Straight Connector 73">
            <a:extLst>
              <a:ext uri="{FF2B5EF4-FFF2-40B4-BE49-F238E27FC236}">
                <a16:creationId xmlns:a16="http://schemas.microsoft.com/office/drawing/2014/main" id="{64A13A52-DF7F-4853-BBB7-05F2059591BF}"/>
              </a:ext>
            </a:extLst>
          </p:cNvPr>
          <p:cNvCxnSpPr>
            <a:cxnSpLocks/>
          </p:cNvCxnSpPr>
          <p:nvPr/>
        </p:nvCxnSpPr>
        <p:spPr>
          <a:xfrm flipH="1" flipV="1">
            <a:off x="4458350" y="-4542"/>
            <a:ext cx="10644" cy="1207923"/>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F7EF4AC-D6D2-4902-8059-1092295B9C27}"/>
              </a:ext>
            </a:extLst>
          </p:cNvPr>
          <p:cNvCxnSpPr>
            <a:cxnSpLocks/>
          </p:cNvCxnSpPr>
          <p:nvPr/>
        </p:nvCxnSpPr>
        <p:spPr>
          <a:xfrm flipH="1" flipV="1">
            <a:off x="7328437" y="-4542"/>
            <a:ext cx="10644" cy="1207923"/>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819BAE8-120A-47FB-85BC-08298758A89D}"/>
              </a:ext>
            </a:extLst>
          </p:cNvPr>
          <p:cNvSpPr txBox="1"/>
          <p:nvPr/>
        </p:nvSpPr>
        <p:spPr>
          <a:xfrm>
            <a:off x="3367626" y="79571"/>
            <a:ext cx="6168488" cy="707886"/>
          </a:xfrm>
          <a:prstGeom prst="rect">
            <a:avLst/>
          </a:prstGeom>
          <a:noFill/>
        </p:spPr>
        <p:txBody>
          <a:bodyPr wrap="square" rtlCol="0">
            <a:spAutoFit/>
          </a:bodyPr>
          <a:lstStyle/>
          <a:p>
            <a:r>
              <a:rPr lang="en-GB" sz="4000" b="1" dirty="0"/>
              <a:t>Insights on Demand factors</a:t>
            </a:r>
          </a:p>
        </p:txBody>
      </p:sp>
      <p:sp>
        <p:nvSpPr>
          <p:cNvPr id="5" name="Oval 4">
            <a:extLst>
              <a:ext uri="{FF2B5EF4-FFF2-40B4-BE49-F238E27FC236}">
                <a16:creationId xmlns:a16="http://schemas.microsoft.com/office/drawing/2014/main" id="{91762EBE-46C2-4A3A-B50B-FD9AAB6D367B}"/>
              </a:ext>
            </a:extLst>
          </p:cNvPr>
          <p:cNvSpPr/>
          <p:nvPr/>
        </p:nvSpPr>
        <p:spPr>
          <a:xfrm>
            <a:off x="872255" y="2358168"/>
            <a:ext cx="1487428" cy="55221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23CAF29B-4759-4A05-9662-C102D76C68D0}"/>
              </a:ext>
            </a:extLst>
          </p:cNvPr>
          <p:cNvSpPr/>
          <p:nvPr/>
        </p:nvSpPr>
        <p:spPr>
          <a:xfrm>
            <a:off x="1103330" y="2193773"/>
            <a:ext cx="1006487" cy="1073861"/>
          </a:xfrm>
          <a:prstGeom prst="ellipse">
            <a:avLst/>
          </a:prstGeom>
          <a:solidFill>
            <a:schemeClr val="bg1"/>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ight Triangle 1">
            <a:extLst>
              <a:ext uri="{FF2B5EF4-FFF2-40B4-BE49-F238E27FC236}">
                <a16:creationId xmlns:a16="http://schemas.microsoft.com/office/drawing/2014/main" id="{FE4E972B-7B29-4324-A813-2330D9EE84EF}"/>
              </a:ext>
            </a:extLst>
          </p:cNvPr>
          <p:cNvSpPr/>
          <p:nvPr/>
        </p:nvSpPr>
        <p:spPr>
          <a:xfrm>
            <a:off x="1535455" y="914430"/>
            <a:ext cx="850613" cy="1739547"/>
          </a:xfrm>
          <a:custGeom>
            <a:avLst/>
            <a:gdLst>
              <a:gd name="connsiteX0" fmla="*/ 0 w 1395663"/>
              <a:gd name="connsiteY0" fmla="*/ 2823411 h 2823411"/>
              <a:gd name="connsiteX1" fmla="*/ 0 w 1395663"/>
              <a:gd name="connsiteY1" fmla="*/ 0 h 2823411"/>
              <a:gd name="connsiteX2" fmla="*/ 1395663 w 1395663"/>
              <a:gd name="connsiteY2" fmla="*/ 2823411 h 2823411"/>
              <a:gd name="connsiteX3" fmla="*/ 0 w 1395663"/>
              <a:gd name="connsiteY3" fmla="*/ 2823411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262 w 1399933"/>
              <a:gd name="connsiteY0" fmla="*/ 2758240 h 2823411"/>
              <a:gd name="connsiteX1" fmla="*/ 4270 w 1399933"/>
              <a:gd name="connsiteY1" fmla="*/ 0 h 2823411"/>
              <a:gd name="connsiteX2" fmla="*/ 1399933 w 1399933"/>
              <a:gd name="connsiteY2" fmla="*/ 2823411 h 2823411"/>
              <a:gd name="connsiteX3" fmla="*/ 1262 w 1399933"/>
              <a:gd name="connsiteY3" fmla="*/ 2758240 h 2823411"/>
            </a:gdLst>
            <a:ahLst/>
            <a:cxnLst>
              <a:cxn ang="0">
                <a:pos x="connsiteX0" y="connsiteY0"/>
              </a:cxn>
              <a:cxn ang="0">
                <a:pos x="connsiteX1" y="connsiteY1"/>
              </a:cxn>
              <a:cxn ang="0">
                <a:pos x="connsiteX2" y="connsiteY2"/>
              </a:cxn>
              <a:cxn ang="0">
                <a:pos x="connsiteX3" y="connsiteY3"/>
              </a:cxn>
            </a:cxnLst>
            <a:rect l="l" t="t" r="r" b="b"/>
            <a:pathLst>
              <a:path w="1399933" h="2823411">
                <a:moveTo>
                  <a:pt x="1262" y="2758240"/>
                </a:moveTo>
                <a:cubicBezTo>
                  <a:pt x="-4085" y="1870577"/>
                  <a:pt x="9617" y="887663"/>
                  <a:pt x="4270" y="0"/>
                </a:cubicBezTo>
                <a:lnTo>
                  <a:pt x="1399933" y="2823411"/>
                </a:lnTo>
                <a:cubicBezTo>
                  <a:pt x="940059" y="2769937"/>
                  <a:pt x="541346" y="2635251"/>
                  <a:pt x="1262" y="2758240"/>
                </a:cubicBezTo>
                <a:close/>
              </a:path>
            </a:pathLst>
          </a:custGeom>
          <a:solidFill>
            <a:srgbClr val="00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ight Triangle 1">
            <a:extLst>
              <a:ext uri="{FF2B5EF4-FFF2-40B4-BE49-F238E27FC236}">
                <a16:creationId xmlns:a16="http://schemas.microsoft.com/office/drawing/2014/main" id="{C297D163-48BD-42A4-A032-AF40F48D9DD1}"/>
              </a:ext>
            </a:extLst>
          </p:cNvPr>
          <p:cNvSpPr/>
          <p:nvPr/>
        </p:nvSpPr>
        <p:spPr>
          <a:xfrm>
            <a:off x="1480365" y="1034494"/>
            <a:ext cx="537154" cy="1386773"/>
          </a:xfrm>
          <a:custGeom>
            <a:avLst/>
            <a:gdLst>
              <a:gd name="connsiteX0" fmla="*/ 0 w 1395663"/>
              <a:gd name="connsiteY0" fmla="*/ 2823411 h 2823411"/>
              <a:gd name="connsiteX1" fmla="*/ 0 w 1395663"/>
              <a:gd name="connsiteY1" fmla="*/ 0 h 2823411"/>
              <a:gd name="connsiteX2" fmla="*/ 1395663 w 1395663"/>
              <a:gd name="connsiteY2" fmla="*/ 2823411 h 2823411"/>
              <a:gd name="connsiteX3" fmla="*/ 0 w 1395663"/>
              <a:gd name="connsiteY3" fmla="*/ 2823411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262 w 1399933"/>
              <a:gd name="connsiteY0" fmla="*/ 2758240 h 2823411"/>
              <a:gd name="connsiteX1" fmla="*/ 4270 w 1399933"/>
              <a:gd name="connsiteY1" fmla="*/ 0 h 2823411"/>
              <a:gd name="connsiteX2" fmla="*/ 1399933 w 1399933"/>
              <a:gd name="connsiteY2" fmla="*/ 2823411 h 2823411"/>
              <a:gd name="connsiteX3" fmla="*/ 1262 w 1399933"/>
              <a:gd name="connsiteY3" fmla="*/ 2758240 h 2823411"/>
              <a:gd name="connsiteX0" fmla="*/ 501893 w 1900564"/>
              <a:gd name="connsiteY0" fmla="*/ 3010179 h 3075350"/>
              <a:gd name="connsiteX1" fmla="*/ 0 w 1900564"/>
              <a:gd name="connsiteY1" fmla="*/ 0 h 3075350"/>
              <a:gd name="connsiteX2" fmla="*/ 1900564 w 1900564"/>
              <a:gd name="connsiteY2" fmla="*/ 3075350 h 3075350"/>
              <a:gd name="connsiteX3" fmla="*/ 501893 w 1900564"/>
              <a:gd name="connsiteY3" fmla="*/ 3010179 h 3075350"/>
              <a:gd name="connsiteX0" fmla="*/ 616643 w 2015314"/>
              <a:gd name="connsiteY0" fmla="*/ 3073164 h 3138335"/>
              <a:gd name="connsiteX1" fmla="*/ 0 w 2015314"/>
              <a:gd name="connsiteY1" fmla="*/ 0 h 3138335"/>
              <a:gd name="connsiteX2" fmla="*/ 2015314 w 2015314"/>
              <a:gd name="connsiteY2" fmla="*/ 3138335 h 3138335"/>
              <a:gd name="connsiteX3" fmla="*/ 616643 w 2015314"/>
              <a:gd name="connsiteY3" fmla="*/ 3073164 h 3138335"/>
              <a:gd name="connsiteX0" fmla="*/ 570743 w 1969414"/>
              <a:gd name="connsiteY0" fmla="*/ 3592787 h 3657958"/>
              <a:gd name="connsiteX1" fmla="*/ 0 w 1969414"/>
              <a:gd name="connsiteY1" fmla="*/ 0 h 3657958"/>
              <a:gd name="connsiteX2" fmla="*/ 1969414 w 1969414"/>
              <a:gd name="connsiteY2" fmla="*/ 3657958 h 3657958"/>
              <a:gd name="connsiteX3" fmla="*/ 570743 w 1969414"/>
              <a:gd name="connsiteY3" fmla="*/ 3592787 h 3657958"/>
              <a:gd name="connsiteX0" fmla="*/ 731393 w 2130064"/>
              <a:gd name="connsiteY0" fmla="*/ 3655772 h 3720943"/>
              <a:gd name="connsiteX1" fmla="*/ 0 w 2130064"/>
              <a:gd name="connsiteY1" fmla="*/ 0 h 3720943"/>
              <a:gd name="connsiteX2" fmla="*/ 2130064 w 2130064"/>
              <a:gd name="connsiteY2" fmla="*/ 3720943 h 3720943"/>
              <a:gd name="connsiteX3" fmla="*/ 731393 w 2130064"/>
              <a:gd name="connsiteY3" fmla="*/ 3655772 h 3720943"/>
            </a:gdLst>
            <a:ahLst/>
            <a:cxnLst>
              <a:cxn ang="0">
                <a:pos x="connsiteX0" y="connsiteY0"/>
              </a:cxn>
              <a:cxn ang="0">
                <a:pos x="connsiteX1" y="connsiteY1"/>
              </a:cxn>
              <a:cxn ang="0">
                <a:pos x="connsiteX2" y="connsiteY2"/>
              </a:cxn>
              <a:cxn ang="0">
                <a:pos x="connsiteX3" y="connsiteY3"/>
              </a:cxn>
            </a:cxnLst>
            <a:rect l="l" t="t" r="r" b="b"/>
            <a:pathLst>
              <a:path w="2130064" h="3720943">
                <a:moveTo>
                  <a:pt x="731393" y="3655772"/>
                </a:moveTo>
                <a:cubicBezTo>
                  <a:pt x="726046" y="2768109"/>
                  <a:pt x="5347" y="887663"/>
                  <a:pt x="0" y="0"/>
                </a:cubicBezTo>
                <a:lnTo>
                  <a:pt x="2130064" y="3720943"/>
                </a:lnTo>
                <a:cubicBezTo>
                  <a:pt x="1670190" y="3667469"/>
                  <a:pt x="1271477" y="3532783"/>
                  <a:pt x="731393" y="3655772"/>
                </a:cubicBezTo>
                <a:close/>
              </a:path>
            </a:pathLst>
          </a:custGeom>
          <a:solidFill>
            <a:schemeClr val="tx1">
              <a:alpha val="50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ight Triangle 1">
            <a:extLst>
              <a:ext uri="{FF2B5EF4-FFF2-40B4-BE49-F238E27FC236}">
                <a16:creationId xmlns:a16="http://schemas.microsoft.com/office/drawing/2014/main" id="{6BC4040C-19A7-4BE9-B743-31E8184B23BA}"/>
              </a:ext>
            </a:extLst>
          </p:cNvPr>
          <p:cNvSpPr/>
          <p:nvPr/>
        </p:nvSpPr>
        <p:spPr>
          <a:xfrm flipH="1">
            <a:off x="858468" y="914430"/>
            <a:ext cx="907720" cy="1733679"/>
          </a:xfrm>
          <a:custGeom>
            <a:avLst/>
            <a:gdLst>
              <a:gd name="connsiteX0" fmla="*/ 0 w 1395663"/>
              <a:gd name="connsiteY0" fmla="*/ 2823411 h 2823411"/>
              <a:gd name="connsiteX1" fmla="*/ 0 w 1395663"/>
              <a:gd name="connsiteY1" fmla="*/ 0 h 2823411"/>
              <a:gd name="connsiteX2" fmla="*/ 1395663 w 1395663"/>
              <a:gd name="connsiteY2" fmla="*/ 2823411 h 2823411"/>
              <a:gd name="connsiteX3" fmla="*/ 0 w 1395663"/>
              <a:gd name="connsiteY3" fmla="*/ 2823411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262 w 1399933"/>
              <a:gd name="connsiteY0" fmla="*/ 2758240 h 2823411"/>
              <a:gd name="connsiteX1" fmla="*/ 4270 w 1399933"/>
              <a:gd name="connsiteY1" fmla="*/ 0 h 2823411"/>
              <a:gd name="connsiteX2" fmla="*/ 1399933 w 1399933"/>
              <a:gd name="connsiteY2" fmla="*/ 2823411 h 2823411"/>
              <a:gd name="connsiteX3" fmla="*/ 1262 w 1399933"/>
              <a:gd name="connsiteY3" fmla="*/ 2758240 h 2823411"/>
              <a:gd name="connsiteX0" fmla="*/ 103 w 1589274"/>
              <a:gd name="connsiteY0" fmla="*/ 2348665 h 2823411"/>
              <a:gd name="connsiteX1" fmla="*/ 193611 w 1589274"/>
              <a:gd name="connsiteY1" fmla="*/ 0 h 2823411"/>
              <a:gd name="connsiteX2" fmla="*/ 1589274 w 1589274"/>
              <a:gd name="connsiteY2" fmla="*/ 2823411 h 2823411"/>
              <a:gd name="connsiteX3" fmla="*/ 103 w 1589274"/>
              <a:gd name="connsiteY3" fmla="*/ 2348665 h 2823411"/>
              <a:gd name="connsiteX0" fmla="*/ 103 w 1332099"/>
              <a:gd name="connsiteY0" fmla="*/ 2348665 h 2813886"/>
              <a:gd name="connsiteX1" fmla="*/ 193611 w 1332099"/>
              <a:gd name="connsiteY1" fmla="*/ 0 h 2813886"/>
              <a:gd name="connsiteX2" fmla="*/ 1332099 w 1332099"/>
              <a:gd name="connsiteY2" fmla="*/ 2813886 h 2813886"/>
              <a:gd name="connsiteX3" fmla="*/ 103 w 1332099"/>
              <a:gd name="connsiteY3" fmla="*/ 2348665 h 2813886"/>
              <a:gd name="connsiteX0" fmla="*/ 58 w 1493979"/>
              <a:gd name="connsiteY0" fmla="*/ 2358190 h 2813886"/>
              <a:gd name="connsiteX1" fmla="*/ 355491 w 1493979"/>
              <a:gd name="connsiteY1" fmla="*/ 0 h 2813886"/>
              <a:gd name="connsiteX2" fmla="*/ 1493979 w 1493979"/>
              <a:gd name="connsiteY2" fmla="*/ 2813886 h 2813886"/>
              <a:gd name="connsiteX3" fmla="*/ 58 w 1493979"/>
              <a:gd name="connsiteY3" fmla="*/ 2358190 h 2813886"/>
              <a:gd name="connsiteX0" fmla="*/ 0 w 1493921"/>
              <a:gd name="connsiteY0" fmla="*/ 2358190 h 2813886"/>
              <a:gd name="connsiteX1" fmla="*/ 355433 w 1493921"/>
              <a:gd name="connsiteY1" fmla="*/ 0 h 2813886"/>
              <a:gd name="connsiteX2" fmla="*/ 1493921 w 1493921"/>
              <a:gd name="connsiteY2" fmla="*/ 2813886 h 2813886"/>
              <a:gd name="connsiteX3" fmla="*/ 0 w 1493921"/>
              <a:gd name="connsiteY3" fmla="*/ 2358190 h 2813886"/>
              <a:gd name="connsiteX0" fmla="*/ 0 w 1493921"/>
              <a:gd name="connsiteY0" fmla="*/ 2358190 h 2813886"/>
              <a:gd name="connsiteX1" fmla="*/ 355433 w 1493921"/>
              <a:gd name="connsiteY1" fmla="*/ 0 h 2813886"/>
              <a:gd name="connsiteX2" fmla="*/ 1493921 w 1493921"/>
              <a:gd name="connsiteY2" fmla="*/ 2813886 h 2813886"/>
              <a:gd name="connsiteX3" fmla="*/ 0 w 1493921"/>
              <a:gd name="connsiteY3" fmla="*/ 2358190 h 2813886"/>
            </a:gdLst>
            <a:ahLst/>
            <a:cxnLst>
              <a:cxn ang="0">
                <a:pos x="connsiteX0" y="connsiteY0"/>
              </a:cxn>
              <a:cxn ang="0">
                <a:pos x="connsiteX1" y="connsiteY1"/>
              </a:cxn>
              <a:cxn ang="0">
                <a:pos x="connsiteX2" y="connsiteY2"/>
              </a:cxn>
              <a:cxn ang="0">
                <a:pos x="connsiteX3" y="connsiteY3"/>
              </a:cxn>
            </a:cxnLst>
            <a:rect l="l" t="t" r="r" b="b"/>
            <a:pathLst>
              <a:path w="1493921" h="2813886">
                <a:moveTo>
                  <a:pt x="0" y="2358190"/>
                </a:moveTo>
                <a:cubicBezTo>
                  <a:pt x="175628" y="1508627"/>
                  <a:pt x="360780" y="887663"/>
                  <a:pt x="355433" y="0"/>
                </a:cubicBezTo>
                <a:lnTo>
                  <a:pt x="1493921" y="2813886"/>
                </a:lnTo>
                <a:cubicBezTo>
                  <a:pt x="1034047" y="2760412"/>
                  <a:pt x="540084" y="2235201"/>
                  <a:pt x="0" y="2358190"/>
                </a:cubicBezTo>
                <a:close/>
              </a:path>
            </a:pathLst>
          </a:custGeom>
          <a:solidFill>
            <a:srgbClr val="00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Freeform: Shape 63">
            <a:extLst>
              <a:ext uri="{FF2B5EF4-FFF2-40B4-BE49-F238E27FC236}">
                <a16:creationId xmlns:a16="http://schemas.microsoft.com/office/drawing/2014/main" id="{69F27CFC-BDAC-4491-AA86-354183704A03}"/>
              </a:ext>
            </a:extLst>
          </p:cNvPr>
          <p:cNvSpPr/>
          <p:nvPr/>
        </p:nvSpPr>
        <p:spPr>
          <a:xfrm rot="1932064">
            <a:off x="1019166" y="916295"/>
            <a:ext cx="530905" cy="1840802"/>
          </a:xfrm>
          <a:custGeom>
            <a:avLst/>
            <a:gdLst>
              <a:gd name="connsiteX0" fmla="*/ 0 w 873760"/>
              <a:gd name="connsiteY0" fmla="*/ 0 h 2987755"/>
              <a:gd name="connsiteX1" fmla="*/ 728898 w 873760"/>
              <a:gd name="connsiteY1" fmla="*/ 951281 h 2987755"/>
              <a:gd name="connsiteX2" fmla="*/ 873760 w 873760"/>
              <a:gd name="connsiteY2" fmla="*/ 1105296 h 2987755"/>
              <a:gd name="connsiteX3" fmla="*/ 838167 w 873760"/>
              <a:gd name="connsiteY3" fmla="*/ 1171395 h 2987755"/>
              <a:gd name="connsiteX4" fmla="*/ 712728 w 873760"/>
              <a:gd name="connsiteY4" fmla="*/ 1853006 h 2987755"/>
              <a:gd name="connsiteX5" fmla="*/ 838166 w 873760"/>
              <a:gd name="connsiteY5" fmla="*/ 2534617 h 2987755"/>
              <a:gd name="connsiteX6" fmla="*/ 857717 w 873760"/>
              <a:gd name="connsiteY6" fmla="*/ 2570924 h 2987755"/>
              <a:gd name="connsiteX7" fmla="*/ 774368 w 873760"/>
              <a:gd name="connsiteY7" fmla="*/ 2706477 h 2987755"/>
              <a:gd name="connsiteX8" fmla="*/ 536128 w 873760"/>
              <a:gd name="connsiteY8" fmla="*/ 2987755 h 2987755"/>
              <a:gd name="connsiteX9" fmla="*/ 0 w 873760"/>
              <a:gd name="connsiteY9" fmla="*/ 0 h 298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73760" h="2987755">
                <a:moveTo>
                  <a:pt x="0" y="0"/>
                </a:moveTo>
                <a:cubicBezTo>
                  <a:pt x="234252" y="376988"/>
                  <a:pt x="473273" y="672177"/>
                  <a:pt x="728898" y="951281"/>
                </a:cubicBezTo>
                <a:lnTo>
                  <a:pt x="873760" y="1105296"/>
                </a:lnTo>
                <a:lnTo>
                  <a:pt x="838167" y="1171395"/>
                </a:lnTo>
                <a:cubicBezTo>
                  <a:pt x="760664" y="1345835"/>
                  <a:pt x="712728" y="1586820"/>
                  <a:pt x="712728" y="1853006"/>
                </a:cubicBezTo>
                <a:cubicBezTo>
                  <a:pt x="712728" y="2119192"/>
                  <a:pt x="760664" y="2360178"/>
                  <a:pt x="838166" y="2534617"/>
                </a:cubicBezTo>
                <a:lnTo>
                  <a:pt x="857717" y="2570924"/>
                </a:lnTo>
                <a:lnTo>
                  <a:pt x="774368" y="2706477"/>
                </a:lnTo>
                <a:cubicBezTo>
                  <a:pt x="702541" y="2816515"/>
                  <a:pt x="626289" y="2915177"/>
                  <a:pt x="536128" y="2987755"/>
                </a:cubicBezTo>
                <a:lnTo>
                  <a:pt x="0" y="0"/>
                </a:lnTo>
                <a:close/>
              </a:path>
            </a:pathLst>
          </a:custGeom>
          <a:solidFill>
            <a:schemeClr val="bg1">
              <a:lumMod val="8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66" name="Oval 65">
            <a:extLst>
              <a:ext uri="{FF2B5EF4-FFF2-40B4-BE49-F238E27FC236}">
                <a16:creationId xmlns:a16="http://schemas.microsoft.com/office/drawing/2014/main" id="{893950F6-59AE-495D-9026-D762397206F7}"/>
              </a:ext>
            </a:extLst>
          </p:cNvPr>
          <p:cNvSpPr/>
          <p:nvPr/>
        </p:nvSpPr>
        <p:spPr>
          <a:xfrm>
            <a:off x="-103412" y="5399430"/>
            <a:ext cx="3233517" cy="1024486"/>
          </a:xfrm>
          <a:prstGeom prst="ellipse">
            <a:avLst/>
          </a:prstGeom>
          <a:solidFill>
            <a:schemeClr val="bg1"/>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 name="Straight Connector 15">
            <a:extLst>
              <a:ext uri="{FF2B5EF4-FFF2-40B4-BE49-F238E27FC236}">
                <a16:creationId xmlns:a16="http://schemas.microsoft.com/office/drawing/2014/main" id="{C7EBFB8D-8E83-4927-8F21-65F0F0311694}"/>
              </a:ext>
            </a:extLst>
          </p:cNvPr>
          <p:cNvCxnSpPr>
            <a:cxnSpLocks/>
          </p:cNvCxnSpPr>
          <p:nvPr/>
        </p:nvCxnSpPr>
        <p:spPr>
          <a:xfrm flipH="1" flipV="1">
            <a:off x="1537609" y="-33235"/>
            <a:ext cx="10644" cy="1207923"/>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2409AFE6-B7DF-4221-AAA5-F18FC564683F}"/>
              </a:ext>
            </a:extLst>
          </p:cNvPr>
          <p:cNvSpPr/>
          <p:nvPr/>
        </p:nvSpPr>
        <p:spPr>
          <a:xfrm>
            <a:off x="3793119" y="2385834"/>
            <a:ext cx="1487428" cy="55221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Right Triangle 1">
            <a:extLst>
              <a:ext uri="{FF2B5EF4-FFF2-40B4-BE49-F238E27FC236}">
                <a16:creationId xmlns:a16="http://schemas.microsoft.com/office/drawing/2014/main" id="{08241394-CDAA-4386-A655-2D3E33632ABD}"/>
              </a:ext>
            </a:extLst>
          </p:cNvPr>
          <p:cNvSpPr/>
          <p:nvPr/>
        </p:nvSpPr>
        <p:spPr>
          <a:xfrm>
            <a:off x="4456319" y="942096"/>
            <a:ext cx="850613" cy="1739547"/>
          </a:xfrm>
          <a:custGeom>
            <a:avLst/>
            <a:gdLst>
              <a:gd name="connsiteX0" fmla="*/ 0 w 1395663"/>
              <a:gd name="connsiteY0" fmla="*/ 2823411 h 2823411"/>
              <a:gd name="connsiteX1" fmla="*/ 0 w 1395663"/>
              <a:gd name="connsiteY1" fmla="*/ 0 h 2823411"/>
              <a:gd name="connsiteX2" fmla="*/ 1395663 w 1395663"/>
              <a:gd name="connsiteY2" fmla="*/ 2823411 h 2823411"/>
              <a:gd name="connsiteX3" fmla="*/ 0 w 1395663"/>
              <a:gd name="connsiteY3" fmla="*/ 2823411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262 w 1399933"/>
              <a:gd name="connsiteY0" fmla="*/ 2758240 h 2823411"/>
              <a:gd name="connsiteX1" fmla="*/ 4270 w 1399933"/>
              <a:gd name="connsiteY1" fmla="*/ 0 h 2823411"/>
              <a:gd name="connsiteX2" fmla="*/ 1399933 w 1399933"/>
              <a:gd name="connsiteY2" fmla="*/ 2823411 h 2823411"/>
              <a:gd name="connsiteX3" fmla="*/ 1262 w 1399933"/>
              <a:gd name="connsiteY3" fmla="*/ 2758240 h 2823411"/>
            </a:gdLst>
            <a:ahLst/>
            <a:cxnLst>
              <a:cxn ang="0">
                <a:pos x="connsiteX0" y="connsiteY0"/>
              </a:cxn>
              <a:cxn ang="0">
                <a:pos x="connsiteX1" y="connsiteY1"/>
              </a:cxn>
              <a:cxn ang="0">
                <a:pos x="connsiteX2" y="connsiteY2"/>
              </a:cxn>
              <a:cxn ang="0">
                <a:pos x="connsiteX3" y="connsiteY3"/>
              </a:cxn>
            </a:cxnLst>
            <a:rect l="l" t="t" r="r" b="b"/>
            <a:pathLst>
              <a:path w="1399933" h="2823411">
                <a:moveTo>
                  <a:pt x="1262" y="2758240"/>
                </a:moveTo>
                <a:cubicBezTo>
                  <a:pt x="-4085" y="1870577"/>
                  <a:pt x="9617" y="887663"/>
                  <a:pt x="4270" y="0"/>
                </a:cubicBezTo>
                <a:lnTo>
                  <a:pt x="1399933" y="2823411"/>
                </a:lnTo>
                <a:cubicBezTo>
                  <a:pt x="940059" y="2769937"/>
                  <a:pt x="541346" y="2635251"/>
                  <a:pt x="1262" y="2758240"/>
                </a:cubicBezTo>
                <a:close/>
              </a:path>
            </a:pathLst>
          </a:cu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1" name="Right Triangle 1">
            <a:extLst>
              <a:ext uri="{FF2B5EF4-FFF2-40B4-BE49-F238E27FC236}">
                <a16:creationId xmlns:a16="http://schemas.microsoft.com/office/drawing/2014/main" id="{F5B1F6C1-B2A2-4C17-A129-4C8709834F81}"/>
              </a:ext>
            </a:extLst>
          </p:cNvPr>
          <p:cNvSpPr/>
          <p:nvPr/>
        </p:nvSpPr>
        <p:spPr>
          <a:xfrm>
            <a:off x="4401229" y="1062160"/>
            <a:ext cx="537154" cy="1386773"/>
          </a:xfrm>
          <a:custGeom>
            <a:avLst/>
            <a:gdLst>
              <a:gd name="connsiteX0" fmla="*/ 0 w 1395663"/>
              <a:gd name="connsiteY0" fmla="*/ 2823411 h 2823411"/>
              <a:gd name="connsiteX1" fmla="*/ 0 w 1395663"/>
              <a:gd name="connsiteY1" fmla="*/ 0 h 2823411"/>
              <a:gd name="connsiteX2" fmla="*/ 1395663 w 1395663"/>
              <a:gd name="connsiteY2" fmla="*/ 2823411 h 2823411"/>
              <a:gd name="connsiteX3" fmla="*/ 0 w 1395663"/>
              <a:gd name="connsiteY3" fmla="*/ 2823411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262 w 1399933"/>
              <a:gd name="connsiteY0" fmla="*/ 2758240 h 2823411"/>
              <a:gd name="connsiteX1" fmla="*/ 4270 w 1399933"/>
              <a:gd name="connsiteY1" fmla="*/ 0 h 2823411"/>
              <a:gd name="connsiteX2" fmla="*/ 1399933 w 1399933"/>
              <a:gd name="connsiteY2" fmla="*/ 2823411 h 2823411"/>
              <a:gd name="connsiteX3" fmla="*/ 1262 w 1399933"/>
              <a:gd name="connsiteY3" fmla="*/ 2758240 h 2823411"/>
              <a:gd name="connsiteX0" fmla="*/ 501893 w 1900564"/>
              <a:gd name="connsiteY0" fmla="*/ 3010179 h 3075350"/>
              <a:gd name="connsiteX1" fmla="*/ 0 w 1900564"/>
              <a:gd name="connsiteY1" fmla="*/ 0 h 3075350"/>
              <a:gd name="connsiteX2" fmla="*/ 1900564 w 1900564"/>
              <a:gd name="connsiteY2" fmla="*/ 3075350 h 3075350"/>
              <a:gd name="connsiteX3" fmla="*/ 501893 w 1900564"/>
              <a:gd name="connsiteY3" fmla="*/ 3010179 h 3075350"/>
              <a:gd name="connsiteX0" fmla="*/ 616643 w 2015314"/>
              <a:gd name="connsiteY0" fmla="*/ 3073164 h 3138335"/>
              <a:gd name="connsiteX1" fmla="*/ 0 w 2015314"/>
              <a:gd name="connsiteY1" fmla="*/ 0 h 3138335"/>
              <a:gd name="connsiteX2" fmla="*/ 2015314 w 2015314"/>
              <a:gd name="connsiteY2" fmla="*/ 3138335 h 3138335"/>
              <a:gd name="connsiteX3" fmla="*/ 616643 w 2015314"/>
              <a:gd name="connsiteY3" fmla="*/ 3073164 h 3138335"/>
              <a:gd name="connsiteX0" fmla="*/ 570743 w 1969414"/>
              <a:gd name="connsiteY0" fmla="*/ 3592787 h 3657958"/>
              <a:gd name="connsiteX1" fmla="*/ 0 w 1969414"/>
              <a:gd name="connsiteY1" fmla="*/ 0 h 3657958"/>
              <a:gd name="connsiteX2" fmla="*/ 1969414 w 1969414"/>
              <a:gd name="connsiteY2" fmla="*/ 3657958 h 3657958"/>
              <a:gd name="connsiteX3" fmla="*/ 570743 w 1969414"/>
              <a:gd name="connsiteY3" fmla="*/ 3592787 h 3657958"/>
              <a:gd name="connsiteX0" fmla="*/ 731393 w 2130064"/>
              <a:gd name="connsiteY0" fmla="*/ 3655772 h 3720943"/>
              <a:gd name="connsiteX1" fmla="*/ 0 w 2130064"/>
              <a:gd name="connsiteY1" fmla="*/ 0 h 3720943"/>
              <a:gd name="connsiteX2" fmla="*/ 2130064 w 2130064"/>
              <a:gd name="connsiteY2" fmla="*/ 3720943 h 3720943"/>
              <a:gd name="connsiteX3" fmla="*/ 731393 w 2130064"/>
              <a:gd name="connsiteY3" fmla="*/ 3655772 h 3720943"/>
            </a:gdLst>
            <a:ahLst/>
            <a:cxnLst>
              <a:cxn ang="0">
                <a:pos x="connsiteX0" y="connsiteY0"/>
              </a:cxn>
              <a:cxn ang="0">
                <a:pos x="connsiteX1" y="connsiteY1"/>
              </a:cxn>
              <a:cxn ang="0">
                <a:pos x="connsiteX2" y="connsiteY2"/>
              </a:cxn>
              <a:cxn ang="0">
                <a:pos x="connsiteX3" y="connsiteY3"/>
              </a:cxn>
            </a:cxnLst>
            <a:rect l="l" t="t" r="r" b="b"/>
            <a:pathLst>
              <a:path w="2130064" h="3720943">
                <a:moveTo>
                  <a:pt x="731393" y="3655772"/>
                </a:moveTo>
                <a:cubicBezTo>
                  <a:pt x="726046" y="2768109"/>
                  <a:pt x="5347" y="887663"/>
                  <a:pt x="0" y="0"/>
                </a:cubicBezTo>
                <a:lnTo>
                  <a:pt x="2130064" y="3720943"/>
                </a:lnTo>
                <a:cubicBezTo>
                  <a:pt x="1670190" y="3667469"/>
                  <a:pt x="1271477" y="3532783"/>
                  <a:pt x="731393" y="3655772"/>
                </a:cubicBezTo>
                <a:close/>
              </a:path>
            </a:pathLst>
          </a:custGeom>
          <a:solidFill>
            <a:schemeClr val="tx1">
              <a:alpha val="50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Right Triangle 1">
            <a:extLst>
              <a:ext uri="{FF2B5EF4-FFF2-40B4-BE49-F238E27FC236}">
                <a16:creationId xmlns:a16="http://schemas.microsoft.com/office/drawing/2014/main" id="{FDB00689-EDF4-493F-BC69-A5AA44095A38}"/>
              </a:ext>
            </a:extLst>
          </p:cNvPr>
          <p:cNvSpPr/>
          <p:nvPr/>
        </p:nvSpPr>
        <p:spPr>
          <a:xfrm flipH="1">
            <a:off x="3779332" y="942096"/>
            <a:ext cx="907720" cy="1733679"/>
          </a:xfrm>
          <a:custGeom>
            <a:avLst/>
            <a:gdLst>
              <a:gd name="connsiteX0" fmla="*/ 0 w 1395663"/>
              <a:gd name="connsiteY0" fmla="*/ 2823411 h 2823411"/>
              <a:gd name="connsiteX1" fmla="*/ 0 w 1395663"/>
              <a:gd name="connsiteY1" fmla="*/ 0 h 2823411"/>
              <a:gd name="connsiteX2" fmla="*/ 1395663 w 1395663"/>
              <a:gd name="connsiteY2" fmla="*/ 2823411 h 2823411"/>
              <a:gd name="connsiteX3" fmla="*/ 0 w 1395663"/>
              <a:gd name="connsiteY3" fmla="*/ 2823411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262 w 1399933"/>
              <a:gd name="connsiteY0" fmla="*/ 2758240 h 2823411"/>
              <a:gd name="connsiteX1" fmla="*/ 4270 w 1399933"/>
              <a:gd name="connsiteY1" fmla="*/ 0 h 2823411"/>
              <a:gd name="connsiteX2" fmla="*/ 1399933 w 1399933"/>
              <a:gd name="connsiteY2" fmla="*/ 2823411 h 2823411"/>
              <a:gd name="connsiteX3" fmla="*/ 1262 w 1399933"/>
              <a:gd name="connsiteY3" fmla="*/ 2758240 h 2823411"/>
              <a:gd name="connsiteX0" fmla="*/ 103 w 1589274"/>
              <a:gd name="connsiteY0" fmla="*/ 2348665 h 2823411"/>
              <a:gd name="connsiteX1" fmla="*/ 193611 w 1589274"/>
              <a:gd name="connsiteY1" fmla="*/ 0 h 2823411"/>
              <a:gd name="connsiteX2" fmla="*/ 1589274 w 1589274"/>
              <a:gd name="connsiteY2" fmla="*/ 2823411 h 2823411"/>
              <a:gd name="connsiteX3" fmla="*/ 103 w 1589274"/>
              <a:gd name="connsiteY3" fmla="*/ 2348665 h 2823411"/>
              <a:gd name="connsiteX0" fmla="*/ 103 w 1332099"/>
              <a:gd name="connsiteY0" fmla="*/ 2348665 h 2813886"/>
              <a:gd name="connsiteX1" fmla="*/ 193611 w 1332099"/>
              <a:gd name="connsiteY1" fmla="*/ 0 h 2813886"/>
              <a:gd name="connsiteX2" fmla="*/ 1332099 w 1332099"/>
              <a:gd name="connsiteY2" fmla="*/ 2813886 h 2813886"/>
              <a:gd name="connsiteX3" fmla="*/ 103 w 1332099"/>
              <a:gd name="connsiteY3" fmla="*/ 2348665 h 2813886"/>
              <a:gd name="connsiteX0" fmla="*/ 58 w 1493979"/>
              <a:gd name="connsiteY0" fmla="*/ 2358190 h 2813886"/>
              <a:gd name="connsiteX1" fmla="*/ 355491 w 1493979"/>
              <a:gd name="connsiteY1" fmla="*/ 0 h 2813886"/>
              <a:gd name="connsiteX2" fmla="*/ 1493979 w 1493979"/>
              <a:gd name="connsiteY2" fmla="*/ 2813886 h 2813886"/>
              <a:gd name="connsiteX3" fmla="*/ 58 w 1493979"/>
              <a:gd name="connsiteY3" fmla="*/ 2358190 h 2813886"/>
              <a:gd name="connsiteX0" fmla="*/ 0 w 1493921"/>
              <a:gd name="connsiteY0" fmla="*/ 2358190 h 2813886"/>
              <a:gd name="connsiteX1" fmla="*/ 355433 w 1493921"/>
              <a:gd name="connsiteY1" fmla="*/ 0 h 2813886"/>
              <a:gd name="connsiteX2" fmla="*/ 1493921 w 1493921"/>
              <a:gd name="connsiteY2" fmla="*/ 2813886 h 2813886"/>
              <a:gd name="connsiteX3" fmla="*/ 0 w 1493921"/>
              <a:gd name="connsiteY3" fmla="*/ 2358190 h 2813886"/>
              <a:gd name="connsiteX0" fmla="*/ 0 w 1493921"/>
              <a:gd name="connsiteY0" fmla="*/ 2358190 h 2813886"/>
              <a:gd name="connsiteX1" fmla="*/ 355433 w 1493921"/>
              <a:gd name="connsiteY1" fmla="*/ 0 h 2813886"/>
              <a:gd name="connsiteX2" fmla="*/ 1493921 w 1493921"/>
              <a:gd name="connsiteY2" fmla="*/ 2813886 h 2813886"/>
              <a:gd name="connsiteX3" fmla="*/ 0 w 1493921"/>
              <a:gd name="connsiteY3" fmla="*/ 2358190 h 2813886"/>
            </a:gdLst>
            <a:ahLst/>
            <a:cxnLst>
              <a:cxn ang="0">
                <a:pos x="connsiteX0" y="connsiteY0"/>
              </a:cxn>
              <a:cxn ang="0">
                <a:pos x="connsiteX1" y="connsiteY1"/>
              </a:cxn>
              <a:cxn ang="0">
                <a:pos x="connsiteX2" y="connsiteY2"/>
              </a:cxn>
              <a:cxn ang="0">
                <a:pos x="connsiteX3" y="connsiteY3"/>
              </a:cxn>
            </a:cxnLst>
            <a:rect l="l" t="t" r="r" b="b"/>
            <a:pathLst>
              <a:path w="1493921" h="2813886">
                <a:moveTo>
                  <a:pt x="0" y="2358190"/>
                </a:moveTo>
                <a:cubicBezTo>
                  <a:pt x="175628" y="1508627"/>
                  <a:pt x="360780" y="887663"/>
                  <a:pt x="355433" y="0"/>
                </a:cubicBezTo>
                <a:lnTo>
                  <a:pt x="1493921" y="2813886"/>
                </a:lnTo>
                <a:cubicBezTo>
                  <a:pt x="1034047" y="2760412"/>
                  <a:pt x="540084" y="2235201"/>
                  <a:pt x="0" y="2358190"/>
                </a:cubicBezTo>
                <a:close/>
              </a:path>
            </a:pathLst>
          </a:cu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Freeform: Shape 72">
            <a:extLst>
              <a:ext uri="{FF2B5EF4-FFF2-40B4-BE49-F238E27FC236}">
                <a16:creationId xmlns:a16="http://schemas.microsoft.com/office/drawing/2014/main" id="{20259D93-1513-4B23-A89D-6FAB5DD926DA}"/>
              </a:ext>
            </a:extLst>
          </p:cNvPr>
          <p:cNvSpPr/>
          <p:nvPr/>
        </p:nvSpPr>
        <p:spPr>
          <a:xfrm rot="1932064">
            <a:off x="3940031" y="943960"/>
            <a:ext cx="530905" cy="1840802"/>
          </a:xfrm>
          <a:custGeom>
            <a:avLst/>
            <a:gdLst>
              <a:gd name="connsiteX0" fmla="*/ 0 w 873760"/>
              <a:gd name="connsiteY0" fmla="*/ 0 h 2987755"/>
              <a:gd name="connsiteX1" fmla="*/ 728898 w 873760"/>
              <a:gd name="connsiteY1" fmla="*/ 951281 h 2987755"/>
              <a:gd name="connsiteX2" fmla="*/ 873760 w 873760"/>
              <a:gd name="connsiteY2" fmla="*/ 1105296 h 2987755"/>
              <a:gd name="connsiteX3" fmla="*/ 838167 w 873760"/>
              <a:gd name="connsiteY3" fmla="*/ 1171395 h 2987755"/>
              <a:gd name="connsiteX4" fmla="*/ 712728 w 873760"/>
              <a:gd name="connsiteY4" fmla="*/ 1853006 h 2987755"/>
              <a:gd name="connsiteX5" fmla="*/ 838166 w 873760"/>
              <a:gd name="connsiteY5" fmla="*/ 2534617 h 2987755"/>
              <a:gd name="connsiteX6" fmla="*/ 857717 w 873760"/>
              <a:gd name="connsiteY6" fmla="*/ 2570924 h 2987755"/>
              <a:gd name="connsiteX7" fmla="*/ 774368 w 873760"/>
              <a:gd name="connsiteY7" fmla="*/ 2706477 h 2987755"/>
              <a:gd name="connsiteX8" fmla="*/ 536128 w 873760"/>
              <a:gd name="connsiteY8" fmla="*/ 2987755 h 2987755"/>
              <a:gd name="connsiteX9" fmla="*/ 0 w 873760"/>
              <a:gd name="connsiteY9" fmla="*/ 0 h 298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73760" h="2987755">
                <a:moveTo>
                  <a:pt x="0" y="0"/>
                </a:moveTo>
                <a:cubicBezTo>
                  <a:pt x="234252" y="376988"/>
                  <a:pt x="473273" y="672177"/>
                  <a:pt x="728898" y="951281"/>
                </a:cubicBezTo>
                <a:lnTo>
                  <a:pt x="873760" y="1105296"/>
                </a:lnTo>
                <a:lnTo>
                  <a:pt x="838167" y="1171395"/>
                </a:lnTo>
                <a:cubicBezTo>
                  <a:pt x="760664" y="1345835"/>
                  <a:pt x="712728" y="1586820"/>
                  <a:pt x="712728" y="1853006"/>
                </a:cubicBezTo>
                <a:cubicBezTo>
                  <a:pt x="712728" y="2119192"/>
                  <a:pt x="760664" y="2360178"/>
                  <a:pt x="838166" y="2534617"/>
                </a:cubicBezTo>
                <a:lnTo>
                  <a:pt x="857717" y="2570924"/>
                </a:lnTo>
                <a:lnTo>
                  <a:pt x="774368" y="2706477"/>
                </a:lnTo>
                <a:cubicBezTo>
                  <a:pt x="702541" y="2816515"/>
                  <a:pt x="626289" y="2915177"/>
                  <a:pt x="536128" y="2987755"/>
                </a:cubicBezTo>
                <a:lnTo>
                  <a:pt x="0" y="0"/>
                </a:lnTo>
                <a:close/>
              </a:path>
            </a:pathLst>
          </a:custGeom>
          <a:solidFill>
            <a:schemeClr val="bg1">
              <a:lumMod val="8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84" name="Oval 83">
            <a:extLst>
              <a:ext uri="{FF2B5EF4-FFF2-40B4-BE49-F238E27FC236}">
                <a16:creationId xmlns:a16="http://schemas.microsoft.com/office/drawing/2014/main" id="{2DC2A955-A45D-4103-9DE8-A4021A472E51}"/>
              </a:ext>
            </a:extLst>
          </p:cNvPr>
          <p:cNvSpPr/>
          <p:nvPr/>
        </p:nvSpPr>
        <p:spPr>
          <a:xfrm>
            <a:off x="6676671" y="2399667"/>
            <a:ext cx="1487428" cy="55221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Right Triangle 1">
            <a:extLst>
              <a:ext uri="{FF2B5EF4-FFF2-40B4-BE49-F238E27FC236}">
                <a16:creationId xmlns:a16="http://schemas.microsoft.com/office/drawing/2014/main" id="{0ABBB211-9C9E-4C3F-B7A2-EB233C55EBF3}"/>
              </a:ext>
            </a:extLst>
          </p:cNvPr>
          <p:cNvSpPr/>
          <p:nvPr/>
        </p:nvSpPr>
        <p:spPr>
          <a:xfrm>
            <a:off x="7339871" y="955929"/>
            <a:ext cx="850613" cy="1739547"/>
          </a:xfrm>
          <a:custGeom>
            <a:avLst/>
            <a:gdLst>
              <a:gd name="connsiteX0" fmla="*/ 0 w 1395663"/>
              <a:gd name="connsiteY0" fmla="*/ 2823411 h 2823411"/>
              <a:gd name="connsiteX1" fmla="*/ 0 w 1395663"/>
              <a:gd name="connsiteY1" fmla="*/ 0 h 2823411"/>
              <a:gd name="connsiteX2" fmla="*/ 1395663 w 1395663"/>
              <a:gd name="connsiteY2" fmla="*/ 2823411 h 2823411"/>
              <a:gd name="connsiteX3" fmla="*/ 0 w 1395663"/>
              <a:gd name="connsiteY3" fmla="*/ 2823411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262 w 1399933"/>
              <a:gd name="connsiteY0" fmla="*/ 2758240 h 2823411"/>
              <a:gd name="connsiteX1" fmla="*/ 4270 w 1399933"/>
              <a:gd name="connsiteY1" fmla="*/ 0 h 2823411"/>
              <a:gd name="connsiteX2" fmla="*/ 1399933 w 1399933"/>
              <a:gd name="connsiteY2" fmla="*/ 2823411 h 2823411"/>
              <a:gd name="connsiteX3" fmla="*/ 1262 w 1399933"/>
              <a:gd name="connsiteY3" fmla="*/ 2758240 h 2823411"/>
            </a:gdLst>
            <a:ahLst/>
            <a:cxnLst>
              <a:cxn ang="0">
                <a:pos x="connsiteX0" y="connsiteY0"/>
              </a:cxn>
              <a:cxn ang="0">
                <a:pos x="connsiteX1" y="connsiteY1"/>
              </a:cxn>
              <a:cxn ang="0">
                <a:pos x="connsiteX2" y="connsiteY2"/>
              </a:cxn>
              <a:cxn ang="0">
                <a:pos x="connsiteX3" y="connsiteY3"/>
              </a:cxn>
            </a:cxnLst>
            <a:rect l="l" t="t" r="r" b="b"/>
            <a:pathLst>
              <a:path w="1399933" h="2823411">
                <a:moveTo>
                  <a:pt x="1262" y="2758240"/>
                </a:moveTo>
                <a:cubicBezTo>
                  <a:pt x="-4085" y="1870577"/>
                  <a:pt x="9617" y="887663"/>
                  <a:pt x="4270" y="0"/>
                </a:cubicBezTo>
                <a:lnTo>
                  <a:pt x="1399933" y="2823411"/>
                </a:lnTo>
                <a:cubicBezTo>
                  <a:pt x="940059" y="2769937"/>
                  <a:pt x="541346" y="2635251"/>
                  <a:pt x="1262" y="275824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Right Triangle 1">
            <a:extLst>
              <a:ext uri="{FF2B5EF4-FFF2-40B4-BE49-F238E27FC236}">
                <a16:creationId xmlns:a16="http://schemas.microsoft.com/office/drawing/2014/main" id="{CE64EACD-4D23-46B3-8FDB-57CE3FF2E80D}"/>
              </a:ext>
            </a:extLst>
          </p:cNvPr>
          <p:cNvSpPr/>
          <p:nvPr/>
        </p:nvSpPr>
        <p:spPr>
          <a:xfrm>
            <a:off x="7284781" y="1075993"/>
            <a:ext cx="537154" cy="1386773"/>
          </a:xfrm>
          <a:custGeom>
            <a:avLst/>
            <a:gdLst>
              <a:gd name="connsiteX0" fmla="*/ 0 w 1395663"/>
              <a:gd name="connsiteY0" fmla="*/ 2823411 h 2823411"/>
              <a:gd name="connsiteX1" fmla="*/ 0 w 1395663"/>
              <a:gd name="connsiteY1" fmla="*/ 0 h 2823411"/>
              <a:gd name="connsiteX2" fmla="*/ 1395663 w 1395663"/>
              <a:gd name="connsiteY2" fmla="*/ 2823411 h 2823411"/>
              <a:gd name="connsiteX3" fmla="*/ 0 w 1395663"/>
              <a:gd name="connsiteY3" fmla="*/ 2823411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262 w 1399933"/>
              <a:gd name="connsiteY0" fmla="*/ 2758240 h 2823411"/>
              <a:gd name="connsiteX1" fmla="*/ 4270 w 1399933"/>
              <a:gd name="connsiteY1" fmla="*/ 0 h 2823411"/>
              <a:gd name="connsiteX2" fmla="*/ 1399933 w 1399933"/>
              <a:gd name="connsiteY2" fmla="*/ 2823411 h 2823411"/>
              <a:gd name="connsiteX3" fmla="*/ 1262 w 1399933"/>
              <a:gd name="connsiteY3" fmla="*/ 2758240 h 2823411"/>
              <a:gd name="connsiteX0" fmla="*/ 501893 w 1900564"/>
              <a:gd name="connsiteY0" fmla="*/ 3010179 h 3075350"/>
              <a:gd name="connsiteX1" fmla="*/ 0 w 1900564"/>
              <a:gd name="connsiteY1" fmla="*/ 0 h 3075350"/>
              <a:gd name="connsiteX2" fmla="*/ 1900564 w 1900564"/>
              <a:gd name="connsiteY2" fmla="*/ 3075350 h 3075350"/>
              <a:gd name="connsiteX3" fmla="*/ 501893 w 1900564"/>
              <a:gd name="connsiteY3" fmla="*/ 3010179 h 3075350"/>
              <a:gd name="connsiteX0" fmla="*/ 616643 w 2015314"/>
              <a:gd name="connsiteY0" fmla="*/ 3073164 h 3138335"/>
              <a:gd name="connsiteX1" fmla="*/ 0 w 2015314"/>
              <a:gd name="connsiteY1" fmla="*/ 0 h 3138335"/>
              <a:gd name="connsiteX2" fmla="*/ 2015314 w 2015314"/>
              <a:gd name="connsiteY2" fmla="*/ 3138335 h 3138335"/>
              <a:gd name="connsiteX3" fmla="*/ 616643 w 2015314"/>
              <a:gd name="connsiteY3" fmla="*/ 3073164 h 3138335"/>
              <a:gd name="connsiteX0" fmla="*/ 570743 w 1969414"/>
              <a:gd name="connsiteY0" fmla="*/ 3592787 h 3657958"/>
              <a:gd name="connsiteX1" fmla="*/ 0 w 1969414"/>
              <a:gd name="connsiteY1" fmla="*/ 0 h 3657958"/>
              <a:gd name="connsiteX2" fmla="*/ 1969414 w 1969414"/>
              <a:gd name="connsiteY2" fmla="*/ 3657958 h 3657958"/>
              <a:gd name="connsiteX3" fmla="*/ 570743 w 1969414"/>
              <a:gd name="connsiteY3" fmla="*/ 3592787 h 3657958"/>
              <a:gd name="connsiteX0" fmla="*/ 731393 w 2130064"/>
              <a:gd name="connsiteY0" fmla="*/ 3655772 h 3720943"/>
              <a:gd name="connsiteX1" fmla="*/ 0 w 2130064"/>
              <a:gd name="connsiteY1" fmla="*/ 0 h 3720943"/>
              <a:gd name="connsiteX2" fmla="*/ 2130064 w 2130064"/>
              <a:gd name="connsiteY2" fmla="*/ 3720943 h 3720943"/>
              <a:gd name="connsiteX3" fmla="*/ 731393 w 2130064"/>
              <a:gd name="connsiteY3" fmla="*/ 3655772 h 3720943"/>
            </a:gdLst>
            <a:ahLst/>
            <a:cxnLst>
              <a:cxn ang="0">
                <a:pos x="connsiteX0" y="connsiteY0"/>
              </a:cxn>
              <a:cxn ang="0">
                <a:pos x="connsiteX1" y="connsiteY1"/>
              </a:cxn>
              <a:cxn ang="0">
                <a:pos x="connsiteX2" y="connsiteY2"/>
              </a:cxn>
              <a:cxn ang="0">
                <a:pos x="connsiteX3" y="connsiteY3"/>
              </a:cxn>
            </a:cxnLst>
            <a:rect l="l" t="t" r="r" b="b"/>
            <a:pathLst>
              <a:path w="2130064" h="3720943">
                <a:moveTo>
                  <a:pt x="731393" y="3655772"/>
                </a:moveTo>
                <a:cubicBezTo>
                  <a:pt x="726046" y="2768109"/>
                  <a:pt x="5347" y="887663"/>
                  <a:pt x="0" y="0"/>
                </a:cubicBezTo>
                <a:lnTo>
                  <a:pt x="2130064" y="3720943"/>
                </a:lnTo>
                <a:cubicBezTo>
                  <a:pt x="1670190" y="3667469"/>
                  <a:pt x="1271477" y="3532783"/>
                  <a:pt x="731393" y="3655772"/>
                </a:cubicBezTo>
                <a:close/>
              </a:path>
            </a:pathLst>
          </a:custGeom>
          <a:solidFill>
            <a:schemeClr val="tx1">
              <a:alpha val="50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Right Triangle 1">
            <a:extLst>
              <a:ext uri="{FF2B5EF4-FFF2-40B4-BE49-F238E27FC236}">
                <a16:creationId xmlns:a16="http://schemas.microsoft.com/office/drawing/2014/main" id="{78EA919F-D6E3-41A0-8989-91DDBC8B0176}"/>
              </a:ext>
            </a:extLst>
          </p:cNvPr>
          <p:cNvSpPr/>
          <p:nvPr/>
        </p:nvSpPr>
        <p:spPr>
          <a:xfrm flipH="1">
            <a:off x="6662884" y="955929"/>
            <a:ext cx="907720" cy="1733679"/>
          </a:xfrm>
          <a:custGeom>
            <a:avLst/>
            <a:gdLst>
              <a:gd name="connsiteX0" fmla="*/ 0 w 1395663"/>
              <a:gd name="connsiteY0" fmla="*/ 2823411 h 2823411"/>
              <a:gd name="connsiteX1" fmla="*/ 0 w 1395663"/>
              <a:gd name="connsiteY1" fmla="*/ 0 h 2823411"/>
              <a:gd name="connsiteX2" fmla="*/ 1395663 w 1395663"/>
              <a:gd name="connsiteY2" fmla="*/ 2823411 h 2823411"/>
              <a:gd name="connsiteX3" fmla="*/ 0 w 1395663"/>
              <a:gd name="connsiteY3" fmla="*/ 2823411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262 w 1399933"/>
              <a:gd name="connsiteY0" fmla="*/ 2758240 h 2823411"/>
              <a:gd name="connsiteX1" fmla="*/ 4270 w 1399933"/>
              <a:gd name="connsiteY1" fmla="*/ 0 h 2823411"/>
              <a:gd name="connsiteX2" fmla="*/ 1399933 w 1399933"/>
              <a:gd name="connsiteY2" fmla="*/ 2823411 h 2823411"/>
              <a:gd name="connsiteX3" fmla="*/ 1262 w 1399933"/>
              <a:gd name="connsiteY3" fmla="*/ 2758240 h 2823411"/>
              <a:gd name="connsiteX0" fmla="*/ 103 w 1589274"/>
              <a:gd name="connsiteY0" fmla="*/ 2348665 h 2823411"/>
              <a:gd name="connsiteX1" fmla="*/ 193611 w 1589274"/>
              <a:gd name="connsiteY1" fmla="*/ 0 h 2823411"/>
              <a:gd name="connsiteX2" fmla="*/ 1589274 w 1589274"/>
              <a:gd name="connsiteY2" fmla="*/ 2823411 h 2823411"/>
              <a:gd name="connsiteX3" fmla="*/ 103 w 1589274"/>
              <a:gd name="connsiteY3" fmla="*/ 2348665 h 2823411"/>
              <a:gd name="connsiteX0" fmla="*/ 103 w 1332099"/>
              <a:gd name="connsiteY0" fmla="*/ 2348665 h 2813886"/>
              <a:gd name="connsiteX1" fmla="*/ 193611 w 1332099"/>
              <a:gd name="connsiteY1" fmla="*/ 0 h 2813886"/>
              <a:gd name="connsiteX2" fmla="*/ 1332099 w 1332099"/>
              <a:gd name="connsiteY2" fmla="*/ 2813886 h 2813886"/>
              <a:gd name="connsiteX3" fmla="*/ 103 w 1332099"/>
              <a:gd name="connsiteY3" fmla="*/ 2348665 h 2813886"/>
              <a:gd name="connsiteX0" fmla="*/ 58 w 1493979"/>
              <a:gd name="connsiteY0" fmla="*/ 2358190 h 2813886"/>
              <a:gd name="connsiteX1" fmla="*/ 355491 w 1493979"/>
              <a:gd name="connsiteY1" fmla="*/ 0 h 2813886"/>
              <a:gd name="connsiteX2" fmla="*/ 1493979 w 1493979"/>
              <a:gd name="connsiteY2" fmla="*/ 2813886 h 2813886"/>
              <a:gd name="connsiteX3" fmla="*/ 58 w 1493979"/>
              <a:gd name="connsiteY3" fmla="*/ 2358190 h 2813886"/>
              <a:gd name="connsiteX0" fmla="*/ 0 w 1493921"/>
              <a:gd name="connsiteY0" fmla="*/ 2358190 h 2813886"/>
              <a:gd name="connsiteX1" fmla="*/ 355433 w 1493921"/>
              <a:gd name="connsiteY1" fmla="*/ 0 h 2813886"/>
              <a:gd name="connsiteX2" fmla="*/ 1493921 w 1493921"/>
              <a:gd name="connsiteY2" fmla="*/ 2813886 h 2813886"/>
              <a:gd name="connsiteX3" fmla="*/ 0 w 1493921"/>
              <a:gd name="connsiteY3" fmla="*/ 2358190 h 2813886"/>
              <a:gd name="connsiteX0" fmla="*/ 0 w 1493921"/>
              <a:gd name="connsiteY0" fmla="*/ 2358190 h 2813886"/>
              <a:gd name="connsiteX1" fmla="*/ 355433 w 1493921"/>
              <a:gd name="connsiteY1" fmla="*/ 0 h 2813886"/>
              <a:gd name="connsiteX2" fmla="*/ 1493921 w 1493921"/>
              <a:gd name="connsiteY2" fmla="*/ 2813886 h 2813886"/>
              <a:gd name="connsiteX3" fmla="*/ 0 w 1493921"/>
              <a:gd name="connsiteY3" fmla="*/ 2358190 h 2813886"/>
            </a:gdLst>
            <a:ahLst/>
            <a:cxnLst>
              <a:cxn ang="0">
                <a:pos x="connsiteX0" y="connsiteY0"/>
              </a:cxn>
              <a:cxn ang="0">
                <a:pos x="connsiteX1" y="connsiteY1"/>
              </a:cxn>
              <a:cxn ang="0">
                <a:pos x="connsiteX2" y="connsiteY2"/>
              </a:cxn>
              <a:cxn ang="0">
                <a:pos x="connsiteX3" y="connsiteY3"/>
              </a:cxn>
            </a:cxnLst>
            <a:rect l="l" t="t" r="r" b="b"/>
            <a:pathLst>
              <a:path w="1493921" h="2813886">
                <a:moveTo>
                  <a:pt x="0" y="2358190"/>
                </a:moveTo>
                <a:cubicBezTo>
                  <a:pt x="175628" y="1508627"/>
                  <a:pt x="360780" y="887663"/>
                  <a:pt x="355433" y="0"/>
                </a:cubicBezTo>
                <a:lnTo>
                  <a:pt x="1493921" y="2813886"/>
                </a:lnTo>
                <a:cubicBezTo>
                  <a:pt x="1034047" y="2760412"/>
                  <a:pt x="540084" y="2235201"/>
                  <a:pt x="0" y="23581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Freeform: Shape 88">
            <a:extLst>
              <a:ext uri="{FF2B5EF4-FFF2-40B4-BE49-F238E27FC236}">
                <a16:creationId xmlns:a16="http://schemas.microsoft.com/office/drawing/2014/main" id="{CAEF95F6-CAAC-4D68-A797-9CAC1E098B7B}"/>
              </a:ext>
            </a:extLst>
          </p:cNvPr>
          <p:cNvSpPr/>
          <p:nvPr/>
        </p:nvSpPr>
        <p:spPr>
          <a:xfrm rot="1932064">
            <a:off x="6823583" y="957793"/>
            <a:ext cx="530905" cy="1840802"/>
          </a:xfrm>
          <a:custGeom>
            <a:avLst/>
            <a:gdLst>
              <a:gd name="connsiteX0" fmla="*/ 0 w 873760"/>
              <a:gd name="connsiteY0" fmla="*/ 0 h 2987755"/>
              <a:gd name="connsiteX1" fmla="*/ 728898 w 873760"/>
              <a:gd name="connsiteY1" fmla="*/ 951281 h 2987755"/>
              <a:gd name="connsiteX2" fmla="*/ 873760 w 873760"/>
              <a:gd name="connsiteY2" fmla="*/ 1105296 h 2987755"/>
              <a:gd name="connsiteX3" fmla="*/ 838167 w 873760"/>
              <a:gd name="connsiteY3" fmla="*/ 1171395 h 2987755"/>
              <a:gd name="connsiteX4" fmla="*/ 712728 w 873760"/>
              <a:gd name="connsiteY4" fmla="*/ 1853006 h 2987755"/>
              <a:gd name="connsiteX5" fmla="*/ 838166 w 873760"/>
              <a:gd name="connsiteY5" fmla="*/ 2534617 h 2987755"/>
              <a:gd name="connsiteX6" fmla="*/ 857717 w 873760"/>
              <a:gd name="connsiteY6" fmla="*/ 2570924 h 2987755"/>
              <a:gd name="connsiteX7" fmla="*/ 774368 w 873760"/>
              <a:gd name="connsiteY7" fmla="*/ 2706477 h 2987755"/>
              <a:gd name="connsiteX8" fmla="*/ 536128 w 873760"/>
              <a:gd name="connsiteY8" fmla="*/ 2987755 h 2987755"/>
              <a:gd name="connsiteX9" fmla="*/ 0 w 873760"/>
              <a:gd name="connsiteY9" fmla="*/ 0 h 298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73760" h="2987755">
                <a:moveTo>
                  <a:pt x="0" y="0"/>
                </a:moveTo>
                <a:cubicBezTo>
                  <a:pt x="234252" y="376988"/>
                  <a:pt x="473273" y="672177"/>
                  <a:pt x="728898" y="951281"/>
                </a:cubicBezTo>
                <a:lnTo>
                  <a:pt x="873760" y="1105296"/>
                </a:lnTo>
                <a:lnTo>
                  <a:pt x="838167" y="1171395"/>
                </a:lnTo>
                <a:cubicBezTo>
                  <a:pt x="760664" y="1345835"/>
                  <a:pt x="712728" y="1586820"/>
                  <a:pt x="712728" y="1853006"/>
                </a:cubicBezTo>
                <a:cubicBezTo>
                  <a:pt x="712728" y="2119192"/>
                  <a:pt x="760664" y="2360178"/>
                  <a:pt x="838166" y="2534617"/>
                </a:cubicBezTo>
                <a:lnTo>
                  <a:pt x="857717" y="2570924"/>
                </a:lnTo>
                <a:lnTo>
                  <a:pt x="774368" y="2706477"/>
                </a:lnTo>
                <a:cubicBezTo>
                  <a:pt x="702541" y="2816515"/>
                  <a:pt x="626289" y="2915177"/>
                  <a:pt x="536128" y="2987755"/>
                </a:cubicBezTo>
                <a:lnTo>
                  <a:pt x="0" y="0"/>
                </a:lnTo>
                <a:close/>
              </a:path>
            </a:pathLst>
          </a:custGeom>
          <a:solidFill>
            <a:schemeClr val="bg1">
              <a:lumMod val="8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95" name="Oval 94">
            <a:extLst>
              <a:ext uri="{FF2B5EF4-FFF2-40B4-BE49-F238E27FC236}">
                <a16:creationId xmlns:a16="http://schemas.microsoft.com/office/drawing/2014/main" id="{3DF31268-57D7-40F3-B3C8-B1F12F89F6DA}"/>
              </a:ext>
            </a:extLst>
          </p:cNvPr>
          <p:cNvSpPr/>
          <p:nvPr/>
        </p:nvSpPr>
        <p:spPr>
          <a:xfrm>
            <a:off x="9536114" y="2399717"/>
            <a:ext cx="1487428" cy="55221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Right Triangle 1">
            <a:extLst>
              <a:ext uri="{FF2B5EF4-FFF2-40B4-BE49-F238E27FC236}">
                <a16:creationId xmlns:a16="http://schemas.microsoft.com/office/drawing/2014/main" id="{F17C8087-8443-4D6E-A8CD-150032F2ED38}"/>
              </a:ext>
            </a:extLst>
          </p:cNvPr>
          <p:cNvSpPr/>
          <p:nvPr/>
        </p:nvSpPr>
        <p:spPr>
          <a:xfrm>
            <a:off x="10199314" y="955979"/>
            <a:ext cx="850613" cy="1739547"/>
          </a:xfrm>
          <a:custGeom>
            <a:avLst/>
            <a:gdLst>
              <a:gd name="connsiteX0" fmla="*/ 0 w 1395663"/>
              <a:gd name="connsiteY0" fmla="*/ 2823411 h 2823411"/>
              <a:gd name="connsiteX1" fmla="*/ 0 w 1395663"/>
              <a:gd name="connsiteY1" fmla="*/ 0 h 2823411"/>
              <a:gd name="connsiteX2" fmla="*/ 1395663 w 1395663"/>
              <a:gd name="connsiteY2" fmla="*/ 2823411 h 2823411"/>
              <a:gd name="connsiteX3" fmla="*/ 0 w 1395663"/>
              <a:gd name="connsiteY3" fmla="*/ 2823411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262 w 1399933"/>
              <a:gd name="connsiteY0" fmla="*/ 2758240 h 2823411"/>
              <a:gd name="connsiteX1" fmla="*/ 4270 w 1399933"/>
              <a:gd name="connsiteY1" fmla="*/ 0 h 2823411"/>
              <a:gd name="connsiteX2" fmla="*/ 1399933 w 1399933"/>
              <a:gd name="connsiteY2" fmla="*/ 2823411 h 2823411"/>
              <a:gd name="connsiteX3" fmla="*/ 1262 w 1399933"/>
              <a:gd name="connsiteY3" fmla="*/ 2758240 h 2823411"/>
            </a:gdLst>
            <a:ahLst/>
            <a:cxnLst>
              <a:cxn ang="0">
                <a:pos x="connsiteX0" y="connsiteY0"/>
              </a:cxn>
              <a:cxn ang="0">
                <a:pos x="connsiteX1" y="connsiteY1"/>
              </a:cxn>
              <a:cxn ang="0">
                <a:pos x="connsiteX2" y="connsiteY2"/>
              </a:cxn>
              <a:cxn ang="0">
                <a:pos x="connsiteX3" y="connsiteY3"/>
              </a:cxn>
            </a:cxnLst>
            <a:rect l="l" t="t" r="r" b="b"/>
            <a:pathLst>
              <a:path w="1399933" h="2823411">
                <a:moveTo>
                  <a:pt x="1262" y="2758240"/>
                </a:moveTo>
                <a:cubicBezTo>
                  <a:pt x="-4085" y="1870577"/>
                  <a:pt x="9617" y="887663"/>
                  <a:pt x="4270" y="0"/>
                </a:cubicBezTo>
                <a:lnTo>
                  <a:pt x="1399933" y="2823411"/>
                </a:lnTo>
                <a:cubicBezTo>
                  <a:pt x="940059" y="2769937"/>
                  <a:pt x="541346" y="2635251"/>
                  <a:pt x="1262" y="275824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8" name="Right Triangle 1">
            <a:extLst>
              <a:ext uri="{FF2B5EF4-FFF2-40B4-BE49-F238E27FC236}">
                <a16:creationId xmlns:a16="http://schemas.microsoft.com/office/drawing/2014/main" id="{CFD817BE-712B-4D16-9BA3-C9298467AD80}"/>
              </a:ext>
            </a:extLst>
          </p:cNvPr>
          <p:cNvSpPr/>
          <p:nvPr/>
        </p:nvSpPr>
        <p:spPr>
          <a:xfrm>
            <a:off x="10144224" y="1076043"/>
            <a:ext cx="537154" cy="1386773"/>
          </a:xfrm>
          <a:custGeom>
            <a:avLst/>
            <a:gdLst>
              <a:gd name="connsiteX0" fmla="*/ 0 w 1395663"/>
              <a:gd name="connsiteY0" fmla="*/ 2823411 h 2823411"/>
              <a:gd name="connsiteX1" fmla="*/ 0 w 1395663"/>
              <a:gd name="connsiteY1" fmla="*/ 0 h 2823411"/>
              <a:gd name="connsiteX2" fmla="*/ 1395663 w 1395663"/>
              <a:gd name="connsiteY2" fmla="*/ 2823411 h 2823411"/>
              <a:gd name="connsiteX3" fmla="*/ 0 w 1395663"/>
              <a:gd name="connsiteY3" fmla="*/ 2823411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262 w 1399933"/>
              <a:gd name="connsiteY0" fmla="*/ 2758240 h 2823411"/>
              <a:gd name="connsiteX1" fmla="*/ 4270 w 1399933"/>
              <a:gd name="connsiteY1" fmla="*/ 0 h 2823411"/>
              <a:gd name="connsiteX2" fmla="*/ 1399933 w 1399933"/>
              <a:gd name="connsiteY2" fmla="*/ 2823411 h 2823411"/>
              <a:gd name="connsiteX3" fmla="*/ 1262 w 1399933"/>
              <a:gd name="connsiteY3" fmla="*/ 2758240 h 2823411"/>
              <a:gd name="connsiteX0" fmla="*/ 501893 w 1900564"/>
              <a:gd name="connsiteY0" fmla="*/ 3010179 h 3075350"/>
              <a:gd name="connsiteX1" fmla="*/ 0 w 1900564"/>
              <a:gd name="connsiteY1" fmla="*/ 0 h 3075350"/>
              <a:gd name="connsiteX2" fmla="*/ 1900564 w 1900564"/>
              <a:gd name="connsiteY2" fmla="*/ 3075350 h 3075350"/>
              <a:gd name="connsiteX3" fmla="*/ 501893 w 1900564"/>
              <a:gd name="connsiteY3" fmla="*/ 3010179 h 3075350"/>
              <a:gd name="connsiteX0" fmla="*/ 616643 w 2015314"/>
              <a:gd name="connsiteY0" fmla="*/ 3073164 h 3138335"/>
              <a:gd name="connsiteX1" fmla="*/ 0 w 2015314"/>
              <a:gd name="connsiteY1" fmla="*/ 0 h 3138335"/>
              <a:gd name="connsiteX2" fmla="*/ 2015314 w 2015314"/>
              <a:gd name="connsiteY2" fmla="*/ 3138335 h 3138335"/>
              <a:gd name="connsiteX3" fmla="*/ 616643 w 2015314"/>
              <a:gd name="connsiteY3" fmla="*/ 3073164 h 3138335"/>
              <a:gd name="connsiteX0" fmla="*/ 570743 w 1969414"/>
              <a:gd name="connsiteY0" fmla="*/ 3592787 h 3657958"/>
              <a:gd name="connsiteX1" fmla="*/ 0 w 1969414"/>
              <a:gd name="connsiteY1" fmla="*/ 0 h 3657958"/>
              <a:gd name="connsiteX2" fmla="*/ 1969414 w 1969414"/>
              <a:gd name="connsiteY2" fmla="*/ 3657958 h 3657958"/>
              <a:gd name="connsiteX3" fmla="*/ 570743 w 1969414"/>
              <a:gd name="connsiteY3" fmla="*/ 3592787 h 3657958"/>
              <a:gd name="connsiteX0" fmla="*/ 731393 w 2130064"/>
              <a:gd name="connsiteY0" fmla="*/ 3655772 h 3720943"/>
              <a:gd name="connsiteX1" fmla="*/ 0 w 2130064"/>
              <a:gd name="connsiteY1" fmla="*/ 0 h 3720943"/>
              <a:gd name="connsiteX2" fmla="*/ 2130064 w 2130064"/>
              <a:gd name="connsiteY2" fmla="*/ 3720943 h 3720943"/>
              <a:gd name="connsiteX3" fmla="*/ 731393 w 2130064"/>
              <a:gd name="connsiteY3" fmla="*/ 3655772 h 3720943"/>
            </a:gdLst>
            <a:ahLst/>
            <a:cxnLst>
              <a:cxn ang="0">
                <a:pos x="connsiteX0" y="connsiteY0"/>
              </a:cxn>
              <a:cxn ang="0">
                <a:pos x="connsiteX1" y="connsiteY1"/>
              </a:cxn>
              <a:cxn ang="0">
                <a:pos x="connsiteX2" y="connsiteY2"/>
              </a:cxn>
              <a:cxn ang="0">
                <a:pos x="connsiteX3" y="connsiteY3"/>
              </a:cxn>
            </a:cxnLst>
            <a:rect l="l" t="t" r="r" b="b"/>
            <a:pathLst>
              <a:path w="2130064" h="3720943">
                <a:moveTo>
                  <a:pt x="731393" y="3655772"/>
                </a:moveTo>
                <a:cubicBezTo>
                  <a:pt x="726046" y="2768109"/>
                  <a:pt x="5347" y="887663"/>
                  <a:pt x="0" y="0"/>
                </a:cubicBezTo>
                <a:lnTo>
                  <a:pt x="2130064" y="3720943"/>
                </a:lnTo>
                <a:cubicBezTo>
                  <a:pt x="1670190" y="3667469"/>
                  <a:pt x="1271477" y="3532783"/>
                  <a:pt x="731393" y="3655772"/>
                </a:cubicBezTo>
                <a:close/>
              </a:path>
            </a:pathLst>
          </a:custGeom>
          <a:solidFill>
            <a:schemeClr val="tx1">
              <a:alpha val="50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Right Triangle 1">
            <a:extLst>
              <a:ext uri="{FF2B5EF4-FFF2-40B4-BE49-F238E27FC236}">
                <a16:creationId xmlns:a16="http://schemas.microsoft.com/office/drawing/2014/main" id="{E35B9EC5-31A8-4404-9B5C-6C7971E69434}"/>
              </a:ext>
            </a:extLst>
          </p:cNvPr>
          <p:cNvSpPr/>
          <p:nvPr/>
        </p:nvSpPr>
        <p:spPr>
          <a:xfrm flipH="1">
            <a:off x="9522327" y="955979"/>
            <a:ext cx="907720" cy="1733679"/>
          </a:xfrm>
          <a:custGeom>
            <a:avLst/>
            <a:gdLst>
              <a:gd name="connsiteX0" fmla="*/ 0 w 1395663"/>
              <a:gd name="connsiteY0" fmla="*/ 2823411 h 2823411"/>
              <a:gd name="connsiteX1" fmla="*/ 0 w 1395663"/>
              <a:gd name="connsiteY1" fmla="*/ 0 h 2823411"/>
              <a:gd name="connsiteX2" fmla="*/ 1395663 w 1395663"/>
              <a:gd name="connsiteY2" fmla="*/ 2823411 h 2823411"/>
              <a:gd name="connsiteX3" fmla="*/ 0 w 1395663"/>
              <a:gd name="connsiteY3" fmla="*/ 2823411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262 w 1399933"/>
              <a:gd name="connsiteY0" fmla="*/ 2758240 h 2823411"/>
              <a:gd name="connsiteX1" fmla="*/ 4270 w 1399933"/>
              <a:gd name="connsiteY1" fmla="*/ 0 h 2823411"/>
              <a:gd name="connsiteX2" fmla="*/ 1399933 w 1399933"/>
              <a:gd name="connsiteY2" fmla="*/ 2823411 h 2823411"/>
              <a:gd name="connsiteX3" fmla="*/ 1262 w 1399933"/>
              <a:gd name="connsiteY3" fmla="*/ 2758240 h 2823411"/>
              <a:gd name="connsiteX0" fmla="*/ 103 w 1589274"/>
              <a:gd name="connsiteY0" fmla="*/ 2348665 h 2823411"/>
              <a:gd name="connsiteX1" fmla="*/ 193611 w 1589274"/>
              <a:gd name="connsiteY1" fmla="*/ 0 h 2823411"/>
              <a:gd name="connsiteX2" fmla="*/ 1589274 w 1589274"/>
              <a:gd name="connsiteY2" fmla="*/ 2823411 h 2823411"/>
              <a:gd name="connsiteX3" fmla="*/ 103 w 1589274"/>
              <a:gd name="connsiteY3" fmla="*/ 2348665 h 2823411"/>
              <a:gd name="connsiteX0" fmla="*/ 103 w 1332099"/>
              <a:gd name="connsiteY0" fmla="*/ 2348665 h 2813886"/>
              <a:gd name="connsiteX1" fmla="*/ 193611 w 1332099"/>
              <a:gd name="connsiteY1" fmla="*/ 0 h 2813886"/>
              <a:gd name="connsiteX2" fmla="*/ 1332099 w 1332099"/>
              <a:gd name="connsiteY2" fmla="*/ 2813886 h 2813886"/>
              <a:gd name="connsiteX3" fmla="*/ 103 w 1332099"/>
              <a:gd name="connsiteY3" fmla="*/ 2348665 h 2813886"/>
              <a:gd name="connsiteX0" fmla="*/ 58 w 1493979"/>
              <a:gd name="connsiteY0" fmla="*/ 2358190 h 2813886"/>
              <a:gd name="connsiteX1" fmla="*/ 355491 w 1493979"/>
              <a:gd name="connsiteY1" fmla="*/ 0 h 2813886"/>
              <a:gd name="connsiteX2" fmla="*/ 1493979 w 1493979"/>
              <a:gd name="connsiteY2" fmla="*/ 2813886 h 2813886"/>
              <a:gd name="connsiteX3" fmla="*/ 58 w 1493979"/>
              <a:gd name="connsiteY3" fmla="*/ 2358190 h 2813886"/>
              <a:gd name="connsiteX0" fmla="*/ 0 w 1493921"/>
              <a:gd name="connsiteY0" fmla="*/ 2358190 h 2813886"/>
              <a:gd name="connsiteX1" fmla="*/ 355433 w 1493921"/>
              <a:gd name="connsiteY1" fmla="*/ 0 h 2813886"/>
              <a:gd name="connsiteX2" fmla="*/ 1493921 w 1493921"/>
              <a:gd name="connsiteY2" fmla="*/ 2813886 h 2813886"/>
              <a:gd name="connsiteX3" fmla="*/ 0 w 1493921"/>
              <a:gd name="connsiteY3" fmla="*/ 2358190 h 2813886"/>
              <a:gd name="connsiteX0" fmla="*/ 0 w 1493921"/>
              <a:gd name="connsiteY0" fmla="*/ 2358190 h 2813886"/>
              <a:gd name="connsiteX1" fmla="*/ 355433 w 1493921"/>
              <a:gd name="connsiteY1" fmla="*/ 0 h 2813886"/>
              <a:gd name="connsiteX2" fmla="*/ 1493921 w 1493921"/>
              <a:gd name="connsiteY2" fmla="*/ 2813886 h 2813886"/>
              <a:gd name="connsiteX3" fmla="*/ 0 w 1493921"/>
              <a:gd name="connsiteY3" fmla="*/ 2358190 h 2813886"/>
            </a:gdLst>
            <a:ahLst/>
            <a:cxnLst>
              <a:cxn ang="0">
                <a:pos x="connsiteX0" y="connsiteY0"/>
              </a:cxn>
              <a:cxn ang="0">
                <a:pos x="connsiteX1" y="connsiteY1"/>
              </a:cxn>
              <a:cxn ang="0">
                <a:pos x="connsiteX2" y="connsiteY2"/>
              </a:cxn>
              <a:cxn ang="0">
                <a:pos x="connsiteX3" y="connsiteY3"/>
              </a:cxn>
            </a:cxnLst>
            <a:rect l="l" t="t" r="r" b="b"/>
            <a:pathLst>
              <a:path w="1493921" h="2813886">
                <a:moveTo>
                  <a:pt x="0" y="2358190"/>
                </a:moveTo>
                <a:cubicBezTo>
                  <a:pt x="175628" y="1508627"/>
                  <a:pt x="360780" y="887663"/>
                  <a:pt x="355433" y="0"/>
                </a:cubicBezTo>
                <a:lnTo>
                  <a:pt x="1493921" y="2813886"/>
                </a:lnTo>
                <a:cubicBezTo>
                  <a:pt x="1034047" y="2760412"/>
                  <a:pt x="540084" y="2235201"/>
                  <a:pt x="0" y="23581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0" name="Freeform: Shape 99">
            <a:extLst>
              <a:ext uri="{FF2B5EF4-FFF2-40B4-BE49-F238E27FC236}">
                <a16:creationId xmlns:a16="http://schemas.microsoft.com/office/drawing/2014/main" id="{05426146-82C9-460D-9055-7E705D8D36AF}"/>
              </a:ext>
            </a:extLst>
          </p:cNvPr>
          <p:cNvSpPr/>
          <p:nvPr/>
        </p:nvSpPr>
        <p:spPr>
          <a:xfrm rot="1932064">
            <a:off x="9683026" y="957843"/>
            <a:ext cx="530905" cy="1840802"/>
          </a:xfrm>
          <a:custGeom>
            <a:avLst/>
            <a:gdLst>
              <a:gd name="connsiteX0" fmla="*/ 0 w 873760"/>
              <a:gd name="connsiteY0" fmla="*/ 0 h 2987755"/>
              <a:gd name="connsiteX1" fmla="*/ 728898 w 873760"/>
              <a:gd name="connsiteY1" fmla="*/ 951281 h 2987755"/>
              <a:gd name="connsiteX2" fmla="*/ 873760 w 873760"/>
              <a:gd name="connsiteY2" fmla="*/ 1105296 h 2987755"/>
              <a:gd name="connsiteX3" fmla="*/ 838167 w 873760"/>
              <a:gd name="connsiteY3" fmla="*/ 1171395 h 2987755"/>
              <a:gd name="connsiteX4" fmla="*/ 712728 w 873760"/>
              <a:gd name="connsiteY4" fmla="*/ 1853006 h 2987755"/>
              <a:gd name="connsiteX5" fmla="*/ 838166 w 873760"/>
              <a:gd name="connsiteY5" fmla="*/ 2534617 h 2987755"/>
              <a:gd name="connsiteX6" fmla="*/ 857717 w 873760"/>
              <a:gd name="connsiteY6" fmla="*/ 2570924 h 2987755"/>
              <a:gd name="connsiteX7" fmla="*/ 774368 w 873760"/>
              <a:gd name="connsiteY7" fmla="*/ 2706477 h 2987755"/>
              <a:gd name="connsiteX8" fmla="*/ 536128 w 873760"/>
              <a:gd name="connsiteY8" fmla="*/ 2987755 h 2987755"/>
              <a:gd name="connsiteX9" fmla="*/ 0 w 873760"/>
              <a:gd name="connsiteY9" fmla="*/ 0 h 298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73760" h="2987755">
                <a:moveTo>
                  <a:pt x="0" y="0"/>
                </a:moveTo>
                <a:cubicBezTo>
                  <a:pt x="234252" y="376988"/>
                  <a:pt x="473273" y="672177"/>
                  <a:pt x="728898" y="951281"/>
                </a:cubicBezTo>
                <a:lnTo>
                  <a:pt x="873760" y="1105296"/>
                </a:lnTo>
                <a:lnTo>
                  <a:pt x="838167" y="1171395"/>
                </a:lnTo>
                <a:cubicBezTo>
                  <a:pt x="760664" y="1345835"/>
                  <a:pt x="712728" y="1586820"/>
                  <a:pt x="712728" y="1853006"/>
                </a:cubicBezTo>
                <a:cubicBezTo>
                  <a:pt x="712728" y="2119192"/>
                  <a:pt x="760664" y="2360178"/>
                  <a:pt x="838166" y="2534617"/>
                </a:cubicBezTo>
                <a:lnTo>
                  <a:pt x="857717" y="2570924"/>
                </a:lnTo>
                <a:lnTo>
                  <a:pt x="774368" y="2706477"/>
                </a:lnTo>
                <a:cubicBezTo>
                  <a:pt x="702541" y="2816515"/>
                  <a:pt x="626289" y="2915177"/>
                  <a:pt x="536128" y="2987755"/>
                </a:cubicBezTo>
                <a:lnTo>
                  <a:pt x="0" y="0"/>
                </a:lnTo>
                <a:close/>
              </a:path>
            </a:pathLst>
          </a:custGeom>
          <a:solidFill>
            <a:schemeClr val="bg1">
              <a:lumMod val="8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cxnSp>
        <p:nvCxnSpPr>
          <p:cNvPr id="101" name="Straight Connector 100">
            <a:extLst>
              <a:ext uri="{FF2B5EF4-FFF2-40B4-BE49-F238E27FC236}">
                <a16:creationId xmlns:a16="http://schemas.microsoft.com/office/drawing/2014/main" id="{E13AED46-15C5-448D-AEC1-12EADD38BACB}"/>
              </a:ext>
            </a:extLst>
          </p:cNvPr>
          <p:cNvCxnSpPr>
            <a:cxnSpLocks/>
          </p:cNvCxnSpPr>
          <p:nvPr/>
        </p:nvCxnSpPr>
        <p:spPr>
          <a:xfrm flipH="1" flipV="1">
            <a:off x="10208437" y="-4542"/>
            <a:ext cx="10644" cy="1207923"/>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2" name="Oval 101">
            <a:extLst>
              <a:ext uri="{FF2B5EF4-FFF2-40B4-BE49-F238E27FC236}">
                <a16:creationId xmlns:a16="http://schemas.microsoft.com/office/drawing/2014/main" id="{DE6A66A5-2E06-4444-854C-8E19C894E073}"/>
              </a:ext>
            </a:extLst>
          </p:cNvPr>
          <p:cNvSpPr/>
          <p:nvPr/>
        </p:nvSpPr>
        <p:spPr>
          <a:xfrm>
            <a:off x="4024195" y="2215546"/>
            <a:ext cx="1006487" cy="1073861"/>
          </a:xfrm>
          <a:prstGeom prst="ellipse">
            <a:avLst/>
          </a:prstGeom>
          <a:solidFill>
            <a:schemeClr val="bg1"/>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B5EE7573-C69E-43CF-A00B-81A8A7C1C780}"/>
              </a:ext>
            </a:extLst>
          </p:cNvPr>
          <p:cNvSpPr/>
          <p:nvPr/>
        </p:nvSpPr>
        <p:spPr>
          <a:xfrm>
            <a:off x="2753526" y="5400000"/>
            <a:ext cx="3233517" cy="1024486"/>
          </a:xfrm>
          <a:prstGeom prst="ellipse">
            <a:avLst/>
          </a:prstGeom>
          <a:solidFill>
            <a:schemeClr val="bg1"/>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1E1294BE-2E8E-4D24-AE9A-D6B46C56BFA1}"/>
              </a:ext>
            </a:extLst>
          </p:cNvPr>
          <p:cNvSpPr/>
          <p:nvPr/>
        </p:nvSpPr>
        <p:spPr>
          <a:xfrm>
            <a:off x="6850890" y="2229379"/>
            <a:ext cx="1006487" cy="1073861"/>
          </a:xfrm>
          <a:prstGeom prst="ellipse">
            <a:avLst/>
          </a:prstGeom>
          <a:solidFill>
            <a:schemeClr val="bg1"/>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F054176A-E63F-47F6-AAF2-E66E2CF2C505}"/>
              </a:ext>
            </a:extLst>
          </p:cNvPr>
          <p:cNvSpPr/>
          <p:nvPr/>
        </p:nvSpPr>
        <p:spPr>
          <a:xfrm>
            <a:off x="5727146" y="5400000"/>
            <a:ext cx="3233517" cy="1024486"/>
          </a:xfrm>
          <a:prstGeom prst="ellipse">
            <a:avLst/>
          </a:prstGeom>
          <a:solidFill>
            <a:schemeClr val="bg1"/>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a:extLst>
              <a:ext uri="{FF2B5EF4-FFF2-40B4-BE49-F238E27FC236}">
                <a16:creationId xmlns:a16="http://schemas.microsoft.com/office/drawing/2014/main" id="{FD009D20-D484-4C6F-A83E-A47AE65BCF6C}"/>
              </a:ext>
            </a:extLst>
          </p:cNvPr>
          <p:cNvSpPr/>
          <p:nvPr/>
        </p:nvSpPr>
        <p:spPr>
          <a:xfrm>
            <a:off x="9773852" y="2247716"/>
            <a:ext cx="1006487" cy="1073861"/>
          </a:xfrm>
          <a:prstGeom prst="ellipse">
            <a:avLst/>
          </a:prstGeom>
          <a:solidFill>
            <a:schemeClr val="bg1"/>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FF2D820F-9683-4557-8C0C-ABE8FBCA6C63}"/>
              </a:ext>
            </a:extLst>
          </p:cNvPr>
          <p:cNvSpPr/>
          <p:nvPr/>
        </p:nvSpPr>
        <p:spPr>
          <a:xfrm>
            <a:off x="8591678" y="5400000"/>
            <a:ext cx="3233517" cy="1024486"/>
          </a:xfrm>
          <a:prstGeom prst="ellipse">
            <a:avLst/>
          </a:prstGeom>
          <a:solidFill>
            <a:schemeClr val="bg1"/>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TextBox 107">
            <a:extLst>
              <a:ext uri="{FF2B5EF4-FFF2-40B4-BE49-F238E27FC236}">
                <a16:creationId xmlns:a16="http://schemas.microsoft.com/office/drawing/2014/main" id="{904E50AC-03D7-4213-AE66-768A3488B7A3}"/>
              </a:ext>
            </a:extLst>
          </p:cNvPr>
          <p:cNvSpPr txBox="1"/>
          <p:nvPr/>
        </p:nvSpPr>
        <p:spPr>
          <a:xfrm>
            <a:off x="192767" y="3245761"/>
            <a:ext cx="2668142" cy="2308324"/>
          </a:xfrm>
          <a:prstGeom prst="rect">
            <a:avLst/>
          </a:prstGeom>
          <a:noFill/>
          <a:effectLst>
            <a:glow rad="139700">
              <a:schemeClr val="accent1">
                <a:satMod val="175000"/>
                <a:alpha val="40000"/>
              </a:schemeClr>
            </a:glow>
          </a:effectLst>
        </p:spPr>
        <p:txBody>
          <a:bodyPr wrap="square" rtlCol="0">
            <a:spAutoFit/>
          </a:bodyPr>
          <a:lstStyle/>
          <a:p>
            <a:r>
              <a:rPr lang="en-US" b="1" dirty="0"/>
              <a:t>The average interest rate MORTGAGE30US shows a weak negative correlation with home prices. This implies that higher mortgage rates are associated with slightly lower home prices</a:t>
            </a:r>
            <a:r>
              <a:rPr lang="en-US" dirty="0"/>
              <a:t>. </a:t>
            </a:r>
          </a:p>
        </p:txBody>
      </p:sp>
      <p:sp>
        <p:nvSpPr>
          <p:cNvPr id="109" name="TextBox 108">
            <a:extLst>
              <a:ext uri="{FF2B5EF4-FFF2-40B4-BE49-F238E27FC236}">
                <a16:creationId xmlns:a16="http://schemas.microsoft.com/office/drawing/2014/main" id="{92467E09-032C-418F-8341-490D1583E7AC}"/>
              </a:ext>
            </a:extLst>
          </p:cNvPr>
          <p:cNvSpPr txBox="1"/>
          <p:nvPr/>
        </p:nvSpPr>
        <p:spPr>
          <a:xfrm>
            <a:off x="3027463" y="3245761"/>
            <a:ext cx="3126134" cy="1754326"/>
          </a:xfrm>
          <a:prstGeom prst="rect">
            <a:avLst/>
          </a:prstGeom>
          <a:noFill/>
        </p:spPr>
        <p:txBody>
          <a:bodyPr wrap="square" rtlCol="0">
            <a:spAutoFit/>
          </a:bodyPr>
          <a:lstStyle/>
          <a:p>
            <a:r>
              <a:rPr lang="en-US" b="1" dirty="0"/>
              <a:t>Consumer sentiment (UMCSENT) has a weak negative correlation with home prices. Lower consumer sentiment is associated with slightly lower home prices. </a:t>
            </a:r>
          </a:p>
        </p:txBody>
      </p:sp>
      <p:sp>
        <p:nvSpPr>
          <p:cNvPr id="110" name="TextBox 109">
            <a:extLst>
              <a:ext uri="{FF2B5EF4-FFF2-40B4-BE49-F238E27FC236}">
                <a16:creationId xmlns:a16="http://schemas.microsoft.com/office/drawing/2014/main" id="{62C2D84A-D436-4B7C-BD1E-1034CF91084D}"/>
              </a:ext>
            </a:extLst>
          </p:cNvPr>
          <p:cNvSpPr txBox="1"/>
          <p:nvPr/>
        </p:nvSpPr>
        <p:spPr>
          <a:xfrm>
            <a:off x="6196693" y="3294803"/>
            <a:ext cx="2800205" cy="2031325"/>
          </a:xfrm>
          <a:prstGeom prst="rect">
            <a:avLst/>
          </a:prstGeom>
          <a:noFill/>
        </p:spPr>
        <p:txBody>
          <a:bodyPr wrap="square" rtlCol="0">
            <a:spAutoFit/>
          </a:bodyPr>
          <a:lstStyle/>
          <a:p>
            <a:r>
              <a:rPr lang="en-US" b="1" dirty="0"/>
              <a:t>Gross Domestic Product (GDP) has a strong positive correlation with home prices. Higher GDP is strongly associated with higher home prices.</a:t>
            </a:r>
          </a:p>
          <a:p>
            <a:endParaRPr lang="en-GB" b="1" dirty="0"/>
          </a:p>
        </p:txBody>
      </p:sp>
      <p:sp>
        <p:nvSpPr>
          <p:cNvPr id="111" name="TextBox 110">
            <a:extLst>
              <a:ext uri="{FF2B5EF4-FFF2-40B4-BE49-F238E27FC236}">
                <a16:creationId xmlns:a16="http://schemas.microsoft.com/office/drawing/2014/main" id="{7C36FDE7-ED45-44A4-9E73-E79CD9D3A3F1}"/>
              </a:ext>
            </a:extLst>
          </p:cNvPr>
          <p:cNvSpPr txBox="1"/>
          <p:nvPr/>
        </p:nvSpPr>
        <p:spPr>
          <a:xfrm>
            <a:off x="9233381" y="3245761"/>
            <a:ext cx="2849915" cy="2308324"/>
          </a:xfrm>
          <a:prstGeom prst="rect">
            <a:avLst/>
          </a:prstGeom>
          <a:noFill/>
        </p:spPr>
        <p:txBody>
          <a:bodyPr wrap="square" rtlCol="0">
            <a:spAutoFit/>
          </a:bodyPr>
          <a:lstStyle/>
          <a:p>
            <a:r>
              <a:rPr lang="en-US" b="1" dirty="0"/>
              <a:t>The median sales price of houses sold (MSPUS) has a strong positive correlation with home prices. Higher median sales prices are strongly associated with higher home prices.</a:t>
            </a:r>
          </a:p>
          <a:p>
            <a:endParaRPr lang="en-GB" b="1" dirty="0"/>
          </a:p>
        </p:txBody>
      </p:sp>
    </p:spTree>
    <p:extLst>
      <p:ext uri="{BB962C8B-B14F-4D97-AF65-F5344CB8AC3E}">
        <p14:creationId xmlns:p14="http://schemas.microsoft.com/office/powerpoint/2010/main" val="3904128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6" presetClass="emph" presetSubtype="0" fill="hold" grpId="1" nodeType="withEffect">
                                  <p:stCondLst>
                                    <p:cond delay="0"/>
                                  </p:stCondLst>
                                  <p:childTnLst>
                                    <p:animScale>
                                      <p:cBhvr>
                                        <p:cTn id="11" dur="2000" fill="hold"/>
                                        <p:tgtEl>
                                          <p:spTgt spid="10"/>
                                        </p:tgtEl>
                                      </p:cBhvr>
                                      <p:by x="150000" y="150000"/>
                                    </p:animScale>
                                  </p:childTnLst>
                                </p:cTn>
                              </p:par>
                              <p:par>
                                <p:cTn id="12" presetID="47" presetClass="entr" presetSubtype="0" fill="hold" grpId="0" nodeType="withEffect">
                                  <p:stCondLst>
                                    <p:cond delay="0"/>
                                  </p:stCondLst>
                                  <p:childTnLst>
                                    <p:set>
                                      <p:cBhvr>
                                        <p:cTn id="13" dur="1" fill="hold">
                                          <p:stCondLst>
                                            <p:cond delay="0"/>
                                          </p:stCondLst>
                                        </p:cTn>
                                        <p:tgtEl>
                                          <p:spTgt spid="108"/>
                                        </p:tgtEl>
                                        <p:attrNameLst>
                                          <p:attrName>style.visibility</p:attrName>
                                        </p:attrNameLst>
                                      </p:cBhvr>
                                      <p:to>
                                        <p:strVal val="visible"/>
                                      </p:to>
                                    </p:set>
                                    <p:animEffect transition="in" filter="fade">
                                      <p:cBhvr>
                                        <p:cTn id="14" dur="1000"/>
                                        <p:tgtEl>
                                          <p:spTgt spid="108"/>
                                        </p:tgtEl>
                                      </p:cBhvr>
                                    </p:animEffect>
                                    <p:anim calcmode="lin" valueType="num">
                                      <p:cBhvr>
                                        <p:cTn id="15" dur="1000" fill="hold"/>
                                        <p:tgtEl>
                                          <p:spTgt spid="108"/>
                                        </p:tgtEl>
                                        <p:attrNameLst>
                                          <p:attrName>ppt_x</p:attrName>
                                        </p:attrNameLst>
                                      </p:cBhvr>
                                      <p:tavLst>
                                        <p:tav tm="0">
                                          <p:val>
                                            <p:strVal val="#ppt_x"/>
                                          </p:val>
                                        </p:tav>
                                        <p:tav tm="100000">
                                          <p:val>
                                            <p:strVal val="#ppt_x"/>
                                          </p:val>
                                        </p:tav>
                                      </p:tavLst>
                                    </p:anim>
                                    <p:anim calcmode="lin" valueType="num">
                                      <p:cBhvr>
                                        <p:cTn id="16" dur="1000" fill="hold"/>
                                        <p:tgtEl>
                                          <p:spTgt spid="108"/>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fade">
                                      <p:cBhvr>
                                        <p:cTn id="19" dur="1000"/>
                                        <p:tgtEl>
                                          <p:spTgt spid="66"/>
                                        </p:tgtEl>
                                      </p:cBhvr>
                                    </p:animEffect>
                                    <p:anim calcmode="lin" valueType="num">
                                      <p:cBhvr>
                                        <p:cTn id="20" dur="1000" fill="hold"/>
                                        <p:tgtEl>
                                          <p:spTgt spid="66"/>
                                        </p:tgtEl>
                                        <p:attrNameLst>
                                          <p:attrName>ppt_x</p:attrName>
                                        </p:attrNameLst>
                                      </p:cBhvr>
                                      <p:tavLst>
                                        <p:tav tm="0">
                                          <p:val>
                                            <p:strVal val="#ppt_x"/>
                                          </p:val>
                                        </p:tav>
                                        <p:tav tm="100000">
                                          <p:val>
                                            <p:strVal val="#ppt_x"/>
                                          </p:val>
                                        </p:tav>
                                      </p:tavLst>
                                    </p:anim>
                                    <p:anim calcmode="lin" valueType="num">
                                      <p:cBhvr>
                                        <p:cTn id="21"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102"/>
                                        </p:tgtEl>
                                        <p:attrNameLst>
                                          <p:attrName>style.visibility</p:attrName>
                                        </p:attrNameLst>
                                      </p:cBhvr>
                                      <p:to>
                                        <p:strVal val="visible"/>
                                      </p:to>
                                    </p:set>
                                    <p:animEffect transition="in" filter="fade">
                                      <p:cBhvr>
                                        <p:cTn id="26" dur="1000"/>
                                        <p:tgtEl>
                                          <p:spTgt spid="102"/>
                                        </p:tgtEl>
                                      </p:cBhvr>
                                    </p:animEffect>
                                    <p:anim calcmode="lin" valueType="num">
                                      <p:cBhvr>
                                        <p:cTn id="27" dur="1000" fill="hold"/>
                                        <p:tgtEl>
                                          <p:spTgt spid="102"/>
                                        </p:tgtEl>
                                        <p:attrNameLst>
                                          <p:attrName>ppt_x</p:attrName>
                                        </p:attrNameLst>
                                      </p:cBhvr>
                                      <p:tavLst>
                                        <p:tav tm="0">
                                          <p:val>
                                            <p:strVal val="#ppt_x"/>
                                          </p:val>
                                        </p:tav>
                                        <p:tav tm="100000">
                                          <p:val>
                                            <p:strVal val="#ppt_x"/>
                                          </p:val>
                                        </p:tav>
                                      </p:tavLst>
                                    </p:anim>
                                    <p:anim calcmode="lin" valueType="num">
                                      <p:cBhvr>
                                        <p:cTn id="28" dur="1000" fill="hold"/>
                                        <p:tgtEl>
                                          <p:spTgt spid="102"/>
                                        </p:tgtEl>
                                        <p:attrNameLst>
                                          <p:attrName>ppt_y</p:attrName>
                                        </p:attrNameLst>
                                      </p:cBhvr>
                                      <p:tavLst>
                                        <p:tav tm="0">
                                          <p:val>
                                            <p:strVal val="#ppt_y-.1"/>
                                          </p:val>
                                        </p:tav>
                                        <p:tav tm="100000">
                                          <p:val>
                                            <p:strVal val="#ppt_y"/>
                                          </p:val>
                                        </p:tav>
                                      </p:tavLst>
                                    </p:anim>
                                  </p:childTnLst>
                                </p:cTn>
                              </p:par>
                              <p:par>
                                <p:cTn id="29" presetID="6" presetClass="emph" presetSubtype="0" fill="hold" grpId="1" nodeType="withEffect">
                                  <p:stCondLst>
                                    <p:cond delay="0"/>
                                  </p:stCondLst>
                                  <p:childTnLst>
                                    <p:animScale>
                                      <p:cBhvr>
                                        <p:cTn id="30" dur="2000" fill="hold"/>
                                        <p:tgtEl>
                                          <p:spTgt spid="102"/>
                                        </p:tgtEl>
                                      </p:cBhvr>
                                      <p:by x="150000" y="150000"/>
                                    </p:animScale>
                                  </p:childTnLst>
                                </p:cTn>
                              </p:par>
                              <p:par>
                                <p:cTn id="31" presetID="47" presetClass="entr" presetSubtype="0" fill="hold" grpId="0" nodeType="withEffect">
                                  <p:stCondLst>
                                    <p:cond delay="0"/>
                                  </p:stCondLst>
                                  <p:childTnLst>
                                    <p:set>
                                      <p:cBhvr>
                                        <p:cTn id="32" dur="1" fill="hold">
                                          <p:stCondLst>
                                            <p:cond delay="0"/>
                                          </p:stCondLst>
                                        </p:cTn>
                                        <p:tgtEl>
                                          <p:spTgt spid="103"/>
                                        </p:tgtEl>
                                        <p:attrNameLst>
                                          <p:attrName>style.visibility</p:attrName>
                                        </p:attrNameLst>
                                      </p:cBhvr>
                                      <p:to>
                                        <p:strVal val="visible"/>
                                      </p:to>
                                    </p:set>
                                    <p:animEffect transition="in" filter="fade">
                                      <p:cBhvr>
                                        <p:cTn id="33" dur="1000"/>
                                        <p:tgtEl>
                                          <p:spTgt spid="103"/>
                                        </p:tgtEl>
                                      </p:cBhvr>
                                    </p:animEffect>
                                    <p:anim calcmode="lin" valueType="num">
                                      <p:cBhvr>
                                        <p:cTn id="34" dur="1000" fill="hold"/>
                                        <p:tgtEl>
                                          <p:spTgt spid="103"/>
                                        </p:tgtEl>
                                        <p:attrNameLst>
                                          <p:attrName>ppt_x</p:attrName>
                                        </p:attrNameLst>
                                      </p:cBhvr>
                                      <p:tavLst>
                                        <p:tav tm="0">
                                          <p:val>
                                            <p:strVal val="#ppt_x"/>
                                          </p:val>
                                        </p:tav>
                                        <p:tav tm="100000">
                                          <p:val>
                                            <p:strVal val="#ppt_x"/>
                                          </p:val>
                                        </p:tav>
                                      </p:tavLst>
                                    </p:anim>
                                    <p:anim calcmode="lin" valueType="num">
                                      <p:cBhvr>
                                        <p:cTn id="35" dur="1000" fill="hold"/>
                                        <p:tgtEl>
                                          <p:spTgt spid="103"/>
                                        </p:tgtEl>
                                        <p:attrNameLst>
                                          <p:attrName>ppt_y</p:attrName>
                                        </p:attrNameLst>
                                      </p:cBhvr>
                                      <p:tavLst>
                                        <p:tav tm="0">
                                          <p:val>
                                            <p:strVal val="#ppt_y-.1"/>
                                          </p:val>
                                        </p:tav>
                                        <p:tav tm="100000">
                                          <p:val>
                                            <p:strVal val="#ppt_y"/>
                                          </p:val>
                                        </p:tav>
                                      </p:tavLst>
                                    </p:anim>
                                  </p:childTnLst>
                                </p:cTn>
                              </p:par>
                              <p:par>
                                <p:cTn id="36" presetID="47" presetClass="entr" presetSubtype="0" fill="hold" grpId="0" nodeType="withEffect">
                                  <p:stCondLst>
                                    <p:cond delay="0"/>
                                  </p:stCondLst>
                                  <p:childTnLst>
                                    <p:set>
                                      <p:cBhvr>
                                        <p:cTn id="37" dur="1" fill="hold">
                                          <p:stCondLst>
                                            <p:cond delay="0"/>
                                          </p:stCondLst>
                                        </p:cTn>
                                        <p:tgtEl>
                                          <p:spTgt spid="109"/>
                                        </p:tgtEl>
                                        <p:attrNameLst>
                                          <p:attrName>style.visibility</p:attrName>
                                        </p:attrNameLst>
                                      </p:cBhvr>
                                      <p:to>
                                        <p:strVal val="visible"/>
                                      </p:to>
                                    </p:set>
                                    <p:animEffect transition="in" filter="fade">
                                      <p:cBhvr>
                                        <p:cTn id="38" dur="1000"/>
                                        <p:tgtEl>
                                          <p:spTgt spid="109"/>
                                        </p:tgtEl>
                                      </p:cBhvr>
                                    </p:animEffect>
                                    <p:anim calcmode="lin" valueType="num">
                                      <p:cBhvr>
                                        <p:cTn id="39" dur="1000" fill="hold"/>
                                        <p:tgtEl>
                                          <p:spTgt spid="109"/>
                                        </p:tgtEl>
                                        <p:attrNameLst>
                                          <p:attrName>ppt_x</p:attrName>
                                        </p:attrNameLst>
                                      </p:cBhvr>
                                      <p:tavLst>
                                        <p:tav tm="0">
                                          <p:val>
                                            <p:strVal val="#ppt_x"/>
                                          </p:val>
                                        </p:tav>
                                        <p:tav tm="100000">
                                          <p:val>
                                            <p:strVal val="#ppt_x"/>
                                          </p:val>
                                        </p:tav>
                                      </p:tavLst>
                                    </p:anim>
                                    <p:anim calcmode="lin" valueType="num">
                                      <p:cBhvr>
                                        <p:cTn id="40" dur="1000" fill="hold"/>
                                        <p:tgtEl>
                                          <p:spTgt spid="109"/>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7" presetClass="entr" presetSubtype="0" fill="hold" grpId="0" nodeType="clickEffect">
                                  <p:stCondLst>
                                    <p:cond delay="0"/>
                                  </p:stCondLst>
                                  <p:childTnLst>
                                    <p:set>
                                      <p:cBhvr>
                                        <p:cTn id="44" dur="1" fill="hold">
                                          <p:stCondLst>
                                            <p:cond delay="0"/>
                                          </p:stCondLst>
                                        </p:cTn>
                                        <p:tgtEl>
                                          <p:spTgt spid="104"/>
                                        </p:tgtEl>
                                        <p:attrNameLst>
                                          <p:attrName>style.visibility</p:attrName>
                                        </p:attrNameLst>
                                      </p:cBhvr>
                                      <p:to>
                                        <p:strVal val="visible"/>
                                      </p:to>
                                    </p:set>
                                    <p:animEffect transition="in" filter="fade">
                                      <p:cBhvr>
                                        <p:cTn id="45" dur="1000"/>
                                        <p:tgtEl>
                                          <p:spTgt spid="104"/>
                                        </p:tgtEl>
                                      </p:cBhvr>
                                    </p:animEffect>
                                    <p:anim calcmode="lin" valueType="num">
                                      <p:cBhvr>
                                        <p:cTn id="46" dur="1000" fill="hold"/>
                                        <p:tgtEl>
                                          <p:spTgt spid="104"/>
                                        </p:tgtEl>
                                        <p:attrNameLst>
                                          <p:attrName>ppt_x</p:attrName>
                                        </p:attrNameLst>
                                      </p:cBhvr>
                                      <p:tavLst>
                                        <p:tav tm="0">
                                          <p:val>
                                            <p:strVal val="#ppt_x"/>
                                          </p:val>
                                        </p:tav>
                                        <p:tav tm="100000">
                                          <p:val>
                                            <p:strVal val="#ppt_x"/>
                                          </p:val>
                                        </p:tav>
                                      </p:tavLst>
                                    </p:anim>
                                    <p:anim calcmode="lin" valueType="num">
                                      <p:cBhvr>
                                        <p:cTn id="47" dur="1000" fill="hold"/>
                                        <p:tgtEl>
                                          <p:spTgt spid="104"/>
                                        </p:tgtEl>
                                        <p:attrNameLst>
                                          <p:attrName>ppt_y</p:attrName>
                                        </p:attrNameLst>
                                      </p:cBhvr>
                                      <p:tavLst>
                                        <p:tav tm="0">
                                          <p:val>
                                            <p:strVal val="#ppt_y-.1"/>
                                          </p:val>
                                        </p:tav>
                                        <p:tav tm="100000">
                                          <p:val>
                                            <p:strVal val="#ppt_y"/>
                                          </p:val>
                                        </p:tav>
                                      </p:tavLst>
                                    </p:anim>
                                  </p:childTnLst>
                                </p:cTn>
                              </p:par>
                              <p:par>
                                <p:cTn id="48" presetID="6" presetClass="emph" presetSubtype="0" fill="hold" grpId="1" nodeType="withEffect">
                                  <p:stCondLst>
                                    <p:cond delay="0"/>
                                  </p:stCondLst>
                                  <p:childTnLst>
                                    <p:animScale>
                                      <p:cBhvr>
                                        <p:cTn id="49" dur="2000" fill="hold"/>
                                        <p:tgtEl>
                                          <p:spTgt spid="104"/>
                                        </p:tgtEl>
                                      </p:cBhvr>
                                      <p:by x="150000" y="150000"/>
                                    </p:animScale>
                                  </p:childTnLst>
                                </p:cTn>
                              </p:par>
                              <p:par>
                                <p:cTn id="50" presetID="47" presetClass="entr" presetSubtype="0" fill="hold" grpId="0" nodeType="with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fade">
                                      <p:cBhvr>
                                        <p:cTn id="52" dur="1000"/>
                                        <p:tgtEl>
                                          <p:spTgt spid="105"/>
                                        </p:tgtEl>
                                      </p:cBhvr>
                                    </p:animEffect>
                                    <p:anim calcmode="lin" valueType="num">
                                      <p:cBhvr>
                                        <p:cTn id="53" dur="1000" fill="hold"/>
                                        <p:tgtEl>
                                          <p:spTgt spid="105"/>
                                        </p:tgtEl>
                                        <p:attrNameLst>
                                          <p:attrName>ppt_x</p:attrName>
                                        </p:attrNameLst>
                                      </p:cBhvr>
                                      <p:tavLst>
                                        <p:tav tm="0">
                                          <p:val>
                                            <p:strVal val="#ppt_x"/>
                                          </p:val>
                                        </p:tav>
                                        <p:tav tm="100000">
                                          <p:val>
                                            <p:strVal val="#ppt_x"/>
                                          </p:val>
                                        </p:tav>
                                      </p:tavLst>
                                    </p:anim>
                                    <p:anim calcmode="lin" valueType="num">
                                      <p:cBhvr>
                                        <p:cTn id="54" dur="1000" fill="hold"/>
                                        <p:tgtEl>
                                          <p:spTgt spid="105"/>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0"/>
                                  </p:stCondLst>
                                  <p:childTnLst>
                                    <p:set>
                                      <p:cBhvr>
                                        <p:cTn id="56" dur="1" fill="hold">
                                          <p:stCondLst>
                                            <p:cond delay="0"/>
                                          </p:stCondLst>
                                        </p:cTn>
                                        <p:tgtEl>
                                          <p:spTgt spid="110"/>
                                        </p:tgtEl>
                                        <p:attrNameLst>
                                          <p:attrName>style.visibility</p:attrName>
                                        </p:attrNameLst>
                                      </p:cBhvr>
                                      <p:to>
                                        <p:strVal val="visible"/>
                                      </p:to>
                                    </p:set>
                                    <p:animEffect transition="in" filter="fade">
                                      <p:cBhvr>
                                        <p:cTn id="57" dur="1000"/>
                                        <p:tgtEl>
                                          <p:spTgt spid="110"/>
                                        </p:tgtEl>
                                      </p:cBhvr>
                                    </p:animEffect>
                                    <p:anim calcmode="lin" valueType="num">
                                      <p:cBhvr>
                                        <p:cTn id="58" dur="1000" fill="hold"/>
                                        <p:tgtEl>
                                          <p:spTgt spid="110"/>
                                        </p:tgtEl>
                                        <p:attrNameLst>
                                          <p:attrName>ppt_x</p:attrName>
                                        </p:attrNameLst>
                                      </p:cBhvr>
                                      <p:tavLst>
                                        <p:tav tm="0">
                                          <p:val>
                                            <p:strVal val="#ppt_x"/>
                                          </p:val>
                                        </p:tav>
                                        <p:tav tm="100000">
                                          <p:val>
                                            <p:strVal val="#ppt_x"/>
                                          </p:val>
                                        </p:tav>
                                      </p:tavLst>
                                    </p:anim>
                                    <p:anim calcmode="lin" valueType="num">
                                      <p:cBhvr>
                                        <p:cTn id="59" dur="1000" fill="hold"/>
                                        <p:tgtEl>
                                          <p:spTgt spid="110"/>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7" presetClass="entr" presetSubtype="0" fill="hold" grpId="0" nodeType="clickEffect">
                                  <p:stCondLst>
                                    <p:cond delay="0"/>
                                  </p:stCondLst>
                                  <p:childTnLst>
                                    <p:set>
                                      <p:cBhvr>
                                        <p:cTn id="63" dur="1" fill="hold">
                                          <p:stCondLst>
                                            <p:cond delay="0"/>
                                          </p:stCondLst>
                                        </p:cTn>
                                        <p:tgtEl>
                                          <p:spTgt spid="106"/>
                                        </p:tgtEl>
                                        <p:attrNameLst>
                                          <p:attrName>style.visibility</p:attrName>
                                        </p:attrNameLst>
                                      </p:cBhvr>
                                      <p:to>
                                        <p:strVal val="visible"/>
                                      </p:to>
                                    </p:set>
                                    <p:animEffect transition="in" filter="fade">
                                      <p:cBhvr>
                                        <p:cTn id="64" dur="1000"/>
                                        <p:tgtEl>
                                          <p:spTgt spid="106"/>
                                        </p:tgtEl>
                                      </p:cBhvr>
                                    </p:animEffect>
                                    <p:anim calcmode="lin" valueType="num">
                                      <p:cBhvr>
                                        <p:cTn id="65" dur="1000" fill="hold"/>
                                        <p:tgtEl>
                                          <p:spTgt spid="106"/>
                                        </p:tgtEl>
                                        <p:attrNameLst>
                                          <p:attrName>ppt_x</p:attrName>
                                        </p:attrNameLst>
                                      </p:cBhvr>
                                      <p:tavLst>
                                        <p:tav tm="0">
                                          <p:val>
                                            <p:strVal val="#ppt_x"/>
                                          </p:val>
                                        </p:tav>
                                        <p:tav tm="100000">
                                          <p:val>
                                            <p:strVal val="#ppt_x"/>
                                          </p:val>
                                        </p:tav>
                                      </p:tavLst>
                                    </p:anim>
                                    <p:anim calcmode="lin" valueType="num">
                                      <p:cBhvr>
                                        <p:cTn id="66" dur="1000" fill="hold"/>
                                        <p:tgtEl>
                                          <p:spTgt spid="106"/>
                                        </p:tgtEl>
                                        <p:attrNameLst>
                                          <p:attrName>ppt_y</p:attrName>
                                        </p:attrNameLst>
                                      </p:cBhvr>
                                      <p:tavLst>
                                        <p:tav tm="0">
                                          <p:val>
                                            <p:strVal val="#ppt_y-.1"/>
                                          </p:val>
                                        </p:tav>
                                        <p:tav tm="100000">
                                          <p:val>
                                            <p:strVal val="#ppt_y"/>
                                          </p:val>
                                        </p:tav>
                                      </p:tavLst>
                                    </p:anim>
                                  </p:childTnLst>
                                </p:cTn>
                              </p:par>
                              <p:par>
                                <p:cTn id="67" presetID="6" presetClass="emph" presetSubtype="0" fill="hold" grpId="1" nodeType="withEffect">
                                  <p:stCondLst>
                                    <p:cond delay="0"/>
                                  </p:stCondLst>
                                  <p:childTnLst>
                                    <p:animScale>
                                      <p:cBhvr>
                                        <p:cTn id="68" dur="2000" fill="hold"/>
                                        <p:tgtEl>
                                          <p:spTgt spid="106"/>
                                        </p:tgtEl>
                                      </p:cBhvr>
                                      <p:by x="150000" y="150000"/>
                                    </p:animScale>
                                  </p:childTnLst>
                                </p:cTn>
                              </p:par>
                              <p:par>
                                <p:cTn id="69" presetID="47" presetClass="entr" presetSubtype="0" fill="hold" grpId="0" nodeType="withEffect">
                                  <p:stCondLst>
                                    <p:cond delay="0"/>
                                  </p:stCondLst>
                                  <p:childTnLst>
                                    <p:set>
                                      <p:cBhvr>
                                        <p:cTn id="70" dur="1" fill="hold">
                                          <p:stCondLst>
                                            <p:cond delay="0"/>
                                          </p:stCondLst>
                                        </p:cTn>
                                        <p:tgtEl>
                                          <p:spTgt spid="107"/>
                                        </p:tgtEl>
                                        <p:attrNameLst>
                                          <p:attrName>style.visibility</p:attrName>
                                        </p:attrNameLst>
                                      </p:cBhvr>
                                      <p:to>
                                        <p:strVal val="visible"/>
                                      </p:to>
                                    </p:set>
                                    <p:animEffect transition="in" filter="fade">
                                      <p:cBhvr>
                                        <p:cTn id="71" dur="1000"/>
                                        <p:tgtEl>
                                          <p:spTgt spid="107"/>
                                        </p:tgtEl>
                                      </p:cBhvr>
                                    </p:animEffect>
                                    <p:anim calcmode="lin" valueType="num">
                                      <p:cBhvr>
                                        <p:cTn id="72" dur="1000" fill="hold"/>
                                        <p:tgtEl>
                                          <p:spTgt spid="107"/>
                                        </p:tgtEl>
                                        <p:attrNameLst>
                                          <p:attrName>ppt_x</p:attrName>
                                        </p:attrNameLst>
                                      </p:cBhvr>
                                      <p:tavLst>
                                        <p:tav tm="0">
                                          <p:val>
                                            <p:strVal val="#ppt_x"/>
                                          </p:val>
                                        </p:tav>
                                        <p:tav tm="100000">
                                          <p:val>
                                            <p:strVal val="#ppt_x"/>
                                          </p:val>
                                        </p:tav>
                                      </p:tavLst>
                                    </p:anim>
                                    <p:anim calcmode="lin" valueType="num">
                                      <p:cBhvr>
                                        <p:cTn id="73" dur="1000" fill="hold"/>
                                        <p:tgtEl>
                                          <p:spTgt spid="107"/>
                                        </p:tgtEl>
                                        <p:attrNameLst>
                                          <p:attrName>ppt_y</p:attrName>
                                        </p:attrNameLst>
                                      </p:cBhvr>
                                      <p:tavLst>
                                        <p:tav tm="0">
                                          <p:val>
                                            <p:strVal val="#ppt_y-.1"/>
                                          </p:val>
                                        </p:tav>
                                        <p:tav tm="100000">
                                          <p:val>
                                            <p:strVal val="#ppt_y"/>
                                          </p:val>
                                        </p:tav>
                                      </p:tavLst>
                                    </p:anim>
                                  </p:childTnLst>
                                </p:cTn>
                              </p:par>
                              <p:par>
                                <p:cTn id="74" presetID="47" presetClass="entr" presetSubtype="0" fill="hold" grpId="0" nodeType="withEffect">
                                  <p:stCondLst>
                                    <p:cond delay="0"/>
                                  </p:stCondLst>
                                  <p:childTnLst>
                                    <p:set>
                                      <p:cBhvr>
                                        <p:cTn id="75" dur="1" fill="hold">
                                          <p:stCondLst>
                                            <p:cond delay="0"/>
                                          </p:stCondLst>
                                        </p:cTn>
                                        <p:tgtEl>
                                          <p:spTgt spid="111"/>
                                        </p:tgtEl>
                                        <p:attrNameLst>
                                          <p:attrName>style.visibility</p:attrName>
                                        </p:attrNameLst>
                                      </p:cBhvr>
                                      <p:to>
                                        <p:strVal val="visible"/>
                                      </p:to>
                                    </p:set>
                                    <p:animEffect transition="in" filter="fade">
                                      <p:cBhvr>
                                        <p:cTn id="76" dur="1000"/>
                                        <p:tgtEl>
                                          <p:spTgt spid="111"/>
                                        </p:tgtEl>
                                      </p:cBhvr>
                                    </p:animEffect>
                                    <p:anim calcmode="lin" valueType="num">
                                      <p:cBhvr>
                                        <p:cTn id="77" dur="1000" fill="hold"/>
                                        <p:tgtEl>
                                          <p:spTgt spid="111"/>
                                        </p:tgtEl>
                                        <p:attrNameLst>
                                          <p:attrName>ppt_x</p:attrName>
                                        </p:attrNameLst>
                                      </p:cBhvr>
                                      <p:tavLst>
                                        <p:tav tm="0">
                                          <p:val>
                                            <p:strVal val="#ppt_x"/>
                                          </p:val>
                                        </p:tav>
                                        <p:tav tm="100000">
                                          <p:val>
                                            <p:strVal val="#ppt_x"/>
                                          </p:val>
                                        </p:tav>
                                      </p:tavLst>
                                    </p:anim>
                                    <p:anim calcmode="lin" valueType="num">
                                      <p:cBhvr>
                                        <p:cTn id="78"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66" grpId="0" animBg="1"/>
      <p:bldP spid="102" grpId="0" animBg="1"/>
      <p:bldP spid="102" grpId="1" animBg="1"/>
      <p:bldP spid="103" grpId="0" animBg="1"/>
      <p:bldP spid="104" grpId="0" animBg="1"/>
      <p:bldP spid="104" grpId="1" animBg="1"/>
      <p:bldP spid="105" grpId="0" animBg="1"/>
      <p:bldP spid="106" grpId="0" animBg="1"/>
      <p:bldP spid="106" grpId="1" animBg="1"/>
      <p:bldP spid="107" grpId="0" animBg="1"/>
      <p:bldP spid="108" grpId="0"/>
      <p:bldP spid="109" grpId="0"/>
      <p:bldP spid="110" grpId="0"/>
      <p:bldP spid="1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ityscape">
            <a:extLst>
              <a:ext uri="{FF2B5EF4-FFF2-40B4-BE49-F238E27FC236}">
                <a16:creationId xmlns:a16="http://schemas.microsoft.com/office/drawing/2014/main" id="{3A7EDB62-3E60-F44C-AE34-9495623E004A}"/>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p:pic>
      <p:sp>
        <p:nvSpPr>
          <p:cNvPr id="7" name="Title 6">
            <a:extLst>
              <a:ext uri="{FF2B5EF4-FFF2-40B4-BE49-F238E27FC236}">
                <a16:creationId xmlns:a16="http://schemas.microsoft.com/office/drawing/2014/main" id="{39B0EC6D-03DD-4CEE-9979-34A964DCA45D}"/>
              </a:ext>
            </a:extLst>
          </p:cNvPr>
          <p:cNvSpPr>
            <a:spLocks noGrp="1"/>
          </p:cNvSpPr>
          <p:nvPr>
            <p:ph type="title"/>
          </p:nvPr>
        </p:nvSpPr>
        <p:spPr/>
        <p:txBody>
          <a:bodyPr/>
          <a:lstStyle/>
          <a:p>
            <a:r>
              <a:rPr lang="en-US" dirty="0"/>
              <a:t>Thank you</a:t>
            </a:r>
          </a:p>
        </p:txBody>
      </p:sp>
      <p:sp>
        <p:nvSpPr>
          <p:cNvPr id="2" name="Subtitle 1">
            <a:extLst>
              <a:ext uri="{FF2B5EF4-FFF2-40B4-BE49-F238E27FC236}">
                <a16:creationId xmlns:a16="http://schemas.microsoft.com/office/drawing/2014/main" id="{10F9F51E-A3D5-4726-BACE-D5CDD8A46429}"/>
              </a:ext>
            </a:extLst>
          </p:cNvPr>
          <p:cNvSpPr>
            <a:spLocks noGrp="1"/>
          </p:cNvSpPr>
          <p:nvPr>
            <p:ph type="subTitle" idx="1"/>
          </p:nvPr>
        </p:nvSpPr>
        <p:spPr/>
        <p:txBody>
          <a:bodyPr/>
          <a:lstStyle/>
          <a:p>
            <a:r>
              <a:rPr lang="en-US" dirty="0"/>
              <a:t>basavanaiksanjay@gmail.com</a:t>
            </a:r>
          </a:p>
        </p:txBody>
      </p:sp>
    </p:spTree>
    <p:extLst>
      <p:ext uri="{BB962C8B-B14F-4D97-AF65-F5344CB8AC3E}">
        <p14:creationId xmlns:p14="http://schemas.microsoft.com/office/powerpoint/2010/main" val="2928802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EEDDB5E9-B2BD-DF27-1E33-4DC79AF326D7}"/>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8104472" y="3204581"/>
            <a:ext cx="3913586" cy="3438525"/>
          </a:xfrm>
        </p:spPr>
      </p:pic>
      <p:sp>
        <p:nvSpPr>
          <p:cNvPr id="2" name="Slide Number Placeholder 1">
            <a:extLst>
              <a:ext uri="{FF2B5EF4-FFF2-40B4-BE49-F238E27FC236}">
                <a16:creationId xmlns:a16="http://schemas.microsoft.com/office/drawing/2014/main" id="{0CEE26DD-47CC-8B81-19EC-557781907A84}"/>
              </a:ext>
            </a:extLst>
          </p:cNvPr>
          <p:cNvSpPr>
            <a:spLocks noGrp="1"/>
          </p:cNvSpPr>
          <p:nvPr>
            <p:ph type="sldNum" sz="quarter" idx="12"/>
          </p:nvPr>
        </p:nvSpPr>
        <p:spPr/>
        <p:txBody>
          <a:bodyPr/>
          <a:lstStyle/>
          <a:p>
            <a:fld id="{9EC71654-96A5-4280-94F3-931C61A9F92C}" type="slidenum">
              <a:rPr lang="en-US" noProof="0" smtClean="0"/>
              <a:pPr/>
              <a:t>2</a:t>
            </a:fld>
            <a:endParaRPr lang="en-US" noProof="0" dirty="0"/>
          </a:p>
        </p:txBody>
      </p:sp>
      <p:sp>
        <p:nvSpPr>
          <p:cNvPr id="5" name="Title 2">
            <a:extLst>
              <a:ext uri="{FF2B5EF4-FFF2-40B4-BE49-F238E27FC236}">
                <a16:creationId xmlns:a16="http://schemas.microsoft.com/office/drawing/2014/main" id="{C54453AA-89FB-2777-E6CD-E8905886BEEE}"/>
              </a:ext>
            </a:extLst>
          </p:cNvPr>
          <p:cNvSpPr>
            <a:spLocks noGrp="1"/>
          </p:cNvSpPr>
          <p:nvPr>
            <p:ph type="title"/>
          </p:nvPr>
        </p:nvSpPr>
        <p:spPr>
          <a:xfrm>
            <a:off x="515938" y="383857"/>
            <a:ext cx="9163983" cy="594360"/>
          </a:xfrm>
        </p:spPr>
        <p:txBody>
          <a:bodyPr/>
          <a:lstStyle/>
          <a:p>
            <a:r>
              <a:rPr lang="en-US" dirty="0"/>
              <a:t>Table of contents</a:t>
            </a:r>
          </a:p>
        </p:txBody>
      </p:sp>
      <p:sp>
        <p:nvSpPr>
          <p:cNvPr id="11" name="Content Placeholder 1">
            <a:extLst>
              <a:ext uri="{FF2B5EF4-FFF2-40B4-BE49-F238E27FC236}">
                <a16:creationId xmlns:a16="http://schemas.microsoft.com/office/drawing/2014/main" id="{745D27F4-DBA0-0904-4ACB-0C2ABE3577BD}"/>
              </a:ext>
            </a:extLst>
          </p:cNvPr>
          <p:cNvSpPr txBox="1">
            <a:spLocks/>
          </p:cNvSpPr>
          <p:nvPr/>
        </p:nvSpPr>
        <p:spPr>
          <a:xfrm>
            <a:off x="515937" y="1135781"/>
            <a:ext cx="9163983" cy="55073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b="1" dirty="0"/>
              <a:t>Project Background</a:t>
            </a:r>
          </a:p>
          <a:p>
            <a:pPr lvl="1"/>
            <a:r>
              <a:rPr lang="en-US" sz="2000" dirty="0"/>
              <a:t>   Analyzing Key Supply-Demand Factors Affecting U.S. Home Prices</a:t>
            </a:r>
          </a:p>
          <a:p>
            <a:r>
              <a:rPr lang="en-US" sz="2600" b="1" dirty="0"/>
              <a:t>Data Review and Analysis Approach</a:t>
            </a:r>
          </a:p>
          <a:p>
            <a:pPr lvl="1"/>
            <a:r>
              <a:rPr lang="en-US" sz="2000" dirty="0"/>
              <a:t>The data contains supply-demand factors that influence US home prices from past 20 years. This data are categorized into two datasets: Supply and Demand.</a:t>
            </a:r>
          </a:p>
          <a:p>
            <a:r>
              <a:rPr lang="en-US" sz="2600" b="1" dirty="0"/>
              <a:t>Exploratory Data Analysis</a:t>
            </a:r>
          </a:p>
          <a:p>
            <a:pPr lvl="1"/>
            <a:r>
              <a:rPr lang="en-US" sz="2000" dirty="0"/>
              <a:t>Correlation analysis, Pricing trend Analysis </a:t>
            </a:r>
          </a:p>
          <a:p>
            <a:r>
              <a:rPr lang="en-US" sz="2600" b="1" dirty="0"/>
              <a:t>Modelling</a:t>
            </a:r>
          </a:p>
          <a:p>
            <a:pPr lvl="1"/>
            <a:r>
              <a:rPr lang="en-US" sz="2000" dirty="0"/>
              <a:t>Regression modeling to identify key factors affecting the price and interpretation</a:t>
            </a:r>
          </a:p>
          <a:p>
            <a:r>
              <a:rPr lang="en-US" sz="2600" b="1" dirty="0"/>
              <a:t>Insights and Overall summary</a:t>
            </a:r>
          </a:p>
          <a:p>
            <a:pPr marL="0" indent="0">
              <a:buNone/>
            </a:pPr>
            <a:endParaRPr lang="en-US" dirty="0"/>
          </a:p>
          <a:p>
            <a:pPr lvl="2"/>
            <a:endParaRPr lang="en-US" dirty="0"/>
          </a:p>
          <a:p>
            <a:pPr lvl="2"/>
            <a:endParaRPr lang="en-US" dirty="0"/>
          </a:p>
          <a:p>
            <a:pPr lvl="2"/>
            <a:endParaRPr lang="en-US" dirty="0"/>
          </a:p>
        </p:txBody>
      </p:sp>
    </p:spTree>
    <p:extLst>
      <p:ext uri="{BB962C8B-B14F-4D97-AF65-F5344CB8AC3E}">
        <p14:creationId xmlns:p14="http://schemas.microsoft.com/office/powerpoint/2010/main" val="1086465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2DF43A9F-1FB1-4BA9-A710-6A12CC7A17BD}"/>
              </a:ext>
            </a:extLst>
          </p:cNvPr>
          <p:cNvCxnSpPr>
            <a:cxnSpLocks/>
          </p:cNvCxnSpPr>
          <p:nvPr/>
        </p:nvCxnSpPr>
        <p:spPr>
          <a:xfrm flipV="1">
            <a:off x="4245578" y="5189888"/>
            <a:ext cx="2690240" cy="19359"/>
          </a:xfrm>
          <a:prstGeom prst="line">
            <a:avLst/>
          </a:prstGeom>
          <a:ln w="50800">
            <a:solidFill>
              <a:srgbClr val="CCFF9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E05BFE-30F5-478B-924B-6EBE5A0358C1}"/>
              </a:ext>
            </a:extLst>
          </p:cNvPr>
          <p:cNvCxnSpPr>
            <a:cxnSpLocks/>
          </p:cNvCxnSpPr>
          <p:nvPr/>
        </p:nvCxnSpPr>
        <p:spPr>
          <a:xfrm flipV="1">
            <a:off x="8182380" y="1730718"/>
            <a:ext cx="1957834" cy="4709"/>
          </a:xfrm>
          <a:prstGeom prst="line">
            <a:avLst/>
          </a:prstGeom>
          <a:ln w="50800">
            <a:solidFill>
              <a:srgbClr val="99FF66"/>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3A214FD-889C-41AC-96E4-B2ADB071ECC8}"/>
              </a:ext>
            </a:extLst>
          </p:cNvPr>
          <p:cNvCxnSpPr>
            <a:cxnSpLocks/>
          </p:cNvCxnSpPr>
          <p:nvPr/>
        </p:nvCxnSpPr>
        <p:spPr>
          <a:xfrm>
            <a:off x="6808762" y="2854902"/>
            <a:ext cx="2227300" cy="10704"/>
          </a:xfrm>
          <a:prstGeom prst="line">
            <a:avLst/>
          </a:prstGeom>
          <a:ln w="50800">
            <a:solidFill>
              <a:srgbClr val="CC66F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CB106B4-509E-49FC-B560-DD36E2FF717C}"/>
              </a:ext>
            </a:extLst>
          </p:cNvPr>
          <p:cNvCxnSpPr>
            <a:cxnSpLocks/>
          </p:cNvCxnSpPr>
          <p:nvPr/>
        </p:nvCxnSpPr>
        <p:spPr>
          <a:xfrm flipV="1">
            <a:off x="5664590" y="3992237"/>
            <a:ext cx="2324815" cy="158"/>
          </a:xfrm>
          <a:prstGeom prst="line">
            <a:avLst/>
          </a:prstGeom>
          <a:ln w="50800">
            <a:solidFill>
              <a:srgbClr val="CC66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00C8EAB-DE98-47B3-8517-653053DE32CE}"/>
              </a:ext>
            </a:extLst>
          </p:cNvPr>
          <p:cNvSpPr txBox="1"/>
          <p:nvPr/>
        </p:nvSpPr>
        <p:spPr>
          <a:xfrm>
            <a:off x="149947" y="-28199"/>
            <a:ext cx="4183377" cy="707886"/>
          </a:xfrm>
          <a:prstGeom prst="rect">
            <a:avLst/>
          </a:prstGeom>
          <a:noFill/>
        </p:spPr>
        <p:txBody>
          <a:bodyPr wrap="square" rtlCol="0">
            <a:spAutoFit/>
          </a:bodyPr>
          <a:lstStyle/>
          <a:p>
            <a:r>
              <a:rPr lang="en-GB" sz="4000" b="1" dirty="0"/>
              <a:t>Solution Process</a:t>
            </a:r>
          </a:p>
        </p:txBody>
      </p:sp>
      <p:sp>
        <p:nvSpPr>
          <p:cNvPr id="22" name="Isosceles Triangle 21">
            <a:extLst>
              <a:ext uri="{FF2B5EF4-FFF2-40B4-BE49-F238E27FC236}">
                <a16:creationId xmlns:a16="http://schemas.microsoft.com/office/drawing/2014/main" id="{409E4A54-2E96-4D56-B8ED-BA62D26AE5D5}"/>
              </a:ext>
            </a:extLst>
          </p:cNvPr>
          <p:cNvSpPr/>
          <p:nvPr/>
        </p:nvSpPr>
        <p:spPr>
          <a:xfrm>
            <a:off x="5733143" y="31926"/>
            <a:ext cx="6450486" cy="6826074"/>
          </a:xfrm>
          <a:custGeom>
            <a:avLst/>
            <a:gdLst>
              <a:gd name="connsiteX0" fmla="*/ 0 w 7403514"/>
              <a:gd name="connsiteY0" fmla="*/ 6817460 h 6817460"/>
              <a:gd name="connsiteX1" fmla="*/ 7403514 w 7403514"/>
              <a:gd name="connsiteY1" fmla="*/ 0 h 6817460"/>
              <a:gd name="connsiteX2" fmla="*/ 7403514 w 7403514"/>
              <a:gd name="connsiteY2" fmla="*/ 6817460 h 6817460"/>
              <a:gd name="connsiteX3" fmla="*/ 0 w 7403514"/>
              <a:gd name="connsiteY3" fmla="*/ 6817460 h 6817460"/>
              <a:gd name="connsiteX0" fmla="*/ 0 w 7411134"/>
              <a:gd name="connsiteY0" fmla="*/ 6588860 h 6588860"/>
              <a:gd name="connsiteX1" fmla="*/ 7411134 w 7411134"/>
              <a:gd name="connsiteY1" fmla="*/ 0 h 6588860"/>
              <a:gd name="connsiteX2" fmla="*/ 7403514 w 7411134"/>
              <a:gd name="connsiteY2" fmla="*/ 6588860 h 6588860"/>
              <a:gd name="connsiteX3" fmla="*/ 0 w 7411134"/>
              <a:gd name="connsiteY3" fmla="*/ 6588860 h 6588860"/>
              <a:gd name="connsiteX0" fmla="*/ 0 w 7426828"/>
              <a:gd name="connsiteY0" fmla="*/ 7648293 h 7648293"/>
              <a:gd name="connsiteX1" fmla="*/ 7426828 w 7426828"/>
              <a:gd name="connsiteY1" fmla="*/ 0 h 7648293"/>
              <a:gd name="connsiteX2" fmla="*/ 7403514 w 7426828"/>
              <a:gd name="connsiteY2" fmla="*/ 7648293 h 7648293"/>
              <a:gd name="connsiteX3" fmla="*/ 0 w 7426828"/>
              <a:gd name="connsiteY3" fmla="*/ 7648293 h 7648293"/>
              <a:gd name="connsiteX0" fmla="*/ 0 w 7426828"/>
              <a:gd name="connsiteY0" fmla="*/ 8041564 h 8041564"/>
              <a:gd name="connsiteX1" fmla="*/ 7426828 w 7426828"/>
              <a:gd name="connsiteY1" fmla="*/ 0 h 8041564"/>
              <a:gd name="connsiteX2" fmla="*/ 7403514 w 7426828"/>
              <a:gd name="connsiteY2" fmla="*/ 8041564 h 8041564"/>
              <a:gd name="connsiteX3" fmla="*/ 0 w 7426828"/>
              <a:gd name="connsiteY3" fmla="*/ 8041564 h 8041564"/>
            </a:gdLst>
            <a:ahLst/>
            <a:cxnLst>
              <a:cxn ang="0">
                <a:pos x="connsiteX0" y="connsiteY0"/>
              </a:cxn>
              <a:cxn ang="0">
                <a:pos x="connsiteX1" y="connsiteY1"/>
              </a:cxn>
              <a:cxn ang="0">
                <a:pos x="connsiteX2" y="connsiteY2"/>
              </a:cxn>
              <a:cxn ang="0">
                <a:pos x="connsiteX3" y="connsiteY3"/>
              </a:cxn>
            </a:cxnLst>
            <a:rect l="l" t="t" r="r" b="b"/>
            <a:pathLst>
              <a:path w="7426828" h="8041564">
                <a:moveTo>
                  <a:pt x="0" y="8041564"/>
                </a:moveTo>
                <a:lnTo>
                  <a:pt x="7426828" y="0"/>
                </a:lnTo>
                <a:cubicBezTo>
                  <a:pt x="7419057" y="2549431"/>
                  <a:pt x="7411285" y="5492133"/>
                  <a:pt x="7403514" y="8041564"/>
                </a:cubicBezTo>
                <a:lnTo>
                  <a:pt x="0" y="8041564"/>
                </a:lnTo>
                <a:close/>
              </a:path>
            </a:pathLst>
          </a:cu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oup 26">
            <a:extLst>
              <a:ext uri="{FF2B5EF4-FFF2-40B4-BE49-F238E27FC236}">
                <a16:creationId xmlns:a16="http://schemas.microsoft.com/office/drawing/2014/main" id="{BA3972E8-91F3-4178-B7D6-F4290434714F}"/>
              </a:ext>
            </a:extLst>
          </p:cNvPr>
          <p:cNvGrpSpPr/>
          <p:nvPr/>
        </p:nvGrpSpPr>
        <p:grpSpPr>
          <a:xfrm>
            <a:off x="9853648" y="1219431"/>
            <a:ext cx="1433322" cy="1893600"/>
            <a:chOff x="9853648" y="1197998"/>
            <a:chExt cx="1433322" cy="1916677"/>
          </a:xfrm>
        </p:grpSpPr>
        <p:sp>
          <p:nvSpPr>
            <p:cNvPr id="21" name="Rectangle 20">
              <a:extLst>
                <a:ext uri="{FF2B5EF4-FFF2-40B4-BE49-F238E27FC236}">
                  <a16:creationId xmlns:a16="http://schemas.microsoft.com/office/drawing/2014/main" id="{A81DB144-D1ED-4018-A731-DCB5DEEE43A0}"/>
                </a:ext>
              </a:extLst>
            </p:cNvPr>
            <p:cNvSpPr/>
            <p:nvPr/>
          </p:nvSpPr>
          <p:spPr>
            <a:xfrm>
              <a:off x="10041347" y="1674675"/>
              <a:ext cx="172491" cy="1440000"/>
            </a:xfrm>
            <a:prstGeom prst="rect">
              <a:avLst/>
            </a:prstGeom>
            <a:solidFill>
              <a:schemeClr val="bg1"/>
            </a:solidFill>
            <a:ln>
              <a:noFill/>
            </a:ln>
            <a:effectLst>
              <a:reflection blurRad="6350" stA="50000" endA="300" endPos="55500" dist="50800" dir="5400000" sy="-100000" algn="bl" rotWithShape="0"/>
            </a:effectLst>
            <a:scene3d>
              <a:camera prst="isometricTopUp"/>
              <a:lightRig rig="balanced" dir="t">
                <a:rot lat="0" lon="0" rev="0"/>
              </a:lightRig>
            </a:scene3d>
            <a:sp3d extrusionH="635000" prstMaterial="metal">
              <a:bevelT w="127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8096B286-43C8-4614-92A0-544E0AF67236}"/>
                </a:ext>
              </a:extLst>
            </p:cNvPr>
            <p:cNvSpPr/>
            <p:nvPr/>
          </p:nvSpPr>
          <p:spPr>
            <a:xfrm>
              <a:off x="9853648" y="1197998"/>
              <a:ext cx="1433322" cy="1440000"/>
            </a:xfrm>
            <a:prstGeom prst="rect">
              <a:avLst/>
            </a:prstGeom>
            <a:gradFill>
              <a:gsLst>
                <a:gs pos="0">
                  <a:srgbClr val="00B050"/>
                </a:gs>
                <a:gs pos="98000">
                  <a:srgbClr val="99FF66"/>
                </a:gs>
              </a:gsLst>
              <a:lin ang="0" scaled="1"/>
            </a:gradFill>
            <a:ln>
              <a:noFill/>
            </a:ln>
            <a:effectLst>
              <a:reflection blurRad="6350" stA="50000" endA="300" endPos="55500" dist="50800" dir="5400000" sy="-100000" algn="bl" rotWithShape="0"/>
            </a:effectLst>
            <a:scene3d>
              <a:camera prst="isometricTopUp"/>
              <a:lightRig rig="balanced" dir="t">
                <a:rot lat="0" lon="0" rev="0"/>
              </a:lightRig>
            </a:scene3d>
            <a:sp3d extrusionH="228600" prstMaterial="metal">
              <a:bevelT w="127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6" name="Group 25">
            <a:extLst>
              <a:ext uri="{FF2B5EF4-FFF2-40B4-BE49-F238E27FC236}">
                <a16:creationId xmlns:a16="http://schemas.microsoft.com/office/drawing/2014/main" id="{1431AB07-3ABE-401A-B257-3588E92AA145}"/>
              </a:ext>
            </a:extLst>
          </p:cNvPr>
          <p:cNvGrpSpPr/>
          <p:nvPr/>
        </p:nvGrpSpPr>
        <p:grpSpPr>
          <a:xfrm>
            <a:off x="8841037" y="2348567"/>
            <a:ext cx="1433322" cy="1893600"/>
            <a:chOff x="8841037" y="2334278"/>
            <a:chExt cx="1433322" cy="1912182"/>
          </a:xfrm>
        </p:grpSpPr>
        <p:sp>
          <p:nvSpPr>
            <p:cNvPr id="18" name="Rectangle 17">
              <a:extLst>
                <a:ext uri="{FF2B5EF4-FFF2-40B4-BE49-F238E27FC236}">
                  <a16:creationId xmlns:a16="http://schemas.microsoft.com/office/drawing/2014/main" id="{FC3230F2-1339-47DB-8644-AC3E64DBC2FF}"/>
                </a:ext>
              </a:extLst>
            </p:cNvPr>
            <p:cNvSpPr/>
            <p:nvPr/>
          </p:nvSpPr>
          <p:spPr>
            <a:xfrm>
              <a:off x="9025618" y="2806460"/>
              <a:ext cx="172491" cy="1440000"/>
            </a:xfrm>
            <a:prstGeom prst="rect">
              <a:avLst/>
            </a:prstGeom>
            <a:solidFill>
              <a:schemeClr val="bg1"/>
            </a:solidFill>
            <a:ln>
              <a:noFill/>
            </a:ln>
            <a:effectLst>
              <a:reflection blurRad="6350" stA="50000" endA="300" endPos="55500" dist="50800" dir="5400000" sy="-100000" algn="bl" rotWithShape="0"/>
            </a:effectLst>
            <a:scene3d>
              <a:camera prst="isometricTopUp"/>
              <a:lightRig rig="balanced" dir="t">
                <a:rot lat="0" lon="0" rev="0"/>
              </a:lightRig>
            </a:scene3d>
            <a:sp3d extrusionH="635000" prstMaterial="metal">
              <a:bevelT w="127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0C49D6F-A72C-4025-AB62-2C1F53C93983}"/>
                </a:ext>
              </a:extLst>
            </p:cNvPr>
            <p:cNvSpPr/>
            <p:nvPr/>
          </p:nvSpPr>
          <p:spPr>
            <a:xfrm>
              <a:off x="8841037" y="2334278"/>
              <a:ext cx="1433322" cy="1440000"/>
            </a:xfrm>
            <a:prstGeom prst="rect">
              <a:avLst/>
            </a:prstGeom>
            <a:gradFill>
              <a:gsLst>
                <a:gs pos="7000">
                  <a:srgbClr val="6C2999"/>
                </a:gs>
                <a:gs pos="98000">
                  <a:srgbClr val="CC66FF"/>
                </a:gs>
              </a:gsLst>
              <a:lin ang="0" scaled="1"/>
            </a:gradFill>
            <a:ln>
              <a:noFill/>
            </a:ln>
            <a:effectLst>
              <a:reflection blurRad="6350" stA="50000" endA="300" endPos="55500" dist="50800" dir="5400000" sy="-100000" algn="bl" rotWithShape="0"/>
            </a:effectLst>
            <a:scene3d>
              <a:camera prst="isometricTopUp"/>
              <a:lightRig rig="balanced" dir="t">
                <a:rot lat="0" lon="0" rev="0"/>
              </a:lightRig>
            </a:scene3d>
            <a:sp3d extrusionH="228600" prstMaterial="metal">
              <a:bevelT w="127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5" name="Group 24">
            <a:extLst>
              <a:ext uri="{FF2B5EF4-FFF2-40B4-BE49-F238E27FC236}">
                <a16:creationId xmlns:a16="http://schemas.microsoft.com/office/drawing/2014/main" id="{3A0FF155-D6DD-4206-B7FA-A4314AFE7014}"/>
              </a:ext>
            </a:extLst>
          </p:cNvPr>
          <p:cNvGrpSpPr/>
          <p:nvPr/>
        </p:nvGrpSpPr>
        <p:grpSpPr>
          <a:xfrm>
            <a:off x="7830048" y="3478746"/>
            <a:ext cx="1433322" cy="1893600"/>
            <a:chOff x="7823698" y="3466046"/>
            <a:chExt cx="1433322" cy="1914087"/>
          </a:xfrm>
        </p:grpSpPr>
        <p:sp>
          <p:nvSpPr>
            <p:cNvPr id="15" name="Rectangle 14">
              <a:extLst>
                <a:ext uri="{FF2B5EF4-FFF2-40B4-BE49-F238E27FC236}">
                  <a16:creationId xmlns:a16="http://schemas.microsoft.com/office/drawing/2014/main" id="{5F6C5F61-560B-4623-8050-32997FD9D6D8}"/>
                </a:ext>
              </a:extLst>
            </p:cNvPr>
            <p:cNvSpPr/>
            <p:nvPr/>
          </p:nvSpPr>
          <p:spPr>
            <a:xfrm>
              <a:off x="8003539" y="3940133"/>
              <a:ext cx="172491" cy="1440000"/>
            </a:xfrm>
            <a:prstGeom prst="rect">
              <a:avLst/>
            </a:prstGeom>
            <a:solidFill>
              <a:schemeClr val="bg1"/>
            </a:solidFill>
            <a:ln>
              <a:noFill/>
            </a:ln>
            <a:effectLst>
              <a:reflection blurRad="6350" stA="50000" endA="300" endPos="55500" dist="50800" dir="5400000" sy="-100000" algn="bl" rotWithShape="0"/>
            </a:effectLst>
            <a:scene3d>
              <a:camera prst="isometricTopUp"/>
              <a:lightRig rig="balanced" dir="t">
                <a:rot lat="0" lon="0" rev="0"/>
              </a:lightRig>
            </a:scene3d>
            <a:sp3d extrusionH="635000" prstMaterial="metal">
              <a:bevelT w="127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5781986B-05FD-4C20-9682-B5EE52DD7060}"/>
                </a:ext>
              </a:extLst>
            </p:cNvPr>
            <p:cNvSpPr/>
            <p:nvPr/>
          </p:nvSpPr>
          <p:spPr>
            <a:xfrm>
              <a:off x="7823698" y="3466046"/>
              <a:ext cx="1433322" cy="1440000"/>
            </a:xfrm>
            <a:prstGeom prst="rect">
              <a:avLst/>
            </a:prstGeom>
            <a:gradFill>
              <a:gsLst>
                <a:gs pos="7000">
                  <a:srgbClr val="A34A2E"/>
                </a:gs>
                <a:gs pos="98000">
                  <a:srgbClr val="CC6600"/>
                </a:gs>
              </a:gsLst>
              <a:lin ang="0" scaled="1"/>
            </a:gradFill>
            <a:ln>
              <a:noFill/>
            </a:ln>
            <a:effectLst>
              <a:reflection blurRad="6350" stA="50000" endA="300" endPos="55500" dist="50800" dir="5400000" sy="-100000" algn="bl" rotWithShape="0"/>
            </a:effectLst>
            <a:scene3d>
              <a:camera prst="isometricTopUp"/>
              <a:lightRig rig="balanced" dir="t">
                <a:rot lat="0" lon="0" rev="0"/>
              </a:lightRig>
            </a:scene3d>
            <a:sp3d extrusionH="228600" prstMaterial="metal">
              <a:bevelT w="127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4" name="Group 23">
            <a:extLst>
              <a:ext uri="{FF2B5EF4-FFF2-40B4-BE49-F238E27FC236}">
                <a16:creationId xmlns:a16="http://schemas.microsoft.com/office/drawing/2014/main" id="{10C28BB9-0556-42B7-9C40-33573EECC562}"/>
              </a:ext>
            </a:extLst>
          </p:cNvPr>
          <p:cNvGrpSpPr/>
          <p:nvPr/>
        </p:nvGrpSpPr>
        <p:grpSpPr>
          <a:xfrm>
            <a:off x="6808762" y="4598221"/>
            <a:ext cx="1433322" cy="1894025"/>
            <a:chOff x="6808762" y="4598221"/>
            <a:chExt cx="1433322" cy="1894025"/>
          </a:xfrm>
        </p:grpSpPr>
        <p:sp>
          <p:nvSpPr>
            <p:cNvPr id="12" name="Rectangle 11">
              <a:extLst>
                <a:ext uri="{FF2B5EF4-FFF2-40B4-BE49-F238E27FC236}">
                  <a16:creationId xmlns:a16="http://schemas.microsoft.com/office/drawing/2014/main" id="{DDB5D474-69C0-4C44-8CBA-8BCF63AE4DC4}"/>
                </a:ext>
              </a:extLst>
            </p:cNvPr>
            <p:cNvSpPr/>
            <p:nvPr/>
          </p:nvSpPr>
          <p:spPr>
            <a:xfrm>
              <a:off x="6995522" y="5052246"/>
              <a:ext cx="172491" cy="1440000"/>
            </a:xfrm>
            <a:prstGeom prst="rect">
              <a:avLst/>
            </a:prstGeom>
            <a:solidFill>
              <a:schemeClr val="bg1"/>
            </a:solidFill>
            <a:ln>
              <a:noFill/>
            </a:ln>
            <a:effectLst>
              <a:reflection blurRad="6350" stA="50000" endA="300" endPos="55500" dist="50800" dir="5400000" sy="-100000" algn="bl" rotWithShape="0"/>
            </a:effectLst>
            <a:scene3d>
              <a:camera prst="isometricTopUp"/>
              <a:lightRig rig="balanced" dir="t">
                <a:rot lat="0" lon="0" rev="0"/>
              </a:lightRig>
            </a:scene3d>
            <a:sp3d extrusionH="635000" prstMaterial="metal">
              <a:bevelT w="127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30A6C119-79A8-455C-9678-3BE0FD7D4441}"/>
                </a:ext>
              </a:extLst>
            </p:cNvPr>
            <p:cNvSpPr/>
            <p:nvPr/>
          </p:nvSpPr>
          <p:spPr>
            <a:xfrm>
              <a:off x="6808762" y="4598221"/>
              <a:ext cx="1433322" cy="1440000"/>
            </a:xfrm>
            <a:prstGeom prst="rect">
              <a:avLst/>
            </a:prstGeom>
            <a:gradFill flip="none" rotWithShape="1">
              <a:gsLst>
                <a:gs pos="58000">
                  <a:srgbClr val="95AD70"/>
                </a:gs>
                <a:gs pos="100000">
                  <a:srgbClr val="CCFF99"/>
                </a:gs>
              </a:gsLst>
              <a:lin ang="0" scaled="1"/>
              <a:tileRect/>
            </a:gradFill>
            <a:ln>
              <a:noFill/>
            </a:ln>
            <a:effectLst>
              <a:reflection blurRad="6350" stA="50000" endA="300" endPos="55500" dist="50800" dir="5400000" sy="-100000" algn="bl" rotWithShape="0"/>
            </a:effectLst>
            <a:scene3d>
              <a:camera prst="isometricTopUp"/>
              <a:lightRig rig="balanced" dir="t">
                <a:rot lat="0" lon="0" rev="0"/>
              </a:lightRig>
            </a:scene3d>
            <a:sp3d extrusionH="228600" prstMaterial="metal">
              <a:bevelT w="127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8" name="TextBox 27">
            <a:extLst>
              <a:ext uri="{FF2B5EF4-FFF2-40B4-BE49-F238E27FC236}">
                <a16:creationId xmlns:a16="http://schemas.microsoft.com/office/drawing/2014/main" id="{FE2F1A54-6ADF-4F8A-A602-2A8262703034}"/>
              </a:ext>
            </a:extLst>
          </p:cNvPr>
          <p:cNvSpPr txBox="1"/>
          <p:nvPr/>
        </p:nvSpPr>
        <p:spPr>
          <a:xfrm>
            <a:off x="7017559" y="4825696"/>
            <a:ext cx="1015729" cy="1015663"/>
          </a:xfrm>
          <a:prstGeom prst="rect">
            <a:avLst/>
          </a:prstGeom>
          <a:noFill/>
          <a:effectLst>
            <a:reflection stA="45000" endPos="65000" dist="88900" dir="5400000" sy="-100000" algn="bl" rotWithShape="0"/>
          </a:effectLst>
          <a:scene3d>
            <a:camera prst="isometricTopUp"/>
            <a:lightRig rig="threePt" dir="t"/>
          </a:scene3d>
        </p:spPr>
        <p:txBody>
          <a:bodyPr wrap="square" rtlCol="0">
            <a:spAutoFit/>
          </a:bodyPr>
          <a:lstStyle/>
          <a:p>
            <a:r>
              <a:rPr lang="en-GB" sz="2400" b="1" spc="300" dirty="0">
                <a:solidFill>
                  <a:schemeClr val="tx1">
                    <a:alpha val="45000"/>
                  </a:schemeClr>
                </a:solidFill>
                <a:effectLst>
                  <a:reflection blurRad="254000" stA="45000" endPos="65000" dist="50800" dir="5400000" sy="-100000" algn="bl" rotWithShape="0"/>
                </a:effectLst>
                <a:latin typeface="Agency FB" panose="020B0503020202020204" pitchFamily="34" charset="0"/>
              </a:rPr>
              <a:t>STEP</a:t>
            </a:r>
          </a:p>
          <a:p>
            <a:r>
              <a:rPr lang="en-GB" sz="3600" b="1" spc="300" dirty="0">
                <a:solidFill>
                  <a:schemeClr val="tx1">
                    <a:alpha val="45000"/>
                  </a:schemeClr>
                </a:solidFill>
                <a:effectLst>
                  <a:reflection blurRad="254000" stA="45000" endPos="65000" dist="50800" dir="5400000" sy="-100000" algn="bl" rotWithShape="0"/>
                </a:effectLst>
                <a:latin typeface="Agency FB" panose="020B0503020202020204" pitchFamily="34" charset="0"/>
              </a:rPr>
              <a:t>01</a:t>
            </a:r>
          </a:p>
        </p:txBody>
      </p:sp>
      <p:sp>
        <p:nvSpPr>
          <p:cNvPr id="29" name="TextBox 28">
            <a:extLst>
              <a:ext uri="{FF2B5EF4-FFF2-40B4-BE49-F238E27FC236}">
                <a16:creationId xmlns:a16="http://schemas.microsoft.com/office/drawing/2014/main" id="{CEAD91F0-B2D2-48AA-A6CE-BE2BCF9DCF52}"/>
              </a:ext>
            </a:extLst>
          </p:cNvPr>
          <p:cNvSpPr txBox="1"/>
          <p:nvPr/>
        </p:nvSpPr>
        <p:spPr>
          <a:xfrm>
            <a:off x="8096134" y="3683207"/>
            <a:ext cx="1015729" cy="1015663"/>
          </a:xfrm>
          <a:prstGeom prst="rect">
            <a:avLst/>
          </a:prstGeom>
          <a:noFill/>
          <a:effectLst>
            <a:reflection stA="45000" endPos="65000" dist="88900" dir="5400000" sy="-100000" algn="bl" rotWithShape="0"/>
          </a:effectLst>
          <a:scene3d>
            <a:camera prst="isometricTopUp"/>
            <a:lightRig rig="threePt" dir="t"/>
          </a:scene3d>
        </p:spPr>
        <p:txBody>
          <a:bodyPr wrap="square" rtlCol="0">
            <a:spAutoFit/>
          </a:bodyPr>
          <a:lstStyle/>
          <a:p>
            <a:r>
              <a:rPr lang="en-GB" sz="2400" b="1" spc="300" dirty="0">
                <a:solidFill>
                  <a:schemeClr val="tx1">
                    <a:alpha val="45000"/>
                  </a:schemeClr>
                </a:solidFill>
                <a:effectLst>
                  <a:reflection blurRad="254000" stA="45000" endPos="65000" dist="50800" dir="5400000" sy="-100000" algn="bl" rotWithShape="0"/>
                </a:effectLst>
                <a:latin typeface="Agency FB" panose="020B0503020202020204" pitchFamily="34" charset="0"/>
              </a:rPr>
              <a:t>STEP</a:t>
            </a:r>
          </a:p>
          <a:p>
            <a:r>
              <a:rPr lang="en-GB" sz="3600" b="1" spc="300" dirty="0">
                <a:solidFill>
                  <a:schemeClr val="tx1">
                    <a:alpha val="45000"/>
                  </a:schemeClr>
                </a:solidFill>
                <a:effectLst>
                  <a:reflection blurRad="254000" stA="45000" endPos="65000" dist="50800" dir="5400000" sy="-100000" algn="bl" rotWithShape="0"/>
                </a:effectLst>
                <a:latin typeface="Agency FB" panose="020B0503020202020204" pitchFamily="34" charset="0"/>
              </a:rPr>
              <a:t>02</a:t>
            </a:r>
          </a:p>
        </p:txBody>
      </p:sp>
      <p:sp>
        <p:nvSpPr>
          <p:cNvPr id="30" name="TextBox 29">
            <a:extLst>
              <a:ext uri="{FF2B5EF4-FFF2-40B4-BE49-F238E27FC236}">
                <a16:creationId xmlns:a16="http://schemas.microsoft.com/office/drawing/2014/main" id="{6E06C317-CB04-443B-AAB1-900D4BFFE59F}"/>
              </a:ext>
            </a:extLst>
          </p:cNvPr>
          <p:cNvSpPr txBox="1"/>
          <p:nvPr/>
        </p:nvSpPr>
        <p:spPr>
          <a:xfrm>
            <a:off x="9142507" y="2540720"/>
            <a:ext cx="1015729" cy="1015663"/>
          </a:xfrm>
          <a:prstGeom prst="rect">
            <a:avLst/>
          </a:prstGeom>
          <a:noFill/>
          <a:effectLst>
            <a:reflection stA="45000" endPos="65000" dist="88900" dir="5400000" sy="-100000" algn="bl" rotWithShape="0"/>
          </a:effectLst>
          <a:scene3d>
            <a:camera prst="isometricTopUp"/>
            <a:lightRig rig="threePt" dir="t"/>
          </a:scene3d>
        </p:spPr>
        <p:txBody>
          <a:bodyPr wrap="square" rtlCol="0">
            <a:spAutoFit/>
          </a:bodyPr>
          <a:lstStyle/>
          <a:p>
            <a:r>
              <a:rPr lang="en-GB" sz="2400" b="1" spc="300" dirty="0">
                <a:solidFill>
                  <a:schemeClr val="tx1">
                    <a:alpha val="45000"/>
                  </a:schemeClr>
                </a:solidFill>
                <a:effectLst>
                  <a:reflection blurRad="254000" stA="45000" endPos="65000" dist="50800" dir="5400000" sy="-100000" algn="bl" rotWithShape="0"/>
                </a:effectLst>
                <a:latin typeface="Agency FB" panose="020B0503020202020204" pitchFamily="34" charset="0"/>
              </a:rPr>
              <a:t>STEP</a:t>
            </a:r>
          </a:p>
          <a:p>
            <a:r>
              <a:rPr lang="en-GB" sz="3600" b="1" spc="300" dirty="0">
                <a:solidFill>
                  <a:schemeClr val="tx1">
                    <a:alpha val="45000"/>
                  </a:schemeClr>
                </a:solidFill>
                <a:effectLst>
                  <a:reflection blurRad="254000" stA="45000" endPos="65000" dist="50800" dir="5400000" sy="-100000" algn="bl" rotWithShape="0"/>
                </a:effectLst>
                <a:latin typeface="Agency FB" panose="020B0503020202020204" pitchFamily="34" charset="0"/>
              </a:rPr>
              <a:t>03</a:t>
            </a:r>
          </a:p>
        </p:txBody>
      </p:sp>
      <p:sp>
        <p:nvSpPr>
          <p:cNvPr id="31" name="TextBox 30">
            <a:extLst>
              <a:ext uri="{FF2B5EF4-FFF2-40B4-BE49-F238E27FC236}">
                <a16:creationId xmlns:a16="http://schemas.microsoft.com/office/drawing/2014/main" id="{045F9F55-3EE0-469B-9D02-B3050850D4A9}"/>
              </a:ext>
            </a:extLst>
          </p:cNvPr>
          <p:cNvSpPr txBox="1"/>
          <p:nvPr/>
        </p:nvSpPr>
        <p:spPr>
          <a:xfrm>
            <a:off x="10140214" y="1445965"/>
            <a:ext cx="1015729" cy="1015663"/>
          </a:xfrm>
          <a:prstGeom prst="rect">
            <a:avLst/>
          </a:prstGeom>
          <a:noFill/>
          <a:effectLst>
            <a:reflection stA="45000" endPos="65000" dist="88900" dir="5400000" sy="-100000" algn="bl" rotWithShape="0"/>
          </a:effectLst>
          <a:scene3d>
            <a:camera prst="isometricTopUp"/>
            <a:lightRig rig="threePt" dir="t"/>
          </a:scene3d>
        </p:spPr>
        <p:txBody>
          <a:bodyPr wrap="square" rtlCol="0">
            <a:spAutoFit/>
          </a:bodyPr>
          <a:lstStyle/>
          <a:p>
            <a:r>
              <a:rPr lang="en-GB" sz="2400" b="1" spc="300" dirty="0">
                <a:solidFill>
                  <a:schemeClr val="tx1">
                    <a:alpha val="45000"/>
                  </a:schemeClr>
                </a:solidFill>
                <a:effectLst>
                  <a:reflection blurRad="254000" stA="45000" endPos="65000" dist="50800" dir="5400000" sy="-100000" algn="bl" rotWithShape="0"/>
                </a:effectLst>
                <a:latin typeface="Agency FB" panose="020B0503020202020204" pitchFamily="34" charset="0"/>
              </a:rPr>
              <a:t>STEP</a:t>
            </a:r>
          </a:p>
          <a:p>
            <a:r>
              <a:rPr lang="en-GB" sz="3600" b="1" spc="300" dirty="0">
                <a:solidFill>
                  <a:schemeClr val="tx1">
                    <a:alpha val="45000"/>
                  </a:schemeClr>
                </a:solidFill>
                <a:effectLst>
                  <a:reflection blurRad="254000" stA="45000" endPos="65000" dist="50800" dir="5400000" sy="-100000" algn="bl" rotWithShape="0"/>
                </a:effectLst>
                <a:latin typeface="Agency FB" panose="020B0503020202020204" pitchFamily="34" charset="0"/>
              </a:rPr>
              <a:t>04</a:t>
            </a:r>
          </a:p>
        </p:txBody>
      </p:sp>
      <p:grpSp>
        <p:nvGrpSpPr>
          <p:cNvPr id="49" name="Group 48">
            <a:extLst>
              <a:ext uri="{FF2B5EF4-FFF2-40B4-BE49-F238E27FC236}">
                <a16:creationId xmlns:a16="http://schemas.microsoft.com/office/drawing/2014/main" id="{5FB18461-2A9C-46B5-A2B4-6A9A47F9F818}"/>
              </a:ext>
            </a:extLst>
          </p:cNvPr>
          <p:cNvGrpSpPr/>
          <p:nvPr/>
        </p:nvGrpSpPr>
        <p:grpSpPr>
          <a:xfrm>
            <a:off x="638095" y="4838158"/>
            <a:ext cx="4183377" cy="1160409"/>
            <a:chOff x="-4296757" y="4181677"/>
            <a:chExt cx="4183377" cy="1160409"/>
          </a:xfrm>
        </p:grpSpPr>
        <p:sp>
          <p:nvSpPr>
            <p:cNvPr id="39" name="Rectangle 38">
              <a:extLst>
                <a:ext uri="{FF2B5EF4-FFF2-40B4-BE49-F238E27FC236}">
                  <a16:creationId xmlns:a16="http://schemas.microsoft.com/office/drawing/2014/main" id="{3CF9300E-0A7A-4028-84E1-BBB03B33683D}"/>
                </a:ext>
              </a:extLst>
            </p:cNvPr>
            <p:cNvSpPr/>
            <p:nvPr/>
          </p:nvSpPr>
          <p:spPr>
            <a:xfrm>
              <a:off x="-4296757" y="4181677"/>
              <a:ext cx="3670620" cy="400110"/>
            </a:xfrm>
            <a:prstGeom prst="rect">
              <a:avLst/>
            </a:prstGeom>
          </p:spPr>
          <p:txBody>
            <a:bodyPr wrap="none">
              <a:spAutoFit/>
            </a:bodyPr>
            <a:lstStyle/>
            <a:p>
              <a:r>
                <a:rPr lang="en-GB" sz="2000" b="1" dirty="0"/>
                <a:t>Data Collection &amp; Understanding</a:t>
              </a:r>
            </a:p>
          </p:txBody>
        </p:sp>
        <p:sp>
          <p:nvSpPr>
            <p:cNvPr id="40" name="TextBox 39">
              <a:extLst>
                <a:ext uri="{FF2B5EF4-FFF2-40B4-BE49-F238E27FC236}">
                  <a16:creationId xmlns:a16="http://schemas.microsoft.com/office/drawing/2014/main" id="{7944E14C-DBDA-4195-A7C4-9ADD04F87F88}"/>
                </a:ext>
              </a:extLst>
            </p:cNvPr>
            <p:cNvSpPr txBox="1"/>
            <p:nvPr/>
          </p:nvSpPr>
          <p:spPr>
            <a:xfrm>
              <a:off x="-4296757" y="4511089"/>
              <a:ext cx="4183377" cy="830997"/>
            </a:xfrm>
            <a:prstGeom prst="rect">
              <a:avLst/>
            </a:prstGeom>
            <a:noFill/>
          </p:spPr>
          <p:txBody>
            <a:bodyPr wrap="square" rtlCol="0">
              <a:spAutoFit/>
            </a:bodyPr>
            <a:lstStyle/>
            <a:p>
              <a:r>
                <a:rPr lang="en-GB" sz="1600" dirty="0"/>
                <a:t>Collecting the Data from appropriate sources and understanding the data .</a:t>
              </a:r>
            </a:p>
            <a:p>
              <a:endParaRPr lang="en-GB" sz="1600" dirty="0"/>
            </a:p>
          </p:txBody>
        </p:sp>
      </p:grpSp>
      <p:grpSp>
        <p:nvGrpSpPr>
          <p:cNvPr id="50" name="Group 49">
            <a:extLst>
              <a:ext uri="{FF2B5EF4-FFF2-40B4-BE49-F238E27FC236}">
                <a16:creationId xmlns:a16="http://schemas.microsoft.com/office/drawing/2014/main" id="{DBEEB2D2-ADF4-4BA7-AA6E-416A39ACC43C}"/>
              </a:ext>
            </a:extLst>
          </p:cNvPr>
          <p:cNvGrpSpPr/>
          <p:nvPr/>
        </p:nvGrpSpPr>
        <p:grpSpPr>
          <a:xfrm>
            <a:off x="3192849" y="3623497"/>
            <a:ext cx="4203375" cy="941793"/>
            <a:chOff x="4472654" y="2878411"/>
            <a:chExt cx="4203375" cy="941793"/>
          </a:xfrm>
        </p:grpSpPr>
        <p:sp>
          <p:nvSpPr>
            <p:cNvPr id="37" name="Rectangle 36">
              <a:extLst>
                <a:ext uri="{FF2B5EF4-FFF2-40B4-BE49-F238E27FC236}">
                  <a16:creationId xmlns:a16="http://schemas.microsoft.com/office/drawing/2014/main" id="{18210697-2F2F-4A35-9F01-927B31F39E6E}"/>
                </a:ext>
              </a:extLst>
            </p:cNvPr>
            <p:cNvSpPr/>
            <p:nvPr/>
          </p:nvSpPr>
          <p:spPr>
            <a:xfrm>
              <a:off x="4472654" y="2878411"/>
              <a:ext cx="2950488" cy="400110"/>
            </a:xfrm>
            <a:prstGeom prst="rect">
              <a:avLst/>
            </a:prstGeom>
          </p:spPr>
          <p:txBody>
            <a:bodyPr wrap="none">
              <a:spAutoFit/>
            </a:bodyPr>
            <a:lstStyle/>
            <a:p>
              <a:r>
                <a:rPr lang="en-GB" sz="2000" b="1" dirty="0"/>
                <a:t>Data Preparation and EDA</a:t>
              </a:r>
            </a:p>
          </p:txBody>
        </p:sp>
        <p:sp>
          <p:nvSpPr>
            <p:cNvPr id="38" name="TextBox 37">
              <a:extLst>
                <a:ext uri="{FF2B5EF4-FFF2-40B4-BE49-F238E27FC236}">
                  <a16:creationId xmlns:a16="http://schemas.microsoft.com/office/drawing/2014/main" id="{B2139462-6472-460C-B45C-9A2E1A87EBC6}"/>
                </a:ext>
              </a:extLst>
            </p:cNvPr>
            <p:cNvSpPr txBox="1"/>
            <p:nvPr/>
          </p:nvSpPr>
          <p:spPr>
            <a:xfrm>
              <a:off x="4492652" y="3235429"/>
              <a:ext cx="4183377" cy="584775"/>
            </a:xfrm>
            <a:prstGeom prst="rect">
              <a:avLst/>
            </a:prstGeom>
            <a:noFill/>
          </p:spPr>
          <p:txBody>
            <a:bodyPr wrap="square" rtlCol="0">
              <a:spAutoFit/>
            </a:bodyPr>
            <a:lstStyle/>
            <a:p>
              <a:r>
                <a:rPr lang="en-GB" sz="1600" dirty="0"/>
                <a:t>Correlation and trend analysis. Missing Values Treatment using mean imputation and scaling.</a:t>
              </a:r>
            </a:p>
          </p:txBody>
        </p:sp>
      </p:grpSp>
      <p:grpSp>
        <p:nvGrpSpPr>
          <p:cNvPr id="62" name="Group 61">
            <a:extLst>
              <a:ext uri="{FF2B5EF4-FFF2-40B4-BE49-F238E27FC236}">
                <a16:creationId xmlns:a16="http://schemas.microsoft.com/office/drawing/2014/main" id="{A02A064F-9454-4BFB-AE02-EB7ED68E06C3}"/>
              </a:ext>
            </a:extLst>
          </p:cNvPr>
          <p:cNvGrpSpPr/>
          <p:nvPr/>
        </p:nvGrpSpPr>
        <p:grpSpPr>
          <a:xfrm>
            <a:off x="4682111" y="2451277"/>
            <a:ext cx="4022397" cy="1226023"/>
            <a:chOff x="5955435" y="1841645"/>
            <a:chExt cx="4022397" cy="1226023"/>
          </a:xfrm>
        </p:grpSpPr>
        <p:sp>
          <p:nvSpPr>
            <p:cNvPr id="45" name="Rectangle 44">
              <a:extLst>
                <a:ext uri="{FF2B5EF4-FFF2-40B4-BE49-F238E27FC236}">
                  <a16:creationId xmlns:a16="http://schemas.microsoft.com/office/drawing/2014/main" id="{1FBA7F1A-A829-4578-BF81-AD23D92EF5AF}"/>
                </a:ext>
              </a:extLst>
            </p:cNvPr>
            <p:cNvSpPr/>
            <p:nvPr/>
          </p:nvSpPr>
          <p:spPr>
            <a:xfrm>
              <a:off x="5955435" y="1841645"/>
              <a:ext cx="2190343" cy="400110"/>
            </a:xfrm>
            <a:prstGeom prst="rect">
              <a:avLst/>
            </a:prstGeom>
          </p:spPr>
          <p:txBody>
            <a:bodyPr wrap="none">
              <a:spAutoFit/>
            </a:bodyPr>
            <a:lstStyle/>
            <a:p>
              <a:r>
                <a:rPr lang="en-GB" sz="2000" b="1" dirty="0"/>
                <a:t>Model Preparation</a:t>
              </a:r>
            </a:p>
          </p:txBody>
        </p:sp>
        <p:sp>
          <p:nvSpPr>
            <p:cNvPr id="52" name="TextBox 51">
              <a:extLst>
                <a:ext uri="{FF2B5EF4-FFF2-40B4-BE49-F238E27FC236}">
                  <a16:creationId xmlns:a16="http://schemas.microsoft.com/office/drawing/2014/main" id="{5C2E9FA8-4884-4ABA-85CE-3C930A44F483}"/>
                </a:ext>
              </a:extLst>
            </p:cNvPr>
            <p:cNvSpPr txBox="1"/>
            <p:nvPr/>
          </p:nvSpPr>
          <p:spPr>
            <a:xfrm>
              <a:off x="5973450" y="2205894"/>
              <a:ext cx="4004382" cy="861774"/>
            </a:xfrm>
            <a:prstGeom prst="rect">
              <a:avLst/>
            </a:prstGeom>
            <a:noFill/>
          </p:spPr>
          <p:txBody>
            <a:bodyPr wrap="square" rtlCol="0">
              <a:spAutoFit/>
            </a:bodyPr>
            <a:lstStyle/>
            <a:p>
              <a:r>
                <a:rPr lang="en-GB" sz="1600" dirty="0"/>
                <a:t>Selecting the best model and train</a:t>
              </a:r>
            </a:p>
            <a:p>
              <a:r>
                <a:rPr lang="en-GB" sz="1600" dirty="0"/>
                <a:t> the model on Training dataset.</a:t>
              </a:r>
              <a:endParaRPr lang="en-GB" dirty="0"/>
            </a:p>
            <a:p>
              <a:endParaRPr lang="en-GB" dirty="0"/>
            </a:p>
          </p:txBody>
        </p:sp>
      </p:grpSp>
      <p:grpSp>
        <p:nvGrpSpPr>
          <p:cNvPr id="58" name="Group 57">
            <a:extLst>
              <a:ext uri="{FF2B5EF4-FFF2-40B4-BE49-F238E27FC236}">
                <a16:creationId xmlns:a16="http://schemas.microsoft.com/office/drawing/2014/main" id="{6D103748-3FDC-49A8-914C-C0DF8827C2ED}"/>
              </a:ext>
            </a:extLst>
          </p:cNvPr>
          <p:cNvGrpSpPr/>
          <p:nvPr/>
        </p:nvGrpSpPr>
        <p:grpSpPr>
          <a:xfrm>
            <a:off x="5853315" y="1042703"/>
            <a:ext cx="4004382" cy="944483"/>
            <a:chOff x="6648519" y="577031"/>
            <a:chExt cx="4004382" cy="944483"/>
          </a:xfrm>
        </p:grpSpPr>
        <p:sp>
          <p:nvSpPr>
            <p:cNvPr id="46" name="Rectangle 45">
              <a:extLst>
                <a:ext uri="{FF2B5EF4-FFF2-40B4-BE49-F238E27FC236}">
                  <a16:creationId xmlns:a16="http://schemas.microsoft.com/office/drawing/2014/main" id="{CF549FBB-9959-41F0-AEBA-3D2BD90FB1C2}"/>
                </a:ext>
              </a:extLst>
            </p:cNvPr>
            <p:cNvSpPr/>
            <p:nvPr/>
          </p:nvSpPr>
          <p:spPr>
            <a:xfrm>
              <a:off x="6668543" y="577031"/>
              <a:ext cx="2013180" cy="400110"/>
            </a:xfrm>
            <a:prstGeom prst="rect">
              <a:avLst/>
            </a:prstGeom>
          </p:spPr>
          <p:txBody>
            <a:bodyPr wrap="none">
              <a:spAutoFit/>
            </a:bodyPr>
            <a:lstStyle/>
            <a:p>
              <a:r>
                <a:rPr lang="en-GB" sz="2000" b="1" dirty="0"/>
                <a:t>Model Validation</a:t>
              </a:r>
            </a:p>
          </p:txBody>
        </p:sp>
        <p:sp>
          <p:nvSpPr>
            <p:cNvPr id="56" name="TextBox 55">
              <a:extLst>
                <a:ext uri="{FF2B5EF4-FFF2-40B4-BE49-F238E27FC236}">
                  <a16:creationId xmlns:a16="http://schemas.microsoft.com/office/drawing/2014/main" id="{2D32BABE-B30A-4A17-A685-78CDCFA5CDC4}"/>
                </a:ext>
              </a:extLst>
            </p:cNvPr>
            <p:cNvSpPr txBox="1"/>
            <p:nvPr/>
          </p:nvSpPr>
          <p:spPr>
            <a:xfrm>
              <a:off x="6648519" y="936739"/>
              <a:ext cx="4004382" cy="584775"/>
            </a:xfrm>
            <a:prstGeom prst="rect">
              <a:avLst/>
            </a:prstGeom>
            <a:noFill/>
          </p:spPr>
          <p:txBody>
            <a:bodyPr wrap="square" rtlCol="0">
              <a:spAutoFit/>
            </a:bodyPr>
            <a:lstStyle/>
            <a:p>
              <a:r>
                <a:rPr lang="en-GB" sz="1600" dirty="0"/>
                <a:t>Model Performance measure on</a:t>
              </a:r>
            </a:p>
            <a:p>
              <a:r>
                <a:rPr lang="en-GB" sz="1600" dirty="0"/>
                <a:t> testing data</a:t>
              </a:r>
            </a:p>
          </p:txBody>
        </p:sp>
      </p:grpSp>
      <p:sp>
        <p:nvSpPr>
          <p:cNvPr id="2" name="Rectangle: Rounded Corners 1">
            <a:extLst>
              <a:ext uri="{FF2B5EF4-FFF2-40B4-BE49-F238E27FC236}">
                <a16:creationId xmlns:a16="http://schemas.microsoft.com/office/drawing/2014/main" id="{772B05F9-2BEE-411B-B984-22F0EBE5EA1B}"/>
              </a:ext>
            </a:extLst>
          </p:cNvPr>
          <p:cNvSpPr/>
          <p:nvPr/>
        </p:nvSpPr>
        <p:spPr>
          <a:xfrm>
            <a:off x="46815" y="681213"/>
            <a:ext cx="3021649" cy="300199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highlight>
                <a:srgbClr val="C0C0C0"/>
              </a:highlight>
            </a:endParaRPr>
          </a:p>
        </p:txBody>
      </p:sp>
      <p:sp>
        <p:nvSpPr>
          <p:cNvPr id="4" name="TextBox 3">
            <a:extLst>
              <a:ext uri="{FF2B5EF4-FFF2-40B4-BE49-F238E27FC236}">
                <a16:creationId xmlns:a16="http://schemas.microsoft.com/office/drawing/2014/main" id="{75449A83-2046-41E1-9EA6-16788B869F52}"/>
              </a:ext>
            </a:extLst>
          </p:cNvPr>
          <p:cNvSpPr txBox="1"/>
          <p:nvPr/>
        </p:nvSpPr>
        <p:spPr>
          <a:xfrm>
            <a:off x="149947" y="1195895"/>
            <a:ext cx="2853751" cy="1815882"/>
          </a:xfrm>
          <a:prstGeom prst="rect">
            <a:avLst/>
          </a:prstGeom>
          <a:noFill/>
        </p:spPr>
        <p:txBody>
          <a:bodyPr wrap="square" rtlCol="0">
            <a:spAutoFit/>
          </a:bodyPr>
          <a:lstStyle/>
          <a:p>
            <a:r>
              <a:rPr lang="en-US" sz="1400" b="0" i="0" dirty="0">
                <a:effectLst/>
                <a:latin typeface="verdana" panose="020B0604030504040204" pitchFamily="34" charset="0"/>
              </a:rPr>
              <a:t>The data collected for this assignment consist of two main files: Supply and Demand. These datasets contain quarterly data on key supply-demand factors that influence US home prices nationally.</a:t>
            </a:r>
            <a:endParaRPr lang="en-GB" sz="1400" dirty="0"/>
          </a:p>
        </p:txBody>
      </p:sp>
      <p:pic>
        <p:nvPicPr>
          <p:cNvPr id="11" name="Graphic 10" descr="Database with solid fill">
            <a:extLst>
              <a:ext uri="{FF2B5EF4-FFF2-40B4-BE49-F238E27FC236}">
                <a16:creationId xmlns:a16="http://schemas.microsoft.com/office/drawing/2014/main" id="{667C0EF8-3DDA-469F-8512-9E252B9717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0327" y="4908855"/>
            <a:ext cx="457200" cy="457200"/>
          </a:xfrm>
          <a:prstGeom prst="rect">
            <a:avLst/>
          </a:prstGeom>
        </p:spPr>
      </p:pic>
      <p:pic>
        <p:nvPicPr>
          <p:cNvPr id="16" name="Graphic 15" descr="Bar chart with solid fill">
            <a:extLst>
              <a:ext uri="{FF2B5EF4-FFF2-40B4-BE49-F238E27FC236}">
                <a16:creationId xmlns:a16="http://schemas.microsoft.com/office/drawing/2014/main" id="{29AEC4F5-84D2-42A4-A7CE-C2C5D2DAF9B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80978" y="3616466"/>
            <a:ext cx="505087" cy="505087"/>
          </a:xfrm>
          <a:prstGeom prst="rect">
            <a:avLst/>
          </a:prstGeom>
        </p:spPr>
      </p:pic>
      <p:pic>
        <p:nvPicPr>
          <p:cNvPr id="53" name="Graphic 52" descr="Head with gears with solid fill">
            <a:extLst>
              <a:ext uri="{FF2B5EF4-FFF2-40B4-BE49-F238E27FC236}">
                <a16:creationId xmlns:a16="http://schemas.microsoft.com/office/drawing/2014/main" id="{9D41CB6C-4CE8-4912-A75D-B9E4C1C6E20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14534" y="2407023"/>
            <a:ext cx="522626" cy="522626"/>
          </a:xfrm>
          <a:prstGeom prst="rect">
            <a:avLst/>
          </a:prstGeom>
        </p:spPr>
      </p:pic>
      <p:pic>
        <p:nvPicPr>
          <p:cNvPr id="63" name="Graphic 62" descr="Badge Tick1 with solid fill">
            <a:extLst>
              <a:ext uri="{FF2B5EF4-FFF2-40B4-BE49-F238E27FC236}">
                <a16:creationId xmlns:a16="http://schemas.microsoft.com/office/drawing/2014/main" id="{F051594D-863B-43EA-9EE8-2EFE8285CB7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365842" y="1365899"/>
            <a:ext cx="445836" cy="445836"/>
          </a:xfrm>
          <a:prstGeom prst="rect">
            <a:avLst/>
          </a:prstGeom>
        </p:spPr>
      </p:pic>
    </p:spTree>
    <p:extLst>
      <p:ext uri="{BB962C8B-B14F-4D97-AF65-F5344CB8AC3E}">
        <p14:creationId xmlns:p14="http://schemas.microsoft.com/office/powerpoint/2010/main" val="364870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12149 -0.01157 L 0.60794 -0.0206 " pathEditMode="relative" rAng="0" ptsTypes="AA">
                                      <p:cBhvr>
                                        <p:cTn id="6" dur="2000" fill="hold"/>
                                        <p:tgtEl>
                                          <p:spTgt spid="49"/>
                                        </p:tgtEl>
                                        <p:attrNameLst>
                                          <p:attrName>ppt_x</p:attrName>
                                          <p:attrName>ppt_y</p:attrName>
                                        </p:attrNameLst>
                                      </p:cBhvr>
                                      <p:rCtr x="36471" y="-463"/>
                                    </p:animMotion>
                                  </p:childTnLst>
                                </p:cTn>
                              </p:par>
                              <p:par>
                                <p:cTn id="7" presetID="1" presetClass="entr" presetSubtype="0" fill="hold" nodeType="withEffect">
                                  <p:stCondLst>
                                    <p:cond delay="25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63" presetClass="path" presetSubtype="0" accel="50000" decel="50000" fill="hold" nodeType="clickEffect">
                                  <p:stCondLst>
                                    <p:cond delay="0"/>
                                  </p:stCondLst>
                                  <p:childTnLst>
                                    <p:animMotion origin="layout" path="M -4.79167E-6 -7.40741E-7 L 0.64349 0.01111 " pathEditMode="relative" rAng="0" ptsTypes="AA">
                                      <p:cBhvr>
                                        <p:cTn id="12" dur="2000" fill="hold"/>
                                        <p:tgtEl>
                                          <p:spTgt spid="50"/>
                                        </p:tgtEl>
                                        <p:attrNameLst>
                                          <p:attrName>ppt_x</p:attrName>
                                          <p:attrName>ppt_y</p:attrName>
                                        </p:attrNameLst>
                                      </p:cBhvr>
                                      <p:rCtr x="32174" y="556"/>
                                    </p:animMotion>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nodeType="clickEffect">
                                  <p:stCondLst>
                                    <p:cond delay="0"/>
                                  </p:stCondLst>
                                  <p:childTnLst>
                                    <p:animMotion origin="layout" path="M 1.66667E-6 3.7037E-6 L 0.7345 0.01041 " pathEditMode="relative" rAng="0" ptsTypes="AA">
                                      <p:cBhvr>
                                        <p:cTn id="18" dur="2000" fill="hold"/>
                                        <p:tgtEl>
                                          <p:spTgt spid="62"/>
                                        </p:tgtEl>
                                        <p:attrNameLst>
                                          <p:attrName>ppt_x</p:attrName>
                                          <p:attrName>ppt_y</p:attrName>
                                        </p:attrNameLst>
                                      </p:cBhvr>
                                      <p:rCtr x="36719" y="509"/>
                                    </p:animMotion>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63" presetClass="path" presetSubtype="0" accel="50000" decel="50000" fill="hold" nodeType="clickEffect">
                                  <p:stCondLst>
                                    <p:cond delay="0"/>
                                  </p:stCondLst>
                                  <p:childTnLst>
                                    <p:animMotion origin="layout" path="M 2.70833E-6 -2.59259E-6 L 0.83294 0.03403 " pathEditMode="relative" rAng="0" ptsTypes="AA">
                                      <p:cBhvr>
                                        <p:cTn id="24" dur="2000" fill="hold"/>
                                        <p:tgtEl>
                                          <p:spTgt spid="58"/>
                                        </p:tgtEl>
                                        <p:attrNameLst>
                                          <p:attrName>ppt_x</p:attrName>
                                          <p:attrName>ppt_y</p:attrName>
                                        </p:attrNameLst>
                                      </p:cBhvr>
                                      <p:rCtr x="41641" y="1690"/>
                                    </p:animMotion>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skycrapers">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a:xfrm>
            <a:off x="7397393" y="1058238"/>
            <a:ext cx="4656428" cy="4787758"/>
          </a:xfrm>
          <a:prstGeom prst="rect">
            <a:avLst/>
          </a:prstGeom>
          <a:solidFill>
            <a:srgbClr val="FFFFFF">
              <a:shade val="85000"/>
            </a:srgbClr>
          </a:solidFill>
          <a:ln w="88900" cap="sq">
            <a:solidFill>
              <a:srgbClr val="FFFFFF"/>
            </a:solidFill>
            <a:miter lim="800000"/>
          </a:ln>
          <a:effectLst>
            <a:outerShdw blurRad="203200" dist="18000" dir="6600000" sx="91000" sy="91000" algn="tl" rotWithShape="0">
              <a:srgbClr val="000000">
                <a:alpha val="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138179" y="186937"/>
            <a:ext cx="6475981" cy="1325563"/>
          </a:xfrm>
        </p:spPr>
        <p:txBody>
          <a:bodyPr/>
          <a:lstStyle/>
          <a:p>
            <a:r>
              <a:rPr lang="en-US" dirty="0"/>
              <a:t>Home price trend over years</a:t>
            </a:r>
            <a:br>
              <a:rPr lang="en-US" dirty="0"/>
            </a:br>
            <a:endParaRPr lang="en-US" dirty="0"/>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4</a:t>
            </a:fld>
            <a:endParaRPr lang="en-US" dirty="0"/>
          </a:p>
        </p:txBody>
      </p:sp>
      <p:sp>
        <p:nvSpPr>
          <p:cNvPr id="5" name="Rectangle 4">
            <a:extLst>
              <a:ext uri="{FF2B5EF4-FFF2-40B4-BE49-F238E27FC236}">
                <a16:creationId xmlns:a16="http://schemas.microsoft.com/office/drawing/2014/main" id="{D0B3A3FB-4EF3-272D-2EE4-E7BAD2C8AC24}"/>
              </a:ext>
            </a:extLst>
          </p:cNvPr>
          <p:cNvSpPr/>
          <p:nvPr/>
        </p:nvSpPr>
        <p:spPr>
          <a:xfrm>
            <a:off x="7980297" y="1512500"/>
            <a:ext cx="3490620" cy="3780859"/>
          </a:xfrm>
          <a:prstGeom prst="rect">
            <a:avLst/>
          </a:prstGeom>
          <a:solidFill>
            <a:schemeClr val="accent2">
              <a:lumMod val="20000"/>
              <a:lumOff val="80000"/>
            </a:schemeClr>
          </a:solidFill>
          <a:ln w="12700" cap="flat" cmpd="sng" algn="ctr">
            <a:noFill/>
            <a:prstDash val="solid"/>
            <a:miter lim="800000"/>
          </a:ln>
          <a:effectLst/>
        </p:spPr>
        <p:txBody>
          <a:bodyPr rtlCol="0" anchor="ctr"/>
          <a:lstStyle/>
          <a:p>
            <a:pPr marR="0" lvl="0" defTabSz="914400" eaLnBrk="1" fontAlgn="auto" latinLnBrk="0" hangingPunct="1">
              <a:lnSpc>
                <a:spcPct val="100000"/>
              </a:lnSpc>
              <a:spcBef>
                <a:spcPts val="0"/>
              </a:spcBef>
              <a:spcAft>
                <a:spcPts val="0"/>
              </a:spcAft>
              <a:buClrTx/>
              <a:buSzTx/>
              <a:tabLst/>
              <a:defRPr/>
            </a:pPr>
            <a:r>
              <a:rPr lang="en-US" sz="1800" dirty="0">
                <a:solidFill>
                  <a:srgbClr val="292929"/>
                </a:solidFill>
              </a:rPr>
              <a:t>The </a:t>
            </a:r>
            <a:r>
              <a:rPr lang="en-US" dirty="0">
                <a:solidFill>
                  <a:srgbClr val="292929"/>
                </a:solidFill>
              </a:rPr>
              <a:t>chart clearly shows that there is an increasing trend in house pricing over years.</a:t>
            </a:r>
            <a:r>
              <a:rPr lang="en-GB" kern="0" dirty="0">
                <a:solidFill>
                  <a:prstClr val="white"/>
                </a:solidFill>
                <a:latin typeface="Arial"/>
              </a:rPr>
              <a:t> </a:t>
            </a:r>
            <a:endParaRPr kumimoji="0" lang="en-GB" sz="1800" b="0" i="0" u="none" strike="noStrike" kern="0" cap="none" spc="0" normalizeH="0" baseline="0" noProof="0" dirty="0">
              <a:ln>
                <a:noFill/>
              </a:ln>
              <a:solidFill>
                <a:prstClr val="white"/>
              </a:solidFill>
              <a:effectLst/>
              <a:uLnTx/>
              <a:uFillTx/>
              <a:latin typeface="Arial"/>
              <a:ea typeface="+mn-ea"/>
              <a:cs typeface="+mn-cs"/>
            </a:endParaRPr>
          </a:p>
        </p:txBody>
      </p:sp>
      <p:graphicFrame>
        <p:nvGraphicFramePr>
          <p:cNvPr id="10" name="Chart 9">
            <a:extLst>
              <a:ext uri="{FF2B5EF4-FFF2-40B4-BE49-F238E27FC236}">
                <a16:creationId xmlns:a16="http://schemas.microsoft.com/office/drawing/2014/main" id="{D2E7659C-D2FA-62D4-3232-B899271531DD}"/>
              </a:ext>
            </a:extLst>
          </p:cNvPr>
          <p:cNvGraphicFramePr>
            <a:graphicFrameLocks/>
          </p:cNvGraphicFramePr>
          <p:nvPr>
            <p:extLst>
              <p:ext uri="{D42A27DB-BD31-4B8C-83A1-F6EECF244321}">
                <p14:modId xmlns:p14="http://schemas.microsoft.com/office/powerpoint/2010/main" val="3884804121"/>
              </p:ext>
            </p:extLst>
          </p:nvPr>
        </p:nvGraphicFramePr>
        <p:xfrm>
          <a:off x="138179" y="1058238"/>
          <a:ext cx="7187295" cy="4787758"/>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a:extLst>
              <a:ext uri="{FF2B5EF4-FFF2-40B4-BE49-F238E27FC236}">
                <a16:creationId xmlns:a16="http://schemas.microsoft.com/office/drawing/2014/main" id="{DC6CDE9C-9464-A778-24A5-7297570B64C1}"/>
              </a:ext>
            </a:extLst>
          </p:cNvPr>
          <p:cNvSpPr txBox="1"/>
          <p:nvPr/>
        </p:nvSpPr>
        <p:spPr>
          <a:xfrm>
            <a:off x="9228389" y="1624262"/>
            <a:ext cx="1188831"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b="1" i="1" u="none" strike="noStrike" kern="0" cap="none" spc="0" normalizeH="0" baseline="0" noProof="0" dirty="0">
                <a:ln>
                  <a:noFill/>
                </a:ln>
                <a:effectLst/>
                <a:uLnTx/>
                <a:uFillTx/>
              </a:rPr>
              <a:t>Insights</a:t>
            </a:r>
          </a:p>
        </p:txBody>
      </p:sp>
    </p:spTree>
    <p:extLst>
      <p:ext uri="{BB962C8B-B14F-4D97-AF65-F5344CB8AC3E}">
        <p14:creationId xmlns:p14="http://schemas.microsoft.com/office/powerpoint/2010/main" val="433561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skycrapers">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a:xfrm>
            <a:off x="7397393" y="1058238"/>
            <a:ext cx="4656428" cy="4787758"/>
          </a:xfrm>
          <a:prstGeom prst="rect">
            <a:avLst/>
          </a:prstGeom>
          <a:solidFill>
            <a:srgbClr val="FFFFFF">
              <a:shade val="85000"/>
            </a:srgbClr>
          </a:solidFill>
          <a:ln w="88900" cap="sq">
            <a:solidFill>
              <a:srgbClr val="FFFFFF"/>
            </a:solidFill>
            <a:miter lim="800000"/>
          </a:ln>
          <a:effectLst>
            <a:outerShdw blurRad="203200" dist="18000" dir="6600000" sx="91000" sy="91000" algn="tl" rotWithShape="0">
              <a:srgbClr val="000000">
                <a:alpha val="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567830" y="216758"/>
            <a:ext cx="8050324" cy="1590492"/>
          </a:xfrm>
        </p:spPr>
        <p:txBody>
          <a:bodyPr/>
          <a:lstStyle/>
          <a:p>
            <a:r>
              <a:rPr lang="en-US" dirty="0"/>
              <a:t>Home </a:t>
            </a:r>
            <a:r>
              <a:rPr lang="en-IN" dirty="0"/>
              <a:t>Price vs</a:t>
            </a:r>
            <a:r>
              <a:rPr lang="en-IN" baseline="0" dirty="0"/>
              <a:t> Monthly houses supply</a:t>
            </a:r>
            <a:br>
              <a:rPr lang="en-IN" dirty="0"/>
            </a:br>
            <a:br>
              <a:rPr lang="en-US" dirty="0"/>
            </a:br>
            <a:endParaRPr lang="en-US" dirty="0"/>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5</a:t>
            </a:fld>
            <a:endParaRPr lang="en-US" dirty="0"/>
          </a:p>
        </p:txBody>
      </p:sp>
      <p:sp>
        <p:nvSpPr>
          <p:cNvPr id="5" name="Rectangle 4">
            <a:extLst>
              <a:ext uri="{FF2B5EF4-FFF2-40B4-BE49-F238E27FC236}">
                <a16:creationId xmlns:a16="http://schemas.microsoft.com/office/drawing/2014/main" id="{D0B3A3FB-4EF3-272D-2EE4-E7BAD2C8AC24}"/>
              </a:ext>
            </a:extLst>
          </p:cNvPr>
          <p:cNvSpPr/>
          <p:nvPr/>
        </p:nvSpPr>
        <p:spPr>
          <a:xfrm>
            <a:off x="7980296" y="1512500"/>
            <a:ext cx="3516485" cy="3780859"/>
          </a:xfrm>
          <a:prstGeom prst="rect">
            <a:avLst/>
          </a:prstGeom>
          <a:solidFill>
            <a:schemeClr val="accent2">
              <a:lumMod val="20000"/>
              <a:lumOff val="80000"/>
            </a:schemeClr>
          </a:solidFill>
          <a:ln w="12700" cap="flat" cmpd="sng" algn="ctr">
            <a:noFill/>
            <a:prstDash val="solid"/>
            <a:miter lim="800000"/>
          </a:ln>
          <a:effectLst/>
        </p:spPr>
        <p:txBody>
          <a:bodyPr rtlCol="0" anchor="ctr"/>
          <a:lstStyle/>
          <a:p>
            <a:pPr marR="0" lvl="0" defTabSz="914400" eaLnBrk="1" fontAlgn="auto" latinLnBrk="0" hangingPunct="1">
              <a:lnSpc>
                <a:spcPct val="100000"/>
              </a:lnSpc>
              <a:spcBef>
                <a:spcPts val="0"/>
              </a:spcBef>
              <a:spcAft>
                <a:spcPts val="0"/>
              </a:spcAft>
              <a:buClrTx/>
              <a:buSzTx/>
              <a:tabLst/>
              <a:defRPr/>
            </a:pPr>
            <a:r>
              <a:rPr lang="en-US" dirty="0">
                <a:solidFill>
                  <a:srgbClr val="292929"/>
                </a:solidFill>
              </a:rPr>
              <a:t>The monthly supply of new houses has a negative correlation with home prices. This means that increase in MSACSR could lead to a decrease in S&amp;P/Case-Shiller U.S. National Home Price Index. This is because an increase in supply of new houses could lead to a decrease in demand which could lead to a decrease in prices.</a:t>
            </a:r>
            <a:endParaRPr lang="en-GB" dirty="0">
              <a:solidFill>
                <a:srgbClr val="292929"/>
              </a:solidFill>
            </a:endParaRPr>
          </a:p>
        </p:txBody>
      </p:sp>
      <p:sp>
        <p:nvSpPr>
          <p:cNvPr id="11" name="TextBox 10">
            <a:extLst>
              <a:ext uri="{FF2B5EF4-FFF2-40B4-BE49-F238E27FC236}">
                <a16:creationId xmlns:a16="http://schemas.microsoft.com/office/drawing/2014/main" id="{DC6CDE9C-9464-A778-24A5-7297570B64C1}"/>
              </a:ext>
            </a:extLst>
          </p:cNvPr>
          <p:cNvSpPr txBox="1"/>
          <p:nvPr/>
        </p:nvSpPr>
        <p:spPr>
          <a:xfrm>
            <a:off x="9228389" y="1624262"/>
            <a:ext cx="1188831"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b="1" i="1" u="none" strike="noStrike" kern="0" cap="none" spc="0" normalizeH="0" baseline="0" noProof="0" dirty="0">
                <a:ln>
                  <a:noFill/>
                </a:ln>
                <a:effectLst/>
                <a:uLnTx/>
                <a:uFillTx/>
              </a:rPr>
              <a:t>Insights</a:t>
            </a:r>
          </a:p>
        </p:txBody>
      </p:sp>
      <p:graphicFrame>
        <p:nvGraphicFramePr>
          <p:cNvPr id="3" name="Chart 2">
            <a:extLst>
              <a:ext uri="{FF2B5EF4-FFF2-40B4-BE49-F238E27FC236}">
                <a16:creationId xmlns:a16="http://schemas.microsoft.com/office/drawing/2014/main" id="{319AFCDE-CDDB-DD54-4395-062F94D33172}"/>
              </a:ext>
            </a:extLst>
          </p:cNvPr>
          <p:cNvGraphicFramePr>
            <a:graphicFrameLocks/>
          </p:cNvGraphicFramePr>
          <p:nvPr>
            <p:extLst>
              <p:ext uri="{D42A27DB-BD31-4B8C-83A1-F6EECF244321}">
                <p14:modId xmlns:p14="http://schemas.microsoft.com/office/powerpoint/2010/main" val="969979518"/>
              </p:ext>
            </p:extLst>
          </p:nvPr>
        </p:nvGraphicFramePr>
        <p:xfrm>
          <a:off x="567830" y="1657808"/>
          <a:ext cx="6480242" cy="354238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86377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skycrapers">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a:xfrm>
            <a:off x="7397393" y="1058238"/>
            <a:ext cx="4656428" cy="4787758"/>
          </a:xfrm>
          <a:prstGeom prst="rect">
            <a:avLst/>
          </a:prstGeom>
          <a:solidFill>
            <a:srgbClr val="FFFFFF">
              <a:shade val="85000"/>
            </a:srgbClr>
          </a:solidFill>
          <a:ln w="88900" cap="sq">
            <a:solidFill>
              <a:srgbClr val="FFFFFF"/>
            </a:solidFill>
            <a:miter lim="800000"/>
          </a:ln>
          <a:effectLst>
            <a:outerShdw blurRad="203200" dist="18000" dir="6600000" sx="91000" sy="91000" algn="tl" rotWithShape="0">
              <a:srgbClr val="000000">
                <a:alpha val="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567830" y="216758"/>
            <a:ext cx="8050324" cy="1590492"/>
          </a:xfrm>
        </p:spPr>
        <p:txBody>
          <a:bodyPr/>
          <a:lstStyle/>
          <a:p>
            <a:r>
              <a:rPr lang="en-US" dirty="0"/>
              <a:t>Home </a:t>
            </a:r>
            <a:r>
              <a:rPr lang="en-IN" dirty="0"/>
              <a:t>Price vs</a:t>
            </a:r>
            <a:r>
              <a:rPr lang="en-IN" baseline="0" dirty="0"/>
              <a:t> </a:t>
            </a:r>
            <a:r>
              <a:rPr lang="en-IN" baseline="0" dirty="0" err="1"/>
              <a:t>pErmit</a:t>
            </a:r>
            <a:br>
              <a:rPr lang="en-IN" dirty="0"/>
            </a:br>
            <a:br>
              <a:rPr lang="en-US" dirty="0"/>
            </a:br>
            <a:endParaRPr lang="en-US" dirty="0"/>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6</a:t>
            </a:fld>
            <a:endParaRPr lang="en-US" dirty="0"/>
          </a:p>
        </p:txBody>
      </p:sp>
      <p:sp>
        <p:nvSpPr>
          <p:cNvPr id="5" name="Rectangle 4">
            <a:extLst>
              <a:ext uri="{FF2B5EF4-FFF2-40B4-BE49-F238E27FC236}">
                <a16:creationId xmlns:a16="http://schemas.microsoft.com/office/drawing/2014/main" id="{D0B3A3FB-4EF3-272D-2EE4-E7BAD2C8AC24}"/>
              </a:ext>
            </a:extLst>
          </p:cNvPr>
          <p:cNvSpPr/>
          <p:nvPr/>
        </p:nvSpPr>
        <p:spPr>
          <a:xfrm>
            <a:off x="7980296" y="1512500"/>
            <a:ext cx="3516485" cy="3780859"/>
          </a:xfrm>
          <a:prstGeom prst="rect">
            <a:avLst/>
          </a:prstGeom>
          <a:solidFill>
            <a:schemeClr val="accent2">
              <a:lumMod val="20000"/>
              <a:lumOff val="80000"/>
            </a:schemeClr>
          </a:solidFill>
          <a:ln w="12700" cap="flat" cmpd="sng" algn="ctr">
            <a:noFill/>
            <a:prstDash val="solid"/>
            <a:miter lim="800000"/>
          </a:ln>
          <a:effectLst/>
        </p:spPr>
        <p:txBody>
          <a:bodyPr rtlCol="0" anchor="ctr"/>
          <a:lstStyle/>
          <a:p>
            <a:pPr marR="0" lvl="0" defTabSz="914400" eaLnBrk="1" fontAlgn="auto" latinLnBrk="0" hangingPunct="1">
              <a:lnSpc>
                <a:spcPct val="100000"/>
              </a:lnSpc>
              <a:spcBef>
                <a:spcPts val="0"/>
              </a:spcBef>
              <a:spcAft>
                <a:spcPts val="0"/>
              </a:spcAft>
              <a:buClrTx/>
              <a:buSzTx/>
              <a:tabLst/>
              <a:defRPr/>
            </a:pPr>
            <a:r>
              <a:rPr lang="en-US" dirty="0">
                <a:solidFill>
                  <a:srgbClr val="292929"/>
                </a:solidFill>
              </a:rPr>
              <a:t>The number of new privately-owned housing units authorized has a moderate positive correlation with home prices. This suggests that the approval of the construction of more housing units tends to raise home prices. This is because a decrease in the supply of homes, workers and material causes an increase in price.</a:t>
            </a:r>
            <a:endParaRPr lang="en-GB" dirty="0">
              <a:solidFill>
                <a:srgbClr val="292929"/>
              </a:solidFill>
            </a:endParaRPr>
          </a:p>
        </p:txBody>
      </p:sp>
      <p:sp>
        <p:nvSpPr>
          <p:cNvPr id="11" name="TextBox 10">
            <a:extLst>
              <a:ext uri="{FF2B5EF4-FFF2-40B4-BE49-F238E27FC236}">
                <a16:creationId xmlns:a16="http://schemas.microsoft.com/office/drawing/2014/main" id="{DC6CDE9C-9464-A778-24A5-7297570B64C1}"/>
              </a:ext>
            </a:extLst>
          </p:cNvPr>
          <p:cNvSpPr txBox="1"/>
          <p:nvPr/>
        </p:nvSpPr>
        <p:spPr>
          <a:xfrm>
            <a:off x="9228389" y="1624262"/>
            <a:ext cx="1188831"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b="1" i="1" u="none" strike="noStrike" kern="0" cap="none" spc="0" normalizeH="0" baseline="0" noProof="0" dirty="0">
                <a:ln>
                  <a:noFill/>
                </a:ln>
                <a:effectLst/>
                <a:uLnTx/>
                <a:uFillTx/>
              </a:rPr>
              <a:t>Insights</a:t>
            </a:r>
          </a:p>
        </p:txBody>
      </p:sp>
      <p:graphicFrame>
        <p:nvGraphicFramePr>
          <p:cNvPr id="6" name="Chart 5">
            <a:extLst>
              <a:ext uri="{FF2B5EF4-FFF2-40B4-BE49-F238E27FC236}">
                <a16:creationId xmlns:a16="http://schemas.microsoft.com/office/drawing/2014/main" id="{27188084-0AA5-2068-9042-DE8A8C04AC7E}"/>
              </a:ext>
            </a:extLst>
          </p:cNvPr>
          <p:cNvGraphicFramePr>
            <a:graphicFrameLocks/>
          </p:cNvGraphicFramePr>
          <p:nvPr>
            <p:extLst>
              <p:ext uri="{D42A27DB-BD31-4B8C-83A1-F6EECF244321}">
                <p14:modId xmlns:p14="http://schemas.microsoft.com/office/powerpoint/2010/main" val="720622857"/>
              </p:ext>
            </p:extLst>
          </p:nvPr>
        </p:nvGraphicFramePr>
        <p:xfrm>
          <a:off x="567830" y="1746013"/>
          <a:ext cx="6332905" cy="354734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174540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skycrapers">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a:xfrm>
            <a:off x="7397393" y="1058238"/>
            <a:ext cx="4656428" cy="4787758"/>
          </a:xfrm>
          <a:prstGeom prst="rect">
            <a:avLst/>
          </a:prstGeom>
          <a:solidFill>
            <a:srgbClr val="FFFFFF">
              <a:shade val="85000"/>
            </a:srgbClr>
          </a:solidFill>
          <a:ln w="88900" cap="sq">
            <a:solidFill>
              <a:srgbClr val="FFFFFF"/>
            </a:solidFill>
            <a:miter lim="800000"/>
          </a:ln>
          <a:effectLst>
            <a:outerShdw blurRad="203200" dist="18000" dir="6600000" sx="91000" sy="91000" algn="tl" rotWithShape="0">
              <a:srgbClr val="000000">
                <a:alpha val="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567829" y="216758"/>
            <a:ext cx="10928951" cy="1590492"/>
          </a:xfrm>
        </p:spPr>
        <p:txBody>
          <a:bodyPr/>
          <a:lstStyle/>
          <a:p>
            <a:r>
              <a:rPr lang="en-US" dirty="0"/>
              <a:t>Home </a:t>
            </a:r>
            <a:r>
              <a:rPr lang="en-IN" dirty="0"/>
              <a:t>Price vs</a:t>
            </a:r>
            <a:r>
              <a:rPr lang="en-IN" baseline="0" dirty="0"/>
              <a:t> total construction spending</a:t>
            </a:r>
            <a:br>
              <a:rPr lang="en-IN" dirty="0"/>
            </a:br>
            <a:br>
              <a:rPr lang="en-US" dirty="0"/>
            </a:br>
            <a:endParaRPr lang="en-US" dirty="0"/>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7</a:t>
            </a:fld>
            <a:endParaRPr lang="en-US" dirty="0"/>
          </a:p>
        </p:txBody>
      </p:sp>
      <p:sp>
        <p:nvSpPr>
          <p:cNvPr id="5" name="Rectangle 4">
            <a:extLst>
              <a:ext uri="{FF2B5EF4-FFF2-40B4-BE49-F238E27FC236}">
                <a16:creationId xmlns:a16="http://schemas.microsoft.com/office/drawing/2014/main" id="{D0B3A3FB-4EF3-272D-2EE4-E7BAD2C8AC24}"/>
              </a:ext>
            </a:extLst>
          </p:cNvPr>
          <p:cNvSpPr/>
          <p:nvPr/>
        </p:nvSpPr>
        <p:spPr>
          <a:xfrm>
            <a:off x="7980296" y="1512500"/>
            <a:ext cx="3516485" cy="3780859"/>
          </a:xfrm>
          <a:prstGeom prst="rect">
            <a:avLst/>
          </a:prstGeom>
          <a:solidFill>
            <a:schemeClr val="accent2">
              <a:lumMod val="20000"/>
              <a:lumOff val="80000"/>
            </a:schemeClr>
          </a:solidFill>
          <a:ln w="12700" cap="flat" cmpd="sng" algn="ctr">
            <a:noFill/>
            <a:prstDash val="solid"/>
            <a:miter lim="800000"/>
          </a:ln>
          <a:effectLst/>
        </p:spPr>
        <p:txBody>
          <a:bodyPr rtlCol="0" anchor="ctr"/>
          <a:lstStyle/>
          <a:p>
            <a:pPr marR="0" lvl="0" defTabSz="914400" eaLnBrk="1" fontAlgn="auto" latinLnBrk="0" hangingPunct="1">
              <a:lnSpc>
                <a:spcPct val="100000"/>
              </a:lnSpc>
              <a:spcBef>
                <a:spcPts val="0"/>
              </a:spcBef>
              <a:spcAft>
                <a:spcPts val="0"/>
              </a:spcAft>
              <a:buClrTx/>
              <a:buSzTx/>
              <a:tabLst/>
              <a:defRPr/>
            </a:pPr>
            <a:r>
              <a:rPr lang="en-US" dirty="0">
                <a:solidFill>
                  <a:srgbClr val="292929"/>
                </a:solidFill>
              </a:rPr>
              <a:t>Total construction spending on residential projects has a strong positive correlation with home prices. This indicates that when there is higher spending on residential construction, it tends to push home prices upward.</a:t>
            </a:r>
            <a:endParaRPr lang="en-GB" dirty="0">
              <a:solidFill>
                <a:srgbClr val="292929"/>
              </a:solidFill>
            </a:endParaRPr>
          </a:p>
        </p:txBody>
      </p:sp>
      <p:sp>
        <p:nvSpPr>
          <p:cNvPr id="11" name="TextBox 10">
            <a:extLst>
              <a:ext uri="{FF2B5EF4-FFF2-40B4-BE49-F238E27FC236}">
                <a16:creationId xmlns:a16="http://schemas.microsoft.com/office/drawing/2014/main" id="{DC6CDE9C-9464-A778-24A5-7297570B64C1}"/>
              </a:ext>
            </a:extLst>
          </p:cNvPr>
          <p:cNvSpPr txBox="1"/>
          <p:nvPr/>
        </p:nvSpPr>
        <p:spPr>
          <a:xfrm>
            <a:off x="9228389" y="1624262"/>
            <a:ext cx="1188831"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b="1" i="1" u="none" strike="noStrike" kern="0" cap="none" spc="0" normalizeH="0" baseline="0" noProof="0" dirty="0">
                <a:ln>
                  <a:noFill/>
                </a:ln>
                <a:effectLst/>
                <a:uLnTx/>
                <a:uFillTx/>
              </a:rPr>
              <a:t>Insights</a:t>
            </a:r>
          </a:p>
        </p:txBody>
      </p:sp>
      <p:graphicFrame>
        <p:nvGraphicFramePr>
          <p:cNvPr id="3" name="Chart 2">
            <a:extLst>
              <a:ext uri="{FF2B5EF4-FFF2-40B4-BE49-F238E27FC236}">
                <a16:creationId xmlns:a16="http://schemas.microsoft.com/office/drawing/2014/main" id="{989C75E6-61CA-0157-58D9-F722FF063ECD}"/>
              </a:ext>
            </a:extLst>
          </p:cNvPr>
          <p:cNvGraphicFramePr>
            <a:graphicFrameLocks/>
          </p:cNvGraphicFramePr>
          <p:nvPr>
            <p:extLst>
              <p:ext uri="{D42A27DB-BD31-4B8C-83A1-F6EECF244321}">
                <p14:modId xmlns:p14="http://schemas.microsoft.com/office/powerpoint/2010/main" val="321621791"/>
              </p:ext>
            </p:extLst>
          </p:nvPr>
        </p:nvGraphicFramePr>
        <p:xfrm>
          <a:off x="567827" y="1573299"/>
          <a:ext cx="6332908" cy="372006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46043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skycrapers">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a:xfrm>
            <a:off x="7397393" y="1058238"/>
            <a:ext cx="4656428" cy="4787758"/>
          </a:xfrm>
          <a:prstGeom prst="rect">
            <a:avLst/>
          </a:prstGeom>
          <a:solidFill>
            <a:srgbClr val="FFFFFF">
              <a:shade val="85000"/>
            </a:srgbClr>
          </a:solidFill>
          <a:ln w="88900" cap="sq">
            <a:solidFill>
              <a:srgbClr val="FFFFFF"/>
            </a:solidFill>
            <a:miter lim="800000"/>
          </a:ln>
          <a:effectLst>
            <a:outerShdw blurRad="203200" dist="18000" dir="6600000" sx="91000" sy="91000" algn="tl" rotWithShape="0">
              <a:srgbClr val="000000">
                <a:alpha val="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567829" y="216758"/>
            <a:ext cx="10928951" cy="1590492"/>
          </a:xfrm>
        </p:spPr>
        <p:txBody>
          <a:bodyPr/>
          <a:lstStyle/>
          <a:p>
            <a:r>
              <a:rPr lang="en-US" dirty="0"/>
              <a:t>Home </a:t>
            </a:r>
            <a:r>
              <a:rPr lang="en-IN" dirty="0"/>
              <a:t>Price vs</a:t>
            </a:r>
            <a:r>
              <a:rPr lang="en-IN" baseline="0" dirty="0"/>
              <a:t> Housing inventory</a:t>
            </a:r>
            <a:br>
              <a:rPr lang="en-IN" dirty="0"/>
            </a:br>
            <a:br>
              <a:rPr lang="en-US" dirty="0"/>
            </a:br>
            <a:endParaRPr lang="en-US" dirty="0"/>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8</a:t>
            </a:fld>
            <a:endParaRPr lang="en-US" dirty="0"/>
          </a:p>
        </p:txBody>
      </p:sp>
      <p:sp>
        <p:nvSpPr>
          <p:cNvPr id="5" name="Rectangle 4">
            <a:extLst>
              <a:ext uri="{FF2B5EF4-FFF2-40B4-BE49-F238E27FC236}">
                <a16:creationId xmlns:a16="http://schemas.microsoft.com/office/drawing/2014/main" id="{D0B3A3FB-4EF3-272D-2EE4-E7BAD2C8AC24}"/>
              </a:ext>
            </a:extLst>
          </p:cNvPr>
          <p:cNvSpPr/>
          <p:nvPr/>
        </p:nvSpPr>
        <p:spPr>
          <a:xfrm>
            <a:off x="7980296" y="1512500"/>
            <a:ext cx="3516485" cy="3780859"/>
          </a:xfrm>
          <a:prstGeom prst="rect">
            <a:avLst/>
          </a:prstGeom>
          <a:solidFill>
            <a:schemeClr val="accent2">
              <a:lumMod val="20000"/>
              <a:lumOff val="80000"/>
            </a:schemeClr>
          </a:solidFill>
          <a:ln w="12700" cap="flat" cmpd="sng" algn="ctr">
            <a:noFill/>
            <a:prstDash val="solid"/>
            <a:miter lim="800000"/>
          </a:ln>
          <a:effectLst/>
        </p:spPr>
        <p:txBody>
          <a:bodyPr rtlCol="0" anchor="ctr"/>
          <a:lstStyle/>
          <a:p>
            <a:pPr marR="0" lvl="0" defTabSz="914400" eaLnBrk="1" fontAlgn="auto" latinLnBrk="0" hangingPunct="1">
              <a:lnSpc>
                <a:spcPct val="100000"/>
              </a:lnSpc>
              <a:spcBef>
                <a:spcPts val="0"/>
              </a:spcBef>
              <a:spcAft>
                <a:spcPts val="0"/>
              </a:spcAft>
              <a:buClrTx/>
              <a:buSzTx/>
              <a:tabLst/>
              <a:defRPr/>
            </a:pPr>
            <a:r>
              <a:rPr lang="en-US" dirty="0">
                <a:solidFill>
                  <a:srgbClr val="292929"/>
                </a:solidFill>
              </a:rPr>
              <a:t>low supply or housing inventory will increase home prices due to high demand.</a:t>
            </a:r>
            <a:endParaRPr lang="en-GB" dirty="0">
              <a:solidFill>
                <a:srgbClr val="292929"/>
              </a:solidFill>
            </a:endParaRPr>
          </a:p>
        </p:txBody>
      </p:sp>
      <p:sp>
        <p:nvSpPr>
          <p:cNvPr id="11" name="TextBox 10">
            <a:extLst>
              <a:ext uri="{FF2B5EF4-FFF2-40B4-BE49-F238E27FC236}">
                <a16:creationId xmlns:a16="http://schemas.microsoft.com/office/drawing/2014/main" id="{DC6CDE9C-9464-A778-24A5-7297570B64C1}"/>
              </a:ext>
            </a:extLst>
          </p:cNvPr>
          <p:cNvSpPr txBox="1"/>
          <p:nvPr/>
        </p:nvSpPr>
        <p:spPr>
          <a:xfrm>
            <a:off x="9228389" y="1624262"/>
            <a:ext cx="1188831"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b="1" i="1" u="none" strike="noStrike" kern="0" cap="none" spc="0" normalizeH="0" baseline="0" noProof="0" dirty="0">
                <a:ln>
                  <a:noFill/>
                </a:ln>
                <a:effectLst/>
                <a:uLnTx/>
                <a:uFillTx/>
              </a:rPr>
              <a:t>Insights</a:t>
            </a:r>
          </a:p>
        </p:txBody>
      </p:sp>
      <p:graphicFrame>
        <p:nvGraphicFramePr>
          <p:cNvPr id="6" name="Chart 5">
            <a:extLst>
              <a:ext uri="{FF2B5EF4-FFF2-40B4-BE49-F238E27FC236}">
                <a16:creationId xmlns:a16="http://schemas.microsoft.com/office/drawing/2014/main" id="{73E615E5-436F-2B1A-2B11-35F953A99E6B}"/>
              </a:ext>
            </a:extLst>
          </p:cNvPr>
          <p:cNvGraphicFramePr>
            <a:graphicFrameLocks/>
          </p:cNvGraphicFramePr>
          <p:nvPr>
            <p:extLst>
              <p:ext uri="{D42A27DB-BD31-4B8C-83A1-F6EECF244321}">
                <p14:modId xmlns:p14="http://schemas.microsoft.com/office/powerpoint/2010/main" val="2205215515"/>
              </p:ext>
            </p:extLst>
          </p:nvPr>
        </p:nvGraphicFramePr>
        <p:xfrm>
          <a:off x="695218" y="1512499"/>
          <a:ext cx="6065177" cy="378085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04433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skycrapers">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a:xfrm>
            <a:off x="7397393" y="1058238"/>
            <a:ext cx="4656428" cy="4787758"/>
          </a:xfrm>
          <a:prstGeom prst="rect">
            <a:avLst/>
          </a:prstGeom>
          <a:solidFill>
            <a:srgbClr val="FFFFFF">
              <a:shade val="85000"/>
            </a:srgbClr>
          </a:solidFill>
          <a:ln w="88900" cap="sq">
            <a:solidFill>
              <a:srgbClr val="FFFFFF"/>
            </a:solidFill>
            <a:miter lim="800000"/>
          </a:ln>
          <a:effectLst>
            <a:outerShdw blurRad="203200" dist="18000" dir="6600000" sx="91000" sy="91000" algn="tl" rotWithShape="0">
              <a:srgbClr val="000000">
                <a:alpha val="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567829" y="216758"/>
            <a:ext cx="10928951" cy="1590492"/>
          </a:xfrm>
        </p:spPr>
        <p:txBody>
          <a:bodyPr/>
          <a:lstStyle/>
          <a:p>
            <a:r>
              <a:rPr lang="en-US" dirty="0"/>
              <a:t>Home </a:t>
            </a:r>
            <a:r>
              <a:rPr lang="en-IN" dirty="0"/>
              <a:t>Price vs</a:t>
            </a:r>
            <a:r>
              <a:rPr lang="en-IN" baseline="0" dirty="0"/>
              <a:t> </a:t>
            </a:r>
            <a:r>
              <a:rPr lang="en-US" dirty="0">
                <a:latin typeface="+mn-lt"/>
              </a:rPr>
              <a:t>30</a:t>
            </a:r>
            <a:r>
              <a:rPr lang="en-US" baseline="0" dirty="0"/>
              <a:t>-Year Fixed Rate Mortgage Average</a:t>
            </a:r>
            <a:br>
              <a:rPr lang="en-IN" dirty="0"/>
            </a:br>
            <a:br>
              <a:rPr lang="en-US" dirty="0"/>
            </a:br>
            <a:endParaRPr lang="en-US" dirty="0"/>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9</a:t>
            </a:fld>
            <a:endParaRPr lang="en-US" dirty="0"/>
          </a:p>
        </p:txBody>
      </p:sp>
      <p:sp>
        <p:nvSpPr>
          <p:cNvPr id="5" name="Rectangle 4">
            <a:extLst>
              <a:ext uri="{FF2B5EF4-FFF2-40B4-BE49-F238E27FC236}">
                <a16:creationId xmlns:a16="http://schemas.microsoft.com/office/drawing/2014/main" id="{D0B3A3FB-4EF3-272D-2EE4-E7BAD2C8AC24}"/>
              </a:ext>
            </a:extLst>
          </p:cNvPr>
          <p:cNvSpPr/>
          <p:nvPr/>
        </p:nvSpPr>
        <p:spPr>
          <a:xfrm>
            <a:off x="7980296" y="1512500"/>
            <a:ext cx="3516485" cy="3780859"/>
          </a:xfrm>
          <a:prstGeom prst="rect">
            <a:avLst/>
          </a:prstGeom>
          <a:solidFill>
            <a:schemeClr val="accent2">
              <a:lumMod val="20000"/>
              <a:lumOff val="80000"/>
            </a:schemeClr>
          </a:solidFill>
          <a:ln w="12700" cap="flat" cmpd="sng" algn="ctr">
            <a:noFill/>
            <a:prstDash val="solid"/>
            <a:miter lim="800000"/>
          </a:ln>
          <a:effectLst/>
        </p:spPr>
        <p:txBody>
          <a:bodyPr rtlCol="0" anchor="ctr"/>
          <a:lstStyle/>
          <a:p>
            <a:pPr marR="0" lvl="0" defTabSz="914400" eaLnBrk="1" fontAlgn="auto" latinLnBrk="0" hangingPunct="1">
              <a:lnSpc>
                <a:spcPct val="100000"/>
              </a:lnSpc>
              <a:spcBef>
                <a:spcPts val="0"/>
              </a:spcBef>
              <a:spcAft>
                <a:spcPts val="0"/>
              </a:spcAft>
              <a:buClrTx/>
              <a:buSzTx/>
              <a:tabLst/>
              <a:defRPr/>
            </a:pPr>
            <a:r>
              <a:rPr lang="en-US" dirty="0">
                <a:solidFill>
                  <a:srgbClr val="292929"/>
                </a:solidFill>
              </a:rPr>
              <a:t>When mortgage rates are low, it can make it easier for people to buy homes, which can increase demand and drive-up home prices. Conversely, when mortgage rates are high, it can make it more difficult for people to buy homes, which can decrease demand and drive down home prices.</a:t>
            </a:r>
            <a:endParaRPr lang="en-GB" dirty="0">
              <a:solidFill>
                <a:srgbClr val="292929"/>
              </a:solidFill>
            </a:endParaRPr>
          </a:p>
        </p:txBody>
      </p:sp>
      <p:sp>
        <p:nvSpPr>
          <p:cNvPr id="11" name="TextBox 10">
            <a:extLst>
              <a:ext uri="{FF2B5EF4-FFF2-40B4-BE49-F238E27FC236}">
                <a16:creationId xmlns:a16="http://schemas.microsoft.com/office/drawing/2014/main" id="{DC6CDE9C-9464-A778-24A5-7297570B64C1}"/>
              </a:ext>
            </a:extLst>
          </p:cNvPr>
          <p:cNvSpPr txBox="1"/>
          <p:nvPr/>
        </p:nvSpPr>
        <p:spPr>
          <a:xfrm>
            <a:off x="9228389" y="1624262"/>
            <a:ext cx="1188831"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b="1" i="1" u="none" strike="noStrike" kern="0" cap="none" spc="0" normalizeH="0" baseline="0" noProof="0" dirty="0">
                <a:ln>
                  <a:noFill/>
                </a:ln>
                <a:effectLst/>
                <a:uLnTx/>
                <a:uFillTx/>
              </a:rPr>
              <a:t>Insights</a:t>
            </a:r>
          </a:p>
        </p:txBody>
      </p:sp>
      <p:graphicFrame>
        <p:nvGraphicFramePr>
          <p:cNvPr id="3" name="Chart 2">
            <a:extLst>
              <a:ext uri="{FF2B5EF4-FFF2-40B4-BE49-F238E27FC236}">
                <a16:creationId xmlns:a16="http://schemas.microsoft.com/office/drawing/2014/main" id="{610D6A74-50E9-4538-A370-9D8760F48CF2}"/>
              </a:ext>
            </a:extLst>
          </p:cNvPr>
          <p:cNvGraphicFramePr>
            <a:graphicFrameLocks/>
          </p:cNvGraphicFramePr>
          <p:nvPr>
            <p:extLst>
              <p:ext uri="{D42A27DB-BD31-4B8C-83A1-F6EECF244321}">
                <p14:modId xmlns:p14="http://schemas.microsoft.com/office/powerpoint/2010/main" val="4206205995"/>
              </p:ext>
            </p:extLst>
          </p:nvPr>
        </p:nvGraphicFramePr>
        <p:xfrm>
          <a:off x="567827" y="1512499"/>
          <a:ext cx="6182293" cy="378085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52552261"/>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A9B47F-3DD8-4645-81DC-B88780643C0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3.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187</TotalTime>
  <Words>1471</Words>
  <Application>Microsoft Office PowerPoint</Application>
  <PresentationFormat>Widescreen</PresentationFormat>
  <Paragraphs>172</Paragraphs>
  <Slides>19</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Agency FB</vt:lpstr>
      <vt:lpstr>Arial</vt:lpstr>
      <vt:lpstr>Calibri</vt:lpstr>
      <vt:lpstr>Corbel</vt:lpstr>
      <vt:lpstr>Helvetica Neue</vt:lpstr>
      <vt:lpstr>Inter</vt:lpstr>
      <vt:lpstr>verdana</vt:lpstr>
      <vt:lpstr>Office Theme</vt:lpstr>
      <vt:lpstr>Supply-Demand Factors Affecting U.S. Home Prices</vt:lpstr>
      <vt:lpstr>Table of contents</vt:lpstr>
      <vt:lpstr>PowerPoint Presentation</vt:lpstr>
      <vt:lpstr>Home price trend over years </vt:lpstr>
      <vt:lpstr>Home Price vs Monthly houses supply  </vt:lpstr>
      <vt:lpstr>Home Price vs pErmit  </vt:lpstr>
      <vt:lpstr>Home Price vs total construction spending  </vt:lpstr>
      <vt:lpstr>Home Price vs Housing inventory  </vt:lpstr>
      <vt:lpstr>Home Price vs 30-Year Fixed Rate Mortgage Average  </vt:lpstr>
      <vt:lpstr>Home Price vs consumer sentiment  </vt:lpstr>
      <vt:lpstr>Home Price vs interest rates, discount rates  </vt:lpstr>
      <vt:lpstr>Home Price vs median sales prices of houses sold  </vt:lpstr>
      <vt:lpstr>Home Price vs GDP  </vt:lpstr>
      <vt:lpstr>Correlation analysis</vt:lpstr>
      <vt:lpstr>PowerPoint Presentation</vt:lpstr>
      <vt:lpstr>Model Coefficients and feature importance</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Supply-Demand Factors Affecting U.S. Home Prices</dc:title>
  <dc:creator>Sanjay B</dc:creator>
  <cp:lastModifiedBy>Sanjay B</cp:lastModifiedBy>
  <cp:revision>8</cp:revision>
  <dcterms:created xsi:type="dcterms:W3CDTF">2023-09-11T00:09:11Z</dcterms:created>
  <dcterms:modified xsi:type="dcterms:W3CDTF">2023-09-12T02:07:14Z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