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9" r:id="rId1"/>
  </p:sldMasterIdLst>
  <p:notesMasterIdLst>
    <p:notesMasterId r:id="rId20"/>
  </p:notesMasterIdLst>
  <p:sldIdLst>
    <p:sldId id="256" r:id="rId2"/>
    <p:sldId id="257" r:id="rId3"/>
    <p:sldId id="258" r:id="rId4"/>
    <p:sldId id="269" r:id="rId5"/>
    <p:sldId id="275" r:id="rId6"/>
    <p:sldId id="259" r:id="rId7"/>
    <p:sldId id="260" r:id="rId8"/>
    <p:sldId id="261" r:id="rId9"/>
    <p:sldId id="271" r:id="rId10"/>
    <p:sldId id="262" r:id="rId11"/>
    <p:sldId id="272" r:id="rId12"/>
    <p:sldId id="274" r:id="rId13"/>
    <p:sldId id="273" r:id="rId14"/>
    <p:sldId id="263" r:id="rId15"/>
    <p:sldId id="264" r:id="rId16"/>
    <p:sldId id="270" r:id="rId17"/>
    <p:sldId id="265" r:id="rId18"/>
    <p:sldId id="267" r:id="rId1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B8D830-F524-4FDD-A8FD-6AA3C0C92A4C}" v="1" dt="2023-08-21T20:32:13.980"/>
    <p1510:client id="{93B14F24-7893-52CE-CDBA-B3E11E21BBA1}" v="34" dt="2023-11-28T01:06:28.936"/>
    <p1510:client id="{98ECD581-755C-49E2-A38B-A687E219AFC7}" v="84" dt="2023-11-27T21:05:21.359"/>
    <p1510:client id="{CEA0D785-2885-49B3-972D-6AB6BFA73821}" v="5" dt="2023-08-21T21:53:24.764"/>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BF9"/>
          </a:solidFill>
        </a:fill>
      </a:tcStyle>
    </a:wholeTbl>
    <a:band2H>
      <a:tcTxStyle/>
      <a:tcStyle>
        <a:tcBdr/>
        <a:fill>
          <a:solidFill>
            <a:srgbClr val="E8EEFC"/>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firstRow>
  </a:tblStyle>
  <a:tblStyle styleId="{C7B018BB-80A7-4F77-B60F-C8B233D01FF8}"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D5D1"/>
          </a:solidFill>
        </a:fill>
      </a:tcStyle>
    </a:wholeTbl>
    <a:band2H>
      <a:tcTxStyle/>
      <a:tcStyle>
        <a:tcBdr/>
        <a:fill>
          <a:solidFill>
            <a:srgbClr val="FCEBEA"/>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CFD1"/>
          </a:solidFill>
        </a:fill>
      </a:tcStyle>
    </a:wholeTbl>
    <a:band2H>
      <a:tcTxStyle/>
      <a:tcStyle>
        <a:tcBdr/>
        <a:fill>
          <a:solidFill>
            <a:srgbClr val="E9E9E9"/>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DCCA"/>
          </a:solidFill>
        </a:fill>
      </a:tcStyle>
    </a:wholeTbl>
    <a:band2H>
      <a:tcTxStyle/>
      <a:tcStyle>
        <a:tcBdr/>
        <a:fill>
          <a:solidFill>
            <a:srgbClr val="FFEEE7"/>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Avenir Next LT Pro"/>
          <a:ea typeface="Avenir Next LT Pro"/>
          <a:cs typeface="Avenir Next LT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venir Next LT Pro"/>
          <a:ea typeface="Avenir Next LT Pro"/>
          <a:cs typeface="Avenir Next LT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venir Next LT Pro"/>
          <a:ea typeface="Avenir Next LT Pro"/>
          <a:cs typeface="Avenir Next LT Pro"/>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venir Next LT Pro"/>
          <a:ea typeface="Avenir Next LT Pro"/>
          <a:cs typeface="Avenir Next LT Pro"/>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slide" Target="slides/slide12.xml" Id="rId13" /><Relationship Type="http://schemas.openxmlformats.org/officeDocument/2006/relationships/slide" Target="slides/slide17.xml" Id="rId18" /><Relationship Type="http://schemas.microsoft.com/office/2015/10/relationships/revisionInfo" Target="revisionInfo.xml" Id="rId26" /><Relationship Type="http://schemas.openxmlformats.org/officeDocument/2006/relationships/slide" Target="slides/slide2.xml" Id="rId3" /><Relationship Type="http://schemas.openxmlformats.org/officeDocument/2006/relationships/presProps" Target="presProps.xml" Id="rId21"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slide" Target="slides/slide16.xml" Id="rId17" /><Relationship Type="http://schemas.openxmlformats.org/officeDocument/2006/relationships/slide" Target="slides/slide1.xml" Id="rId2" /><Relationship Type="http://schemas.openxmlformats.org/officeDocument/2006/relationships/slide" Target="slides/slide15.xml" Id="rId16" /><Relationship Type="http://schemas.openxmlformats.org/officeDocument/2006/relationships/notesMaster" Target="notesMasters/notesMaster1.xml" Id="rId20"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tableStyles" Target="tableStyles.xml" Id="rId24" /><Relationship Type="http://schemas.openxmlformats.org/officeDocument/2006/relationships/slide" Target="slides/slide4.xml" Id="rId5" /><Relationship Type="http://schemas.openxmlformats.org/officeDocument/2006/relationships/slide" Target="slides/slide14.xml" Id="rId15" /><Relationship Type="http://schemas.openxmlformats.org/officeDocument/2006/relationships/theme" Target="theme/theme1.xml" Id="rId23" /><Relationship Type="http://schemas.openxmlformats.org/officeDocument/2006/relationships/slide" Target="slides/slide9.xml" Id="rId10" /><Relationship Type="http://schemas.openxmlformats.org/officeDocument/2006/relationships/slide" Target="slides/slide18.xml" Id="rId19"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 Type="http://schemas.openxmlformats.org/officeDocument/2006/relationships/viewProps" Target="viewProps.xml" Id="rId22"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9" name="Shape 189"/>
          <p:cNvSpPr>
            <a:spLocks noGrp="1" noRot="1" noChangeAspect="1"/>
          </p:cNvSpPr>
          <p:nvPr>
            <p:ph type="sldImg"/>
          </p:nvPr>
        </p:nvSpPr>
        <p:spPr>
          <a:xfrm>
            <a:off x="1143000" y="685800"/>
            <a:ext cx="4572000" cy="3429000"/>
          </a:xfrm>
          <a:prstGeom prst="rect">
            <a:avLst/>
          </a:prstGeom>
        </p:spPr>
        <p:txBody>
          <a:bodyPr/>
          <a:lstStyle/>
          <a:p>
            <a:endParaRPr/>
          </a:p>
        </p:txBody>
      </p:sp>
      <p:sp>
        <p:nvSpPr>
          <p:cNvPr id="190" name="Shape 19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11/27/2023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97739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11/27/2023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50013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11/27/2023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44419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11/27/2023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95896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11/27/2023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90382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11/27/2023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75837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11/27/2023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16208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11/27/2023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050164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11/27/2023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173066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29" name="Oval 9"/>
          <p:cNvSpPr/>
          <p:nvPr/>
        </p:nvSpPr>
        <p:spPr>
          <a:xfrm>
            <a:off x="489188" y="1119030"/>
            <a:ext cx="4619940" cy="4619940"/>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30" name="Arc 11"/>
          <p:cNvSpPr/>
          <p:nvPr/>
        </p:nvSpPr>
        <p:spPr>
          <a:xfrm rot="19809111">
            <a:off x="9735982" y="660555"/>
            <a:ext cx="1659892" cy="2234040"/>
          </a:xfrm>
          <a:custGeom>
            <a:avLst/>
            <a:gdLst/>
            <a:ahLst/>
            <a:cxnLst>
              <a:cxn ang="0">
                <a:pos x="wd2" y="hd2"/>
              </a:cxn>
              <a:cxn ang="5400000">
                <a:pos x="wd2" y="hd2"/>
              </a:cxn>
              <a:cxn ang="10800000">
                <a:pos x="wd2" y="hd2"/>
              </a:cxn>
              <a:cxn ang="16200000">
                <a:pos x="wd2" y="hd2"/>
              </a:cxn>
            </a:cxnLst>
            <a:rect l="0" t="0" r="r" b="b"/>
            <a:pathLst>
              <a:path w="21269" h="20833" extrusionOk="0">
                <a:moveTo>
                  <a:pt x="0" y="88"/>
                </a:moveTo>
                <a:lnTo>
                  <a:pt x="0" y="88"/>
                </a:lnTo>
                <a:cubicBezTo>
                  <a:pt x="10507" y="-767"/>
                  <a:pt x="19976" y="4739"/>
                  <a:pt x="21150" y="12385"/>
                </a:cubicBezTo>
                <a:cubicBezTo>
                  <a:pt x="21600" y="15315"/>
                  <a:pt x="20762" y="18272"/>
                  <a:pt x="18756" y="20833"/>
                </a:cubicBezTo>
              </a:path>
            </a:pathLst>
          </a:custGeom>
          <a:ln w="127000" cap="rnd">
            <a:solidFill>
              <a:schemeClr val="accent4"/>
            </a:solidFill>
            <a:prstDash val="dash"/>
            <a:miter/>
          </a:ln>
        </p:spPr>
        <p:txBody>
          <a:bodyPr lIns="45719" rIns="45719" anchor="ctr"/>
          <a:lstStyle/>
          <a:p>
            <a:pPr algn="ctr">
              <a:defRPr>
                <a:latin typeface="+mn-lt"/>
                <a:ea typeface="+mn-ea"/>
                <a:cs typeface="+mn-cs"/>
                <a:sym typeface="Calibri"/>
              </a:defRPr>
            </a:pPr>
            <a:endParaRPr/>
          </a:p>
        </p:txBody>
      </p:sp>
      <p:sp>
        <p:nvSpPr>
          <p:cNvPr id="31" name="Oval 13"/>
          <p:cNvSpPr/>
          <p:nvPr/>
        </p:nvSpPr>
        <p:spPr>
          <a:xfrm>
            <a:off x="910048" y="4780991"/>
            <a:ext cx="546101" cy="546101"/>
          </a:xfrm>
          <a:prstGeom prst="ellipse">
            <a:avLst/>
          </a:prstGeom>
          <a:solidFill>
            <a:schemeClr val="accent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32" name="Title Text"/>
          <p:cNvSpPr txBox="1">
            <a:spLocks noGrp="1"/>
          </p:cNvSpPr>
          <p:nvPr>
            <p:ph type="title"/>
          </p:nvPr>
        </p:nvSpPr>
        <p:spPr>
          <a:xfrm>
            <a:off x="1170432" y="1399032"/>
            <a:ext cx="3236977" cy="4069080"/>
          </a:xfrm>
          <a:prstGeom prst="rect">
            <a:avLst/>
          </a:prstGeom>
        </p:spPr>
        <p:txBody>
          <a:bodyPr/>
          <a:lstStyle>
            <a:lvl1pPr algn="ctr">
              <a:defRPr>
                <a:solidFill>
                  <a:srgbClr val="FFFFFF"/>
                </a:solidFill>
              </a:defRPr>
            </a:lvl1pPr>
          </a:lstStyle>
          <a:p>
            <a:r>
              <a:t>Title Text</a:t>
            </a:r>
          </a:p>
        </p:txBody>
      </p:sp>
      <p:sp>
        <p:nvSpPr>
          <p:cNvPr id="33" name="Body Level One…"/>
          <p:cNvSpPr txBox="1">
            <a:spLocks noGrp="1"/>
          </p:cNvSpPr>
          <p:nvPr>
            <p:ph type="body" sz="half" idx="1"/>
          </p:nvPr>
        </p:nvSpPr>
        <p:spPr>
          <a:xfrm>
            <a:off x="5788152" y="1527047"/>
            <a:ext cx="5111497" cy="3931922"/>
          </a:xfrm>
          <a:prstGeom prst="rect">
            <a:avLst/>
          </a:prstGeom>
        </p:spPr>
        <p:txBody>
          <a:bodyPr anchor="ctr"/>
          <a:lstStyle>
            <a:lvl1pPr marL="0" indent="0">
              <a:buSzTx/>
              <a:buFontTx/>
              <a:buNone/>
            </a:lvl1pPr>
            <a:lvl2pPr marL="266700">
              <a:buFontTx/>
            </a:lvl2pPr>
            <a:lvl3pPr marL="548639">
              <a:buFontTx/>
            </a:lvl3pPr>
            <a:lvl4pPr marL="0" indent="1371600">
              <a:buSzTx/>
              <a:buFontTx/>
              <a:buNone/>
            </a:lvl4pPr>
            <a:lvl5pPr>
              <a:buFontTx/>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0695801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9C9CA7B-DFD4-44B5-8C60-D14B8CD1FB59}" type="datetimeFigureOut">
              <a:rPr lang="en-US" dirty="0"/>
              <a:t>11/27/2023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16563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11/27/2023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33705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3BDB8791-F1B0-41E7-B7FD-A781E65C4266}" type="datetimeFigureOut">
              <a:rPr lang="en-US" dirty="0"/>
              <a:t>11/27/2023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71240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FDD63B2-E120-4ED8-B27B-C685F510A5FE}" type="datetimeFigureOut">
              <a:rPr lang="en-US" dirty="0"/>
              <a:t>11/27/2023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18546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11/27/2023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5198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11/27/2023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16332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11/27/2023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76164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11/27/2023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80237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11/27/2023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764617564"/>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 id="2147483747" r:id="rId18"/>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A3ACB-9066-5FDD-4CA4-1454159AB51A}"/>
              </a:ext>
            </a:extLst>
          </p:cNvPr>
          <p:cNvSpPr>
            <a:spLocks noGrp="1"/>
          </p:cNvSpPr>
          <p:nvPr>
            <p:ph type="ctrTitle"/>
          </p:nvPr>
        </p:nvSpPr>
        <p:spPr>
          <a:xfrm>
            <a:off x="5695061" y="1241266"/>
            <a:ext cx="5428551" cy="3153753"/>
          </a:xfrm>
        </p:spPr>
        <p:txBody>
          <a:bodyPr lIns="45719" tIns="45720" rIns="45719" bIns="45720">
            <a:normAutofit/>
          </a:bodyPr>
          <a:lstStyle/>
          <a:p>
            <a:pPr>
              <a:lnSpc>
                <a:spcPct val="90000"/>
              </a:lnSpc>
            </a:pPr>
            <a:r>
              <a:rPr lang="en-US" sz="4200">
                <a:solidFill>
                  <a:srgbClr val="EBEBEB"/>
                </a:solidFill>
              </a:rPr>
              <a:t>Using Machine Learning to Classify Alzheimer's Disease Severity from MRI Scans</a:t>
            </a:r>
          </a:p>
        </p:txBody>
      </p:sp>
      <p:sp>
        <p:nvSpPr>
          <p:cNvPr id="3" name="Text Placeholder 2">
            <a:extLst>
              <a:ext uri="{FF2B5EF4-FFF2-40B4-BE49-F238E27FC236}">
                <a16:creationId xmlns:a16="http://schemas.microsoft.com/office/drawing/2014/main" id="{9C5129A8-A038-DF75-63EE-0D12E6A5E3B6}"/>
              </a:ext>
            </a:extLst>
          </p:cNvPr>
          <p:cNvSpPr>
            <a:spLocks noGrp="1"/>
          </p:cNvSpPr>
          <p:nvPr>
            <p:ph type="subTitle" idx="1"/>
          </p:nvPr>
        </p:nvSpPr>
        <p:spPr>
          <a:xfrm>
            <a:off x="5695061" y="4591665"/>
            <a:ext cx="5428551" cy="1622322"/>
          </a:xfrm>
        </p:spPr>
        <p:txBody>
          <a:bodyPr lIns="45719" tIns="45720" rIns="45719" bIns="45720">
            <a:normAutofit/>
          </a:bodyPr>
          <a:lstStyle/>
          <a:p>
            <a:r>
              <a:rPr lang="en-US" dirty="0">
                <a:ea typeface="+mn-lt"/>
                <a:cs typeface="+mn-lt"/>
              </a:rPr>
              <a:t>Data mining short story </a:t>
            </a:r>
            <a:endParaRPr lang="en-US" dirty="0"/>
          </a:p>
          <a:p>
            <a:endParaRPr lang="en-US" dirty="0"/>
          </a:p>
          <a:p>
            <a:r>
              <a:rPr lang="en-US" dirty="0"/>
              <a:t>Sanjay Bhargav </a:t>
            </a:r>
            <a:r>
              <a:rPr lang="en-US" dirty="0" err="1"/>
              <a:t>Kudupudi</a:t>
            </a:r>
            <a:r>
              <a:rPr lang="en-US" dirty="0"/>
              <a:t> </a:t>
            </a:r>
            <a:br>
              <a:rPr lang="en-US" dirty="0"/>
            </a:br>
            <a:r>
              <a:rPr lang="en-US" dirty="0"/>
              <a:t>ID – 017400981</a:t>
            </a:r>
            <a:endParaRPr lang="en-US"/>
          </a:p>
          <a:p>
            <a:endParaRPr lang="en-US" dirty="0"/>
          </a:p>
        </p:txBody>
      </p:sp>
      <p:grpSp>
        <p:nvGrpSpPr>
          <p:cNvPr id="11" name="Group 10">
            <a:extLst>
              <a:ext uri="{FF2B5EF4-FFF2-40B4-BE49-F238E27FC236}">
                <a16:creationId xmlns:a16="http://schemas.microsoft.com/office/drawing/2014/main" id="{F41F5BDA-0140-462B-933C-538752EEAD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23335" y="396836"/>
            <a:ext cx="4992157" cy="6058999"/>
            <a:chOff x="6776508" y="396836"/>
            <a:chExt cx="4992157" cy="6058999"/>
          </a:xfrm>
        </p:grpSpPr>
        <p:sp>
          <p:nvSpPr>
            <p:cNvPr id="13" name="Rectangle 12">
              <a:extLst>
                <a:ext uri="{FF2B5EF4-FFF2-40B4-BE49-F238E27FC236}">
                  <a16:creationId xmlns:a16="http://schemas.microsoft.com/office/drawing/2014/main" id="{28AE763C-C631-453B-A3A7-09499D0DB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5">
              <a:extLst>
                <a:ext uri="{FF2B5EF4-FFF2-40B4-BE49-F238E27FC236}">
                  <a16:creationId xmlns:a16="http://schemas.microsoft.com/office/drawing/2014/main" id="{C0C2E541-1E75-440D-A59A-C2B3AB867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443615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a:extLst>
                <a:ext uri="{FF2B5EF4-FFF2-40B4-BE49-F238E27FC236}">
                  <a16:creationId xmlns:a16="http://schemas.microsoft.com/office/drawing/2014/main" id="{481FF14D-53DC-4EA3-8425-26F1B0F08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5347266"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7" name="Graphic 6" descr="Brain in head">
            <a:extLst>
              <a:ext uri="{FF2B5EF4-FFF2-40B4-BE49-F238E27FC236}">
                <a16:creationId xmlns:a16="http://schemas.microsoft.com/office/drawing/2014/main" id="{748847C2-4DB0-1489-23AF-2F6F3DB6B9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9764" y="1665878"/>
            <a:ext cx="3526244" cy="3526244"/>
          </a:xfrm>
          <a:prstGeom prst="rect">
            <a:avLst/>
          </a:prstGeom>
        </p:spPr>
      </p:pic>
    </p:spTree>
    <p:extLst>
      <p:ext uri="{BB962C8B-B14F-4D97-AF65-F5344CB8AC3E}">
        <p14:creationId xmlns:p14="http://schemas.microsoft.com/office/powerpoint/2010/main" val="147802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29"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p:ph type="title"/>
          </p:nvPr>
        </p:nvSpPr>
        <p:spPr>
          <a:xfrm>
            <a:off x="994087" y="1130603"/>
            <a:ext cx="3342442" cy="4596794"/>
          </a:xfrm>
        </p:spPr>
        <p:txBody>
          <a:bodyPr vert="horz" lIns="91440" tIns="45720" rIns="91440" bIns="45720" rtlCol="0" anchor="ctr">
            <a:normAutofit/>
          </a:bodyPr>
          <a:lstStyle/>
          <a:p>
            <a:pPr algn="l"/>
            <a:r>
              <a:rPr lang="en-US" sz="3200">
                <a:solidFill>
                  <a:srgbClr val="EBEBEB"/>
                </a:solidFill>
              </a:rPr>
              <a:t>Machine Learning Models</a:t>
            </a:r>
          </a:p>
        </p:txBody>
      </p:sp>
      <p:sp>
        <p:nvSpPr>
          <p:cNvPr id="3" name="Text Placeholder 2"/>
          <p:cNvSpPr>
            <a:spLocks noGrp="1"/>
          </p:cNvSpPr>
          <p:nvPr>
            <p:ph type="body" sz="half" idx="1"/>
          </p:nvPr>
        </p:nvSpPr>
        <p:spPr>
          <a:xfrm>
            <a:off x="5290077" y="437513"/>
            <a:ext cx="5502614" cy="5954325"/>
          </a:xfrm>
        </p:spPr>
        <p:txBody>
          <a:bodyPr vert="horz" lIns="91440" tIns="45720" rIns="91440" bIns="45720" rtlCol="0" anchor="ctr">
            <a:normAutofit/>
          </a:bodyPr>
          <a:lstStyle/>
          <a:p>
            <a:pPr>
              <a:buSzPct val="80000"/>
              <a:buFont typeface="Wingdings 3" charset="2"/>
              <a:buChar char=""/>
            </a:pPr>
            <a:r>
              <a:rPr lang="en-US" sz="2000"/>
              <a:t>The study explores three machine learning models: Random Forest (RF), Support Vector Machine Classifier (SVM), and Convolutional Neural Networks (CNN), each suitable for analyzing complex patterns in brain MRI images.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29"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p:ph type="title"/>
          </p:nvPr>
        </p:nvSpPr>
        <p:spPr>
          <a:xfrm>
            <a:off x="994087" y="1130603"/>
            <a:ext cx="3342442" cy="4596794"/>
          </a:xfrm>
        </p:spPr>
        <p:txBody>
          <a:bodyPr vert="horz" lIns="91440" tIns="45720" rIns="91440" bIns="45720" rtlCol="0" anchor="ctr">
            <a:normAutofit/>
          </a:bodyPr>
          <a:lstStyle/>
          <a:p>
            <a:pPr algn="l"/>
            <a:r>
              <a:rPr lang="en-US" sz="3200">
                <a:solidFill>
                  <a:srgbClr val="EBEBEB"/>
                </a:solidFill>
              </a:rPr>
              <a:t>Random Forest Model in Detail</a:t>
            </a:r>
          </a:p>
        </p:txBody>
      </p:sp>
      <p:sp>
        <p:nvSpPr>
          <p:cNvPr id="3" name="Text Placeholder 2"/>
          <p:cNvSpPr>
            <a:spLocks noGrp="1"/>
          </p:cNvSpPr>
          <p:nvPr>
            <p:ph type="body" sz="half" idx="1"/>
          </p:nvPr>
        </p:nvSpPr>
        <p:spPr>
          <a:xfrm>
            <a:off x="5290077" y="437513"/>
            <a:ext cx="5502614" cy="5954325"/>
          </a:xfrm>
        </p:spPr>
        <p:txBody>
          <a:bodyPr vert="horz" lIns="91440" tIns="45720" rIns="91440" bIns="45720" rtlCol="0" anchor="ctr">
            <a:normAutofit/>
          </a:bodyPr>
          <a:lstStyle/>
          <a:p>
            <a:pPr>
              <a:buSzPct val="80000"/>
              <a:buFont typeface="Wingdings 3" charset="2"/>
              <a:buChar char=""/>
            </a:pPr>
            <a:r>
              <a:rPr lang="en-US" sz="2000"/>
              <a:t>The Random Forest model uses multiple decision trees to improve prediction accuracy. It's effective in handling complex datasets with numerous variables, like those in Alzheimer's research.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5" name="Rectangle 34">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Oval 35">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7" name="Oval 36">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0" name="Oval 39">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1"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2"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43"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5" name="Rectangle 44">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49" name="Freeform: Shape 48">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51"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1154955" y="973668"/>
            <a:ext cx="2942210" cy="1020232"/>
          </a:xfrm>
        </p:spPr>
        <p:txBody>
          <a:bodyPr vert="horz" lIns="91440" tIns="45720" rIns="91440" bIns="45720" rtlCol="0" anchor="ctr">
            <a:normAutofit/>
          </a:bodyPr>
          <a:lstStyle/>
          <a:p>
            <a:pPr algn="l">
              <a:lnSpc>
                <a:spcPct val="90000"/>
              </a:lnSpc>
            </a:pPr>
            <a:r>
              <a:rPr lang="en-US" sz="2000" b="0" i="0" kern="1200">
                <a:solidFill>
                  <a:srgbClr val="EBEBEB"/>
                </a:solidFill>
                <a:latin typeface="+mj-lt"/>
                <a:ea typeface="+mj-ea"/>
                <a:cs typeface="+mj-cs"/>
              </a:rPr>
              <a:t>Convolutional Neural Networks for MRI Analysis</a:t>
            </a:r>
          </a:p>
        </p:txBody>
      </p:sp>
      <p:pic>
        <p:nvPicPr>
          <p:cNvPr id="4" name="Picture 3" descr="A diagram of a structure&#10;&#10;Description automatically generated">
            <a:extLst>
              <a:ext uri="{FF2B5EF4-FFF2-40B4-BE49-F238E27FC236}">
                <a16:creationId xmlns:a16="http://schemas.microsoft.com/office/drawing/2014/main" id="{BED07B2C-CF9C-1A0F-9DEE-A57A889F09DD}"/>
              </a:ext>
            </a:extLst>
          </p:cNvPr>
          <p:cNvPicPr>
            <a:picLocks noChangeAspect="1"/>
          </p:cNvPicPr>
          <p:nvPr/>
        </p:nvPicPr>
        <p:blipFill>
          <a:blip r:embed="rId3"/>
          <a:stretch>
            <a:fillRect/>
          </a:stretch>
        </p:blipFill>
        <p:spPr>
          <a:xfrm>
            <a:off x="5194607" y="1487573"/>
            <a:ext cx="6391533" cy="3882854"/>
          </a:xfrm>
          <a:prstGeom prst="rect">
            <a:avLst/>
          </a:prstGeom>
        </p:spPr>
      </p:pic>
      <p:sp>
        <p:nvSpPr>
          <p:cNvPr id="53" name="Rectangle 52">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5" name="Oval 54">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7" name="Oval 56">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Text Placeholder 2"/>
          <p:cNvSpPr>
            <a:spLocks noGrp="1"/>
          </p:cNvSpPr>
          <p:nvPr>
            <p:ph type="body" sz="half" idx="1"/>
          </p:nvPr>
        </p:nvSpPr>
        <p:spPr>
          <a:xfrm>
            <a:off x="1154955" y="2120900"/>
            <a:ext cx="3133726" cy="3898900"/>
          </a:xfrm>
        </p:spPr>
        <p:txBody>
          <a:bodyPr vert="horz" lIns="91440" tIns="45720" rIns="91440" bIns="45720" rtlCol="0">
            <a:normAutofit/>
          </a:bodyPr>
          <a:lstStyle/>
          <a:p>
            <a:pPr>
              <a:buSzPct val="80000"/>
              <a:buFont typeface="Wingdings 3" charset="2"/>
              <a:buChar char=""/>
            </a:pPr>
            <a:r>
              <a:rPr lang="en-US">
                <a:solidFill>
                  <a:srgbClr val="FFFFFF"/>
                </a:solidFill>
              </a:rPr>
              <a:t>CNNs are deep learning models excelling in image recognition. They automatically learn features from MRI images, making them ideal for analyzing Alzheimer's disease patterns.</a:t>
            </a:r>
          </a:p>
        </p:txBody>
      </p:sp>
      <p:sp>
        <p:nvSpPr>
          <p:cNvPr id="59"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29"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p:ph type="title"/>
          </p:nvPr>
        </p:nvSpPr>
        <p:spPr>
          <a:xfrm>
            <a:off x="994087" y="1130603"/>
            <a:ext cx="3342442" cy="4596794"/>
          </a:xfrm>
        </p:spPr>
        <p:txBody>
          <a:bodyPr vert="horz" lIns="91440" tIns="45720" rIns="91440" bIns="45720" rtlCol="0" anchor="ctr">
            <a:normAutofit/>
          </a:bodyPr>
          <a:lstStyle/>
          <a:p>
            <a:pPr algn="l"/>
            <a:r>
              <a:rPr lang="en-US" sz="3200">
                <a:solidFill>
                  <a:srgbClr val="EBEBEB"/>
                </a:solidFill>
              </a:rPr>
              <a:t>Support Vector Machine Classifier</a:t>
            </a:r>
          </a:p>
        </p:txBody>
      </p:sp>
      <p:sp>
        <p:nvSpPr>
          <p:cNvPr id="3" name="Text Placeholder 2"/>
          <p:cNvSpPr>
            <a:spLocks noGrp="1"/>
          </p:cNvSpPr>
          <p:nvPr>
            <p:ph type="body" sz="half" idx="1"/>
          </p:nvPr>
        </p:nvSpPr>
        <p:spPr>
          <a:xfrm>
            <a:off x="5290077" y="437513"/>
            <a:ext cx="5502614" cy="5954325"/>
          </a:xfrm>
        </p:spPr>
        <p:txBody>
          <a:bodyPr vert="horz" lIns="91440" tIns="45720" rIns="91440" bIns="45720" rtlCol="0" anchor="ctr">
            <a:normAutofit/>
          </a:bodyPr>
          <a:lstStyle/>
          <a:p>
            <a:pPr>
              <a:buSzPct val="80000"/>
              <a:buFont typeface="Wingdings 3" charset="2"/>
              <a:buChar char=""/>
            </a:pPr>
            <a:r>
              <a:rPr lang="en-US" sz="2000"/>
              <a:t>The SVM classifier is known for its effectiveness in binary classification problems. It works by finding the best hyperplane that separates different classes in the feature space.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5" name="Rectangle 34">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Oval 35">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7" name="Oval 36">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0" name="Oval 39">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1"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2"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43"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5" name="Rectangle 44">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49" name="Freeform: Shape 48">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51"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1154955" y="973668"/>
            <a:ext cx="2942210" cy="1020232"/>
          </a:xfrm>
        </p:spPr>
        <p:txBody>
          <a:bodyPr vert="horz" lIns="91440" tIns="45720" rIns="91440" bIns="45720" rtlCol="0" anchor="ctr">
            <a:normAutofit/>
          </a:bodyPr>
          <a:lstStyle/>
          <a:p>
            <a:pPr algn="l">
              <a:lnSpc>
                <a:spcPct val="90000"/>
              </a:lnSpc>
            </a:pPr>
            <a:r>
              <a:rPr lang="en-US" sz="2000" b="0" i="0" kern="1200">
                <a:solidFill>
                  <a:srgbClr val="EBEBEB"/>
                </a:solidFill>
                <a:latin typeface="+mj-lt"/>
                <a:ea typeface="+mj-ea"/>
                <a:cs typeface="+mj-cs"/>
              </a:rPr>
              <a:t>Key Findings: A New Era of Diagnostic Precision</a:t>
            </a:r>
          </a:p>
        </p:txBody>
      </p:sp>
      <p:pic>
        <p:nvPicPr>
          <p:cNvPr id="4" name="Picture 3" descr="A table with numbers and symbols&#10;&#10;Description automatically generated">
            <a:extLst>
              <a:ext uri="{FF2B5EF4-FFF2-40B4-BE49-F238E27FC236}">
                <a16:creationId xmlns:a16="http://schemas.microsoft.com/office/drawing/2014/main" id="{9A45B502-F57C-DBCE-FDBB-71E669D29151}"/>
              </a:ext>
            </a:extLst>
          </p:cNvPr>
          <p:cNvPicPr>
            <a:picLocks noChangeAspect="1"/>
          </p:cNvPicPr>
          <p:nvPr/>
        </p:nvPicPr>
        <p:blipFill>
          <a:blip r:embed="rId3"/>
          <a:stretch>
            <a:fillRect/>
          </a:stretch>
        </p:blipFill>
        <p:spPr>
          <a:xfrm>
            <a:off x="5194607" y="1495562"/>
            <a:ext cx="6391533" cy="3866876"/>
          </a:xfrm>
          <a:prstGeom prst="rect">
            <a:avLst/>
          </a:prstGeom>
        </p:spPr>
      </p:pic>
      <p:sp>
        <p:nvSpPr>
          <p:cNvPr id="53" name="Rectangle 52">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5" name="Oval 54">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7" name="Oval 56">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Text Placeholder 2"/>
          <p:cNvSpPr>
            <a:spLocks noGrp="1"/>
          </p:cNvSpPr>
          <p:nvPr>
            <p:ph type="body" sz="half" idx="1"/>
          </p:nvPr>
        </p:nvSpPr>
        <p:spPr>
          <a:xfrm>
            <a:off x="1154955" y="2120900"/>
            <a:ext cx="3133726" cy="3898900"/>
          </a:xfrm>
        </p:spPr>
        <p:txBody>
          <a:bodyPr vert="horz" lIns="91440" tIns="45720" rIns="91440" bIns="45720" rtlCol="0">
            <a:normAutofit/>
          </a:bodyPr>
          <a:lstStyle/>
          <a:p>
            <a:pPr>
              <a:buSzPct val="80000"/>
              <a:buFont typeface="Wingdings 3" charset="2"/>
              <a:buChar char=""/>
            </a:pPr>
            <a:r>
              <a:rPr lang="en-US">
                <a:solidFill>
                  <a:srgbClr val="FFFFFF"/>
                </a:solidFill>
              </a:rPr>
              <a:t>The study marks a milestone in Alzheimer’s diagnostics, with the SVM model achieving an accuracy of 96.25% in classifying Alzheimer’s dementia levels, a significant advancement in medical imaging.</a:t>
            </a:r>
          </a:p>
        </p:txBody>
      </p:sp>
      <p:sp>
        <p:nvSpPr>
          <p:cNvPr id="59"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5" name="Rectangle 34">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Oval 35">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7" name="Oval 36">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0" name="Oval 39">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1"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2"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43"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5" name="Rectangle 44">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49" name="Freeform: Shape 48">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51"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1154955" y="973668"/>
            <a:ext cx="2942210" cy="1020232"/>
          </a:xfrm>
        </p:spPr>
        <p:txBody>
          <a:bodyPr vert="horz" lIns="91440" tIns="45720" rIns="91440" bIns="45720" rtlCol="0" anchor="ctr">
            <a:normAutofit/>
          </a:bodyPr>
          <a:lstStyle/>
          <a:p>
            <a:pPr algn="l">
              <a:lnSpc>
                <a:spcPct val="90000"/>
              </a:lnSpc>
            </a:pPr>
            <a:r>
              <a:rPr lang="en-US" sz="2800" b="0" i="0" kern="1200">
                <a:solidFill>
                  <a:srgbClr val="EBEBEB"/>
                </a:solidFill>
                <a:latin typeface="+mj-lt"/>
                <a:ea typeface="+mj-ea"/>
                <a:cs typeface="+mj-cs"/>
              </a:rPr>
              <a:t>Breaking Down the Accuracy</a:t>
            </a:r>
          </a:p>
        </p:txBody>
      </p:sp>
      <p:pic>
        <p:nvPicPr>
          <p:cNvPr id="4" name="Picture 3">
            <a:extLst>
              <a:ext uri="{FF2B5EF4-FFF2-40B4-BE49-F238E27FC236}">
                <a16:creationId xmlns:a16="http://schemas.microsoft.com/office/drawing/2014/main" id="{49EBE88E-93DD-F111-2C47-EF35836948E3}"/>
              </a:ext>
            </a:extLst>
          </p:cNvPr>
          <p:cNvPicPr>
            <a:picLocks noChangeAspect="1"/>
          </p:cNvPicPr>
          <p:nvPr/>
        </p:nvPicPr>
        <p:blipFill>
          <a:blip r:embed="rId3"/>
          <a:stretch>
            <a:fillRect/>
          </a:stretch>
        </p:blipFill>
        <p:spPr>
          <a:xfrm>
            <a:off x="5655738" y="803751"/>
            <a:ext cx="5469270" cy="5250498"/>
          </a:xfrm>
          <a:prstGeom prst="rect">
            <a:avLst/>
          </a:prstGeom>
        </p:spPr>
      </p:pic>
      <p:sp>
        <p:nvSpPr>
          <p:cNvPr id="53" name="Rectangle 52">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5" name="Oval 54">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7" name="Oval 56">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Text Placeholder 2"/>
          <p:cNvSpPr>
            <a:spLocks noGrp="1"/>
          </p:cNvSpPr>
          <p:nvPr>
            <p:ph type="body" sz="half" idx="1"/>
          </p:nvPr>
        </p:nvSpPr>
        <p:spPr>
          <a:xfrm>
            <a:off x="1154955" y="2120900"/>
            <a:ext cx="3133726" cy="3898900"/>
          </a:xfrm>
        </p:spPr>
        <p:txBody>
          <a:bodyPr vert="horz" lIns="91440" tIns="45720" rIns="91440" bIns="45720" rtlCol="0">
            <a:normAutofit/>
          </a:bodyPr>
          <a:lstStyle/>
          <a:p>
            <a:pPr>
              <a:buSzPct val="80000"/>
              <a:buFont typeface="Wingdings 3" charset="2"/>
              <a:buChar char=""/>
            </a:pPr>
            <a:r>
              <a:rPr lang="en-US">
                <a:solidFill>
                  <a:srgbClr val="FFFFFF"/>
                </a:solidFill>
              </a:rPr>
              <a:t>The high accuracy achieved by the SVM model is significant in the context of Alzheimer’s disease, where stages overlap and symptoms vary, highlighting the power of machine learning in medical diagnostics.</a:t>
            </a:r>
          </a:p>
        </p:txBody>
      </p:sp>
      <p:sp>
        <p:nvSpPr>
          <p:cNvPr id="59"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29"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p:ph type="title"/>
          </p:nvPr>
        </p:nvSpPr>
        <p:spPr>
          <a:xfrm>
            <a:off x="994087" y="1130603"/>
            <a:ext cx="3342442" cy="4596794"/>
          </a:xfrm>
        </p:spPr>
        <p:txBody>
          <a:bodyPr vert="horz" lIns="91440" tIns="45720" rIns="91440" bIns="45720" rtlCol="0" anchor="ctr">
            <a:normAutofit/>
          </a:bodyPr>
          <a:lstStyle/>
          <a:p>
            <a:pPr algn="l"/>
            <a:r>
              <a:rPr lang="en-US" sz="3200">
                <a:solidFill>
                  <a:srgbClr val="EBEBEB"/>
                </a:solidFill>
              </a:rPr>
              <a:t>Advantages of Machine Learning in Diagnosis</a:t>
            </a:r>
          </a:p>
        </p:txBody>
      </p:sp>
      <p:sp>
        <p:nvSpPr>
          <p:cNvPr id="3" name="Text Placeholder 2"/>
          <p:cNvSpPr>
            <a:spLocks noGrp="1"/>
          </p:cNvSpPr>
          <p:nvPr>
            <p:ph type="body" sz="half" idx="1"/>
          </p:nvPr>
        </p:nvSpPr>
        <p:spPr>
          <a:xfrm>
            <a:off x="5290077" y="437513"/>
            <a:ext cx="5502614" cy="5954325"/>
          </a:xfrm>
        </p:spPr>
        <p:txBody>
          <a:bodyPr vert="horz" lIns="91440" tIns="45720" rIns="91440" bIns="45720" rtlCol="0" anchor="ctr">
            <a:normAutofit/>
          </a:bodyPr>
          <a:lstStyle/>
          <a:p>
            <a:pPr>
              <a:buSzPct val="80000"/>
              <a:buFont typeface="Wingdings 3" charset="2"/>
              <a:buChar char=""/>
            </a:pPr>
            <a:r>
              <a:rPr lang="en-US" sz="2000"/>
              <a:t>Machine learning offers a more objective and consistent approach. It can process large datasets and identify patterns that might be missed by human analysis.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29"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p:ph type="title"/>
          </p:nvPr>
        </p:nvSpPr>
        <p:spPr>
          <a:xfrm>
            <a:off x="994087" y="1130603"/>
            <a:ext cx="3342442" cy="4596794"/>
          </a:xfrm>
        </p:spPr>
        <p:txBody>
          <a:bodyPr vert="horz" lIns="91440" tIns="45720" rIns="91440" bIns="45720" rtlCol="0" anchor="ctr">
            <a:normAutofit/>
          </a:bodyPr>
          <a:lstStyle/>
          <a:p>
            <a:pPr algn="l"/>
            <a:r>
              <a:rPr lang="en-US" sz="3200">
                <a:solidFill>
                  <a:srgbClr val="EBEBEB"/>
                </a:solidFill>
              </a:rPr>
              <a:t>Implications for Healthcare: Beyond Diagnosis</a:t>
            </a:r>
          </a:p>
        </p:txBody>
      </p:sp>
      <p:sp>
        <p:nvSpPr>
          <p:cNvPr id="3" name="Text Placeholder 2"/>
          <p:cNvSpPr>
            <a:spLocks noGrp="1"/>
          </p:cNvSpPr>
          <p:nvPr>
            <p:ph type="body" sz="half" idx="1"/>
          </p:nvPr>
        </p:nvSpPr>
        <p:spPr>
          <a:xfrm>
            <a:off x="5290077" y="437513"/>
            <a:ext cx="5502614" cy="5954325"/>
          </a:xfrm>
        </p:spPr>
        <p:txBody>
          <a:bodyPr vert="horz" lIns="91440" tIns="45720" rIns="91440" bIns="45720" rtlCol="0" anchor="ctr">
            <a:normAutofit/>
          </a:bodyPr>
          <a:lstStyle/>
          <a:p>
            <a:pPr>
              <a:buSzPct val="80000"/>
              <a:buFont typeface="Wingdings 3" charset="2"/>
              <a:buChar char=""/>
            </a:pPr>
            <a:r>
              <a:rPr lang="en-US" sz="2000"/>
              <a:t>The study's findings can lead to more personalized treatment plans and a standardized approach to Alzheimer’s diagnosis, reducing variability in diagnostics and making it more accessible.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29"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p:ph type="title"/>
          </p:nvPr>
        </p:nvSpPr>
        <p:spPr>
          <a:xfrm>
            <a:off x="994087" y="1130603"/>
            <a:ext cx="3342442" cy="4596794"/>
          </a:xfrm>
        </p:spPr>
        <p:txBody>
          <a:bodyPr vert="horz" lIns="91440" tIns="45720" rIns="91440" bIns="45720" rtlCol="0" anchor="ctr">
            <a:normAutofit/>
          </a:bodyPr>
          <a:lstStyle/>
          <a:p>
            <a:pPr algn="l"/>
            <a:r>
              <a:rPr lang="en-US" sz="3200">
                <a:solidFill>
                  <a:srgbClr val="EBEBEB"/>
                </a:solidFill>
              </a:rPr>
              <a:t>Conclusion</a:t>
            </a:r>
          </a:p>
        </p:txBody>
      </p:sp>
      <p:sp>
        <p:nvSpPr>
          <p:cNvPr id="3" name="Text Placeholder 2"/>
          <p:cNvSpPr>
            <a:spLocks noGrp="1"/>
          </p:cNvSpPr>
          <p:nvPr>
            <p:ph type="body" sz="half" idx="1"/>
          </p:nvPr>
        </p:nvSpPr>
        <p:spPr>
          <a:xfrm>
            <a:off x="5290077" y="437513"/>
            <a:ext cx="5502614" cy="5954325"/>
          </a:xfrm>
        </p:spPr>
        <p:txBody>
          <a:bodyPr vert="horz" lIns="91440" tIns="45720" rIns="91440" bIns="45720" rtlCol="0" anchor="ctr">
            <a:normAutofit/>
          </a:bodyPr>
          <a:lstStyle/>
          <a:p>
            <a:pPr>
              <a:buSzPct val="80000"/>
              <a:buFont typeface="Wingdings 3" charset="2"/>
              <a:buChar char=""/>
            </a:pPr>
            <a:r>
              <a:rPr lang="en-US" sz="2000"/>
              <a:t>The study by Hussain and Shiren showcases the power of machine learning in medical diagnostics and offers hope for more effective treatment plans for Alzheimer’s disease.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7" name="Group 86">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88" name="Rectangle 87">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9" name="Oval 88">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0" name="Oval 89">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1" name="Oval 90">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2" name="Oval 91">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3" name="Oval 92">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4"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5"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96"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98" name="Rectangle 97">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0" name="Rectangle 99">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02" name="Freeform: Shape 101">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04"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1154955" y="973668"/>
            <a:ext cx="2942210" cy="1020232"/>
          </a:xfrm>
        </p:spPr>
        <p:txBody>
          <a:bodyPr vert="horz" lIns="91440" tIns="45720" rIns="91440" bIns="45720" rtlCol="0" anchor="ctr">
            <a:normAutofit/>
          </a:bodyPr>
          <a:lstStyle/>
          <a:p>
            <a:pPr algn="l"/>
            <a:r>
              <a:rPr lang="en-US">
                <a:solidFill>
                  <a:schemeClr val="tx1"/>
                </a:solidFill>
              </a:rPr>
              <a:t>Introduction</a:t>
            </a:r>
          </a:p>
        </p:txBody>
      </p:sp>
      <p:pic>
        <p:nvPicPr>
          <p:cNvPr id="5" name="Picture 4" descr="Scan of a human brain in a neurology clinic">
            <a:extLst>
              <a:ext uri="{FF2B5EF4-FFF2-40B4-BE49-F238E27FC236}">
                <a16:creationId xmlns:a16="http://schemas.microsoft.com/office/drawing/2014/main" id="{6595617F-ECF0-9BF5-35A0-DDECAC034B12}"/>
              </a:ext>
            </a:extLst>
          </p:cNvPr>
          <p:cNvPicPr>
            <a:picLocks noChangeAspect="1"/>
          </p:cNvPicPr>
          <p:nvPr/>
        </p:nvPicPr>
        <p:blipFill rotWithShape="1">
          <a:blip r:embed="rId3"/>
          <a:srcRect l="4350" r="4352" b="2"/>
          <a:stretch/>
        </p:blipFill>
        <p:spPr>
          <a:xfrm>
            <a:off x="5194607" y="803751"/>
            <a:ext cx="6391533" cy="5250498"/>
          </a:xfrm>
          <a:prstGeom prst="rect">
            <a:avLst/>
          </a:prstGeom>
        </p:spPr>
      </p:pic>
      <p:sp>
        <p:nvSpPr>
          <p:cNvPr id="106" name="Rectangle 105">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8" name="Oval 107">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0" name="Oval 109">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Text Placeholder 2"/>
          <p:cNvSpPr>
            <a:spLocks noGrp="1"/>
          </p:cNvSpPr>
          <p:nvPr>
            <p:ph type="body" sz="half" idx="1"/>
          </p:nvPr>
        </p:nvSpPr>
        <p:spPr>
          <a:xfrm>
            <a:off x="1154955" y="2120900"/>
            <a:ext cx="3133726" cy="3898900"/>
          </a:xfrm>
        </p:spPr>
        <p:txBody>
          <a:bodyPr vert="horz" lIns="91440" tIns="45720" rIns="91440" bIns="45720" rtlCol="0">
            <a:normAutofit/>
          </a:bodyPr>
          <a:lstStyle/>
          <a:p>
            <a:pPr>
              <a:lnSpc>
                <a:spcPct val="90000"/>
              </a:lnSpc>
              <a:buSzPct val="80000"/>
              <a:buFont typeface="Wingdings 3" charset="2"/>
              <a:buChar char=""/>
            </a:pPr>
            <a:r>
              <a:rPr lang="en-US" dirty="0">
                <a:solidFill>
                  <a:schemeClr val="tx1"/>
                </a:solidFill>
              </a:rPr>
              <a:t>Alzheimer’s disease (AD), a form of dementia, affects millions globally, leading to a decline in cognitive functions. Early detection and accurate classification are crucial. This presentation </a:t>
            </a:r>
            <a:r>
              <a:rPr lang="en-US" dirty="0" err="1">
                <a:solidFill>
                  <a:schemeClr val="tx1"/>
                </a:solidFill>
              </a:rPr>
              <a:t>explor</a:t>
            </a:r>
            <a:r>
              <a:rPr lang="en-US" dirty="0">
                <a:solidFill>
                  <a:schemeClr val="tx1"/>
                </a:solidFill>
              </a:rPr>
              <a:t> es a study by Md Gulzar Hussain and Ye Shiren from Changzhou University on using machine learning to classify Alzheimer’s disease dementia levels.</a:t>
            </a:r>
          </a:p>
        </p:txBody>
      </p:sp>
      <p:sp>
        <p:nvSpPr>
          <p:cNvPr id="112"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81" name="Rectangle 80">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Oval 81">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3" name="Oval 82">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4" name="Oval 83">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5" name="Oval 84">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6" name="Oval 85">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7"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8"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9"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91" name="Rectangle 90">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3" name="Rectangle 92">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95" name="Freeform: Shape 94">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97"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1154955" y="973668"/>
            <a:ext cx="2942210" cy="1020232"/>
          </a:xfrm>
        </p:spPr>
        <p:txBody>
          <a:bodyPr vert="horz" lIns="91440" tIns="45720" rIns="91440" bIns="45720" rtlCol="0" anchor="ctr">
            <a:normAutofit/>
          </a:bodyPr>
          <a:lstStyle/>
          <a:p>
            <a:pPr algn="l">
              <a:lnSpc>
                <a:spcPct val="90000"/>
              </a:lnSpc>
            </a:pPr>
            <a:r>
              <a:rPr lang="en-US" sz="2000">
                <a:solidFill>
                  <a:schemeClr val="tx1"/>
                </a:solidFill>
              </a:rPr>
              <a:t>The Challenge of Alzheimer’s Disease Diagnosis</a:t>
            </a:r>
          </a:p>
        </p:txBody>
      </p:sp>
      <p:pic>
        <p:nvPicPr>
          <p:cNvPr id="5" name="Picture 4" descr="Scan of a human brain in a neurology clinic">
            <a:extLst>
              <a:ext uri="{FF2B5EF4-FFF2-40B4-BE49-F238E27FC236}">
                <a16:creationId xmlns:a16="http://schemas.microsoft.com/office/drawing/2014/main" id="{6A3C1492-2FD6-26FD-4701-341D014E2A76}"/>
              </a:ext>
            </a:extLst>
          </p:cNvPr>
          <p:cNvPicPr>
            <a:picLocks noChangeAspect="1"/>
          </p:cNvPicPr>
          <p:nvPr/>
        </p:nvPicPr>
        <p:blipFill rotWithShape="1">
          <a:blip r:embed="rId3"/>
          <a:srcRect l="4350" r="4352" b="2"/>
          <a:stretch/>
        </p:blipFill>
        <p:spPr>
          <a:xfrm>
            <a:off x="5194607" y="803751"/>
            <a:ext cx="6391533" cy="5250498"/>
          </a:xfrm>
          <a:prstGeom prst="rect">
            <a:avLst/>
          </a:prstGeom>
        </p:spPr>
      </p:pic>
      <p:sp>
        <p:nvSpPr>
          <p:cNvPr id="99" name="Rectangle 98">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1" name="Oval 100">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3" name="Oval 102">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Text Placeholder 2"/>
          <p:cNvSpPr>
            <a:spLocks noGrp="1"/>
          </p:cNvSpPr>
          <p:nvPr>
            <p:ph type="body" sz="half" idx="1"/>
          </p:nvPr>
        </p:nvSpPr>
        <p:spPr>
          <a:xfrm>
            <a:off x="1154955" y="2120900"/>
            <a:ext cx="3133726" cy="3898900"/>
          </a:xfrm>
        </p:spPr>
        <p:txBody>
          <a:bodyPr vert="horz" lIns="91440" tIns="45720" rIns="91440" bIns="45720" rtlCol="0">
            <a:normAutofit/>
          </a:bodyPr>
          <a:lstStyle/>
          <a:p>
            <a:pPr>
              <a:buSzPct val="80000"/>
              <a:buFont typeface="Wingdings 3" charset="2"/>
              <a:buChar char=""/>
            </a:pPr>
            <a:r>
              <a:rPr lang="en-US">
                <a:solidFill>
                  <a:schemeClr val="tx1"/>
                </a:solidFill>
              </a:rPr>
              <a:t>Diagnosing Alzheimer’s disease, especially in early stages, is complex and relies on clinical assessments, cognitive tests, and brain imaging techniques. The subjective nature of these assessments and the complexity of interpreting MRI scans make accurate diagnosis challenging.</a:t>
            </a:r>
          </a:p>
        </p:txBody>
      </p:sp>
      <p:sp>
        <p:nvSpPr>
          <p:cNvPr id="105"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29"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p:ph type="title"/>
          </p:nvPr>
        </p:nvSpPr>
        <p:spPr>
          <a:xfrm>
            <a:off x="994087" y="1130603"/>
            <a:ext cx="3342442" cy="4596794"/>
          </a:xfrm>
        </p:spPr>
        <p:txBody>
          <a:bodyPr vert="horz" lIns="91440" tIns="45720" rIns="91440" bIns="45720" rtlCol="0" anchor="ctr">
            <a:normAutofit/>
          </a:bodyPr>
          <a:lstStyle/>
          <a:p>
            <a:pPr algn="l"/>
            <a:r>
              <a:rPr lang="en-US" sz="3200">
                <a:solidFill>
                  <a:srgbClr val="EBEBEB"/>
                </a:solidFill>
              </a:rPr>
              <a:t>Challenges in Traditional Diagnosis Methods</a:t>
            </a:r>
          </a:p>
        </p:txBody>
      </p:sp>
      <p:sp>
        <p:nvSpPr>
          <p:cNvPr id="3" name="Text Placeholder 2"/>
          <p:cNvSpPr>
            <a:spLocks noGrp="1"/>
          </p:cNvSpPr>
          <p:nvPr>
            <p:ph type="body" sz="half" idx="1"/>
          </p:nvPr>
        </p:nvSpPr>
        <p:spPr>
          <a:xfrm>
            <a:off x="5290077" y="437513"/>
            <a:ext cx="5502614" cy="5954325"/>
          </a:xfrm>
        </p:spPr>
        <p:txBody>
          <a:bodyPr vert="horz" lIns="91440" tIns="45720" rIns="91440" bIns="45720" rtlCol="0" anchor="ctr">
            <a:normAutofit/>
          </a:bodyPr>
          <a:lstStyle/>
          <a:p>
            <a:pPr>
              <a:buSzPct val="80000"/>
              <a:buFont typeface="Wingdings 3" charset="2"/>
              <a:buChar char=""/>
            </a:pPr>
            <a:r>
              <a:rPr lang="en-US" sz="2000"/>
              <a:t>Traditional diagnosis methods for Alzheimer's are often subjective and can be influenced by factors like education level, cultural background, and psychological state, leading to inconsistencies.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29"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p:ph type="title"/>
          </p:nvPr>
        </p:nvSpPr>
        <p:spPr>
          <a:xfrm>
            <a:off x="994087" y="1130603"/>
            <a:ext cx="3342442" cy="4596794"/>
          </a:xfrm>
        </p:spPr>
        <p:txBody>
          <a:bodyPr vert="horz" lIns="91440" tIns="45720" rIns="91440" bIns="45720" rtlCol="0" anchor="ctr">
            <a:normAutofit/>
          </a:bodyPr>
          <a:lstStyle/>
          <a:p>
            <a:pPr algn="l"/>
            <a:r>
              <a:rPr lang="en-US" sz="3200">
                <a:solidFill>
                  <a:srgbClr val="EBEBEB"/>
                </a:solidFill>
              </a:rPr>
              <a:t>Potential of Machine Learning in Early Detection</a:t>
            </a:r>
          </a:p>
        </p:txBody>
      </p:sp>
      <p:sp>
        <p:nvSpPr>
          <p:cNvPr id="3" name="Text Placeholder 2"/>
          <p:cNvSpPr>
            <a:spLocks noGrp="1"/>
          </p:cNvSpPr>
          <p:nvPr>
            <p:ph type="body" sz="half" idx="1"/>
          </p:nvPr>
        </p:nvSpPr>
        <p:spPr>
          <a:xfrm>
            <a:off x="5290077" y="437513"/>
            <a:ext cx="5502614" cy="5954325"/>
          </a:xfrm>
        </p:spPr>
        <p:txBody>
          <a:bodyPr vert="horz" lIns="91440" tIns="45720" rIns="91440" bIns="45720" rtlCol="0" anchor="ctr">
            <a:normAutofit/>
          </a:bodyPr>
          <a:lstStyle/>
          <a:p>
            <a:pPr>
              <a:buSzPct val="80000"/>
              <a:buFont typeface="Wingdings 3" charset="2"/>
              <a:buChar char=""/>
            </a:pPr>
            <a:r>
              <a:rPr lang="en-US" sz="2000"/>
              <a:t>Early detection of Alzheimer's is crucial for effective treatment. Machine learning models can identify early signs of the disease, potentially before significant symptoms appear.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7" name="Group 96">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9" name="Rectangle 58">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Oval 59">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1" name="Oval 60">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2" name="Oval 61">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3" name="Oval 62">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4" name="Oval 63">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8"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66"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99"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0" name="Rectangle 99">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1" name="Rectangle 100">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02" name="Freeform: Shape 10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03"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1154955" y="973668"/>
            <a:ext cx="2942210" cy="1020232"/>
          </a:xfrm>
        </p:spPr>
        <p:txBody>
          <a:bodyPr vert="horz" lIns="91440" tIns="45720" rIns="91440" bIns="45720" rtlCol="0" anchor="ctr">
            <a:normAutofit/>
          </a:bodyPr>
          <a:lstStyle/>
          <a:p>
            <a:pPr algn="l">
              <a:lnSpc>
                <a:spcPct val="90000"/>
              </a:lnSpc>
            </a:pPr>
            <a:r>
              <a:rPr lang="en-US" sz="2000" b="0" i="0" kern="1200">
                <a:solidFill>
                  <a:srgbClr val="EBEBEB"/>
                </a:solidFill>
                <a:latin typeface="+mj-lt"/>
                <a:ea typeface="+mj-ea"/>
                <a:cs typeface="+mj-cs"/>
              </a:rPr>
              <a:t>Study Overview: A Machine Learning Approach</a:t>
            </a:r>
          </a:p>
        </p:txBody>
      </p:sp>
      <p:pic>
        <p:nvPicPr>
          <p:cNvPr id="4" name="Picture 3" descr="A diagram of a process&#10;&#10;Description automatically generated">
            <a:extLst>
              <a:ext uri="{FF2B5EF4-FFF2-40B4-BE49-F238E27FC236}">
                <a16:creationId xmlns:a16="http://schemas.microsoft.com/office/drawing/2014/main" id="{ADC37FA8-3B8D-6FF2-C4D6-406EE77EC69B}"/>
              </a:ext>
            </a:extLst>
          </p:cNvPr>
          <p:cNvPicPr>
            <a:picLocks noChangeAspect="1"/>
          </p:cNvPicPr>
          <p:nvPr/>
        </p:nvPicPr>
        <p:blipFill>
          <a:blip r:embed="rId3"/>
          <a:stretch>
            <a:fillRect/>
          </a:stretch>
        </p:blipFill>
        <p:spPr>
          <a:xfrm>
            <a:off x="4903662" y="1141669"/>
            <a:ext cx="7153532" cy="4969515"/>
          </a:xfrm>
          <a:prstGeom prst="rect">
            <a:avLst/>
          </a:prstGeom>
        </p:spPr>
      </p:pic>
      <p:sp>
        <p:nvSpPr>
          <p:cNvPr id="104" name="Rectangle 103">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5" name="Oval 104">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6" name="Oval 105">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Text Placeholder 2"/>
          <p:cNvSpPr>
            <a:spLocks noGrp="1"/>
          </p:cNvSpPr>
          <p:nvPr>
            <p:ph type="body" sz="half" idx="1"/>
          </p:nvPr>
        </p:nvSpPr>
        <p:spPr>
          <a:xfrm>
            <a:off x="1154955" y="2120900"/>
            <a:ext cx="3133726" cy="3898900"/>
          </a:xfrm>
        </p:spPr>
        <p:txBody>
          <a:bodyPr vert="horz" lIns="91440" tIns="45720" rIns="91440" bIns="45720" rtlCol="0">
            <a:normAutofit/>
          </a:bodyPr>
          <a:lstStyle/>
          <a:p>
            <a:pPr>
              <a:buSzPct val="80000"/>
              <a:buFont typeface="Wingdings 3" charset="2"/>
              <a:buChar char=""/>
            </a:pPr>
            <a:r>
              <a:rPr lang="en-US">
                <a:solidFill>
                  <a:srgbClr val="FFFFFF"/>
                </a:solidFill>
              </a:rPr>
              <a:t>Hussain and Shiren propose using machine learning techniques to classify Alzheimer’s disease dementia levels, aiming to provide a more objective, scalable, and precise classification system.</a:t>
            </a:r>
          </a:p>
        </p:txBody>
      </p:sp>
      <p:sp>
        <p:nvSpPr>
          <p:cNvPr id="107"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6" name="Rectangle 55">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Oval 56">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8" name="Oval 57">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9" name="Oval 58">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0" name="Oval 59">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1" name="Oval 60">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2"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63"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64"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66" name="Rectangle 65">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8" name="Rectangle 67">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70" name="Freeform: Shape 69">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72"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1154955" y="973668"/>
            <a:ext cx="2942210" cy="1020232"/>
          </a:xfrm>
        </p:spPr>
        <p:txBody>
          <a:bodyPr vert="horz" lIns="91440" tIns="45720" rIns="91440" bIns="45720" rtlCol="0" anchor="ctr">
            <a:normAutofit/>
          </a:bodyPr>
          <a:lstStyle/>
          <a:p>
            <a:pPr algn="l">
              <a:lnSpc>
                <a:spcPct val="90000"/>
              </a:lnSpc>
            </a:pPr>
            <a:r>
              <a:rPr lang="en-US" sz="2300" b="0" i="0" kern="1200">
                <a:solidFill>
                  <a:srgbClr val="EBEBEB"/>
                </a:solidFill>
                <a:latin typeface="+mj-lt"/>
                <a:ea typeface="+mj-ea"/>
                <a:cs typeface="+mj-cs"/>
              </a:rPr>
              <a:t>Data Collection and Pre-processing</a:t>
            </a:r>
          </a:p>
        </p:txBody>
      </p:sp>
      <p:pic>
        <p:nvPicPr>
          <p:cNvPr id="4" name="Picture 3" descr="A close-up of a brain scan&#10;&#10;Description automatically generated">
            <a:extLst>
              <a:ext uri="{FF2B5EF4-FFF2-40B4-BE49-F238E27FC236}">
                <a16:creationId xmlns:a16="http://schemas.microsoft.com/office/drawing/2014/main" id="{12E5A84F-FF34-A7E7-F8B4-F7C2164FAF79}"/>
              </a:ext>
            </a:extLst>
          </p:cNvPr>
          <p:cNvPicPr>
            <a:picLocks noChangeAspect="1"/>
          </p:cNvPicPr>
          <p:nvPr/>
        </p:nvPicPr>
        <p:blipFill>
          <a:blip r:embed="rId3"/>
          <a:stretch>
            <a:fillRect/>
          </a:stretch>
        </p:blipFill>
        <p:spPr>
          <a:xfrm>
            <a:off x="5194607" y="2070800"/>
            <a:ext cx="6391533" cy="2716399"/>
          </a:xfrm>
          <a:prstGeom prst="rect">
            <a:avLst/>
          </a:prstGeom>
        </p:spPr>
      </p:pic>
      <p:sp>
        <p:nvSpPr>
          <p:cNvPr id="74" name="Rectangle 73">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6" name="Oval 75">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8" name="Oval 77">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Text Placeholder 2"/>
          <p:cNvSpPr>
            <a:spLocks noGrp="1"/>
          </p:cNvSpPr>
          <p:nvPr>
            <p:ph type="body" sz="half" idx="1"/>
          </p:nvPr>
        </p:nvSpPr>
        <p:spPr>
          <a:xfrm>
            <a:off x="1154955" y="2120900"/>
            <a:ext cx="3133726" cy="3898900"/>
          </a:xfrm>
        </p:spPr>
        <p:txBody>
          <a:bodyPr vert="horz" lIns="91440" tIns="45720" rIns="91440" bIns="45720" rtlCol="0">
            <a:normAutofit/>
          </a:bodyPr>
          <a:lstStyle/>
          <a:p>
            <a:pPr>
              <a:buSzPct val="80000"/>
              <a:buFont typeface="Wingdings 3" charset="2"/>
              <a:buChar char=""/>
            </a:pPr>
            <a:r>
              <a:rPr lang="en-US">
                <a:solidFill>
                  <a:srgbClr val="FFFFFF"/>
                </a:solidFill>
              </a:rPr>
              <a:t>The study utilizes data from the Alzheimer’s Disease Neuroimaging Initiative (ADNI), involving a rigorous pre-processing routine to prepare MRI images for analysis.</a:t>
            </a:r>
          </a:p>
        </p:txBody>
      </p:sp>
      <p:sp>
        <p:nvSpPr>
          <p:cNvPr id="80"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8" name="Rectangle 57">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Oval 58">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0" name="Oval 59">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1" name="Oval 60">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2" name="Oval 61">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3" name="Oval 62">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4"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65"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66"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68" name="Rectangle 67">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70" name="Rectangle 69">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74"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6" name="Freeform: Shape 75">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78"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p:ph type="title"/>
          </p:nvPr>
        </p:nvSpPr>
        <p:spPr>
          <a:xfrm>
            <a:off x="994087" y="1130603"/>
            <a:ext cx="3342442" cy="4596794"/>
          </a:xfrm>
        </p:spPr>
        <p:txBody>
          <a:bodyPr vert="horz" lIns="91440" tIns="45720" rIns="91440" bIns="45720" rtlCol="0" anchor="ctr">
            <a:normAutofit/>
          </a:bodyPr>
          <a:lstStyle/>
          <a:p>
            <a:pPr algn="l"/>
            <a:r>
              <a:rPr lang="en-US" sz="3200">
                <a:solidFill>
                  <a:srgbClr val="EBEBEB"/>
                </a:solidFill>
              </a:rPr>
              <a:t>Feature Extraction: The Watershed Algorithm</a:t>
            </a:r>
          </a:p>
        </p:txBody>
      </p:sp>
      <p:sp>
        <p:nvSpPr>
          <p:cNvPr id="3" name="Text Placeholder 2"/>
          <p:cNvSpPr>
            <a:spLocks noGrp="1"/>
          </p:cNvSpPr>
          <p:nvPr>
            <p:ph type="body" sz="half" idx="1"/>
          </p:nvPr>
        </p:nvSpPr>
        <p:spPr>
          <a:xfrm>
            <a:off x="5290077" y="437513"/>
            <a:ext cx="5502614" cy="5954325"/>
          </a:xfrm>
        </p:spPr>
        <p:txBody>
          <a:bodyPr vert="horz" lIns="91440" tIns="45720" rIns="91440" bIns="45720" rtlCol="0" anchor="ctr">
            <a:normAutofit/>
          </a:bodyPr>
          <a:lstStyle/>
          <a:p>
            <a:pPr>
              <a:buSzPct val="80000"/>
              <a:buFont typeface="Wingdings 3" charset="2"/>
              <a:buChar char=""/>
            </a:pPr>
            <a:r>
              <a:rPr lang="en-US" sz="2000"/>
              <a:t>The study employs the watershed algorithm for feature extraction from MRI images, segmenting the brain into regions to extract features indicative of Alzheimer’s disease progression.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29"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p:ph type="title"/>
          </p:nvPr>
        </p:nvSpPr>
        <p:spPr>
          <a:xfrm>
            <a:off x="994087" y="1130603"/>
            <a:ext cx="3342442" cy="4596794"/>
          </a:xfrm>
        </p:spPr>
        <p:txBody>
          <a:bodyPr vert="horz" lIns="91440" tIns="45720" rIns="91440" bIns="45720" rtlCol="0" anchor="ctr">
            <a:normAutofit/>
          </a:bodyPr>
          <a:lstStyle/>
          <a:p>
            <a:pPr algn="l"/>
            <a:r>
              <a:rPr lang="en-US" sz="3200">
                <a:solidFill>
                  <a:srgbClr val="EBEBEB"/>
                </a:solidFill>
              </a:rPr>
              <a:t>The Watershed Algorithm Explained</a:t>
            </a:r>
          </a:p>
        </p:txBody>
      </p:sp>
      <p:sp>
        <p:nvSpPr>
          <p:cNvPr id="3" name="Text Placeholder 2"/>
          <p:cNvSpPr>
            <a:spLocks noGrp="1"/>
          </p:cNvSpPr>
          <p:nvPr>
            <p:ph type="body" sz="half" idx="1"/>
          </p:nvPr>
        </p:nvSpPr>
        <p:spPr>
          <a:xfrm>
            <a:off x="5290077" y="437513"/>
            <a:ext cx="5502614" cy="5954325"/>
          </a:xfrm>
        </p:spPr>
        <p:txBody>
          <a:bodyPr vert="horz" lIns="91440" tIns="45720" rIns="91440" bIns="45720" rtlCol="0" anchor="ctr">
            <a:normAutofit/>
          </a:bodyPr>
          <a:lstStyle/>
          <a:p>
            <a:pPr>
              <a:buSzPct val="80000"/>
              <a:buFont typeface="Wingdings 3" charset="2"/>
              <a:buChar char=""/>
            </a:pPr>
            <a:r>
              <a:rPr lang="en-US" sz="2000"/>
              <a:t>The watershed algorithm is used for segmenting brain images into distinct regions. This segmentation is crucial for identifying features that change with Alzheimer's progression.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ShapesVTI">
  <a:themeElements>
    <a:clrScheme name="ShapesVTI">
      <a:dk1>
        <a:srgbClr val="000000"/>
      </a:dk1>
      <a:lt1>
        <a:srgbClr val="FFFFFF"/>
      </a:lt1>
      <a:dk2>
        <a:srgbClr val="A7A7A7"/>
      </a:dk2>
      <a:lt2>
        <a:srgbClr val="535353"/>
      </a:lt2>
      <a:accent1>
        <a:srgbClr val="EE7661"/>
      </a:accent1>
      <a:accent2>
        <a:srgbClr val="4E91F0"/>
      </a:accent2>
      <a:accent3>
        <a:srgbClr val="5B5260"/>
      </a:accent3>
      <a:accent4>
        <a:srgbClr val="2CC3B4"/>
      </a:accent4>
      <a:accent5>
        <a:srgbClr val="C097F8"/>
      </a:accent5>
      <a:accent6>
        <a:srgbClr val="FF9514"/>
      </a:accent6>
      <a:hlink>
        <a:srgbClr val="0000FF"/>
      </a:hlink>
      <a:folHlink>
        <a:srgbClr val="FF00FF"/>
      </a:folHlink>
    </a:clrScheme>
    <a:fontScheme name="ShapesVTI">
      <a:majorFont>
        <a:latin typeface="Helvetica"/>
        <a:ea typeface="Helvetica"/>
        <a:cs typeface="Helvetica"/>
      </a:majorFont>
      <a:minorFont>
        <a:latin typeface="Calibri"/>
        <a:ea typeface="Calibri"/>
        <a:cs typeface="Calibri"/>
      </a:minorFont>
    </a:fontScheme>
    <a:fmtScheme name="Shapes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Ion Boardroom</vt:lpstr>
      <vt:lpstr>Using Machine Learning to Classify Alzheimer's Disease Severity from MRI Scans</vt:lpstr>
      <vt:lpstr>Introduction</vt:lpstr>
      <vt:lpstr>The Challenge of Alzheimer’s Disease Diagnosis</vt:lpstr>
      <vt:lpstr>Challenges in Traditional Diagnosis Methods</vt:lpstr>
      <vt:lpstr>Potential of Machine Learning in Early Detection</vt:lpstr>
      <vt:lpstr>Study Overview: A Machine Learning Approach</vt:lpstr>
      <vt:lpstr>Data Collection and Pre-processing</vt:lpstr>
      <vt:lpstr>Feature Extraction: The Watershed Algorithm</vt:lpstr>
      <vt:lpstr>The Watershed Algorithm Explained</vt:lpstr>
      <vt:lpstr>Machine Learning Models</vt:lpstr>
      <vt:lpstr>Random Forest Model in Detail</vt:lpstr>
      <vt:lpstr>Convolutional Neural Networks for MRI Analysis</vt:lpstr>
      <vt:lpstr>Support Vector Machine Classifier</vt:lpstr>
      <vt:lpstr>Key Findings: A New Era of Diagnostic Precision</vt:lpstr>
      <vt:lpstr>Breaking Down the Accuracy</vt:lpstr>
      <vt:lpstr>Advantages of Machine Learning in Diagnosis</vt:lpstr>
      <vt:lpstr>Implications for Healthcare: Beyond Diagnosis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121</cp:revision>
  <dcterms:modified xsi:type="dcterms:W3CDTF">2023-11-28T01:06:29Z</dcterms:modified>
</cp:coreProperties>
</file>