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9" r:id="rId4"/>
    <p:sldId id="270" r:id="rId5"/>
    <p:sldId id="316" r:id="rId6"/>
    <p:sldId id="317" r:id="rId7"/>
    <p:sldId id="282" r:id="rId8"/>
    <p:sldId id="329" r:id="rId9"/>
    <p:sldId id="331" r:id="rId10"/>
    <p:sldId id="330" r:id="rId11"/>
    <p:sldId id="332" r:id="rId12"/>
    <p:sldId id="333" r:id="rId13"/>
    <p:sldId id="304" r:id="rId14"/>
  </p:sldIdLst>
  <p:sldSz cx="9144000" cy="6858000" type="screen4x3"/>
  <p:notesSz cx="6989763" cy="927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mothy Savage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9225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2D70-BB1B-4B0E-9718-A81839B66A56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5313"/>
            <a:ext cx="5592763" cy="4175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7B8E-EFA6-44E6-A3E0-0BD8E8A4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379E-95B3-4560-83E6-3DA0ED4104B1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02F56-F0E3-44B6-A01A-A6AC3EAB0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ning.com/zumel/" TargetMode="External"/><Relationship Id="rId2" Type="http://schemas.openxmlformats.org/officeDocument/2006/relationships/hyperlink" Target="http://statweb.stanford.edu/~tibs/ElemStatLear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CUSP-GX-5004: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APPLIED </a:t>
            </a:r>
            <a:r>
              <a:rPr lang="en-US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 Slides from Session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90" y="0"/>
            <a:ext cx="686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90" y="0"/>
            <a:ext cx="686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90" y="0"/>
            <a:ext cx="686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0"/>
            <a:ext cx="9118600" cy="685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23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Readings/Textbooks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Angrist</a:t>
            </a:r>
            <a:r>
              <a:rPr lang="en-US" sz="1600" dirty="0"/>
              <a:t> and </a:t>
            </a:r>
            <a:r>
              <a:rPr lang="en-US" sz="1600" dirty="0" err="1"/>
              <a:t>Pischke</a:t>
            </a:r>
            <a:r>
              <a:rPr lang="en-US" sz="1600" dirty="0"/>
              <a:t>, </a:t>
            </a:r>
            <a:r>
              <a:rPr lang="en-US" sz="1600" i="1" dirty="0"/>
              <a:t>Mostly Harmless Econometrics: An Empiricist’s Companion</a:t>
            </a:r>
            <a:r>
              <a:rPr lang="en-US" sz="1600" dirty="0"/>
              <a:t>, Princeton University Press, 2009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Hastie, et al., </a:t>
            </a:r>
            <a:r>
              <a:rPr lang="en-US" sz="1600" i="1" dirty="0"/>
              <a:t>The Elements of Statistical Learning: Data Mining, Inference and Prediction</a:t>
            </a:r>
            <a:r>
              <a:rPr lang="en-US" sz="1600" dirty="0"/>
              <a:t>, 2</a:t>
            </a:r>
            <a:r>
              <a:rPr lang="en-US" sz="1600" baseline="30000" dirty="0"/>
              <a:t>nd</a:t>
            </a:r>
            <a:r>
              <a:rPr lang="en-US" sz="1600" dirty="0"/>
              <a:t> Edition, Springer. (Online: </a:t>
            </a:r>
            <a:r>
              <a:rPr lang="en-US" sz="1600" dirty="0">
                <a:hlinkClick r:id="rId2"/>
              </a:rPr>
              <a:t>http://statweb.stanford.edu/~tibs/ElemStatLearn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Kabacoff</a:t>
            </a:r>
            <a:r>
              <a:rPr lang="en-US" sz="1600" dirty="0"/>
              <a:t>, </a:t>
            </a:r>
            <a:r>
              <a:rPr lang="en-US" sz="1600" i="1" dirty="0"/>
              <a:t>R in Action: Data analysis and graphics with R</a:t>
            </a:r>
            <a:r>
              <a:rPr lang="en-US" sz="1600" dirty="0"/>
              <a:t>, 1st Edition, Manning Publications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McKinney, </a:t>
            </a:r>
            <a:r>
              <a:rPr lang="en-US" sz="1600" i="1" dirty="0"/>
              <a:t>Python for Data Analysis</a:t>
            </a:r>
            <a:r>
              <a:rPr lang="en-US" sz="1600" dirty="0"/>
              <a:t>, O’Reilly Media Inc., 2013. 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Sheppard, </a:t>
            </a:r>
            <a:r>
              <a:rPr lang="en-US" sz="1600" i="1" dirty="0"/>
              <a:t>Introduction to Python for Econometrics, Statistics and Data Analysis</a:t>
            </a:r>
            <a:r>
              <a:rPr lang="en-US" sz="1600" dirty="0"/>
              <a:t>, August 2014.</a:t>
            </a:r>
          </a:p>
          <a:p>
            <a:pPr marL="0" indent="0">
              <a:buNone/>
            </a:pPr>
            <a:r>
              <a:rPr lang="en-US" sz="1600" dirty="0"/>
              <a:t>(Online: http://www.kevinsheppard.com/images/0/09/Python_introduction.pdf.)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Zumel</a:t>
            </a:r>
            <a:r>
              <a:rPr lang="en-US" sz="1600" dirty="0"/>
              <a:t> and Mount, </a:t>
            </a:r>
            <a:r>
              <a:rPr lang="en-US" sz="1600" i="1" dirty="0"/>
              <a:t>Practical Data Science with R</a:t>
            </a:r>
            <a:r>
              <a:rPr lang="en-US" sz="1600" dirty="0"/>
              <a:t>, 1</a:t>
            </a:r>
            <a:r>
              <a:rPr lang="en-US" sz="1600" baseline="30000" dirty="0"/>
              <a:t>st</a:t>
            </a:r>
            <a:r>
              <a:rPr lang="en-US" sz="1600" dirty="0"/>
              <a:t> Edition, Manning Publications Company, March 2014. (Select chapters available for free online: </a:t>
            </a:r>
            <a:r>
              <a:rPr lang="en-US" sz="1600" dirty="0">
                <a:hlinkClick r:id="rId3"/>
              </a:rPr>
              <a:t>http://www.manning.com/zumel/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82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Important Points from Probability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Variables and </a:t>
            </a:r>
            <a:br>
              <a:rPr lang="en-US" dirty="0" smtClean="0"/>
            </a:br>
            <a:r>
              <a:rPr lang="en-US" dirty="0" err="1" smtClean="0"/>
              <a:t>Frequentist</a:t>
            </a:r>
            <a:r>
              <a:rPr lang="en-US" dirty="0" smtClean="0"/>
              <a:t>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Discrete </a:t>
            </a:r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Bernoulli: coin flip (heads or tails)</a:t>
            </a:r>
          </a:p>
          <a:p>
            <a:r>
              <a:rPr lang="en-US" dirty="0" smtClean="0"/>
              <a:t>Binomial: multiple coin flips</a:t>
            </a:r>
          </a:p>
          <a:p>
            <a:r>
              <a:rPr lang="en-US" dirty="0" smtClean="0"/>
              <a:t>Multinomial: multiple outcomes (position A, B, C, or D)</a:t>
            </a:r>
          </a:p>
          <a:p>
            <a:r>
              <a:rPr lang="en-US" dirty="0" smtClean="0"/>
              <a:t>Discrete uniform: roll of a die or dice</a:t>
            </a:r>
          </a:p>
          <a:p>
            <a:r>
              <a:rPr lang="en-US" dirty="0" smtClean="0"/>
              <a:t>Poisson: integer valued, often </a:t>
            </a:r>
            <a:r>
              <a:rPr lang="en-US" dirty="0" err="1" smtClean="0"/>
              <a:t>countiing</a:t>
            </a:r>
            <a:r>
              <a:rPr lang="en-US" dirty="0" smtClean="0"/>
              <a:t> (number of visits to the doctor)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Continuous </a:t>
            </a:r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Normal: Nature, Law of Large Numbers, Central Limit Theorem (big data)</a:t>
            </a:r>
          </a:p>
          <a:p>
            <a:r>
              <a:rPr lang="en-US" dirty="0" smtClean="0"/>
              <a:t>t: small sample hypothesis testing</a:t>
            </a:r>
          </a:p>
          <a:p>
            <a:r>
              <a:rPr lang="en-US" dirty="0" smtClean="0"/>
              <a:t>Uniform: random number generator</a:t>
            </a:r>
          </a:p>
          <a:p>
            <a:r>
              <a:rPr lang="en-US" dirty="0" smtClean="0"/>
              <a:t>Chi-Squared: square of the normal</a:t>
            </a:r>
          </a:p>
          <a:p>
            <a:r>
              <a:rPr lang="en-US" dirty="0" smtClean="0"/>
              <a:t>Log normal: transformation of non-negative things like wages or stock returns</a:t>
            </a:r>
          </a:p>
          <a:p>
            <a:r>
              <a:rPr lang="en-US" dirty="0" smtClean="0"/>
              <a:t>Logistic: probability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Scatterplot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48" y="1161288"/>
            <a:ext cx="5631939" cy="5623560"/>
          </a:xfrm>
        </p:spPr>
      </p:pic>
    </p:spTree>
    <p:extLst>
      <p:ext uri="{BB962C8B-B14F-4D97-AF65-F5344CB8AC3E}">
        <p14:creationId xmlns:p14="http://schemas.microsoft.com/office/powerpoint/2010/main" val="9183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90" y="0"/>
            <a:ext cx="686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90" y="0"/>
            <a:ext cx="686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199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CUSP-GX-5004:  APPLIED DATA SCIENCE</vt:lpstr>
      <vt:lpstr>Suggested Readings/Textbooks</vt:lpstr>
      <vt:lpstr>Important Points from Probability Theory</vt:lpstr>
      <vt:lpstr>Random Variables and  Frequentist Statistics</vt:lpstr>
      <vt:lpstr>Common Discrete Random Variables</vt:lpstr>
      <vt:lpstr>Common Continuous Random Variables</vt:lpstr>
      <vt:lpstr>A Scatterplot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Berkeley Research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CUSP-GX-5004:  APPLIED DATA SCIENCE</dc:title>
  <dc:creator>Timothy Savage</dc:creator>
  <cp:lastModifiedBy>Timothy Savage</cp:lastModifiedBy>
  <cp:revision>136</cp:revision>
  <cp:lastPrinted>2014-08-15T23:07:34Z</cp:lastPrinted>
  <dcterms:created xsi:type="dcterms:W3CDTF">2014-08-12T22:40:22Z</dcterms:created>
  <dcterms:modified xsi:type="dcterms:W3CDTF">2014-09-09T15:54:33Z</dcterms:modified>
</cp:coreProperties>
</file>