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62" r:id="rId5"/>
    <p:sldId id="264" r:id="rId6"/>
    <p:sldId id="265" r:id="rId7"/>
    <p:sldId id="258" r:id="rId8"/>
    <p:sldId id="259" r:id="rId9"/>
    <p:sldId id="260" r:id="rId10"/>
    <p:sldId id="261" r:id="rId11"/>
    <p:sldId id="271" r:id="rId12"/>
    <p:sldId id="267" r:id="rId13"/>
    <p:sldId id="269" r:id="rId14"/>
    <p:sldId id="270" r:id="rId15"/>
    <p:sldId id="314" r:id="rId16"/>
    <p:sldId id="315" r:id="rId17"/>
    <p:sldId id="316" r:id="rId18"/>
    <p:sldId id="317" r:id="rId19"/>
  </p:sldIdLst>
  <p:sldSz cx="9144000" cy="6858000" type="screen4x3"/>
  <p:notesSz cx="6989763" cy="927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imothy Savage" initials="T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9225" y="0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62D70-BB1B-4B0E-9718-A81839B66A56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695325"/>
            <a:ext cx="4637087" cy="3478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5313"/>
            <a:ext cx="5592763" cy="41751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0625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9225" y="8810625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E7B8E-EFA6-44E6-A3E0-0BD8E8A4A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562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377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003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392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598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58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336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96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327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726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081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745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379E-95B3-4560-83E6-3DA0ED4104B1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02F56-F0E3-44B6-A01A-A6AC3EAB0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704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ning.com/zumel/" TargetMode="External"/><Relationship Id="rId2" Type="http://schemas.openxmlformats.org/officeDocument/2006/relationships/hyperlink" Target="http://statweb.stanford.edu/~tibs/ElemStatLear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CUSP-GX-5004: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APPLIED </a:t>
            </a:r>
            <a:r>
              <a:rPr lang="en-US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Foundation Session 1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117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3600" smtClean="0">
                <a:cs typeface="Calibri" pitchFamily="34" charset="0"/>
              </a:rPr>
              <a:t>Structure and Experiment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The Cowles approach yielded hard-won knowledge.</a:t>
            </a:r>
          </a:p>
          <a:p>
            <a:pPr lvl="1">
              <a:defRPr/>
            </a:pPr>
            <a:r>
              <a:rPr sz="2000" dirty="0" smtClean="0"/>
              <a:t>Substantial </a:t>
            </a:r>
            <a:r>
              <a:rPr sz="2000" dirty="0"/>
              <a:t>innovation in approaches to data analysis.  </a:t>
            </a:r>
          </a:p>
          <a:p>
            <a:pPr lvl="1">
              <a:defRPr/>
            </a:pPr>
            <a:r>
              <a:rPr sz="2000" dirty="0"/>
              <a:t>Highlighted fundamental limitations when applied to policy evaluation</a:t>
            </a:r>
            <a:r>
              <a:rPr sz="2000" dirty="0" smtClean="0"/>
              <a:t>.</a:t>
            </a:r>
            <a:endParaRPr lang="en-US" sz="2000" dirty="0" smtClean="0"/>
          </a:p>
          <a:p>
            <a:pPr>
              <a:defRPr/>
            </a:pPr>
            <a:r>
              <a:rPr lang="en-US" sz="2400" dirty="0" smtClean="0"/>
              <a:t>Ev</a:t>
            </a:r>
            <a:r>
              <a:rPr lang="en-US" sz="2400" dirty="0"/>
              <a:t>en with structural models, economists have long recognized that data are typically non-experimental ("found data").</a:t>
            </a:r>
            <a:endParaRPr sz="2400" dirty="0"/>
          </a:p>
          <a:p>
            <a:pPr lvl="1">
              <a:defRPr/>
            </a:pPr>
            <a:r>
              <a:rPr sz="2000" dirty="0" smtClean="0"/>
              <a:t>May </a:t>
            </a:r>
            <a:r>
              <a:rPr sz="2000" dirty="0"/>
              <a:t>be the "digital exhaust" of human activity.</a:t>
            </a:r>
          </a:p>
          <a:p>
            <a:pPr lvl="1">
              <a:defRPr/>
            </a:pPr>
            <a:r>
              <a:rPr sz="2000" dirty="0"/>
              <a:t>As a result, analysis is subject to potential selection bias.</a:t>
            </a:r>
          </a:p>
          <a:p>
            <a:pPr lvl="1">
              <a:defRPr/>
            </a:pPr>
            <a:r>
              <a:rPr sz="2000" dirty="0"/>
              <a:t>Development of techniques to deal with such bias. </a:t>
            </a:r>
          </a:p>
          <a:p>
            <a:pPr lvl="1">
              <a:defRPr/>
            </a:pPr>
            <a:r>
              <a:rPr sz="2000" dirty="0"/>
              <a:t>Moreover, direction of causation must be clearly understood ("umbrellas cause rain")</a:t>
            </a:r>
            <a:r>
              <a:rPr sz="24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5E2E16-A925-4843-95D9-CCF0A6DF003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64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Do You Want </a:t>
            </a:r>
            <a:br>
              <a:rPr lang="en-US" dirty="0" smtClean="0"/>
            </a:br>
            <a:r>
              <a:rPr lang="en-US" dirty="0" smtClean="0"/>
              <a:t>Out of This Course?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71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Refer </a:t>
            </a:r>
            <a:r>
              <a:rPr lang="en-IN" dirty="0" smtClean="0"/>
              <a:t>Notes for Foundation Session 1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70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Important Points from Probability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Refer </a:t>
            </a:r>
            <a:r>
              <a:rPr lang="en-IN" dirty="0" smtClean="0"/>
              <a:t>Notes for Foundation Session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Variables and </a:t>
            </a:r>
            <a:br>
              <a:rPr lang="en-US" dirty="0" smtClean="0"/>
            </a:br>
            <a:r>
              <a:rPr lang="en-US" dirty="0" err="1" smtClean="0"/>
              <a:t>Frequentist</a:t>
            </a:r>
            <a:r>
              <a:rPr lang="en-US" dirty="0" smtClean="0"/>
              <a:t>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Refer </a:t>
            </a:r>
            <a:r>
              <a:rPr lang="en-IN" dirty="0" smtClean="0"/>
              <a:t>Notes for Foundation Session 1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350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CDF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39" cy="5623560"/>
          </a:xfrm>
        </p:spPr>
      </p:pic>
    </p:spTree>
    <p:extLst>
      <p:ext uri="{BB962C8B-B14F-4D97-AF65-F5344CB8AC3E}">
        <p14:creationId xmlns:p14="http://schemas.microsoft.com/office/powerpoint/2010/main" xmlns="" val="322677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PDF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39" cy="5623560"/>
          </a:xfrm>
        </p:spPr>
      </p:pic>
    </p:spTree>
    <p:extLst>
      <p:ext uri="{BB962C8B-B14F-4D97-AF65-F5344CB8AC3E}">
        <p14:creationId xmlns:p14="http://schemas.microsoft.com/office/powerpoint/2010/main" xmlns="" val="35959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Discrete PDFs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Bernoulli: coin flip (heads or tails)</a:t>
            </a:r>
          </a:p>
          <a:p>
            <a:r>
              <a:rPr lang="en-US" dirty="0" smtClean="0"/>
              <a:t>Binomial: multiple coin flips</a:t>
            </a:r>
          </a:p>
          <a:p>
            <a:r>
              <a:rPr lang="en-US" dirty="0" smtClean="0"/>
              <a:t>Multinomial: multiple outcomes (position A, B, C, or D)</a:t>
            </a:r>
          </a:p>
          <a:p>
            <a:r>
              <a:rPr lang="en-US" dirty="0" smtClean="0"/>
              <a:t>Discrete uniform: roll of a die or dice</a:t>
            </a:r>
          </a:p>
          <a:p>
            <a:r>
              <a:rPr lang="en-US" dirty="0" smtClean="0"/>
              <a:t>Poisson: integer valued, often </a:t>
            </a:r>
            <a:r>
              <a:rPr lang="en-US" dirty="0" err="1" smtClean="0"/>
              <a:t>countiing</a:t>
            </a:r>
            <a:r>
              <a:rPr lang="en-US" dirty="0" smtClean="0"/>
              <a:t> (number of visits to the doctor)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674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Continuous PDFs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Normal: Nature, Law of Large Numbers, Central Limit Theorem (big data)</a:t>
            </a:r>
          </a:p>
          <a:p>
            <a:r>
              <a:rPr lang="en-US" dirty="0" smtClean="0"/>
              <a:t>t: small sample hypothesis testing</a:t>
            </a:r>
          </a:p>
          <a:p>
            <a:r>
              <a:rPr lang="en-US" dirty="0" smtClean="0"/>
              <a:t>Uniform: random number generator</a:t>
            </a:r>
          </a:p>
          <a:p>
            <a:r>
              <a:rPr lang="en-US" dirty="0" smtClean="0"/>
              <a:t>Chi-Squared: square of the normal</a:t>
            </a:r>
          </a:p>
          <a:p>
            <a:r>
              <a:rPr lang="en-US" dirty="0" smtClean="0"/>
              <a:t>Log normal: transformation of non-negative things like wages or stock returns</a:t>
            </a:r>
          </a:p>
          <a:p>
            <a:r>
              <a:rPr lang="en-US" dirty="0" smtClean="0"/>
              <a:t>Logistic: probability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012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3000" dirty="0"/>
              <a:t>Big data </a:t>
            </a:r>
            <a:r>
              <a:rPr lang="en-US" sz="3000" dirty="0" smtClean="0"/>
              <a:t>is uniting researchers </a:t>
            </a:r>
            <a:r>
              <a:rPr lang="en-US" sz="3000" dirty="0"/>
              <a:t>from </a:t>
            </a:r>
            <a:r>
              <a:rPr lang="en-US" sz="3000" dirty="0" smtClean="0"/>
              <a:t>multiple fields.</a:t>
            </a:r>
          </a:p>
          <a:p>
            <a:pPr>
              <a:defRPr/>
            </a:pPr>
            <a:r>
              <a:rPr lang="en-US" sz="3000" dirty="0" smtClean="0"/>
              <a:t>Physical</a:t>
            </a:r>
            <a:r>
              <a:rPr lang="en-US" sz="3000" dirty="0"/>
              <a:t>, computer, and social scientists</a:t>
            </a:r>
            <a:r>
              <a:rPr lang="en-US" sz="3000" dirty="0" smtClean="0"/>
              <a:t>.</a:t>
            </a:r>
          </a:p>
          <a:p>
            <a:pPr>
              <a:defRPr/>
            </a:pPr>
            <a:r>
              <a:rPr lang="en-US" sz="3000" dirty="0" smtClean="0"/>
              <a:t>Each trying to bring the strengths of their respective disciplines.</a:t>
            </a:r>
          </a:p>
          <a:p>
            <a:pPr>
              <a:defRPr/>
            </a:pPr>
            <a:r>
              <a:rPr lang="en-US" sz="3000" dirty="0" smtClean="0"/>
              <a:t>University-based </a:t>
            </a:r>
            <a:r>
              <a:rPr lang="en-US" sz="3000" dirty="0"/>
              <a:t>multidisciplinary </a:t>
            </a:r>
            <a:r>
              <a:rPr lang="en-US" sz="3000" dirty="0" smtClean="0"/>
              <a:t>centers such as CUSP </a:t>
            </a:r>
            <a:r>
              <a:rPr lang="en-US" sz="3000" dirty="0"/>
              <a:t>are the </a:t>
            </a:r>
            <a:r>
              <a:rPr lang="en-US" sz="3000" dirty="0" smtClean="0"/>
              <a:t>nexus.</a:t>
            </a:r>
          </a:p>
          <a:p>
            <a:pPr>
              <a:defRPr/>
            </a:pPr>
            <a:r>
              <a:rPr lang="en-US" sz="3000" dirty="0" smtClean="0"/>
              <a:t>Ideally </a:t>
            </a:r>
            <a:r>
              <a:rPr lang="en-US" sz="3000" dirty="0"/>
              <a:t>focused on practical questions to improve quality of life.</a:t>
            </a:r>
          </a:p>
          <a:p>
            <a:pPr>
              <a:defRPr/>
            </a:pPr>
            <a:r>
              <a:rPr lang="en-US" sz="3000" dirty="0" smtClean="0"/>
              <a:t>This course aims to reflect this multidisciplinary view.</a:t>
            </a:r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472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Challenging to develop a class like this: different backgrounds and goals.</a:t>
            </a:r>
          </a:p>
          <a:p>
            <a:r>
              <a:rPr lang="en-US" dirty="0" smtClean="0"/>
              <a:t>Our goals are expose you to a wide variety of tools for </a:t>
            </a:r>
            <a:r>
              <a:rPr lang="en-US" smtClean="0"/>
              <a:t>data analytics.</a:t>
            </a:r>
            <a:endParaRPr lang="en-US" dirty="0" smtClean="0"/>
          </a:p>
          <a:p>
            <a:r>
              <a:rPr lang="en-US" dirty="0" smtClean="0"/>
              <a:t>My piece is key ingredients of statistical theory and practice.</a:t>
            </a:r>
          </a:p>
          <a:p>
            <a:r>
              <a:rPr lang="en-US" dirty="0" smtClean="0"/>
              <a:t>Ultimately, we want you to be able to </a:t>
            </a:r>
            <a:r>
              <a:rPr lang="en-US" b="1" u="sng" dirty="0" smtClean="0"/>
              <a:t>intelligently</a:t>
            </a:r>
            <a:r>
              <a:rPr lang="en-US" dirty="0" smtClean="0"/>
              <a:t> analyze real-world data, largely with an urban focus.</a:t>
            </a:r>
          </a:p>
        </p:txBody>
      </p:sp>
    </p:spTree>
    <p:extLst>
      <p:ext uri="{BB962C8B-B14F-4D97-AF65-F5344CB8AC3E}">
        <p14:creationId xmlns:p14="http://schemas.microsoft.com/office/powerpoint/2010/main" xmlns="" val="107280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Important elements from probability theory.</a:t>
            </a:r>
          </a:p>
          <a:p>
            <a:r>
              <a:rPr lang="en-US" dirty="0" smtClean="0"/>
              <a:t>Random variables, their moments, and key ideas on </a:t>
            </a:r>
            <a:r>
              <a:rPr lang="en-US" dirty="0" err="1" smtClean="0"/>
              <a:t>asymptotics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Introduction to machine learning.  The bivariate linear model and hypothesis testing under ideal circumstances.  Violation of ideal circumstances.</a:t>
            </a:r>
          </a:p>
          <a:p>
            <a:r>
              <a:rPr lang="en-US" dirty="0" smtClean="0"/>
              <a:t>The multivariate linear model, probability models, and generalized linear models.</a:t>
            </a:r>
          </a:p>
          <a:p>
            <a:r>
              <a:rPr lang="en-US" dirty="0" smtClean="0"/>
              <a:t>Time series analysis.</a:t>
            </a:r>
          </a:p>
          <a:p>
            <a:r>
              <a:rPr lang="en-US" dirty="0" smtClean="0"/>
              <a:t>Identification and treatment effects.</a:t>
            </a:r>
          </a:p>
          <a:p>
            <a:r>
              <a:rPr lang="en-US" dirty="0" smtClean="0"/>
              <a:t>Topics chosen by the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06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Readings/Textbooks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Angrist</a:t>
            </a:r>
            <a:r>
              <a:rPr lang="en-US" sz="1600" dirty="0"/>
              <a:t> and </a:t>
            </a:r>
            <a:r>
              <a:rPr lang="en-US" sz="1600" dirty="0" err="1"/>
              <a:t>Pischke</a:t>
            </a:r>
            <a:r>
              <a:rPr lang="en-US" sz="1600" dirty="0"/>
              <a:t>, </a:t>
            </a:r>
            <a:r>
              <a:rPr lang="en-US" sz="1600" i="1" dirty="0"/>
              <a:t>Mostly Harmless Econometrics: An Empiricist’s Companion</a:t>
            </a:r>
            <a:r>
              <a:rPr lang="en-US" sz="1600" dirty="0"/>
              <a:t>, Princeton University Press, 2009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Hastie, et al., </a:t>
            </a:r>
            <a:r>
              <a:rPr lang="en-US" sz="1600" i="1" dirty="0"/>
              <a:t>The Elements of Statistical Learning: Data Mining, Inference and Prediction</a:t>
            </a:r>
            <a:r>
              <a:rPr lang="en-US" sz="1600" dirty="0"/>
              <a:t>, 2</a:t>
            </a:r>
            <a:r>
              <a:rPr lang="en-US" sz="1600" baseline="30000" dirty="0"/>
              <a:t>nd</a:t>
            </a:r>
            <a:r>
              <a:rPr lang="en-US" sz="1600" dirty="0"/>
              <a:t> Edition, Springer. (Online: </a:t>
            </a:r>
            <a:r>
              <a:rPr lang="en-US" sz="1600" dirty="0">
                <a:hlinkClick r:id="rId2"/>
              </a:rPr>
              <a:t>http://statweb.stanford.edu/~tibs/ElemStatLearn</a:t>
            </a:r>
            <a:r>
              <a:rPr lang="en-US" sz="1600" dirty="0" smtClean="0">
                <a:hlinkClick r:id="rId2"/>
              </a:rPr>
              <a:t>/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Kabacoff</a:t>
            </a:r>
            <a:r>
              <a:rPr lang="en-US" sz="1600" dirty="0"/>
              <a:t>, </a:t>
            </a:r>
            <a:r>
              <a:rPr lang="en-US" sz="1600" i="1" dirty="0"/>
              <a:t>R in Action: Data analysis and graphics with R</a:t>
            </a:r>
            <a:r>
              <a:rPr lang="en-US" sz="1600" dirty="0"/>
              <a:t>, 1st Edition, Manning Publications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McKinney, </a:t>
            </a:r>
            <a:r>
              <a:rPr lang="en-US" sz="1600" i="1" dirty="0"/>
              <a:t>Python for Data Analysis</a:t>
            </a:r>
            <a:r>
              <a:rPr lang="en-US" sz="1600" dirty="0"/>
              <a:t>, O’Reilly Media Inc., 2013.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Sheppard, </a:t>
            </a:r>
            <a:r>
              <a:rPr lang="en-US" sz="1600" i="1" dirty="0"/>
              <a:t>Introduction to Python for Econometrics, Statistics and Data Analysis</a:t>
            </a:r>
            <a:r>
              <a:rPr lang="en-US" sz="1600" dirty="0"/>
              <a:t>, August 2014.</a:t>
            </a:r>
          </a:p>
          <a:p>
            <a:pPr marL="0" indent="0">
              <a:buNone/>
            </a:pPr>
            <a:r>
              <a:rPr lang="en-US" sz="1600" dirty="0"/>
              <a:t>(Online: http://www.kevinsheppard.com/images/0/09/Python_introduction.pdf.)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Zumel</a:t>
            </a:r>
            <a:r>
              <a:rPr lang="en-US" sz="1600" dirty="0"/>
              <a:t> and Mount, </a:t>
            </a:r>
            <a:r>
              <a:rPr lang="en-US" sz="1600" i="1" dirty="0"/>
              <a:t>Practical Data Science with R</a:t>
            </a:r>
            <a:r>
              <a:rPr lang="en-US" sz="1600" dirty="0"/>
              <a:t>, 1</a:t>
            </a:r>
            <a:r>
              <a:rPr lang="en-US" sz="1600" baseline="30000" dirty="0"/>
              <a:t>st</a:t>
            </a:r>
            <a:r>
              <a:rPr lang="en-US" sz="1600" dirty="0"/>
              <a:t> Edition, Manning Publications Company, March 2014. (Select chapters available for free online: </a:t>
            </a:r>
            <a:r>
              <a:rPr lang="en-US" sz="1600" dirty="0">
                <a:hlinkClick r:id="rId3"/>
              </a:rPr>
              <a:t>http://www.manning.com/zumel/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8582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Introductory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Economists have been doing “big data” for decades.</a:t>
            </a:r>
          </a:p>
          <a:p>
            <a:r>
              <a:rPr lang="en-US" dirty="0" smtClean="0"/>
              <a:t>Bruising endeavor with hard won lessons.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401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3600" dirty="0" smtClean="0">
                <a:cs typeface="Calibri" pitchFamily="34" charset="0"/>
              </a:rPr>
              <a:t>Measures of Economic Activity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sz="2400" dirty="0"/>
              <a:t>Prior to the 1930s, there were few government-sponsored measures of economic activity.</a:t>
            </a:r>
          </a:p>
          <a:p>
            <a:pPr>
              <a:defRPr/>
            </a:pPr>
            <a:r>
              <a:rPr sz="2400" dirty="0"/>
              <a:t>As the US and Europe slid into the Great Depression, policy makers lacked basic information. </a:t>
            </a:r>
          </a:p>
          <a:p>
            <a:pPr>
              <a:defRPr/>
            </a:pPr>
            <a:r>
              <a:rPr sz="2400" dirty="0"/>
              <a:t>In the US, the National Accounts were born in 1934 and greatly expanded during and after WWII.</a:t>
            </a:r>
          </a:p>
          <a:p>
            <a:pPr>
              <a:defRPr/>
            </a:pPr>
            <a:r>
              <a:rPr sz="2400" dirty="0"/>
              <a:t>At the same time, Alfred Cowles established the Cowles Commission for Research in Economics.</a:t>
            </a:r>
          </a:p>
          <a:p>
            <a:pPr marL="0" indent="0">
              <a:buFont typeface="Arial" charset="0"/>
              <a:buNone/>
              <a:defRPr/>
            </a:pPr>
            <a:endParaRPr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FA7755-F5A5-46B8-8680-B7BCD2C1FFE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500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3600" smtClean="0">
                <a:cs typeface="Calibri" pitchFamily="34" charset="0"/>
              </a:rPr>
              <a:t>The Cowles Commission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sz="2400"/>
              <a:t>Cowles approach was a probabilistic framework to estimate systems of simultaneous equations to model an economy.</a:t>
            </a:r>
          </a:p>
          <a:p>
            <a:pPr>
              <a:defRPr/>
            </a:pPr>
            <a:r>
              <a:rPr sz="2400"/>
              <a:t>Ultimately would develop very large scale econometric models to examine a host of different economic variables.</a:t>
            </a:r>
          </a:p>
          <a:p>
            <a:pPr lvl="1">
              <a:defRPr/>
            </a:pPr>
            <a:r>
              <a:rPr sz="2000"/>
              <a:t>Cowles was big data of the day (and of a sort).</a:t>
            </a:r>
          </a:p>
          <a:p>
            <a:pPr>
              <a:defRPr/>
            </a:pPr>
            <a:r>
              <a:rPr sz="2400"/>
              <a:t>Main insight was a demonstrated bias of ordinary least squares estimates derived from such models.  </a:t>
            </a:r>
          </a:p>
          <a:p>
            <a:pPr lvl="1">
              <a:defRPr/>
            </a:pPr>
            <a:r>
              <a:rPr sz="2000"/>
              <a:t>Drove new statistical methods such as instrumental variables and full- and limited-information maximum likelihood.</a:t>
            </a:r>
          </a:p>
          <a:p>
            <a:pPr>
              <a:defRPr/>
            </a:pPr>
            <a:r>
              <a:rPr sz="2400"/>
              <a:t>But such an approach was found to be inadequate for policy evaluation (“</a:t>
            </a:r>
            <a:r>
              <a:rPr sz="2400" err="1"/>
              <a:t>Goodhart’s</a:t>
            </a:r>
            <a:r>
              <a:rPr sz="2400"/>
              <a:t> law” and “Lucas critique”).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E4CE2-C980-4832-8BBA-20D52A8D9EE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19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3600" smtClean="0">
                <a:cs typeface="Calibri" pitchFamily="34" charset="0"/>
              </a:rPr>
              <a:t>Goodhart and Lucas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sz="2400" dirty="0" err="1"/>
              <a:t>Goodhart</a:t>
            </a:r>
            <a:r>
              <a:rPr sz="2400" dirty="0"/>
              <a:t> “asserts that any economic relation tends to break down when used for policy purposes.”  (</a:t>
            </a:r>
            <a:r>
              <a:rPr sz="2400" dirty="0" err="1"/>
              <a:t>Wickens</a:t>
            </a:r>
            <a:r>
              <a:rPr sz="2400" dirty="0"/>
              <a:t> [2008].)</a:t>
            </a:r>
          </a:p>
          <a:p>
            <a:pPr lvl="1">
              <a:defRPr/>
            </a:pPr>
            <a:r>
              <a:rPr sz="2000" dirty="0"/>
              <a:t>Proposed relationships, economic or otherwise, are not structural in nature (reduced or semi-reduced form).</a:t>
            </a:r>
          </a:p>
          <a:p>
            <a:pPr lvl="1">
              <a:defRPr/>
            </a:pPr>
            <a:r>
              <a:rPr sz="2000" dirty="0"/>
              <a:t>Instead derived from fundamental behavioral relationships (structural).</a:t>
            </a:r>
          </a:p>
          <a:p>
            <a:pPr>
              <a:defRPr/>
            </a:pPr>
            <a:r>
              <a:rPr sz="2400" dirty="0"/>
              <a:t>Lucas (1976) notes that individual decision rules affected by policy are driven by “deep structural parameters.” </a:t>
            </a:r>
          </a:p>
          <a:p>
            <a:pPr lvl="1">
              <a:defRPr/>
            </a:pPr>
            <a:r>
              <a:rPr sz="2000" dirty="0"/>
              <a:t>Decision rules and, therefore, decisions are contingent on the state of the system </a:t>
            </a:r>
            <a:r>
              <a:rPr sz="2000" i="1" dirty="0"/>
              <a:t>as it is</a:t>
            </a:r>
            <a:r>
              <a:rPr sz="2000" dirty="0"/>
              <a:t>.</a:t>
            </a:r>
          </a:p>
          <a:p>
            <a:pPr lvl="1">
              <a:defRPr/>
            </a:pPr>
            <a:r>
              <a:rPr sz="2000" dirty="0"/>
              <a:t>Change the system through policy, change the decision rule.</a:t>
            </a:r>
          </a:p>
          <a:p>
            <a:pPr lvl="1">
              <a:defRPr/>
            </a:pPr>
            <a:r>
              <a:rPr sz="2000" dirty="0"/>
              <a:t>Such changes may not be captured in non-structural models.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05E974-DD69-4C76-8F32-B6264AC6E3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723</Words>
  <Application>Microsoft Office PowerPoint</Application>
  <PresentationFormat>On-screen Show (4:3)</PresentationFormat>
  <Paragraphs>94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CUSP-GX-5004:  APPLIED DATA SCIENCE</vt:lpstr>
      <vt:lpstr>Course Overview</vt:lpstr>
      <vt:lpstr>Course Goals</vt:lpstr>
      <vt:lpstr>Course Topics</vt:lpstr>
      <vt:lpstr>Suggested Readings/Textbooks</vt:lpstr>
      <vt:lpstr>An Introductory Lesson</vt:lpstr>
      <vt:lpstr>Measures of Economic Activity</vt:lpstr>
      <vt:lpstr>The Cowles Commission</vt:lpstr>
      <vt:lpstr>Goodhart and Lucas</vt:lpstr>
      <vt:lpstr>Structure and Experiment</vt:lpstr>
      <vt:lpstr>What Do You Want  Out of This Course?</vt:lpstr>
      <vt:lpstr>Optimization</vt:lpstr>
      <vt:lpstr>Important Points from Probability Theory</vt:lpstr>
      <vt:lpstr>Random Variables and  Frequentist Statistics</vt:lpstr>
      <vt:lpstr>Logistic CDF</vt:lpstr>
      <vt:lpstr>Logistic PDF</vt:lpstr>
      <vt:lpstr>Common Discrete PDFs</vt:lpstr>
      <vt:lpstr>Common Continuous PDFs</vt:lpstr>
    </vt:vector>
  </TitlesOfParts>
  <Company>Berkeley Research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CUSP-GX-5004:  APPLIED DATA SCIENCE</dc:title>
  <dc:creator>Timothy Savage</dc:creator>
  <cp:lastModifiedBy>karan</cp:lastModifiedBy>
  <cp:revision>95</cp:revision>
  <cp:lastPrinted>2014-08-15T23:07:34Z</cp:lastPrinted>
  <dcterms:created xsi:type="dcterms:W3CDTF">2014-08-12T22:40:22Z</dcterms:created>
  <dcterms:modified xsi:type="dcterms:W3CDTF">2014-08-29T00:15:29Z</dcterms:modified>
</cp:coreProperties>
</file>