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72" r:id="rId3"/>
    <p:sldId id="314" r:id="rId4"/>
    <p:sldId id="315" r:id="rId5"/>
    <p:sldId id="316" r:id="rId6"/>
    <p:sldId id="317" r:id="rId7"/>
    <p:sldId id="273" r:id="rId8"/>
    <p:sldId id="282" r:id="rId9"/>
    <p:sldId id="284" r:id="rId10"/>
    <p:sldId id="291" r:id="rId11"/>
    <p:sldId id="283" r:id="rId12"/>
    <p:sldId id="285" r:id="rId13"/>
    <p:sldId id="286" r:id="rId14"/>
    <p:sldId id="290" r:id="rId15"/>
    <p:sldId id="288" r:id="rId16"/>
    <p:sldId id="289" r:id="rId17"/>
    <p:sldId id="287" r:id="rId18"/>
    <p:sldId id="275" r:id="rId19"/>
    <p:sldId id="276" r:id="rId20"/>
    <p:sldId id="277" r:id="rId21"/>
    <p:sldId id="278" r:id="rId22"/>
    <p:sldId id="297" r:id="rId23"/>
    <p:sldId id="292" r:id="rId24"/>
    <p:sldId id="293" r:id="rId25"/>
    <p:sldId id="296" r:id="rId26"/>
    <p:sldId id="295" r:id="rId27"/>
    <p:sldId id="298" r:id="rId28"/>
    <p:sldId id="299" r:id="rId29"/>
    <p:sldId id="300" r:id="rId30"/>
    <p:sldId id="313" r:id="rId31"/>
    <p:sldId id="301" r:id="rId32"/>
    <p:sldId id="302" r:id="rId33"/>
    <p:sldId id="303" r:id="rId34"/>
    <p:sldId id="306" r:id="rId35"/>
    <p:sldId id="305" r:id="rId36"/>
    <p:sldId id="307" r:id="rId37"/>
    <p:sldId id="308" r:id="rId38"/>
    <p:sldId id="309" r:id="rId39"/>
    <p:sldId id="312" r:id="rId40"/>
    <p:sldId id="304" r:id="rId41"/>
    <p:sldId id="311" r:id="rId42"/>
  </p:sldIdLst>
  <p:sldSz cx="9144000" cy="6858000" type="screen4x3"/>
  <p:notesSz cx="6989763" cy="92757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imothy Savage" initials="T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8950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9225" y="0"/>
            <a:ext cx="3028950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F62D70-BB1B-4B0E-9718-A81839B66A56}" type="datetimeFigureOut">
              <a:rPr lang="en-US" smtClean="0"/>
              <a:pPr/>
              <a:t>9/15/2014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6338" y="695325"/>
            <a:ext cx="4637087" cy="3478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5313"/>
            <a:ext cx="5592763" cy="41751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0625"/>
            <a:ext cx="3028950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9225" y="8810625"/>
            <a:ext cx="3028950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6E7B8E-EFA6-44E6-A3E0-0BD8E8A4AC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623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E7B8E-EFA6-44E6-A3E0-0BD8E8A4AC2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563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379E-95B3-4560-83E6-3DA0ED4104B1}" type="datetimeFigureOut">
              <a:rPr lang="en-US" smtClean="0"/>
              <a:pPr/>
              <a:t>9/15/2014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2F56-F0E3-44B6-A01A-A6AC3EAB06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78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379E-95B3-4560-83E6-3DA0ED4104B1}" type="datetimeFigureOut">
              <a:rPr lang="en-US" smtClean="0"/>
              <a:pPr/>
              <a:t>9/15/2014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2F56-F0E3-44B6-A01A-A6AC3EAB06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039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379E-95B3-4560-83E6-3DA0ED4104B1}" type="datetimeFigureOut">
              <a:rPr lang="en-US" smtClean="0"/>
              <a:pPr/>
              <a:t>9/15/2014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2F56-F0E3-44B6-A01A-A6AC3EAB06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920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379E-95B3-4560-83E6-3DA0ED4104B1}" type="datetimeFigureOut">
              <a:rPr lang="en-US" smtClean="0"/>
              <a:pPr/>
              <a:t>9/15/2014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2F56-F0E3-44B6-A01A-A6AC3EAB06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983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379E-95B3-4560-83E6-3DA0ED4104B1}" type="datetimeFigureOut">
              <a:rPr lang="en-US" smtClean="0"/>
              <a:pPr/>
              <a:t>9/15/2014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2F56-F0E3-44B6-A01A-A6AC3EAB06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9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379E-95B3-4560-83E6-3DA0ED4104B1}" type="datetimeFigureOut">
              <a:rPr lang="en-US" smtClean="0"/>
              <a:pPr/>
              <a:t>9/15/2014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2F56-F0E3-44B6-A01A-A6AC3EAB06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362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379E-95B3-4560-83E6-3DA0ED4104B1}" type="datetimeFigureOut">
              <a:rPr lang="en-US" smtClean="0"/>
              <a:pPr/>
              <a:t>9/15/2014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2F56-F0E3-44B6-A01A-A6AC3EAB06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62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379E-95B3-4560-83E6-3DA0ED4104B1}" type="datetimeFigureOut">
              <a:rPr lang="en-US" smtClean="0"/>
              <a:pPr/>
              <a:t>9/15/2014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2F56-F0E3-44B6-A01A-A6AC3EAB06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79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379E-95B3-4560-83E6-3DA0ED4104B1}" type="datetimeFigureOut">
              <a:rPr lang="en-US" smtClean="0"/>
              <a:pPr/>
              <a:t>9/15/2014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2F56-F0E3-44B6-A01A-A6AC3EAB06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264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379E-95B3-4560-83E6-3DA0ED4104B1}" type="datetimeFigureOut">
              <a:rPr lang="en-US" smtClean="0"/>
              <a:pPr/>
              <a:t>9/15/2014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2F56-F0E3-44B6-A01A-A6AC3EAB06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817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379E-95B3-4560-83E6-3DA0ED4104B1}" type="datetimeFigureOut">
              <a:rPr lang="en-US" smtClean="0"/>
              <a:pPr/>
              <a:t>9/15/2014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2F56-F0E3-44B6-A01A-A6AC3EAB06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57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3379E-95B3-4560-83E6-3DA0ED4104B1}" type="datetimeFigureOut">
              <a:rPr lang="en-US" smtClean="0"/>
              <a:pPr/>
              <a:t>9/15/2014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02F56-F0E3-44B6-A01A-A6AC3EAB06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044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CUSP-GX-5004: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APPLIED </a:t>
            </a:r>
            <a:r>
              <a:rPr lang="en-US" dirty="0"/>
              <a:t>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Foundation Session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72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Scatterplot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48" y="1161288"/>
            <a:ext cx="5631939" cy="5623560"/>
          </a:xfrm>
        </p:spPr>
      </p:pic>
    </p:spTree>
    <p:extLst>
      <p:ext uri="{BB962C8B-B14F-4D97-AF65-F5344CB8AC3E}">
        <p14:creationId xmlns:p14="http://schemas.microsoft.com/office/powerpoint/2010/main" val="106575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Fitted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48" y="1158240"/>
            <a:ext cx="5631939" cy="5623560"/>
          </a:xfrm>
        </p:spPr>
      </p:pic>
    </p:spTree>
    <p:extLst>
      <p:ext uri="{BB962C8B-B14F-4D97-AF65-F5344CB8AC3E}">
        <p14:creationId xmlns:p14="http://schemas.microsoft.com/office/powerpoint/2010/main" val="155877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from R’s lm()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Call:</a:t>
            </a:r>
          </a:p>
          <a:p>
            <a:pPr marL="0" indent="0">
              <a:buNone/>
            </a:pP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lm(formula = growth ~ tannin)</a:t>
            </a:r>
          </a:p>
          <a:p>
            <a:pPr marL="0" indent="0">
              <a:buNone/>
            </a:pPr>
            <a:endParaRPr lang="en-US" sz="4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Residuals:</a:t>
            </a:r>
          </a:p>
          <a:p>
            <a:pPr marL="0" indent="0">
              <a:buNone/>
            </a:pP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    Min      1Q  Median      3Q     Max </a:t>
            </a:r>
          </a:p>
          <a:p>
            <a:pPr marL="0" indent="0">
              <a:buNone/>
            </a:pP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-2.4556 -0.8889 -0.2389  0.9778  2.8944 </a:t>
            </a:r>
          </a:p>
          <a:p>
            <a:pPr marL="0" indent="0">
              <a:buNone/>
            </a:pPr>
            <a:endParaRPr lang="en-US" sz="4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Coefficients:</a:t>
            </a:r>
          </a:p>
          <a:p>
            <a:pPr marL="0" indent="0">
              <a:buNone/>
            </a:pP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Estimate Std. Error t value 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(&gt;|t|)    </a:t>
            </a:r>
          </a:p>
          <a:p>
            <a:pPr marL="0" indent="0">
              <a:buNone/>
            </a:pP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  11.7556     1.0408  11.295 9.54e-06 ***</a:t>
            </a:r>
          </a:p>
          <a:p>
            <a:pPr marL="0" indent="0">
              <a:buNone/>
            </a:pP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tannin       -1.2167     0.2186  -5.565 0.000846 ***</a:t>
            </a:r>
          </a:p>
          <a:p>
            <a:pPr marL="0" indent="0">
              <a:buNone/>
            </a:pP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pPr marL="0" indent="0">
              <a:buNone/>
            </a:pP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  <a:p>
            <a:pPr marL="0" indent="0">
              <a:buNone/>
            </a:pPr>
            <a:endParaRPr lang="en-US" sz="4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Residual standard error: 1.693 on 7 degrees of freedom</a:t>
            </a:r>
          </a:p>
          <a:p>
            <a:pPr marL="0" indent="0">
              <a:buNone/>
            </a:pP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Multiple R-squared:  0.8157,    Adjusted R-squared:  0.7893 </a:t>
            </a:r>
          </a:p>
          <a:p>
            <a:pPr marL="0" indent="0">
              <a:buNone/>
            </a:pP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F-statistic: 30.97 on 1 and 7 DF,  p-value: 0.0008461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60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Actual Application: CAPM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for real-world application of bivariate linear model based on finance theory.</a:t>
            </a:r>
          </a:p>
          <a:p>
            <a:r>
              <a:rPr lang="en-US" dirty="0" smtClean="0"/>
              <a:t>Upshot of the theory says we can interpret intercept and slope coefficients in a very straightforward manner.</a:t>
            </a:r>
          </a:p>
          <a:p>
            <a:r>
              <a:rPr lang="en-US" dirty="0" smtClean="0"/>
              <a:t>Essentially relating excess or risk-adjusted returns of a particular stock to those of a basket of stocks, such as a specific market.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16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Rewrite the Model Like the Quants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)−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𝛽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  <m:r>
                      <a:rPr lang="en-US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r>
                  <a:rPr lang="en-US" dirty="0" smtClean="0"/>
                  <a:t> measures the </a:t>
                </a:r>
                <a:r>
                  <a:rPr lang="en-US" dirty="0"/>
                  <a:t>sensitivity of </a:t>
                </a:r>
                <a:r>
                  <a:rPr lang="en-US" dirty="0" smtClean="0"/>
                  <a:t>an asset’s returns </a:t>
                </a:r>
                <a:r>
                  <a:rPr lang="en-US" dirty="0"/>
                  <a:t>to </a:t>
                </a:r>
                <a:r>
                  <a:rPr lang="en-US" dirty="0" smtClean="0"/>
                  <a:t>overall market returns: non-diversifiable</a:t>
                </a:r>
                <a:r>
                  <a:rPr lang="en-US" dirty="0"/>
                  <a:t> </a:t>
                </a:r>
                <a:r>
                  <a:rPr lang="en-US" dirty="0" smtClean="0"/>
                  <a:t>risk.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US" dirty="0" smtClean="0"/>
                  <a:t> measures an asset’s excess returns.</a:t>
                </a:r>
              </a:p>
              <a:p>
                <a:r>
                  <a:rPr lang="en-US" dirty="0" smtClean="0"/>
                  <a:t>Typical null hypotheses are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US" dirty="0" smtClean="0"/>
                  <a:t> = 0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r>
                  <a:rPr lang="en-US" dirty="0" smtClean="0"/>
                  <a:t> = </a:t>
                </a:r>
                <a:r>
                  <a:rPr lang="en-US" smtClean="0"/>
                  <a:t>1.</a:t>
                </a: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148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Scatterplot of Daily Returns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48" y="1161288"/>
            <a:ext cx="5631939" cy="5623560"/>
          </a:xfrm>
        </p:spPr>
      </p:pic>
    </p:spTree>
    <p:extLst>
      <p:ext uri="{BB962C8B-B14F-4D97-AF65-F5344CB8AC3E}">
        <p14:creationId xmlns:p14="http://schemas.microsoft.com/office/powerpoint/2010/main" val="222991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Fitted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48" y="1161288"/>
            <a:ext cx="5631939" cy="5623560"/>
          </a:xfrm>
        </p:spPr>
      </p:pic>
    </p:spTree>
    <p:extLst>
      <p:ext uri="{BB962C8B-B14F-4D97-AF65-F5344CB8AC3E}">
        <p14:creationId xmlns:p14="http://schemas.microsoft.com/office/powerpoint/2010/main" val="368843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CAPM: Apple v. S&amp;P 500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Call: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lm(formula =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lnrAPPL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~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lnrGSPC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Residuals: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Min        1Q    Median        3Q       Max 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-0.119140 -0.009021  0.000519  0.009366  0.134358 </a:t>
            </a: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Coefficients: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Estimate Std. Error t value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(&gt;|t|)    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 -0.0010951  0.0003789   -2.89  0.00388 ** </a:t>
            </a:r>
          </a:p>
          <a:p>
            <a:pPr marL="0" indent="0">
              <a:buNone/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lnrGSPC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0.9823225  0.0291846   33.66  &lt; 2e-16 ***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pPr marL="0" indent="0">
              <a:buNone/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Residual standard error: 0.01865 on 2422 degrees of freedom</a:t>
            </a:r>
          </a:p>
          <a:p>
            <a:pPr marL="0" indent="0">
              <a:buNone/>
            </a:pP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Multiple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R-squared:  0.3187,    Adjusted R-squared:  0.3184 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F-statistic:  1133 on 1 and 2422 DF,  p-value: &lt; 2.2e-16</a:t>
            </a:r>
          </a:p>
          <a:p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40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 Introduction to </a:t>
            </a:r>
            <a:br>
              <a:rPr lang="en-US" dirty="0" smtClean="0"/>
            </a:br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pPr algn="l"/>
            <a:r>
              <a:rPr lang="en-US" dirty="0"/>
              <a:t>“Field of study that gives computers the ability to learn without being explicitly programmed</a:t>
            </a:r>
            <a:r>
              <a:rPr lang="en-US" dirty="0" smtClean="0"/>
              <a:t>.”  Arthur Samuel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85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v. Econometrics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Machine learning is statistics for computer scientists.</a:t>
            </a:r>
          </a:p>
          <a:p>
            <a:r>
              <a:rPr lang="en-US" dirty="0" smtClean="0"/>
              <a:t>Largely overlap but some key differences.</a:t>
            </a:r>
          </a:p>
          <a:p>
            <a:r>
              <a:rPr lang="en-US" dirty="0" smtClean="0"/>
              <a:t>Features/attributes v. dependent variable.</a:t>
            </a:r>
          </a:p>
          <a:p>
            <a:r>
              <a:rPr lang="en-US" dirty="0" smtClean="0"/>
              <a:t>A key focus of machine learning is prediction.</a:t>
            </a:r>
          </a:p>
          <a:p>
            <a:pPr lvl="1"/>
            <a:r>
              <a:rPr lang="en-US" dirty="0" smtClean="0"/>
              <a:t>Think email spam.</a:t>
            </a:r>
          </a:p>
          <a:p>
            <a:r>
              <a:rPr lang="en-US" dirty="0" smtClean="0"/>
              <a:t>Econometrics focuses on measureable elements derived from theory.</a:t>
            </a:r>
          </a:p>
          <a:p>
            <a:pPr lvl="1"/>
            <a:r>
              <a:rPr lang="en-US" dirty="0" smtClean="0"/>
              <a:t>Price elasticity of demand or an impulse response.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1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Classical Hypothesis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Refer </a:t>
            </a:r>
            <a:r>
              <a:rPr lang="en-IN" dirty="0" smtClean="0"/>
              <a:t>Notes for Foundation Session 2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06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v. Causation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Heard so often, it’s hackneyed: “Correlation doesn’t imply causation.”  But it’s true.  (Remember </a:t>
            </a:r>
            <a:r>
              <a:rPr lang="en-US" dirty="0" err="1" smtClean="0"/>
              <a:t>Goodhart</a:t>
            </a:r>
            <a:r>
              <a:rPr lang="en-US" dirty="0" smtClean="0"/>
              <a:t> and Lucas – session 1)</a:t>
            </a:r>
          </a:p>
          <a:p>
            <a:r>
              <a:rPr lang="en-US" dirty="0" smtClean="0"/>
              <a:t>This is an area on which machine learning is somewhat silent.</a:t>
            </a:r>
          </a:p>
          <a:p>
            <a:r>
              <a:rPr lang="en-US" dirty="0" smtClean="0"/>
              <a:t>We will be spending an entire session on this topic.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63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Supervised.</a:t>
            </a:r>
          </a:p>
          <a:p>
            <a:pPr lvl="1"/>
            <a:r>
              <a:rPr lang="en-US" dirty="0" smtClean="0"/>
              <a:t>Computer is given inputs and outputs and told “to learn” a general rule that maps inputs to outputs.</a:t>
            </a:r>
          </a:p>
          <a:p>
            <a:pPr lvl="1"/>
            <a:r>
              <a:rPr lang="en-US" dirty="0" smtClean="0"/>
              <a:t>Bivariate linear model or identifying email spam.</a:t>
            </a:r>
          </a:p>
          <a:p>
            <a:r>
              <a:rPr lang="en-US" dirty="0" smtClean="0"/>
              <a:t>Unsupervised.</a:t>
            </a:r>
          </a:p>
          <a:p>
            <a:pPr lvl="1"/>
            <a:r>
              <a:rPr lang="en-US" dirty="0" smtClean="0"/>
              <a:t>Machine is not told whether something is an input or an output.</a:t>
            </a:r>
          </a:p>
          <a:p>
            <a:pPr lvl="1"/>
            <a:r>
              <a:rPr lang="en-US" dirty="0" smtClean="0"/>
              <a:t>Machine job is to cluster observations or find systematic patterns based on objective criteria.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931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Important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Classification and prediction.</a:t>
            </a:r>
          </a:p>
          <a:p>
            <a:r>
              <a:rPr lang="en-US" dirty="0" smtClean="0"/>
              <a:t>Start with some “training data” and use it to learn about the nature of some outcome.</a:t>
            </a:r>
          </a:p>
          <a:p>
            <a:r>
              <a:rPr lang="en-US" dirty="0" smtClean="0"/>
              <a:t>Example here is categorical: orange or blue dots arising from some unknown DGP.</a:t>
            </a:r>
          </a:p>
          <a:p>
            <a:r>
              <a:rPr lang="en-US" dirty="0" smtClean="0"/>
              <a:t>We have some attribute that we will use to predict.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2351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LM as Classifier (from Hastie </a:t>
            </a:r>
            <a:r>
              <a:rPr lang="en-US" i="1" dirty="0" smtClean="0"/>
              <a:t>et al</a:t>
            </a:r>
            <a:r>
              <a:rPr lang="en-US" dirty="0" smtClean="0"/>
              <a:t>.)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499" y="1295400"/>
            <a:ext cx="5719101" cy="51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539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Classification from a Different Angle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Nearest Neighbor Methods (nonparametric or “lazy learning”).</a:t>
            </a:r>
          </a:p>
          <a:p>
            <a:r>
              <a:rPr lang="en-US" dirty="0" smtClean="0"/>
              <a:t>Simple idea: focus on one point and examine whether nearby points are orange or blue.</a:t>
            </a:r>
          </a:p>
          <a:p>
            <a:pPr lvl="1"/>
            <a:r>
              <a:rPr lang="en-US" dirty="0" smtClean="0"/>
              <a:t>KNN: look at K nearest neighbors.  </a:t>
            </a:r>
          </a:p>
          <a:p>
            <a:r>
              <a:rPr lang="en-US" dirty="0" smtClean="0"/>
              <a:t>If more than 50% are orange, classify as orange.  If more than 50% are blue, classify as blue.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616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LM as Classifier (from Hastie </a:t>
            </a:r>
            <a:r>
              <a:rPr lang="en-US" i="1" dirty="0" smtClean="0"/>
              <a:t>et al</a:t>
            </a:r>
            <a:r>
              <a:rPr lang="en-US" dirty="0" smtClean="0"/>
              <a:t>.)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499" y="1295400"/>
            <a:ext cx="5719101" cy="51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29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NN (from Hastie </a:t>
            </a:r>
            <a:r>
              <a:rPr lang="en-US" i="1" dirty="0" smtClean="0"/>
              <a:t>et al</a:t>
            </a:r>
            <a:r>
              <a:rPr lang="en-US" dirty="0" smtClean="0"/>
              <a:t>.)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504" y="1298448"/>
            <a:ext cx="5715000" cy="4865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34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Fisher’s (1936) Iris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Can read about it on </a:t>
            </a:r>
            <a:r>
              <a:rPr lang="en-US" dirty="0" err="1" smtClean="0"/>
              <a:t>wikipedia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Three types of iris (</a:t>
            </a:r>
            <a:r>
              <a:rPr lang="en-US" dirty="0" err="1" smtClean="0"/>
              <a:t>setsosa</a:t>
            </a:r>
            <a:r>
              <a:rPr lang="en-US" dirty="0" smtClean="0"/>
              <a:t>, </a:t>
            </a:r>
            <a:r>
              <a:rPr lang="en-US" dirty="0" err="1" smtClean="0"/>
              <a:t>versicolor</a:t>
            </a:r>
            <a:r>
              <a:rPr lang="en-US" dirty="0" smtClean="0"/>
              <a:t>, and </a:t>
            </a:r>
            <a:r>
              <a:rPr lang="en-US" dirty="0" err="1" smtClean="0"/>
              <a:t>virginica</a:t>
            </a:r>
            <a:r>
              <a:rPr lang="en-US" dirty="0" smtClean="0"/>
              <a:t>) with sepal and petal lengths.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</a:rPr>
              <a:t>&gt; head(iris)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 panose="02070309020205020404" pitchFamily="49" charset="0"/>
              </a:rPr>
              <a:t>Sepal.Length</a:t>
            </a:r>
            <a:r>
              <a:rPr lang="en-US" sz="2000" dirty="0" smtClean="0"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</a:rPr>
              <a:t>Sepal.Width</a:t>
            </a:r>
            <a:r>
              <a:rPr lang="en-US" sz="2000" dirty="0"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</a:rPr>
              <a:t>Petal.Length</a:t>
            </a:r>
            <a:r>
              <a:rPr lang="en-US" sz="2000" dirty="0"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</a:rPr>
              <a:t>Petal.Width</a:t>
            </a:r>
            <a:r>
              <a:rPr lang="en-US" sz="2000" dirty="0">
                <a:latin typeface="Courier New" panose="02070309020205020404" pitchFamily="49" charset="0"/>
              </a:rPr>
              <a:t> Species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</a:rPr>
              <a:t>1          5.1         3.5          1.4         0.2  </a:t>
            </a:r>
            <a:r>
              <a:rPr lang="en-US" sz="2000" dirty="0" err="1">
                <a:latin typeface="Courier New" panose="02070309020205020404" pitchFamily="49" charset="0"/>
              </a:rPr>
              <a:t>setosa</a:t>
            </a:r>
            <a:endParaRPr lang="en-US" sz="20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</a:rPr>
              <a:t>2          4.9         3.0          1.4         0.2  </a:t>
            </a:r>
            <a:r>
              <a:rPr lang="en-US" sz="2000" dirty="0" err="1">
                <a:latin typeface="Courier New" panose="02070309020205020404" pitchFamily="49" charset="0"/>
              </a:rPr>
              <a:t>setosa</a:t>
            </a:r>
            <a:endParaRPr lang="en-US" sz="20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</a:rPr>
              <a:t>3          4.7         3.2          1.3         0.2  </a:t>
            </a:r>
            <a:r>
              <a:rPr lang="en-US" sz="2000" dirty="0" err="1">
                <a:latin typeface="Courier New" panose="02070309020205020404" pitchFamily="49" charset="0"/>
              </a:rPr>
              <a:t>setosa</a:t>
            </a:r>
            <a:endParaRPr lang="en-US" sz="20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</a:rPr>
              <a:t>4          4.6         3.1          1.5         0.2  </a:t>
            </a:r>
            <a:r>
              <a:rPr lang="en-US" sz="2000" dirty="0" err="1">
                <a:latin typeface="Courier New" panose="02070309020205020404" pitchFamily="49" charset="0"/>
              </a:rPr>
              <a:t>setosa</a:t>
            </a:r>
            <a:endParaRPr lang="en-US" sz="20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</a:rPr>
              <a:t>5          5.0         3.6          1.4         0.2  </a:t>
            </a:r>
            <a:r>
              <a:rPr lang="en-US" sz="2000" dirty="0" err="1">
                <a:latin typeface="Courier New" panose="02070309020205020404" pitchFamily="49" charset="0"/>
              </a:rPr>
              <a:t>setosa</a:t>
            </a:r>
            <a:endParaRPr lang="en-US" sz="20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</a:rPr>
              <a:t>6          5.4         3.9          1.7         0.4  </a:t>
            </a:r>
            <a:r>
              <a:rPr lang="en-US" sz="2000" dirty="0" err="1">
                <a:latin typeface="Courier New" panose="02070309020205020404" pitchFamily="49" charset="0"/>
              </a:rPr>
              <a:t>setosa</a:t>
            </a:r>
            <a:endParaRPr lang="en-US" sz="2000" dirty="0">
              <a:latin typeface="Courier New" panose="02070309020205020404" pitchFamily="49" charset="0"/>
            </a:endParaRP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202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summary(iris)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Sepal.Length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Sepal.Width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Petal.Length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Petal.Width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Min.   :4.300   Min.   :2.000   Min.   :1.000   Min.   :0.100 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1st Qu.:5.100   1st Qu.:2.800   1st Qu.:1.600   1st Qu.:0.300 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Median :5.800   Median :3.000   Median :4.350   Median :1.300 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Mean   :5.843   Mean   :3.057   Mean   :3.758   Mean   :1.199 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3rd Qu.:6.400   3rd Qu.:3.300   3rd Qu.:5.100   3rd Qu.:1.800 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Max.   :7.900   Max.   :4.400   Max.   :6.900   Max.   :2.500 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Species 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setosa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:50  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versicolor:50 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virginica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:50 </a:t>
            </a:r>
          </a:p>
        </p:txBody>
      </p:sp>
    </p:spTree>
    <p:extLst>
      <p:ext uri="{BB962C8B-B14F-4D97-AF65-F5344CB8AC3E}">
        <p14:creationId xmlns:p14="http://schemas.microsoft.com/office/powerpoint/2010/main" val="414308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R’s KKNN()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Call: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kknn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(formula = Species ~ ., train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iris.learn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test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iris.valid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distance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1, kernel = 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triangular")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Response: "nominal"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fit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prob.setosa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prob.versicolor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prob.virginica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virginica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0      0.05108542    0.948914583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versicolor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0      1.00000000    0.000000000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virginica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0      0.00000000    1.000000000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setosa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1      0.00000000    0.000000000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virginica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0      0.00000000    1.000000000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virginica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0      0.02315451    0.976845493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setosa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1      0.00000000    0.000000000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8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versicolor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0      1.00000000    0.000000000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versicolor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0      0.96433753    0.035662467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setosa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1      0.00000000    0.000000000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versicolor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0      1.00000000    0.000000000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12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versicolor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0      0.74338301    0.256616993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13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setosa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1      0.00000000    0.000000000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14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setosa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1      0.00000000    0.000000000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setosa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1      0.00000000    0.000000000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17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Proposition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proposition should be formulated so one claim is </a:t>
            </a:r>
            <a:r>
              <a:rPr lang="en-US" dirty="0" err="1" smtClean="0"/>
              <a:t>intially</a:t>
            </a:r>
            <a:r>
              <a:rPr lang="en-US" dirty="0" smtClean="0"/>
              <a:t> favored (innocent) and is rejected only in the face of sample evidence to the contrary (not innocent)</a:t>
            </a:r>
          </a:p>
          <a:p>
            <a:r>
              <a:rPr lang="en-US" dirty="0" smtClean="0"/>
              <a:t>Initially favored claim is typically called the null hypothesis.</a:t>
            </a:r>
          </a:p>
          <a:p>
            <a:r>
              <a:rPr lang="en-US" dirty="0" smtClean="0"/>
              <a:t>Reject null only in the face of evidence to the contrary, otherwise, fail to reject</a:t>
            </a:r>
          </a:p>
        </p:txBody>
      </p:sp>
    </p:spTree>
    <p:extLst>
      <p:ext uri="{BB962C8B-B14F-4D97-AF65-F5344CB8AC3E}">
        <p14:creationId xmlns:p14="http://schemas.microsoft.com/office/powerpoint/2010/main" val="32061481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2 Wrong Predictions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dirty="0"/>
              <a:t> 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fit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setosa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versicolor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virginica</a:t>
            </a: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setosa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19          0         0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versicolor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0         16         1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virginica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0          1        13</a:t>
            </a:r>
          </a:p>
        </p:txBody>
      </p:sp>
    </p:spTree>
    <p:extLst>
      <p:ext uri="{BB962C8B-B14F-4D97-AF65-F5344CB8AC3E}">
        <p14:creationId xmlns:p14="http://schemas.microsoft.com/office/powerpoint/2010/main" val="6843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Another ML Topic: Neural Net(work)s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Approach was developed independently in statistics (data mining in finance) and ML (artificial intelligence).</a:t>
            </a:r>
          </a:p>
          <a:p>
            <a:r>
              <a:rPr lang="en-US" dirty="0" smtClean="0"/>
              <a:t>Goal is to extract linear combinations of attributes (dependent variables) and model an outcome as a nonlinear function of these linear combinations.</a:t>
            </a:r>
          </a:p>
          <a:p>
            <a:r>
              <a:rPr lang="en-US" dirty="0" smtClean="0"/>
              <a:t>Don’t want to get bogged down in the mathematics, but to expose you to the idea.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79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Much Early Fanfare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“Perhaps the most important advantage… is their ability to approximate complex nonlinear relations… This specification lends itself naturally to parallel processing…” (Campbell </a:t>
            </a:r>
            <a:r>
              <a:rPr lang="en-US" i="1" dirty="0" smtClean="0"/>
              <a:t>et al.</a:t>
            </a:r>
            <a:r>
              <a:rPr lang="en-US" dirty="0" smtClean="0"/>
              <a:t> 1999!)</a:t>
            </a:r>
          </a:p>
          <a:p>
            <a:r>
              <a:rPr lang="en-US" dirty="0" smtClean="0"/>
              <a:t>“</a:t>
            </a:r>
            <a:r>
              <a:rPr lang="en-US" dirty="0"/>
              <a:t>There has been a great deal of hype </a:t>
            </a:r>
            <a:r>
              <a:rPr lang="en-US" dirty="0" smtClean="0"/>
              <a:t>surrounding neural </a:t>
            </a:r>
            <a:r>
              <a:rPr lang="en-US" dirty="0"/>
              <a:t>networks, making them seem magical and mysterious. </a:t>
            </a:r>
            <a:r>
              <a:rPr lang="en-US" dirty="0" smtClean="0"/>
              <a:t> … </a:t>
            </a:r>
            <a:r>
              <a:rPr lang="en-US" dirty="0"/>
              <a:t>they are just nonlinear statistical </a:t>
            </a:r>
            <a:r>
              <a:rPr lang="en-US" dirty="0" smtClean="0"/>
              <a:t>models…”  (Hastie et al.)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24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Conceptualize as a Picture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028" name="Picture 4" descr="Feedforward neural netwo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98448"/>
            <a:ext cx="6344356" cy="5138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053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in Estimating NNs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Provide a training </a:t>
            </a:r>
            <a:r>
              <a:rPr lang="en-US" dirty="0"/>
              <a:t>sample to the neural network.</a:t>
            </a:r>
          </a:p>
          <a:p>
            <a:r>
              <a:rPr lang="en-US" dirty="0"/>
              <a:t>Compare the </a:t>
            </a:r>
            <a:r>
              <a:rPr lang="en-US" dirty="0" smtClean="0"/>
              <a:t>network’s </a:t>
            </a:r>
            <a:r>
              <a:rPr lang="en-US" dirty="0"/>
              <a:t>output to the desired </a:t>
            </a:r>
            <a:r>
              <a:rPr lang="en-US" dirty="0" smtClean="0"/>
              <a:t>output and calculate an error for the output </a:t>
            </a:r>
            <a:r>
              <a:rPr lang="en-US" dirty="0"/>
              <a:t>neuron.</a:t>
            </a:r>
          </a:p>
          <a:p>
            <a:r>
              <a:rPr lang="en-US" dirty="0"/>
              <a:t>For each neuron, calculate </a:t>
            </a:r>
            <a:r>
              <a:rPr lang="en-US" dirty="0" smtClean="0"/>
              <a:t>how </a:t>
            </a:r>
            <a:r>
              <a:rPr lang="en-US" dirty="0"/>
              <a:t>much lower or higher the output must be adjusted to match the desired </a:t>
            </a:r>
            <a:r>
              <a:rPr lang="en-US" dirty="0" smtClean="0"/>
              <a:t>output: the </a:t>
            </a:r>
            <a:r>
              <a:rPr lang="en-US" dirty="0"/>
              <a:t>local error.</a:t>
            </a:r>
          </a:p>
          <a:p>
            <a:r>
              <a:rPr lang="en-US" dirty="0"/>
              <a:t>Adjust the weights of each neuron to lower the local error.</a:t>
            </a:r>
          </a:p>
          <a:p>
            <a:r>
              <a:rPr lang="en-US" dirty="0" smtClean="0"/>
              <a:t>Repeat until local error falls below some threshold.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15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Hypothetical  NN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61872"/>
            <a:ext cx="8734722" cy="5138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090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10 iterations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61872"/>
            <a:ext cx="8734722" cy="5138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989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50 iterations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61872"/>
            <a:ext cx="8734722" cy="5138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646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Pitfalls in NNs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black box and suffers from “</a:t>
            </a:r>
            <a:r>
              <a:rPr lang="en-US" dirty="0" err="1" smtClean="0"/>
              <a:t>overfitting</a:t>
            </a:r>
            <a:r>
              <a:rPr lang="en-US" dirty="0" smtClean="0"/>
              <a:t>.”</a:t>
            </a:r>
          </a:p>
          <a:p>
            <a:r>
              <a:rPr lang="en-US" dirty="0" smtClean="0"/>
              <a:t>Not particularly useful for evaluating the effect that x has on y.</a:t>
            </a:r>
          </a:p>
          <a:p>
            <a:r>
              <a:rPr lang="en-US" dirty="0" smtClean="0"/>
              <a:t>Might be useful for prediction if relationships are stable across different environments.</a:t>
            </a:r>
          </a:p>
          <a:p>
            <a:r>
              <a:rPr lang="en-US" dirty="0" smtClean="0"/>
              <a:t>Still very popular in computer science: image recognition and artificial intelligence.</a:t>
            </a:r>
          </a:p>
          <a:p>
            <a:r>
              <a:rPr lang="en-US" dirty="0" smtClean="0"/>
              <a:t>Never got much traction in finance.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9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Overfitting</a:t>
            </a:r>
            <a:r>
              <a:rPr lang="en-US" dirty="0" smtClean="0"/>
              <a:t> (Hastie </a:t>
            </a:r>
            <a:r>
              <a:rPr lang="en-US" i="1" dirty="0" smtClean="0"/>
              <a:t>et al</a:t>
            </a:r>
            <a:r>
              <a:rPr lang="en-US" dirty="0" smtClean="0"/>
              <a:t>.)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504" y="1298448"/>
            <a:ext cx="5056632" cy="4864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112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Two </a:t>
            </a:r>
            <a:r>
              <a:rPr lang="en-US" dirty="0" err="1" smtClean="0"/>
              <a:t>Ingrediens</a:t>
            </a:r>
            <a:r>
              <a:rPr lang="en-US" dirty="0" smtClean="0"/>
              <a:t> and two types of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test statistic of some type tat is only the  function of sample data</a:t>
            </a:r>
          </a:p>
          <a:p>
            <a:r>
              <a:rPr lang="en-US" dirty="0" smtClean="0"/>
              <a:t>A rejection region: a set of values for test statistic for which the null will be rejected</a:t>
            </a:r>
          </a:p>
          <a:p>
            <a:pPr lvl="1"/>
            <a:r>
              <a:rPr lang="en-US" dirty="0" smtClean="0"/>
              <a:t>Two types of error</a:t>
            </a:r>
          </a:p>
        </p:txBody>
      </p:sp>
    </p:spTree>
    <p:extLst>
      <p:ext uri="{BB962C8B-B14F-4D97-AF65-F5344CB8AC3E}">
        <p14:creationId xmlns:p14="http://schemas.microsoft.com/office/powerpoint/2010/main" val="16731775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0"/>
            <a:ext cx="9118600" cy="6852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523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Multivariate Linear Regression and Violations of Assumptions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Next 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09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in hypothesis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parameter of interest</a:t>
            </a:r>
          </a:p>
          <a:p>
            <a:r>
              <a:rPr lang="en-US" dirty="0" smtClean="0"/>
              <a:t>Determine appropriate null and alternative</a:t>
            </a:r>
          </a:p>
          <a:p>
            <a:r>
              <a:rPr lang="en-US" dirty="0" smtClean="0"/>
              <a:t>State the test statistic to be used</a:t>
            </a:r>
          </a:p>
          <a:p>
            <a:r>
              <a:rPr lang="en-US" dirty="0" smtClean="0"/>
              <a:t>Set a</a:t>
            </a:r>
          </a:p>
          <a:p>
            <a:r>
              <a:rPr lang="en-US" dirty="0" smtClean="0"/>
              <a:t>Compute test statistic based on the sample</a:t>
            </a:r>
          </a:p>
          <a:p>
            <a:r>
              <a:rPr lang="en-US" dirty="0" smtClean="0"/>
              <a:t>Decide whether null is to be rejected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241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</a:t>
            </a:r>
            <a:r>
              <a:rPr lang="en-US" dirty="0" err="1" smtClean="0"/>
              <a:t>numpy</a:t>
            </a:r>
            <a:r>
              <a:rPr lang="en-US" dirty="0" smtClean="0"/>
              <a:t> as np</a:t>
            </a:r>
          </a:p>
          <a:p>
            <a:r>
              <a:rPr lang="en-US" dirty="0" smtClean="0"/>
              <a:t>Normal=</a:t>
            </a:r>
            <a:r>
              <a:rPr lang="en-US" dirty="0" err="1" smtClean="0"/>
              <a:t>np.random.normal</a:t>
            </a:r>
            <a:r>
              <a:rPr lang="en-US" dirty="0" smtClean="0"/>
              <a:t>(0,1,100)</a:t>
            </a:r>
          </a:p>
          <a:p>
            <a:r>
              <a:rPr lang="en-US" dirty="0" err="1" smtClean="0"/>
              <a:t>normal.mean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0.036392255301060189</a:t>
            </a:r>
          </a:p>
          <a:p>
            <a:r>
              <a:rPr lang="en-US" dirty="0" err="1" smtClean="0"/>
              <a:t>normal.std</a:t>
            </a:r>
            <a:r>
              <a:rPr lang="en-US" dirty="0" smtClean="0"/>
              <a:t>()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0.921213398193109212</a:t>
            </a:r>
          </a:p>
          <a:p>
            <a:r>
              <a:rPr lang="en-US" dirty="0" smtClean="0"/>
              <a:t>Rule of thumb: Z is greater than 2 in </a:t>
            </a:r>
            <a:r>
              <a:rPr lang="en-US" smtClean="0"/>
              <a:t>absolute value.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1644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Bivariate Linear Regression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Refer </a:t>
            </a:r>
            <a:r>
              <a:rPr lang="en-IN" dirty="0" smtClean="0"/>
              <a:t>Notes for Foundation Session 2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74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Scatterplot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48" y="1161288"/>
            <a:ext cx="5631939" cy="5623560"/>
          </a:xfrm>
        </p:spPr>
      </p:pic>
    </p:spTree>
    <p:extLst>
      <p:ext uri="{BB962C8B-B14F-4D97-AF65-F5344CB8AC3E}">
        <p14:creationId xmlns:p14="http://schemas.microsoft.com/office/powerpoint/2010/main" val="91835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Minimizing the SSR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48" y="1161288"/>
            <a:ext cx="5631939" cy="5623560"/>
          </a:xfrm>
        </p:spPr>
      </p:pic>
    </p:spTree>
    <p:extLst>
      <p:ext uri="{BB962C8B-B14F-4D97-AF65-F5344CB8AC3E}">
        <p14:creationId xmlns:p14="http://schemas.microsoft.com/office/powerpoint/2010/main" val="55818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1464</TotalTime>
  <Words>1495</Words>
  <Application>Microsoft Office PowerPoint</Application>
  <PresentationFormat>On-screen Show (4:3)</PresentationFormat>
  <Paragraphs>195</Paragraphs>
  <Slides>41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CUSP-GX-5004:  APPLIED DATA SCIENCE</vt:lpstr>
      <vt:lpstr>Classical Hypothesis Testing</vt:lpstr>
      <vt:lpstr>Basic Proposition</vt:lpstr>
      <vt:lpstr>Two Ingrediens and two types of errors</vt:lpstr>
      <vt:lpstr>Steps in hypothesis testing</vt:lpstr>
      <vt:lpstr>Python example</vt:lpstr>
      <vt:lpstr>The Bivariate Linear Regression Model</vt:lpstr>
      <vt:lpstr>A Scatterplot</vt:lpstr>
      <vt:lpstr>Minimizing the SSR</vt:lpstr>
      <vt:lpstr>A Scatterplot</vt:lpstr>
      <vt:lpstr>Fitted Model</vt:lpstr>
      <vt:lpstr>Results from R’s lm()</vt:lpstr>
      <vt:lpstr>An Actual Application: CAPM</vt:lpstr>
      <vt:lpstr>Rewrite the Model Like the Quants</vt:lpstr>
      <vt:lpstr>Scatterplot of Daily Returns</vt:lpstr>
      <vt:lpstr>Fitted Model</vt:lpstr>
      <vt:lpstr>CAPM: Apple v. S&amp;P 500</vt:lpstr>
      <vt:lpstr>An Introduction to  Machine Learning</vt:lpstr>
      <vt:lpstr>Machine Learning v. Econometrics</vt:lpstr>
      <vt:lpstr>Correlation v. Causation</vt:lpstr>
      <vt:lpstr>Types of Learning</vt:lpstr>
      <vt:lpstr>An Important Example</vt:lpstr>
      <vt:lpstr>LM as Classifier (from Hastie et al.)</vt:lpstr>
      <vt:lpstr>Classification from a Different Angle</vt:lpstr>
      <vt:lpstr>LM as Classifier (from Hastie et al.)</vt:lpstr>
      <vt:lpstr>NN (from Hastie et al.)</vt:lpstr>
      <vt:lpstr>Fisher’s (1936) Iris Data</vt:lpstr>
      <vt:lpstr>Summary Stats</vt:lpstr>
      <vt:lpstr>R’s KKNN()</vt:lpstr>
      <vt:lpstr>Results: 2 Wrong Predictions</vt:lpstr>
      <vt:lpstr>Another ML Topic: Neural Net(work)s</vt:lpstr>
      <vt:lpstr>Much Early Fanfare</vt:lpstr>
      <vt:lpstr>Conceptualize as a Picture</vt:lpstr>
      <vt:lpstr>Steps in Estimating NNs</vt:lpstr>
      <vt:lpstr>Hypothetical  NN</vt:lpstr>
      <vt:lpstr>After 10 iterations</vt:lpstr>
      <vt:lpstr>After 50 iterations</vt:lpstr>
      <vt:lpstr>Potential Pitfalls in NNs</vt:lpstr>
      <vt:lpstr>Overfitting (Hastie et al.)</vt:lpstr>
      <vt:lpstr>PowerPoint Presentation</vt:lpstr>
      <vt:lpstr>Multivariate Linear Regression and Violations of Assumptions</vt:lpstr>
    </vt:vector>
  </TitlesOfParts>
  <Company>Berkeley Research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CUSP-GX-5004:  APPLIED DATA SCIENCE</dc:title>
  <dc:creator>Timothy Savage</dc:creator>
  <cp:lastModifiedBy>Dimas Rinarso</cp:lastModifiedBy>
  <cp:revision>109</cp:revision>
  <cp:lastPrinted>2014-08-15T23:07:34Z</cp:lastPrinted>
  <dcterms:created xsi:type="dcterms:W3CDTF">2014-08-12T22:40:22Z</dcterms:created>
  <dcterms:modified xsi:type="dcterms:W3CDTF">2014-09-15T22:11:37Z</dcterms:modified>
</cp:coreProperties>
</file>