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314" r:id="rId4"/>
    <p:sldId id="409" r:id="rId5"/>
    <p:sldId id="410" r:id="rId6"/>
    <p:sldId id="411" r:id="rId7"/>
  </p:sldIdLst>
  <p:sldSz cx="9144000" cy="6858000" type="screen4x3"/>
  <p:notesSz cx="6989763" cy="92757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imothy Savage" initials="T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8950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9225" y="0"/>
            <a:ext cx="3028950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62D70-BB1B-4B0E-9718-A81839B66A56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695325"/>
            <a:ext cx="4637087" cy="3478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5313"/>
            <a:ext cx="5592763" cy="41751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0625"/>
            <a:ext cx="3028950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9225" y="8810625"/>
            <a:ext cx="3028950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E7B8E-EFA6-44E6-A3E0-0BD8E8A4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2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78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3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2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8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9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6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7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6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1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5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3379E-95B3-4560-83E6-3DA0ED4104B1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02F56-F0E3-44B6-A01A-A6AC3EAB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4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CUSP-GX-5004: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APPLIED </a:t>
            </a:r>
            <a:r>
              <a:rPr lang="en-US" dirty="0"/>
              <a:t>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Supplemental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72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Isolation, What to Make of an R</a:t>
            </a:r>
            <a:r>
              <a:rPr lang="en-US" baseline="30000" dirty="0" smtClean="0"/>
              <a:t>2</a:t>
            </a:r>
            <a:r>
              <a:rPr lang="en-US" dirty="0" smtClean="0"/>
              <a:t>?</a:t>
            </a:r>
            <a:endParaRPr lang="en-US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defRPr/>
                </a:pPr>
                <a:r>
                  <a:rPr lang="en-US" sz="3000" dirty="0" smtClean="0"/>
                  <a:t>In words, R</a:t>
                </a:r>
                <a:r>
                  <a:rPr lang="en-US" sz="3000" baseline="30000" dirty="0"/>
                  <a:t>2</a:t>
                </a:r>
                <a:r>
                  <a:rPr lang="en-US" sz="3000" dirty="0"/>
                  <a:t> </a:t>
                </a:r>
                <a:r>
                  <a:rPr lang="en-US" sz="3000" dirty="0"/>
                  <a:t>is the share of the </a:t>
                </a:r>
                <a:r>
                  <a:rPr lang="en-US" sz="3000" dirty="0" smtClean="0"/>
                  <a:t>total variance </a:t>
                </a:r>
                <a:r>
                  <a:rPr lang="en-US" sz="3000" dirty="0"/>
                  <a:t>of a </a:t>
                </a:r>
                <a:r>
                  <a:rPr lang="en-US" sz="3000" dirty="0"/>
                  <a:t>DGP that </a:t>
                </a:r>
                <a:r>
                  <a:rPr lang="en-US" sz="3000" dirty="0"/>
                  <a:t>we explain “systematically</a:t>
                </a:r>
                <a:r>
                  <a:rPr lang="en-US" sz="3000" dirty="0" smtClean="0"/>
                  <a:t>” with the things we put in our model.</a:t>
                </a:r>
                <a:endParaRPr lang="en-US" sz="3000" dirty="0"/>
              </a:p>
              <a:p>
                <a:pPr>
                  <a:defRPr/>
                </a:pPr>
                <a:r>
                  <a:rPr lang="en-US" sz="3000" dirty="0"/>
                  <a:t>In isolation, </a:t>
                </a:r>
                <a:r>
                  <a:rPr lang="en-US" sz="3000" dirty="0" smtClean="0"/>
                  <a:t>what does it tell us?</a:t>
                </a:r>
              </a:p>
              <a:p>
                <a:pPr>
                  <a:defRPr/>
                </a:pPr>
                <a:r>
                  <a:rPr lang="en-US" sz="3000" dirty="0" smtClean="0"/>
                  <a:t>Return to our DGP: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/>
                        </m:ctrlPr>
                      </m:sSubPr>
                      <m:e>
                        <m:r>
                          <a:rPr lang="en-US" sz="2800" i="1"/>
                          <m:t>𝑦</m:t>
                        </m:r>
                      </m:e>
                      <m:sub>
                        <m:r>
                          <a:rPr lang="en-US" sz="2800" i="1"/>
                          <m:t>𝑖</m:t>
                        </m:r>
                      </m:sub>
                    </m:sSub>
                    <m:r>
                      <a:rPr lang="en-US" sz="2800" i="1"/>
                      <m:t>=</m:t>
                    </m:r>
                    <m:sSub>
                      <m:sSubPr>
                        <m:ctrlPr>
                          <a:rPr lang="en-US" sz="2800" i="1"/>
                        </m:ctrlPr>
                      </m:sSubPr>
                      <m:e>
                        <m:r>
                          <a:rPr lang="en-US" sz="2800" i="1"/>
                          <m:t>𝛽</m:t>
                        </m:r>
                      </m:e>
                      <m:sub>
                        <m:r>
                          <a:rPr lang="en-US" sz="2800" i="1"/>
                          <m:t>0</m:t>
                        </m:r>
                      </m:sub>
                    </m:sSub>
                    <m:r>
                      <a:rPr lang="en-US" sz="2800" i="1"/>
                      <m:t>+</m:t>
                    </m:r>
                    <m:sSub>
                      <m:sSubPr>
                        <m:ctrlPr>
                          <a:rPr lang="en-US" sz="2800" i="1"/>
                        </m:ctrlPr>
                      </m:sSubPr>
                      <m:e>
                        <m:r>
                          <a:rPr lang="en-US" sz="2800" i="1"/>
                          <m:t>𝛽</m:t>
                        </m:r>
                      </m:e>
                      <m:sub>
                        <m:r>
                          <a:rPr lang="en-US" sz="2800" i="1"/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/>
                        </m:ctrlPr>
                      </m:sSubPr>
                      <m:e>
                        <m:r>
                          <a:rPr lang="en-US" sz="2800" i="1"/>
                          <m:t>𝑥</m:t>
                        </m:r>
                      </m:e>
                      <m:sub>
                        <m:r>
                          <a:rPr lang="en-US" sz="2800" i="1"/>
                          <m:t>𝑖</m:t>
                        </m:r>
                      </m:sub>
                    </m:sSub>
                    <m:r>
                      <a:rPr lang="en-US" sz="2800" i="1"/>
                      <m:t>+</m:t>
                    </m:r>
                    <m:sSub>
                      <m:sSubPr>
                        <m:ctrlPr>
                          <a:rPr lang="en-US" sz="2800" i="1"/>
                        </m:ctrlPr>
                      </m:sSubPr>
                      <m:e>
                        <m:r>
                          <a:rPr lang="en-US" sz="2800" i="1"/>
                          <m:t>𝜖</m:t>
                        </m:r>
                      </m:e>
                      <m:sub>
                        <m:r>
                          <a:rPr lang="en-US" sz="2800" i="1"/>
                          <m:t>𝑖</m:t>
                        </m:r>
                      </m:sub>
                    </m:sSub>
                  </m:oMath>
                </a14:m>
                <a:endParaRPr lang="en-US" sz="3000" dirty="0" smtClean="0"/>
              </a:p>
              <a:p>
                <a:pPr>
                  <a:defRPr/>
                </a:pPr>
                <a:r>
                  <a:rPr lang="en-US" sz="3000" dirty="0" smtClean="0"/>
                  <a:t>Put some form on this:</a:t>
                </a:r>
              </a:p>
              <a:p>
                <a:pPr lvl="1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=1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and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=2</m:t>
                    </m:r>
                  </m:oMath>
                </a14:m>
                <a:r>
                  <a:rPr lang="en-US" sz="2600" dirty="0" smtClean="0"/>
                  <a:t>.</a:t>
                </a:r>
              </a:p>
              <a:p>
                <a:pPr lvl="1">
                  <a:defRPr/>
                </a:pPr>
                <a:r>
                  <a:rPr lang="en-US" sz="2600" dirty="0" smtClean="0"/>
                  <a:t>Two worlds: low variance and high variance reflected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 dirty="0" smtClean="0"/>
                  <a:t>.</a:t>
                </a:r>
                <a:endParaRPr lang="en-US" sz="2600" dirty="0"/>
              </a:p>
              <a:p>
                <a:pPr lvl="1">
                  <a:defRPr/>
                </a:pPr>
                <a:endParaRPr lang="en-US" sz="3000" dirty="0"/>
              </a:p>
              <a:p>
                <a:pPr lvl="1">
                  <a:defRPr/>
                </a:pPr>
                <a:endParaRPr lang="en-US" sz="30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617" r="-1111" b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72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DGP 1: N(0,1)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1161288"/>
            <a:ext cx="5633747" cy="5623560"/>
          </a:xfrm>
        </p:spPr>
      </p:pic>
    </p:spTree>
    <p:extLst>
      <p:ext uri="{BB962C8B-B14F-4D97-AF65-F5344CB8AC3E}">
        <p14:creationId xmlns:p14="http://schemas.microsoft.com/office/powerpoint/2010/main" val="322677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DGP 2: N(0,4)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1161288"/>
            <a:ext cx="5633747" cy="5623560"/>
          </a:xfrm>
        </p:spPr>
      </p:pic>
    </p:spTree>
    <p:extLst>
      <p:ext uri="{BB962C8B-B14F-4D97-AF65-F5344CB8AC3E}">
        <p14:creationId xmlns:p14="http://schemas.microsoft.com/office/powerpoint/2010/main" val="231251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Outcomes Are Very Similar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1161287"/>
            <a:ext cx="5633747" cy="5623560"/>
          </a:xfrm>
        </p:spPr>
      </p:pic>
    </p:spTree>
    <p:extLst>
      <p:ext uri="{BB962C8B-B14F-4D97-AF65-F5344CB8AC3E}">
        <p14:creationId xmlns:p14="http://schemas.microsoft.com/office/powerpoint/2010/main" val="291245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Linear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1: </a:t>
            </a:r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is </a:t>
            </a:r>
            <a:r>
              <a:rPr lang="en-US" dirty="0" smtClean="0"/>
              <a:t>0.785.</a:t>
            </a:r>
          </a:p>
          <a:p>
            <a:r>
              <a:rPr lang="en-US" dirty="0" smtClean="0"/>
              <a:t>Model 2: </a:t>
            </a:r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is </a:t>
            </a:r>
            <a:r>
              <a:rPr lang="en-US" dirty="0" smtClean="0"/>
              <a:t>0.511.</a:t>
            </a:r>
          </a:p>
          <a:p>
            <a:r>
              <a:rPr lang="en-US" dirty="0" smtClean="0"/>
              <a:t>Deterministic component of DGP is the </a:t>
            </a:r>
            <a:r>
              <a:rPr lang="en-US" u="sng" dirty="0" smtClean="0"/>
              <a:t>exactly the same</a:t>
            </a:r>
            <a:r>
              <a:rPr lang="en-US" dirty="0" smtClean="0"/>
              <a:t>.</a:t>
            </a:r>
          </a:p>
          <a:p>
            <a:r>
              <a:rPr lang="en-US" u="sng" dirty="0" smtClean="0"/>
              <a:t>35% reduction</a:t>
            </a:r>
            <a:r>
              <a:rPr lang="en-US" dirty="0" smtClean="0"/>
              <a:t> in so-called “fit of the model” as a result of adding noise to the system.</a:t>
            </a:r>
          </a:p>
          <a:p>
            <a:r>
              <a:rPr lang="en-US" u="sng" dirty="0" smtClean="0"/>
              <a:t>Best Practice</a:t>
            </a:r>
            <a:r>
              <a:rPr lang="en-US" dirty="0" smtClean="0"/>
              <a:t>: Think carefully about your claims, in particular “My model’s R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large!”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83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5306</TotalTime>
  <Words>194</Words>
  <Application>Microsoft Office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CUSP-GX-5004:  APPLIED DATA SCIENCE</vt:lpstr>
      <vt:lpstr>In Isolation, What to Make of an R2?</vt:lpstr>
      <vt:lpstr>DGP 1: N(0,1)</vt:lpstr>
      <vt:lpstr>DGP 2: N(0,4)</vt:lpstr>
      <vt:lpstr>Outcomes Are Very Similar</vt:lpstr>
      <vt:lpstr>Run the Linear Model</vt:lpstr>
    </vt:vector>
  </TitlesOfParts>
  <Company>Berkeley Research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CUSP-GX-5004:  APPLIED DATA SCIENCE</dc:title>
  <dc:creator>Timothy Savage</dc:creator>
  <cp:lastModifiedBy>Timothy Savage</cp:lastModifiedBy>
  <cp:revision>152</cp:revision>
  <cp:lastPrinted>2014-08-15T23:07:34Z</cp:lastPrinted>
  <dcterms:created xsi:type="dcterms:W3CDTF">2014-08-12T22:40:22Z</dcterms:created>
  <dcterms:modified xsi:type="dcterms:W3CDTF">2014-09-22T04:31:28Z</dcterms:modified>
</cp:coreProperties>
</file>