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34" r:id="rId3"/>
    <p:sldId id="416" r:id="rId4"/>
    <p:sldId id="435" r:id="rId5"/>
    <p:sldId id="436" r:id="rId6"/>
    <p:sldId id="437" r:id="rId7"/>
    <p:sldId id="417" r:id="rId8"/>
    <p:sldId id="419" r:id="rId9"/>
    <p:sldId id="439" r:id="rId10"/>
    <p:sldId id="440" r:id="rId11"/>
    <p:sldId id="438" r:id="rId12"/>
    <p:sldId id="420" r:id="rId13"/>
    <p:sldId id="421" r:id="rId14"/>
    <p:sldId id="411" r:id="rId15"/>
    <p:sldId id="442" r:id="rId16"/>
    <p:sldId id="443" r:id="rId17"/>
    <p:sldId id="352" r:id="rId18"/>
    <p:sldId id="399" r:id="rId19"/>
    <p:sldId id="426" r:id="rId20"/>
    <p:sldId id="353" r:id="rId21"/>
    <p:sldId id="354" r:id="rId22"/>
    <p:sldId id="355" r:id="rId23"/>
    <p:sldId id="400" r:id="rId24"/>
    <p:sldId id="403" r:id="rId25"/>
    <p:sldId id="401" r:id="rId26"/>
    <p:sldId id="402" r:id="rId27"/>
    <p:sldId id="404" r:id="rId28"/>
    <p:sldId id="406" r:id="rId29"/>
    <p:sldId id="405" r:id="rId30"/>
    <p:sldId id="415" r:id="rId31"/>
    <p:sldId id="383" r:id="rId32"/>
    <p:sldId id="407" r:id="rId33"/>
    <p:sldId id="412" r:id="rId34"/>
    <p:sldId id="422" r:id="rId35"/>
    <p:sldId id="408" r:id="rId36"/>
    <p:sldId id="413" r:id="rId37"/>
    <p:sldId id="358" r:id="rId38"/>
    <p:sldId id="362" r:id="rId39"/>
    <p:sldId id="409" r:id="rId40"/>
    <p:sldId id="410" r:id="rId41"/>
    <p:sldId id="414" r:id="rId42"/>
    <p:sldId id="387" r:id="rId43"/>
    <p:sldId id="384" r:id="rId44"/>
    <p:sldId id="385" r:id="rId45"/>
    <p:sldId id="389" r:id="rId46"/>
    <p:sldId id="390" r:id="rId47"/>
    <p:sldId id="424" r:id="rId48"/>
    <p:sldId id="425" r:id="rId49"/>
    <p:sldId id="391" r:id="rId50"/>
    <p:sldId id="433" r:id="rId51"/>
    <p:sldId id="430" r:id="rId52"/>
    <p:sldId id="431" r:id="rId53"/>
    <p:sldId id="427" r:id="rId54"/>
    <p:sldId id="428" r:id="rId55"/>
    <p:sldId id="432" r:id="rId56"/>
    <p:sldId id="396" r:id="rId57"/>
    <p:sldId id="397" r:id="rId58"/>
    <p:sldId id="448" r:id="rId59"/>
    <p:sldId id="394" r:id="rId60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Trained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 </a:t>
            </a:r>
            <a:r>
              <a:rPr lang="en-US" dirty="0"/>
              <a:t>the test data through the </a:t>
            </a:r>
            <a:r>
              <a:rPr lang="en-US" dirty="0" smtClean="0"/>
              <a:t>ANN to </a:t>
            </a:r>
            <a:r>
              <a:rPr lang="en-US" dirty="0"/>
              <a:t>get a predicted </a:t>
            </a:r>
            <a:r>
              <a:rPr lang="en-US" dirty="0" smtClean="0"/>
              <a:t>value of the 10-year rate.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are the </a:t>
            </a:r>
            <a:r>
              <a:rPr lang="en-US" dirty="0" smtClean="0"/>
              <a:t>2/3</a:t>
            </a:r>
            <a:r>
              <a:rPr lang="en-US" baseline="30000" dirty="0" smtClean="0"/>
              <a:t>rds</a:t>
            </a:r>
            <a:r>
              <a:rPr lang="en-US" dirty="0" smtClean="0"/>
              <a:t> </a:t>
            </a:r>
            <a:r>
              <a:rPr lang="en-US" dirty="0"/>
              <a:t>not used in training.</a:t>
            </a:r>
          </a:p>
          <a:p>
            <a:r>
              <a:rPr lang="en-US" dirty="0"/>
              <a:t>Calculate a prediction </a:t>
            </a:r>
            <a:r>
              <a:rPr lang="en-US" dirty="0" smtClean="0"/>
              <a:t>or forecast error </a:t>
            </a:r>
            <a:r>
              <a:rPr lang="en-US" dirty="0"/>
              <a:t>as the </a:t>
            </a:r>
            <a:r>
              <a:rPr lang="en-US" dirty="0" smtClean="0"/>
              <a:t>10-year rate </a:t>
            </a:r>
            <a:r>
              <a:rPr lang="en-US" u="sng" dirty="0" smtClean="0"/>
              <a:t>predicted by the ANN</a:t>
            </a:r>
            <a:r>
              <a:rPr lang="en-US" dirty="0" smtClean="0"/>
              <a:t> minus the actual 10-year rate.</a:t>
            </a:r>
          </a:p>
          <a:p>
            <a:pPr lvl="1"/>
            <a:r>
              <a:rPr lang="en-US" dirty="0" smtClean="0"/>
              <a:t>This is </a:t>
            </a:r>
            <a:r>
              <a:rPr lang="en-US" u="sng" dirty="0" smtClean="0"/>
              <a:t>not</a:t>
            </a:r>
            <a:r>
              <a:rPr lang="en-US" dirty="0" smtClean="0"/>
              <a:t> what the ANN tries to minimize.</a:t>
            </a:r>
          </a:p>
          <a:p>
            <a:pPr lvl="1"/>
            <a:r>
              <a:rPr lang="en-US" dirty="0" smtClean="0"/>
              <a:t>Positive error means prediction &gt; actual.</a:t>
            </a:r>
          </a:p>
          <a:p>
            <a:pPr lvl="1"/>
            <a:r>
              <a:rPr lang="en-US" dirty="0" smtClean="0"/>
              <a:t>Negative error means prediction &lt; actual.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ANNs are an (increasingly) important tool of applied data science </a:t>
            </a:r>
            <a:r>
              <a:rPr lang="en-US" u="sng" dirty="0" smtClean="0"/>
              <a:t>for certain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Facebook</a:t>
            </a:r>
            <a:r>
              <a:rPr lang="en-US" dirty="0"/>
              <a:t> </a:t>
            </a:r>
            <a:r>
              <a:rPr lang="en-US" dirty="0" smtClean="0"/>
              <a:t>and facial recognition for example.</a:t>
            </a:r>
          </a:p>
          <a:p>
            <a:pPr lvl="1"/>
            <a:r>
              <a:rPr lang="en-US" dirty="0" smtClean="0"/>
              <a:t>Stable patterns through time and space.</a:t>
            </a:r>
          </a:p>
          <a:p>
            <a:r>
              <a:rPr lang="en-US" dirty="0" smtClean="0"/>
              <a:t>Less useful in other settings where correlation patterns, even of a high order, have a tendency to break down.</a:t>
            </a:r>
          </a:p>
          <a:p>
            <a:pPr lvl="1"/>
            <a:r>
              <a:rPr lang="en-US" dirty="0" smtClean="0"/>
              <a:t>As with other estimators, limits the quality of out of sample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Hastie </a:t>
            </a:r>
            <a:r>
              <a:rPr lang="en-US" i="1" dirty="0" smtClean="0"/>
              <a:t>et 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</a:t>
            </a:r>
            <a:r>
              <a:rPr lang="en-US" dirty="0"/>
              <a:t>has been a great deal of </a:t>
            </a:r>
            <a:r>
              <a:rPr lang="en-US" i="1" dirty="0"/>
              <a:t>hype </a:t>
            </a:r>
            <a:r>
              <a:rPr lang="en-US" dirty="0"/>
              <a:t>surrounding neural networks, </a:t>
            </a:r>
            <a:r>
              <a:rPr lang="en-US" dirty="0" smtClean="0"/>
              <a:t>making </a:t>
            </a:r>
            <a:r>
              <a:rPr lang="en-US" dirty="0"/>
              <a:t>them seem magical and mysterious.  … they are just nonlinear statistical models</a:t>
            </a:r>
            <a:r>
              <a:rPr lang="en-US" dirty="0" smtClean="0"/>
              <a:t>…” (Emphasis in original.)</a:t>
            </a:r>
          </a:p>
        </p:txBody>
      </p:sp>
    </p:spTree>
    <p:extLst>
      <p:ext uri="{BB962C8B-B14F-4D97-AF65-F5344CB8AC3E}">
        <p14:creationId xmlns:p14="http://schemas.microsoft.com/office/powerpoint/2010/main" val="22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</a:t>
            </a:r>
            <a:endParaRPr lang="en-US" sz="3600" i="1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time series is simply the observation of a random variable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over a sample time frame, t=1,…,T.  </a:t>
            </a:r>
            <a:endParaRPr lang="en-US" dirty="0"/>
          </a:p>
          <a:p>
            <a:pPr lvl="1"/>
            <a:r>
              <a:rPr lang="en-US" dirty="0" smtClean="0"/>
              <a:t>Financial data.</a:t>
            </a:r>
          </a:p>
          <a:p>
            <a:pPr lvl="1"/>
            <a:r>
              <a:rPr lang="en-US" dirty="0" smtClean="0"/>
              <a:t>Temperature data.</a:t>
            </a:r>
          </a:p>
          <a:p>
            <a:pPr lvl="1"/>
            <a:r>
              <a:rPr lang="en-US" dirty="0" smtClean="0"/>
              <a:t>Luminosity of lights in an NYC apartment.</a:t>
            </a:r>
          </a:p>
          <a:p>
            <a:pPr lvl="1"/>
            <a:r>
              <a:rPr lang="en-US" dirty="0" smtClean="0"/>
              <a:t>Ambient sound.</a:t>
            </a:r>
          </a:p>
          <a:p>
            <a:r>
              <a:rPr lang="en-US" dirty="0" smtClean="0"/>
              <a:t>Time increments could be a year, a day, a second.</a:t>
            </a:r>
          </a:p>
          <a:p>
            <a:r>
              <a:rPr lang="en-US" dirty="0" smtClean="0"/>
              <a:t>We propose that some DGP gave rise to the observations.</a:t>
            </a:r>
          </a:p>
          <a:p>
            <a:pPr lvl="1"/>
            <a:r>
              <a:rPr lang="en-US" dirty="0" smtClean="0"/>
              <a:t>Perhaps all we have is snapshots of a continuous process.</a:t>
            </a:r>
          </a:p>
          <a:p>
            <a:r>
              <a:rPr lang="en-US" dirty="0" smtClean="0"/>
              <a:t>Goal is to model the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 in </a:t>
            </a:r>
            <a:r>
              <a:rPr lang="en-US" dirty="0"/>
              <a:t>Time </a:t>
            </a:r>
            <a:r>
              <a:rPr lang="en-US" dirty="0" smtClean="0"/>
              <a:t>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Trends</a:t>
            </a:r>
          </a:p>
          <a:p>
            <a:pPr marL="914400" lvl="1" indent="-514350"/>
            <a:r>
              <a:rPr lang="en-US" dirty="0" smtClean="0"/>
              <a:t>Consistent upward or downward patterns.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Serial Dependence </a:t>
            </a:r>
          </a:p>
          <a:p>
            <a:pPr marL="914400" lvl="1" indent="-514350"/>
            <a:r>
              <a:rPr lang="en-US" dirty="0" smtClean="0"/>
              <a:t>Values of adjacent observations may be correlated.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Stationarity</a:t>
            </a:r>
            <a:endParaRPr lang="en-US" dirty="0" smtClean="0"/>
          </a:p>
          <a:p>
            <a:pPr marL="914400" lvl="1" indent="-514350"/>
            <a:r>
              <a:rPr lang="en-US" dirty="0" smtClean="0"/>
              <a:t>Technical but boils down to whether the times series has the same properties at different points in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10 Year US Bonds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Analytic tools heavily driven by finance.</a:t>
            </a:r>
          </a:p>
          <a:p>
            <a:r>
              <a:rPr lang="en-US" dirty="0" smtClean="0"/>
              <a:t>Major innovations include ARCH and unit roots. </a:t>
            </a:r>
          </a:p>
          <a:p>
            <a:r>
              <a:rPr lang="en-US" dirty="0" smtClean="0"/>
              <a:t>University of California at San Diego was ground-zero:</a:t>
            </a:r>
          </a:p>
          <a:p>
            <a:pPr lvl="1"/>
            <a:r>
              <a:rPr lang="en-US" dirty="0" smtClean="0"/>
              <a:t>Robert Engle (Nobel), </a:t>
            </a:r>
            <a:r>
              <a:rPr lang="en-US" dirty="0"/>
              <a:t>Clive </a:t>
            </a:r>
            <a:r>
              <a:rPr lang="en-US" dirty="0" smtClean="0"/>
              <a:t>Granger (Nobel), and Hal White.</a:t>
            </a:r>
          </a:p>
          <a:p>
            <a:pPr lvl="1"/>
            <a:r>
              <a:rPr lang="en-US" dirty="0" smtClean="0"/>
              <a:t>James Hamilton’s </a:t>
            </a:r>
            <a:r>
              <a:rPr lang="en-US" i="1" dirty="0" smtClean="0"/>
              <a:t>Time Series Analysis</a:t>
            </a:r>
            <a:r>
              <a:rPr lang="en-US" dirty="0" smtClean="0"/>
              <a:t> remains the canonical textbook.</a:t>
            </a:r>
          </a:p>
        </p:txBody>
      </p:sp>
    </p:spTree>
    <p:extLst>
      <p:ext uri="{BB962C8B-B14F-4D97-AF65-F5344CB8AC3E}">
        <p14:creationId xmlns:p14="http://schemas.microsoft.com/office/powerpoint/2010/main" val="41535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Will Proceed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Markov processes and how to model them.</a:t>
            </a:r>
            <a:endParaRPr lang="en-US" dirty="0"/>
          </a:p>
          <a:p>
            <a:r>
              <a:rPr lang="en-US" dirty="0" smtClean="0"/>
              <a:t>Turn to </a:t>
            </a:r>
            <a:r>
              <a:rPr lang="en-US" dirty="0"/>
              <a:t>formal times series models.</a:t>
            </a:r>
          </a:p>
          <a:p>
            <a:pPr lvl="1"/>
            <a:r>
              <a:rPr lang="en-US" dirty="0"/>
              <a:t>Temporal correlations.</a:t>
            </a:r>
          </a:p>
          <a:p>
            <a:pPr lvl="1"/>
            <a:r>
              <a:rPr lang="en-US" dirty="0" smtClean="0"/>
              <a:t>Autoregressive models and unit roots.  </a:t>
            </a:r>
          </a:p>
          <a:p>
            <a:pPr lvl="1"/>
            <a:r>
              <a:rPr lang="en-US" dirty="0" smtClean="0"/>
              <a:t>How they are linked to Markov processes.</a:t>
            </a:r>
          </a:p>
          <a:p>
            <a:r>
              <a:rPr lang="en-US" dirty="0" smtClean="0"/>
              <a:t>Finish with moving average models.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Markov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fully-deterministic progression: Days of the week.</a:t>
            </a:r>
          </a:p>
          <a:p>
            <a:pPr lvl="1"/>
            <a:r>
              <a:rPr lang="en-US" dirty="0" smtClean="0"/>
              <a:t>Yesterday was Sunday.</a:t>
            </a:r>
          </a:p>
          <a:p>
            <a:pPr lvl="1"/>
            <a:r>
              <a:rPr lang="en-US" dirty="0" smtClean="0"/>
              <a:t>Today is Monday.</a:t>
            </a:r>
          </a:p>
          <a:p>
            <a:pPr lvl="1"/>
            <a:r>
              <a:rPr lang="en-US" dirty="0" smtClean="0"/>
              <a:t>Tomorrow is Tuesday.</a:t>
            </a:r>
          </a:p>
          <a:p>
            <a:pPr lvl="1"/>
            <a:r>
              <a:rPr lang="en-US" dirty="0" smtClean="0"/>
              <a:t>Day after tomorrow is Wednesday…</a:t>
            </a:r>
          </a:p>
          <a:p>
            <a:r>
              <a:rPr lang="en-US" dirty="0" smtClean="0"/>
              <a:t>How to represent this progression compactly in order to “predict” the future.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Non-deterministic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rat in a maze with three rooms: Room A, Room B, and Room C.  </a:t>
            </a:r>
          </a:p>
          <a:p>
            <a:r>
              <a:rPr lang="en-US" dirty="0" smtClean="0"/>
              <a:t>Each time period, the rat can move from one room to another or stay in the same room.</a:t>
            </a:r>
          </a:p>
          <a:p>
            <a:r>
              <a:rPr lang="en-US" dirty="0" smtClean="0"/>
              <a:t>As before, Markov process records movement.  </a:t>
            </a:r>
          </a:p>
          <a:p>
            <a:r>
              <a:rPr lang="en-US" dirty="0" smtClean="0"/>
              <a:t>Likelihood of future outcomes are </a:t>
            </a:r>
            <a:r>
              <a:rPr lang="en-US" u="sng" dirty="0" smtClean="0"/>
              <a:t>independent</a:t>
            </a:r>
            <a:r>
              <a:rPr lang="en-US" dirty="0" smtClean="0"/>
              <a:t> of the past </a:t>
            </a:r>
            <a:r>
              <a:rPr lang="en-US" u="sng" dirty="0" smtClean="0"/>
              <a:t>once you know where the rat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 using Markov processes has become ubiquitous throughout sciences.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Markov process </a:t>
                </a:r>
                <a:r>
                  <a:rPr lang="en-US" i="1" dirty="0"/>
                  <a:t>{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t</a:t>
                </a:r>
                <a:r>
                  <a:rPr lang="en-US" i="1" dirty="0"/>
                  <a:t>}</a:t>
                </a:r>
                <a:r>
                  <a:rPr lang="en-US" dirty="0"/>
                  <a:t> is a stochastic process with the property that, given the outcome of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, the outcomes of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s</a:t>
                </a:r>
                <a:r>
                  <a:rPr lang="en-US" dirty="0"/>
                  <a:t> for s &gt; t are unaffected by the outcomes of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u</a:t>
                </a:r>
                <a:r>
                  <a:rPr lang="en-US" dirty="0"/>
                  <a:t> for u &lt; t.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∀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Write the above as </a:t>
                </a:r>
                <a:r>
                  <a:rPr lang="en-US" i="1" dirty="0" err="1" smtClean="0"/>
                  <a:t>P</a:t>
                </a:r>
                <a:r>
                  <a:rPr lang="en-US" i="1" baseline="-25000" dirty="0" err="1" smtClean="0"/>
                  <a:t>ij</a:t>
                </a:r>
                <a:r>
                  <a:rPr lang="en-US" dirty="0" smtClean="0"/>
                  <a:t>: transition probability from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to j.</a:t>
                </a:r>
              </a:p>
              <a:p>
                <a:r>
                  <a:rPr lang="en-US" dirty="0" smtClean="0"/>
                  <a:t>Knowing last period’s outcome is all we need.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6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Transition Probabilities: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17159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0.000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0.000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Transitions Predict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about the future are </a:t>
            </a:r>
            <a:r>
              <a:rPr lang="en-US" u="sng" dirty="0" smtClean="0"/>
              <a:t>inherently probabilistic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u="sng" dirty="0" smtClean="0"/>
              <a:t>matrix multiplication</a:t>
            </a:r>
            <a:r>
              <a:rPr lang="en-US" dirty="0" smtClean="0"/>
              <a:t> and the Markov assumption, we can iterate forward to give the “n-steps ahead” transition probabilities.</a:t>
            </a:r>
          </a:p>
          <a:p>
            <a:r>
              <a:rPr lang="en-US" dirty="0" smtClean="0"/>
              <a:t>n-steps </a:t>
            </a:r>
            <a:r>
              <a:rPr lang="en-US" dirty="0"/>
              <a:t>ahead </a:t>
            </a:r>
            <a:r>
              <a:rPr lang="en-US" dirty="0" smtClean="0"/>
              <a:t>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dirty="0" err="1" smtClean="0"/>
              <a:t>^n</a:t>
            </a:r>
            <a:r>
              <a:rPr lang="en-US" dirty="0" smtClean="0"/>
              <a:t>.  (Use proper matrix multiplication.)</a:t>
            </a:r>
          </a:p>
          <a:p>
            <a:r>
              <a:rPr lang="en-US" dirty="0" smtClean="0"/>
              <a:t>Don’t have to do this by hand: Python or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dirty="0" smtClean="0"/>
              <a:t> One Step Ahead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93218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0.000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0.000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dirty="0" smtClean="0"/>
              <a:t> Two Steps Ahead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39183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0.375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0.125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0.125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0.375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r>
              <a:rPr lang="en-US" dirty="0" smtClean="0"/>
              <a:t>Five Steps Ahead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6856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0.266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0.234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0.234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0.266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r>
              <a:rPr lang="en-US" dirty="0" smtClean="0"/>
              <a:t>10 Steps Ahead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9579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0.249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0.249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Limit, </a:t>
            </a:r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dirty="0"/>
              <a:t>Converges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89352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system with the rat in Room A, what can we say probabilistically about the location of the rat in the future?</a:t>
            </a:r>
          </a:p>
          <a:p>
            <a:r>
              <a:rPr lang="en-US" dirty="0" smtClean="0"/>
              <a:t>Start the system at random, </a:t>
            </a:r>
            <a:r>
              <a:rPr lang="en-US" dirty="0"/>
              <a:t>what can we say probabilistically about the location of the rat in the future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Now you see the power and appeal of the approach.</a:t>
            </a:r>
          </a:p>
        </p:txBody>
      </p:sp>
    </p:spTree>
    <p:extLst>
      <p:ext uri="{BB962C8B-B14F-4D97-AF65-F5344CB8AC3E}">
        <p14:creationId xmlns:p14="http://schemas.microsoft.com/office/powerpoint/2010/main" val="28296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Digression on Artificial Neural Nets (ANNs)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an Introduction to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Limit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7265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One Model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about a probability model (say, the logit) as a classifier.</a:t>
            </a:r>
          </a:p>
          <a:p>
            <a:pPr lvl="1"/>
            <a:r>
              <a:rPr lang="en-US" dirty="0"/>
              <a:t>We observe yesterday’s state.</a:t>
            </a:r>
          </a:p>
          <a:p>
            <a:pPr lvl="1"/>
            <a:r>
              <a:rPr lang="en-US" dirty="0" smtClean="0"/>
              <a:t>We observe today’s state.</a:t>
            </a:r>
          </a:p>
          <a:p>
            <a:pPr lvl="1"/>
            <a:r>
              <a:rPr lang="en-US" dirty="0" smtClean="0"/>
              <a:t>We observe other things.</a:t>
            </a:r>
          </a:p>
          <a:p>
            <a:r>
              <a:rPr lang="en-US" dirty="0" smtClean="0"/>
              <a:t>We could make today’s state a function of yesterday’s state and other things using the logit classifier.  </a:t>
            </a:r>
          </a:p>
          <a:p>
            <a:r>
              <a:rPr lang="en-US" dirty="0" smtClean="0"/>
              <a:t>And </a:t>
            </a:r>
            <a:r>
              <a:rPr lang="en-US" u="sng" dirty="0" smtClean="0"/>
              <a:t>we have already seen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Our 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NLSW sample of women ages 14 to 24 in 1968 tracked over time.</a:t>
            </a:r>
          </a:p>
          <a:p>
            <a:r>
              <a:rPr lang="en-US" dirty="0" smtClean="0"/>
              <a:t>Records </a:t>
            </a:r>
            <a:r>
              <a:rPr lang="en-US" u="sng" dirty="0" smtClean="0"/>
              <a:t>over time</a:t>
            </a:r>
            <a:r>
              <a:rPr lang="en-US" dirty="0" smtClean="0"/>
              <a:t> whether someone is (or is not) a member of a union, as well as other relevant characteristics.</a:t>
            </a:r>
          </a:p>
          <a:p>
            <a:r>
              <a:rPr lang="en-US" dirty="0" smtClean="0"/>
              <a:t>Therefore, we observe transitions into and out of unions </a:t>
            </a:r>
            <a:r>
              <a:rPr lang="en-US" u="sng" dirty="0" smtClean="0"/>
              <a:t>for the same woman</a:t>
            </a:r>
            <a:r>
              <a:rPr lang="en-US" dirty="0" smtClean="0"/>
              <a:t>.</a:t>
            </a:r>
          </a:p>
          <a:p>
            <a:r>
              <a:rPr lang="en-US" dirty="0"/>
              <a:t>Treat union status as the process we wish to model as a Markov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Counts with Row Summations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1 |     Total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 |    14,758      2,086 |    16,844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|     2,110      2,812 |     4,922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Percentages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0          1 |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 |     87.62      12.38 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|     42.87      57.13 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“Unconditional” or naïve Markov transitions.</a:t>
            </a:r>
          </a:p>
          <a:p>
            <a:r>
              <a:rPr lang="en-US" dirty="0" smtClean="0"/>
              <a:t>Observed outcomes based unaffected by attributes, such as education.</a:t>
            </a:r>
          </a:p>
          <a:p>
            <a:r>
              <a:rPr lang="en-US" dirty="0" smtClean="0"/>
              <a:t>Can iterate this Markov matrix forward to make a long-run forecast.</a:t>
            </a:r>
          </a:p>
          <a:p>
            <a:r>
              <a:rPr lang="en-US" dirty="0" smtClean="0"/>
              <a:t>~22.4% union membership (and obviously </a:t>
            </a:r>
            <a:r>
              <a:rPr lang="en-US" dirty="0"/>
              <a:t>~77.6% non-union </a:t>
            </a:r>
            <a:r>
              <a:rPr lang="en-US" dirty="0" smtClean="0"/>
              <a:t>membership).</a:t>
            </a:r>
          </a:p>
          <a:p>
            <a:r>
              <a:rPr lang="en-US" dirty="0" smtClean="0"/>
              <a:t>But we can model this more explicitly using the tools we’ve already developed.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with Prior Union Status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48" y="1828800"/>
            <a:ext cx="8531352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                               Number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     21766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LR chi2(7)      =    4286.21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chi2     =     0.0000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likelihood =  -9462.543                       Pseudo R2       =     0.1847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union |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z    P&gt;|z|     [95% Conf. Interval]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|   .0236607   .0061521     3.85   0.000     .0116029    .0357186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grade |   .0463933   .0078489     5.91   0.000     .0310098    .0617769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.0475855   .0433026     1.10   0.272    -.0372861    .1324572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south |  -.6629957   .0421369   -15.73   0.000    -.7455824    -.580409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black |   .5796562   .0432466    13.40   0.000     .4948944     .664418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year |  -.0113698   .0066863    -1.70   0.089    -.0244747     .001735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lag_union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2.120996   .0377957    56.12   0.000     2.046918    2.195074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-2.29604   .3853147    -5.96   0.000    -3.051243   -1.540837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3288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0          1 |     Total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 |     87.62      12.38 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|     42.87      57.13 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Model-Based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   0          1 |     Total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 |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87.14      12.86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|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46.30      53.70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100.00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Urban Example: Yellow Cabs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any given year, there are 180 million yellow cab journeys in New York City (NYC).</a:t>
            </a:r>
          </a:p>
          <a:p>
            <a:r>
              <a:rPr lang="en-US" dirty="0"/>
              <a:t>~</a:t>
            </a:r>
            <a:r>
              <a:rPr lang="en-US" dirty="0" smtClean="0"/>
              <a:t>13,000 licensed yellow cabs which are in nearly-continuous daily operation.</a:t>
            </a:r>
          </a:p>
          <a:p>
            <a:pPr lvl="1"/>
            <a:r>
              <a:rPr lang="en-US" dirty="0" smtClean="0"/>
              <a:t>Typically two drivers per day who switch driving shifts around 4pm.</a:t>
            </a:r>
          </a:p>
          <a:p>
            <a:r>
              <a:rPr lang="en-US" dirty="0" smtClean="0"/>
              <a:t>Each cab makes ~14,000 journeys/year.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TLC’s Geography of NYC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" y="990600"/>
            <a:ext cx="914728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09554"/>
              </p:ext>
            </p:extLst>
          </p:nvPr>
        </p:nvGraphicFramePr>
        <p:xfrm>
          <a:off x="76197" y="1142995"/>
          <a:ext cx="8991606" cy="5562604"/>
        </p:xfrm>
        <a:graphic>
          <a:graphicData uri="http://schemas.openxmlformats.org/drawingml/2006/table">
            <a:tbl>
              <a:tblPr/>
              <a:tblGrid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</a:tblGrid>
              <a:tr h="32721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52.09%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1.74%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4.94%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4.60%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7.71%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1.46%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12.84%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3.90%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9.84%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7.01%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5.54%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15.36%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11.55%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4.72%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7.05%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7.08%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4.85%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12.57%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8.38%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9.62%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12.38%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3.83%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5.64%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6.15%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4.93%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5.64%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14.71%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17.76%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5.52%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4.85%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10.23%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28.09%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12.56%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8.94%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5.49%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7.65%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11.93%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6.36%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17.24%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13.59%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8.89%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4.60%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5.61%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9.96%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7.81%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4.00%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11.73%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12.99%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3.39%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12.03%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2.34%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6.35%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7.88%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22.02%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11.44%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5.83%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8.97%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3.45%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11.05%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5.82%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9.53%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9.47%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8.02%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12.62%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2.74%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3.87%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8.09%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8.74%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21.18%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1.84%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14.74%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8.83%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5.48%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3.39%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7.88%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18.14%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14.03%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8.48%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2.72%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1.73%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0.86%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8.31%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6.27%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60.24%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5.55%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10.75%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4.93%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5.40%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7.89%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4.62%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13.28%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4.46%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7.30%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0.82%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1.47%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3.98%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5.41%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1.71%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19.26%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16.32%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1.43%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32.19%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9.44%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0.88%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1.54%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4.09%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17.68%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16.41%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14.32%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30.66%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12.82%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5.03%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7.85%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7.97%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3.01%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13.19%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13.18%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0.99%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5.72%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4.90%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4.40%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5.10%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Month US </a:t>
            </a:r>
            <a:r>
              <a:rPr lang="en-US" dirty="0" err="1" smtClean="0"/>
              <a:t>Treasurys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Modeled-Based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44088"/>
              </p:ext>
            </p:extLst>
          </p:nvPr>
        </p:nvGraphicFramePr>
        <p:xfrm>
          <a:off x="76197" y="1142995"/>
          <a:ext cx="8991606" cy="5562604"/>
        </p:xfrm>
        <a:graphic>
          <a:graphicData uri="http://schemas.openxmlformats.org/drawingml/2006/table">
            <a:tbl>
              <a:tblPr/>
              <a:tblGrid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</a:tblGrid>
              <a:tr h="32721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38.20%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34.11%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32.62%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51308"/>
              </p:ext>
            </p:extLst>
          </p:nvPr>
        </p:nvGraphicFramePr>
        <p:xfrm>
          <a:off x="76197" y="1142995"/>
          <a:ext cx="8991606" cy="5562604"/>
        </p:xfrm>
        <a:graphic>
          <a:graphicData uri="http://schemas.openxmlformats.org/drawingml/2006/table">
            <a:tbl>
              <a:tblPr/>
              <a:tblGrid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  <a:gridCol w="528918"/>
              </a:tblGrid>
              <a:tr h="32721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OIM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from Another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noted, a time series is simply the observation of a random variable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over time.  </a:t>
            </a:r>
            <a:endParaRPr lang="en-US" dirty="0"/>
          </a:p>
          <a:p>
            <a:pPr lvl="1"/>
            <a:r>
              <a:rPr lang="en-US" dirty="0" smtClean="0"/>
              <a:t>Financial data.</a:t>
            </a:r>
          </a:p>
          <a:p>
            <a:pPr lvl="1"/>
            <a:r>
              <a:rPr lang="en-US" dirty="0" smtClean="0"/>
              <a:t>Temperature data.</a:t>
            </a:r>
          </a:p>
          <a:p>
            <a:pPr lvl="1"/>
            <a:r>
              <a:rPr lang="en-US" dirty="0" smtClean="0"/>
              <a:t>Luminosity of lights in an NYC apartment.</a:t>
            </a:r>
          </a:p>
          <a:p>
            <a:pPr lvl="1"/>
            <a:r>
              <a:rPr lang="en-US" dirty="0" smtClean="0"/>
              <a:t>Ambient sound.</a:t>
            </a:r>
          </a:p>
          <a:p>
            <a:r>
              <a:rPr lang="en-US" dirty="0"/>
              <a:t>We propose that some DGP gave rise to the </a:t>
            </a:r>
            <a:r>
              <a:rPr lang="en-US" dirty="0" smtClean="0"/>
              <a:t>observations.</a:t>
            </a:r>
          </a:p>
          <a:p>
            <a:r>
              <a:rPr lang="en-US" dirty="0" smtClean="0"/>
              <a:t>So we need more building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AAPL Stock Price (in US$)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42105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Expression: AAPL Returns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19153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62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Waves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23935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processes give us one way to model time series.</a:t>
            </a:r>
          </a:p>
          <a:p>
            <a:r>
              <a:rPr lang="en-US" dirty="0" smtClean="0"/>
              <a:t>We need more building blocks to develop the DGPs we think form the foundation of time series outcomes.</a:t>
            </a:r>
          </a:p>
          <a:p>
            <a:r>
              <a:rPr lang="en-US" dirty="0" smtClean="0"/>
              <a:t>Let’s start with the simplest: so-called “white noise”.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many different disciplines.</a:t>
            </a:r>
          </a:p>
          <a:p>
            <a:r>
              <a:rPr lang="en-US" dirty="0" smtClean="0"/>
              <a:t>Simple definition in this context: independent draws from some probability distribution with </a:t>
            </a:r>
            <a:r>
              <a:rPr lang="en-US" u="sng" dirty="0" smtClean="0"/>
              <a:t>zero mean</a:t>
            </a:r>
            <a:r>
              <a:rPr lang="en-US" dirty="0" smtClean="0"/>
              <a:t> and </a:t>
            </a:r>
            <a:r>
              <a:rPr lang="en-US" u="sng" dirty="0" smtClean="0"/>
              <a:t>finite variance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focus on so-called “Gaussian” white noise: draws from N(0,1).</a:t>
            </a:r>
          </a:p>
          <a:p>
            <a:r>
              <a:rPr lang="en-US" dirty="0" smtClean="0"/>
              <a:t>Each “period” we draw at random from N(0,1) and simply connect the dots over “time”.</a:t>
            </a:r>
          </a:p>
        </p:txBody>
      </p:sp>
    </p:spTree>
    <p:extLst>
      <p:ext uri="{BB962C8B-B14F-4D97-AF65-F5344CB8AC3E}">
        <p14:creationId xmlns:p14="http://schemas.microsoft.com/office/powerpoint/2010/main" val="34117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Time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Month US </a:t>
            </a:r>
            <a:r>
              <a:rPr lang="en-US" dirty="0" err="1" smtClean="0"/>
              <a:t>Treasurys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Markov processes, white noise (WN) processes are also ubiquitous in modeling.</a:t>
            </a:r>
          </a:p>
          <a:p>
            <a:r>
              <a:rPr lang="en-US" dirty="0" smtClean="0"/>
              <a:t>In economics, finance, and physical sciences: Brownian motion (Wiener processes in stochastic calculus).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smtClean="0"/>
              <a:t>Its Characteristics?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Already said we have independent </a:t>
            </a:r>
            <a:r>
              <a:rPr lang="en-US" dirty="0"/>
              <a:t>draws from some probability distribution with </a:t>
            </a:r>
            <a:r>
              <a:rPr lang="en-US" u="sng" dirty="0"/>
              <a:t>zero mean</a:t>
            </a:r>
            <a:r>
              <a:rPr lang="en-US" dirty="0"/>
              <a:t> and </a:t>
            </a:r>
            <a:r>
              <a:rPr lang="en-US" u="sng" dirty="0"/>
              <a:t>finite variance</a:t>
            </a:r>
            <a:r>
              <a:rPr lang="en-US" dirty="0"/>
              <a:t>.</a:t>
            </a:r>
          </a:p>
          <a:p>
            <a:r>
              <a:rPr lang="en-US" dirty="0" smtClean="0"/>
              <a:t>By design, resulting time series process:</a:t>
            </a:r>
          </a:p>
          <a:p>
            <a:pPr lvl="1"/>
            <a:r>
              <a:rPr lang="en-US" dirty="0" smtClean="0"/>
              <a:t>Has no trend.</a:t>
            </a:r>
          </a:p>
          <a:p>
            <a:pPr lvl="1"/>
            <a:r>
              <a:rPr lang="en-US" dirty="0" smtClean="0"/>
              <a:t>Has no serial dependence.</a:t>
            </a:r>
          </a:p>
          <a:p>
            <a:pPr lvl="1"/>
            <a:r>
              <a:rPr lang="en-US" dirty="0" smtClean="0"/>
              <a:t>Is stationary.</a:t>
            </a:r>
          </a:p>
          <a:p>
            <a:r>
              <a:rPr lang="en-US" dirty="0" smtClean="0"/>
              <a:t>Ideal building block.</a:t>
            </a:r>
          </a:p>
        </p:txBody>
      </p:sp>
    </p:spTree>
    <p:extLst>
      <p:ext uri="{BB962C8B-B14F-4D97-AF65-F5344CB8AC3E}">
        <p14:creationId xmlns:p14="http://schemas.microsoft.com/office/powerpoint/2010/main" val="15486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Time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More Variance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2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Yet More Variance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Variance Matter?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the variance increases the “noise” of white noise.  </a:t>
            </a:r>
          </a:p>
          <a:p>
            <a:r>
              <a:rPr lang="en-US" dirty="0" smtClean="0"/>
              <a:t>As long as variance is finite, characteristics remain unchanged.</a:t>
            </a:r>
          </a:p>
          <a:p>
            <a:r>
              <a:rPr lang="en-US" dirty="0" smtClean="0"/>
              <a:t>So we will focus on white noise processes using N(0,1).</a:t>
            </a:r>
          </a:p>
          <a:p>
            <a:r>
              <a:rPr lang="en-US" dirty="0" smtClean="0"/>
              <a:t>Let’s look at a simple example.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Sound Waves (Signal)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Signal and the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AR(1)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6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 Is Mostly Yesterday Plus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Year US Bonds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Straightforward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Long-term rates are just the sum of </a:t>
            </a:r>
            <a:r>
              <a:rPr lang="en-US" u="sng" dirty="0" smtClean="0"/>
              <a:t>expected </a:t>
            </a:r>
            <a:r>
              <a:rPr lang="en-US" dirty="0" smtClean="0"/>
              <a:t>future</a:t>
            </a:r>
            <a:r>
              <a:rPr lang="en-US" i="1" dirty="0" smtClean="0"/>
              <a:t> </a:t>
            </a:r>
            <a:r>
              <a:rPr lang="en-US" dirty="0" smtClean="0"/>
              <a:t>short-term rates.  (Don’t worry about this point.)</a:t>
            </a:r>
          </a:p>
          <a:p>
            <a:r>
              <a:rPr lang="en-US" dirty="0" smtClean="0"/>
              <a:t>Goal: Train ANN to predict long-term rates based on short-term rates.</a:t>
            </a:r>
          </a:p>
          <a:p>
            <a:r>
              <a:rPr lang="en-US" dirty="0" smtClean="0"/>
              <a:t>Training </a:t>
            </a:r>
            <a:r>
              <a:rPr lang="en-US" dirty="0"/>
              <a:t>data </a:t>
            </a:r>
            <a:r>
              <a:rPr lang="en-US" dirty="0" smtClean="0"/>
              <a:t>is a random 1/3</a:t>
            </a:r>
            <a:r>
              <a:rPr lang="en-US" baseline="30000" dirty="0" smtClean="0"/>
              <a:t>rd</a:t>
            </a:r>
            <a:r>
              <a:rPr lang="en-US" dirty="0" smtClean="0"/>
              <a:t> sample of 34 years of daily interest rate data.</a:t>
            </a:r>
          </a:p>
          <a:p>
            <a:r>
              <a:rPr lang="en-US" dirty="0" smtClean="0"/>
              <a:t>ANN fit using R’s “</a:t>
            </a:r>
            <a:r>
              <a:rPr lang="en-US" dirty="0" err="1" smtClean="0"/>
              <a:t>neuralnet</a:t>
            </a:r>
            <a:r>
              <a:rPr lang="en-US" dirty="0" smtClean="0"/>
              <a:t>” library.  (You can easily do this in Python with Eric’s code.)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with five neurons in a the hidden layer.</a:t>
            </a:r>
          </a:p>
          <a:p>
            <a:r>
              <a:rPr lang="en-US" dirty="0" smtClean="0"/>
              <a:t>Based </a:t>
            </a:r>
            <a:r>
              <a:rPr lang="en-US" dirty="0"/>
              <a:t>on merely ~2,800 observations  (~250 trading days per year times </a:t>
            </a:r>
            <a:r>
              <a:rPr lang="en-US" dirty="0" smtClean="0"/>
              <a:t>~34 </a:t>
            </a:r>
            <a:r>
              <a:rPr lang="en-US" dirty="0"/>
              <a:t>years divided by </a:t>
            </a:r>
            <a:r>
              <a:rPr lang="en-US" dirty="0" smtClean="0"/>
              <a:t>3).</a:t>
            </a:r>
          </a:p>
          <a:p>
            <a:r>
              <a:rPr lang="en-US" dirty="0" smtClean="0"/>
              <a:t>Training took about 20 minutes (</a:t>
            </a:r>
            <a:r>
              <a:rPr lang="en-US" dirty="0" err="1" smtClean="0"/>
              <a:t>clocktime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Efficiency of algorithm.</a:t>
            </a:r>
          </a:p>
          <a:p>
            <a:pPr lvl="1"/>
            <a:r>
              <a:rPr lang="en-US" dirty="0" smtClean="0"/>
              <a:t>Computing platform.</a:t>
            </a:r>
          </a:p>
          <a:p>
            <a:pPr lvl="1"/>
            <a:r>
              <a:rPr lang="en-US" dirty="0"/>
              <a:t>Bombed </a:t>
            </a:r>
            <a:r>
              <a:rPr lang="en-US" dirty="0" smtClean="0"/>
              <a:t>on first three attempts.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Optimized ANN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3704</Words>
  <Application>Microsoft Office PowerPoint</Application>
  <PresentationFormat>On-screen Show (4:3)</PresentationFormat>
  <Paragraphs>1200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CUSP-GX-5004:  APPLIED DATA SCIENCE</vt:lpstr>
      <vt:lpstr>Time Series Analysis</vt:lpstr>
      <vt:lpstr>Digression on Artificial Neural Nets (ANNs)</vt:lpstr>
      <vt:lpstr>3 Month US Treasurys</vt:lpstr>
      <vt:lpstr>6 Month US Treasurys</vt:lpstr>
      <vt:lpstr>10 Year US Bonds</vt:lpstr>
      <vt:lpstr>Straightforward Goal</vt:lpstr>
      <vt:lpstr>Simple Set Up</vt:lpstr>
      <vt:lpstr>Visualization of Optimized ANN</vt:lpstr>
      <vt:lpstr>Once Trained</vt:lpstr>
      <vt:lpstr>Prediction Error</vt:lpstr>
      <vt:lpstr>Conclusions</vt:lpstr>
      <vt:lpstr>Remember Hastie et al.</vt:lpstr>
      <vt:lpstr>Time Series Analysis</vt:lpstr>
      <vt:lpstr>Key Topics in Time Series Analysis</vt:lpstr>
      <vt:lpstr>Another Look at 10 Year US Bonds</vt:lpstr>
      <vt:lpstr>Development</vt:lpstr>
      <vt:lpstr>How We Will Proceed</vt:lpstr>
      <vt:lpstr>Introduction to Markov Processes</vt:lpstr>
      <vt:lpstr>Non-deterministic Processes</vt:lpstr>
      <vt:lpstr>Formally</vt:lpstr>
      <vt:lpstr>Maze Transition Probabilities: Pij </vt:lpstr>
      <vt:lpstr>Transitions Predict the Future</vt:lpstr>
      <vt:lpstr>Pij One Step Ahead</vt:lpstr>
      <vt:lpstr>Pij Two Steps Ahead</vt:lpstr>
      <vt:lpstr>Pij Five Steps Ahead</vt:lpstr>
      <vt:lpstr>Pij 10 Steps Ahead</vt:lpstr>
      <vt:lpstr>In the Limit, Pij Converges</vt:lpstr>
      <vt:lpstr>What’s the Point?</vt:lpstr>
      <vt:lpstr>In the Limit</vt:lpstr>
      <vt:lpstr>How Might One Model This?</vt:lpstr>
      <vt:lpstr>Recall Our Union Example</vt:lpstr>
      <vt:lpstr>Calculating Transition Probabilities</vt:lpstr>
      <vt:lpstr>How to View This</vt:lpstr>
      <vt:lpstr>Model with Prior Union Status</vt:lpstr>
      <vt:lpstr>Transition Probabilities</vt:lpstr>
      <vt:lpstr>An Urban Example: Yellow Cabs</vt:lpstr>
      <vt:lpstr>TLC’s Geography of NYC</vt:lpstr>
      <vt:lpstr>Naïve</vt:lpstr>
      <vt:lpstr>Modeled-Based</vt:lpstr>
      <vt:lpstr>Changes</vt:lpstr>
      <vt:lpstr>Approach from Another Direction</vt:lpstr>
      <vt:lpstr>AAPL Stock Price (in US$)</vt:lpstr>
      <vt:lpstr>Another Expression: AAPL Returns</vt:lpstr>
      <vt:lpstr>Temperatures</vt:lpstr>
      <vt:lpstr>Sound Waves</vt:lpstr>
      <vt:lpstr>We Need More Building Blocks</vt:lpstr>
      <vt:lpstr>White Noise</vt:lpstr>
      <vt:lpstr>Simplest Time Series</vt:lpstr>
      <vt:lpstr>Uses</vt:lpstr>
      <vt:lpstr>What Are Its Characteristics?</vt:lpstr>
      <vt:lpstr>Simplest Time Series</vt:lpstr>
      <vt:lpstr>With More Variance</vt:lpstr>
      <vt:lpstr>And Yet More Variance</vt:lpstr>
      <vt:lpstr>Does Variance Matter?</vt:lpstr>
      <vt:lpstr>Hypothetical Sound Waves (Signal)</vt:lpstr>
      <vt:lpstr>The Signal and the Noise</vt:lpstr>
      <vt:lpstr>The AR(1) Model</vt:lpstr>
      <vt:lpstr>Today Is Mostly Yesterday Plus Noise</vt:lpstr>
    </vt:vector>
  </TitlesOfParts>
  <Company>Berkeley Research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Timothy Savage</cp:lastModifiedBy>
  <cp:revision>268</cp:revision>
  <cp:lastPrinted>2014-08-15T23:07:34Z</cp:lastPrinted>
  <dcterms:created xsi:type="dcterms:W3CDTF">2014-08-12T22:40:22Z</dcterms:created>
  <dcterms:modified xsi:type="dcterms:W3CDTF">2014-10-21T14:24:09Z</dcterms:modified>
</cp:coreProperties>
</file>