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
      <p:font typeface="Merriweather"/>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37" Type="http://schemas.openxmlformats.org/officeDocument/2006/relationships/font" Target="fonts/Merriweather-bold.fntdata"/><Relationship Id="rId14" Type="http://schemas.openxmlformats.org/officeDocument/2006/relationships/slide" Target="slides/slide9.xml"/><Relationship Id="rId36" Type="http://schemas.openxmlformats.org/officeDocument/2006/relationships/font" Target="fonts/Merriweather-regular.fntdata"/><Relationship Id="rId17" Type="http://schemas.openxmlformats.org/officeDocument/2006/relationships/slide" Target="slides/slide12.xml"/><Relationship Id="rId39" Type="http://schemas.openxmlformats.org/officeDocument/2006/relationships/font" Target="fonts/Merriweather-boldItalic.fntdata"/><Relationship Id="rId16" Type="http://schemas.openxmlformats.org/officeDocument/2006/relationships/slide" Target="slides/slide11.xml"/><Relationship Id="rId38" Type="http://schemas.openxmlformats.org/officeDocument/2006/relationships/font" Target="fonts/Merriweather-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7a8ad24a46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7a8ad24a46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7a8ad24a46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7a8ad24a46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7a8ad24a46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7a8ad24a46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7a8ad24a46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7a8ad24a46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7a8ad24a46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7a8ad24a46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7a8ad24a4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7a8ad24a4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7a8ad24a46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7a8ad24a46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7a8ad24a46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7a8ad24a46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7a8ad24a46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7a8ad24a46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7a8ad24a46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7a8ad24a46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a8ad24a4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7a8ad24a4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40f2aaa3c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40f2aaa3c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40f2aaa3c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40f2aaa3c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40f2aaa3c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40f2aaa3c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40f2aaa3c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40f2aaa3c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40f2aaa3cd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40f2aaa3cd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a8ad24a4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a8ad24a4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7a8ad24a46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7a8ad24a46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7a8ad24a46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7a8ad24a46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7a8ad24a46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7a8ad24a46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7a8ad24a46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7a8ad24a46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7a8ad24a46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7a8ad24a46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7a8ad24a46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7a8ad24a46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1.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png"/><Relationship Id="rId4" Type="http://schemas.openxmlformats.org/officeDocument/2006/relationships/image" Target="../media/image28.png"/><Relationship Id="rId5"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5.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91625" y="1961750"/>
            <a:ext cx="4973100" cy="137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latin typeface="Merriweather"/>
                <a:ea typeface="Merriweather"/>
                <a:cs typeface="Merriweather"/>
                <a:sym typeface="Merriweather"/>
              </a:rPr>
              <a:t>Customer </a:t>
            </a:r>
            <a:endParaRPr sz="4800">
              <a:latin typeface="Merriweather"/>
              <a:ea typeface="Merriweather"/>
              <a:cs typeface="Merriweather"/>
              <a:sym typeface="Merriweather"/>
            </a:endParaRPr>
          </a:p>
          <a:p>
            <a:pPr indent="0" lvl="0" marL="0" rtl="0" algn="l">
              <a:spcBef>
                <a:spcPts val="0"/>
              </a:spcBef>
              <a:spcAft>
                <a:spcPts val="0"/>
              </a:spcAft>
              <a:buNone/>
            </a:pPr>
            <a:r>
              <a:rPr lang="en" sz="4800">
                <a:latin typeface="Merriweather"/>
                <a:ea typeface="Merriweather"/>
                <a:cs typeface="Merriweather"/>
                <a:sym typeface="Merriweather"/>
              </a:rPr>
              <a:t>Churn  Analysis</a:t>
            </a:r>
            <a:endParaRPr sz="4800">
              <a:latin typeface="Merriweather"/>
              <a:ea typeface="Merriweather"/>
              <a:cs typeface="Merriweather"/>
              <a:sym typeface="Merriweather"/>
            </a:endParaRPr>
          </a:p>
        </p:txBody>
      </p:sp>
      <p:sp>
        <p:nvSpPr>
          <p:cNvPr id="278" name="Google Shape;278;p13"/>
          <p:cNvSpPr txBox="1"/>
          <p:nvPr>
            <p:ph idx="1" type="subTitle"/>
          </p:nvPr>
        </p:nvSpPr>
        <p:spPr>
          <a:xfrm>
            <a:off x="575775" y="3771050"/>
            <a:ext cx="1649400" cy="39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100">
                <a:solidFill>
                  <a:srgbClr val="000000"/>
                </a:solidFill>
                <a:latin typeface="Merriweather"/>
                <a:ea typeface="Merriweather"/>
                <a:cs typeface="Merriweather"/>
                <a:sym typeface="Merriweather"/>
              </a:rPr>
              <a:t>SANJAY KANNAN</a:t>
            </a:r>
            <a:endParaRPr b="1" i="1" sz="1100">
              <a:solidFill>
                <a:srgbClr val="000000"/>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6126600" cy="106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Online Security and Online Backup vs Target Variable</a:t>
            </a:r>
            <a:endParaRPr/>
          </a:p>
        </p:txBody>
      </p:sp>
      <p:sp>
        <p:nvSpPr>
          <p:cNvPr id="338" name="Google Shape;338;p22"/>
          <p:cNvSpPr txBox="1"/>
          <p:nvPr>
            <p:ph idx="1" type="body"/>
          </p:nvPr>
        </p:nvSpPr>
        <p:spPr>
          <a:xfrm>
            <a:off x="230875" y="2030100"/>
            <a:ext cx="33321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Customers lacking online security features exhibit a heightened likelihood of churning, underscoring the significance of safeguarding digital assets.</a:t>
            </a:r>
            <a:endParaRPr/>
          </a:p>
          <a:p>
            <a:pPr indent="-311150" lvl="0" marL="457200" rtl="0" algn="l">
              <a:spcBef>
                <a:spcPts val="0"/>
              </a:spcBef>
              <a:spcAft>
                <a:spcPts val="0"/>
              </a:spcAft>
              <a:buSzPts val="1300"/>
              <a:buChar char="●"/>
            </a:pPr>
            <a:r>
              <a:rPr lang="en"/>
              <a:t>The absence of online backup services emerges as a contributing factor to customer churn, emphasizing the importance of data protection measures.</a:t>
            </a:r>
            <a:endParaRPr/>
          </a:p>
        </p:txBody>
      </p:sp>
      <p:pic>
        <p:nvPicPr>
          <p:cNvPr id="339" name="Google Shape;339;p22"/>
          <p:cNvPicPr preferRelativeResize="0"/>
          <p:nvPr/>
        </p:nvPicPr>
        <p:blipFill>
          <a:blip r:embed="rId3">
            <a:alphaModFix/>
          </a:blip>
          <a:stretch>
            <a:fillRect/>
          </a:stretch>
        </p:blipFill>
        <p:spPr>
          <a:xfrm>
            <a:off x="6295792" y="2746600"/>
            <a:ext cx="2704183" cy="2265800"/>
          </a:xfrm>
          <a:prstGeom prst="rect">
            <a:avLst/>
          </a:prstGeom>
          <a:noFill/>
          <a:ln>
            <a:noFill/>
          </a:ln>
        </p:spPr>
      </p:pic>
      <p:pic>
        <p:nvPicPr>
          <p:cNvPr id="340" name="Google Shape;340;p22"/>
          <p:cNvPicPr preferRelativeResize="0"/>
          <p:nvPr/>
        </p:nvPicPr>
        <p:blipFill>
          <a:blip r:embed="rId4">
            <a:alphaModFix/>
          </a:blip>
          <a:stretch>
            <a:fillRect/>
          </a:stretch>
        </p:blipFill>
        <p:spPr>
          <a:xfrm>
            <a:off x="3482913" y="1665375"/>
            <a:ext cx="2770426" cy="1985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303800" y="598575"/>
            <a:ext cx="62229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Device protection and Tech support vs Target variable</a:t>
            </a:r>
            <a:endParaRPr/>
          </a:p>
        </p:txBody>
      </p:sp>
      <p:sp>
        <p:nvSpPr>
          <p:cNvPr id="346" name="Google Shape;346;p23"/>
          <p:cNvSpPr txBox="1"/>
          <p:nvPr>
            <p:ph idx="1" type="body"/>
          </p:nvPr>
        </p:nvSpPr>
        <p:spPr>
          <a:xfrm>
            <a:off x="334950" y="1990050"/>
            <a:ext cx="3020100" cy="25416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Customers devoid of device protection exhibit an elevated likelihood of churning, suggesting the potential significance of this service in fostering customer retention.</a:t>
            </a:r>
            <a:endParaRPr/>
          </a:p>
          <a:p>
            <a:pPr indent="0" lvl="0" marL="457200" rtl="0" algn="l">
              <a:spcBef>
                <a:spcPts val="0"/>
              </a:spcBef>
              <a:spcAft>
                <a:spcPts val="0"/>
              </a:spcAft>
              <a:buNone/>
            </a:pPr>
            <a:r>
              <a:t/>
            </a:r>
            <a:endParaRPr/>
          </a:p>
          <a:p>
            <a:pPr indent="-304958" lvl="0" marL="457200" rtl="0" algn="l">
              <a:spcBef>
                <a:spcPts val="0"/>
              </a:spcBef>
              <a:spcAft>
                <a:spcPts val="0"/>
              </a:spcAft>
              <a:buSzPct val="100000"/>
              <a:buChar char="●"/>
            </a:pPr>
            <a:r>
              <a:rPr lang="en"/>
              <a:t>Absence of tech support among customers is associated with an increased propensity for churn, underscoring the role of comprehensive support services in mitigating attrition.</a:t>
            </a:r>
            <a:endParaRPr/>
          </a:p>
        </p:txBody>
      </p:sp>
      <p:pic>
        <p:nvPicPr>
          <p:cNvPr id="347" name="Google Shape;347;p23"/>
          <p:cNvPicPr preferRelativeResize="0"/>
          <p:nvPr/>
        </p:nvPicPr>
        <p:blipFill>
          <a:blip r:embed="rId3">
            <a:alphaModFix/>
          </a:blip>
          <a:stretch>
            <a:fillRect/>
          </a:stretch>
        </p:blipFill>
        <p:spPr>
          <a:xfrm>
            <a:off x="3429588" y="2695075"/>
            <a:ext cx="2794075" cy="2341119"/>
          </a:xfrm>
          <a:prstGeom prst="rect">
            <a:avLst/>
          </a:prstGeom>
          <a:noFill/>
          <a:ln>
            <a:noFill/>
          </a:ln>
        </p:spPr>
      </p:pic>
      <p:pic>
        <p:nvPicPr>
          <p:cNvPr id="348" name="Google Shape;348;p23"/>
          <p:cNvPicPr preferRelativeResize="0"/>
          <p:nvPr/>
        </p:nvPicPr>
        <p:blipFill>
          <a:blip r:embed="rId4">
            <a:alphaModFix/>
          </a:blip>
          <a:stretch>
            <a:fillRect/>
          </a:stretch>
        </p:blipFill>
        <p:spPr>
          <a:xfrm>
            <a:off x="6298193" y="1101650"/>
            <a:ext cx="2765707" cy="2317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type="title"/>
          </p:nvPr>
        </p:nvSpPr>
        <p:spPr>
          <a:xfrm>
            <a:off x="1303800" y="598575"/>
            <a:ext cx="63510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Streaming TV and Streaming Movies vs Target variable</a:t>
            </a:r>
            <a:endParaRPr/>
          </a:p>
        </p:txBody>
      </p:sp>
      <p:sp>
        <p:nvSpPr>
          <p:cNvPr id="354" name="Google Shape;354;p24"/>
          <p:cNvSpPr txBox="1"/>
          <p:nvPr>
            <p:ph idx="1" type="body"/>
          </p:nvPr>
        </p:nvSpPr>
        <p:spPr>
          <a:xfrm>
            <a:off x="3473700" y="3715250"/>
            <a:ext cx="4389300" cy="1305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churn rates for users and non-users of both streaming TV and streaming movies exhibit a remarkably balanced distribution, reflecting a consistent pattern across these services.</a:t>
            </a:r>
            <a:endParaRPr/>
          </a:p>
        </p:txBody>
      </p:sp>
      <p:pic>
        <p:nvPicPr>
          <p:cNvPr id="355" name="Google Shape;355;p24"/>
          <p:cNvPicPr preferRelativeResize="0"/>
          <p:nvPr/>
        </p:nvPicPr>
        <p:blipFill>
          <a:blip r:embed="rId3">
            <a:alphaModFix/>
          </a:blip>
          <a:stretch>
            <a:fillRect/>
          </a:stretch>
        </p:blipFill>
        <p:spPr>
          <a:xfrm>
            <a:off x="5989203" y="1158175"/>
            <a:ext cx="2905926" cy="2456010"/>
          </a:xfrm>
          <a:prstGeom prst="rect">
            <a:avLst/>
          </a:prstGeom>
          <a:noFill/>
          <a:ln>
            <a:noFill/>
          </a:ln>
        </p:spPr>
      </p:pic>
      <p:pic>
        <p:nvPicPr>
          <p:cNvPr id="356" name="Google Shape;356;p24"/>
          <p:cNvPicPr preferRelativeResize="0"/>
          <p:nvPr/>
        </p:nvPicPr>
        <p:blipFill>
          <a:blip r:embed="rId4">
            <a:alphaModFix/>
          </a:blip>
          <a:stretch>
            <a:fillRect/>
          </a:stretch>
        </p:blipFill>
        <p:spPr>
          <a:xfrm>
            <a:off x="130475" y="1942875"/>
            <a:ext cx="3391275" cy="2661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Contract, Payment method and paperless billing vs Target value</a:t>
            </a:r>
            <a:endParaRPr/>
          </a:p>
        </p:txBody>
      </p:sp>
      <p:sp>
        <p:nvSpPr>
          <p:cNvPr id="362" name="Google Shape;362;p25"/>
          <p:cNvSpPr txBox="1"/>
          <p:nvPr>
            <p:ph idx="1" type="body"/>
          </p:nvPr>
        </p:nvSpPr>
        <p:spPr>
          <a:xfrm>
            <a:off x="3258875" y="3539100"/>
            <a:ext cx="5661000" cy="13929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Month-to-month contractual agreements exhibit a notable propensity for higher churn rates.</a:t>
            </a:r>
            <a:endParaRPr/>
          </a:p>
          <a:p>
            <a:pPr indent="-298767" lvl="0" marL="457200" rtl="0" algn="l">
              <a:spcBef>
                <a:spcPts val="0"/>
              </a:spcBef>
              <a:spcAft>
                <a:spcPts val="0"/>
              </a:spcAft>
              <a:buSzPct val="100000"/>
              <a:buChar char="●"/>
            </a:pPr>
            <a:r>
              <a:rPr lang="en"/>
              <a:t>Clients who opt for paperless billing appear to exhibit a comparatively elevated churn rate.</a:t>
            </a:r>
            <a:endParaRPr/>
          </a:p>
          <a:p>
            <a:pPr indent="-298767" lvl="0" marL="457200" rtl="0" algn="l">
              <a:spcBef>
                <a:spcPts val="0"/>
              </a:spcBef>
              <a:spcAft>
                <a:spcPts val="0"/>
              </a:spcAft>
              <a:buSzPct val="100000"/>
              <a:buChar char="●"/>
            </a:pPr>
            <a:r>
              <a:rPr lang="en"/>
              <a:t>"Remarkably, a discernible pattern emerges when scrutinizing customer payment methods. Notably, those who opt for electronic cheque payments exhibit a pronounced tendency towards elevated churn rates. </a:t>
            </a:r>
            <a:endParaRPr/>
          </a:p>
        </p:txBody>
      </p:sp>
      <p:pic>
        <p:nvPicPr>
          <p:cNvPr id="363" name="Google Shape;363;p25"/>
          <p:cNvPicPr preferRelativeResize="0"/>
          <p:nvPr/>
        </p:nvPicPr>
        <p:blipFill>
          <a:blip r:embed="rId3">
            <a:alphaModFix/>
          </a:blip>
          <a:stretch>
            <a:fillRect/>
          </a:stretch>
        </p:blipFill>
        <p:spPr>
          <a:xfrm>
            <a:off x="216450" y="2663075"/>
            <a:ext cx="2954076" cy="2055477"/>
          </a:xfrm>
          <a:prstGeom prst="rect">
            <a:avLst/>
          </a:prstGeom>
          <a:noFill/>
          <a:ln>
            <a:noFill/>
          </a:ln>
        </p:spPr>
      </p:pic>
      <p:pic>
        <p:nvPicPr>
          <p:cNvPr id="364" name="Google Shape;364;p25"/>
          <p:cNvPicPr preferRelativeResize="0"/>
          <p:nvPr/>
        </p:nvPicPr>
        <p:blipFill>
          <a:blip r:embed="rId4">
            <a:alphaModFix/>
          </a:blip>
          <a:stretch>
            <a:fillRect/>
          </a:stretch>
        </p:blipFill>
        <p:spPr>
          <a:xfrm>
            <a:off x="3567978" y="1597875"/>
            <a:ext cx="2285125" cy="1636424"/>
          </a:xfrm>
          <a:prstGeom prst="rect">
            <a:avLst/>
          </a:prstGeom>
          <a:noFill/>
          <a:ln>
            <a:noFill/>
          </a:ln>
        </p:spPr>
      </p:pic>
      <p:pic>
        <p:nvPicPr>
          <p:cNvPr id="365" name="Google Shape;365;p25"/>
          <p:cNvPicPr preferRelativeResize="0"/>
          <p:nvPr/>
        </p:nvPicPr>
        <p:blipFill>
          <a:blip r:embed="rId5">
            <a:alphaModFix/>
          </a:blip>
          <a:stretch>
            <a:fillRect/>
          </a:stretch>
        </p:blipFill>
        <p:spPr>
          <a:xfrm>
            <a:off x="6397603" y="1534100"/>
            <a:ext cx="2445275" cy="1636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6"/>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Numerical Analysis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7"/>
          <p:cNvSpPr txBox="1"/>
          <p:nvPr>
            <p:ph type="title"/>
          </p:nvPr>
        </p:nvSpPr>
        <p:spPr>
          <a:xfrm>
            <a:off x="1175675" y="574550"/>
            <a:ext cx="39408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between numerical columns</a:t>
            </a:r>
            <a:endParaRPr/>
          </a:p>
        </p:txBody>
      </p:sp>
      <p:sp>
        <p:nvSpPr>
          <p:cNvPr id="376" name="Google Shape;376;p27"/>
          <p:cNvSpPr txBox="1"/>
          <p:nvPr>
            <p:ph idx="1" type="body"/>
          </p:nvPr>
        </p:nvSpPr>
        <p:spPr>
          <a:xfrm>
            <a:off x="7422500" y="403800"/>
            <a:ext cx="1586400" cy="4576500"/>
          </a:xfrm>
          <a:prstGeom prst="rect">
            <a:avLst/>
          </a:prstGeom>
        </p:spPr>
        <p:txBody>
          <a:bodyPr anchorCtr="0" anchor="t" bIns="91425" lIns="91425" spcFirstLastPara="1" rIns="91425" wrap="square" tIns="91425">
            <a:normAutofit fontScale="70000" lnSpcReduction="10000"/>
          </a:bodyPr>
          <a:lstStyle/>
          <a:p>
            <a:pPr indent="-286385" lvl="0" marL="457200" rtl="0" algn="l">
              <a:spcBef>
                <a:spcPts val="0"/>
              </a:spcBef>
              <a:spcAft>
                <a:spcPts val="0"/>
              </a:spcAft>
              <a:buSzPct val="100000"/>
              <a:buChar char="●"/>
            </a:pPr>
            <a:r>
              <a:rPr lang="en"/>
              <a:t>Customers exhibiting a convergence of higher monthly charges, shorter tenure durations, and comparatively lower total charges appear to demonstrate an increased propensity for churn. </a:t>
            </a:r>
            <a:endParaRPr/>
          </a:p>
          <a:p>
            <a:pPr indent="0" lvl="0" marL="457200" rtl="0" algn="l">
              <a:spcBef>
                <a:spcPts val="1200"/>
              </a:spcBef>
              <a:spcAft>
                <a:spcPts val="0"/>
              </a:spcAft>
              <a:buNone/>
            </a:pPr>
            <a:r>
              <a:t/>
            </a:r>
            <a:endParaRPr/>
          </a:p>
          <a:p>
            <a:pPr indent="-286385" lvl="0" marL="457200" rtl="0" algn="l">
              <a:spcBef>
                <a:spcPts val="1200"/>
              </a:spcBef>
              <a:spcAft>
                <a:spcPts val="0"/>
              </a:spcAft>
              <a:buSzPct val="100000"/>
              <a:buChar char="●"/>
            </a:pPr>
            <a:r>
              <a:rPr lang="en"/>
              <a:t>This alignment suggests an intricate interplay between pricing dynamics, customer longevity, and overall expenditure, underscoring the potential influence of these factors on churn behavior.</a:t>
            </a:r>
            <a:endParaRPr/>
          </a:p>
        </p:txBody>
      </p:sp>
      <p:pic>
        <p:nvPicPr>
          <p:cNvPr id="377" name="Google Shape;377;p27"/>
          <p:cNvPicPr preferRelativeResize="0"/>
          <p:nvPr/>
        </p:nvPicPr>
        <p:blipFill>
          <a:blip r:embed="rId3">
            <a:alphaModFix/>
          </a:blip>
          <a:stretch>
            <a:fillRect/>
          </a:stretch>
        </p:blipFill>
        <p:spPr>
          <a:xfrm>
            <a:off x="4452150" y="403800"/>
            <a:ext cx="3074425" cy="2188650"/>
          </a:xfrm>
          <a:prstGeom prst="rect">
            <a:avLst/>
          </a:prstGeom>
          <a:noFill/>
          <a:ln>
            <a:noFill/>
          </a:ln>
        </p:spPr>
      </p:pic>
      <p:pic>
        <p:nvPicPr>
          <p:cNvPr id="378" name="Google Shape;378;p27"/>
          <p:cNvPicPr preferRelativeResize="0"/>
          <p:nvPr/>
        </p:nvPicPr>
        <p:blipFill>
          <a:blip r:embed="rId4">
            <a:alphaModFix/>
          </a:blip>
          <a:stretch>
            <a:fillRect/>
          </a:stretch>
        </p:blipFill>
        <p:spPr>
          <a:xfrm>
            <a:off x="107225" y="1813563"/>
            <a:ext cx="3143601" cy="2477176"/>
          </a:xfrm>
          <a:prstGeom prst="rect">
            <a:avLst/>
          </a:prstGeom>
          <a:noFill/>
          <a:ln>
            <a:noFill/>
          </a:ln>
        </p:spPr>
      </p:pic>
      <p:pic>
        <p:nvPicPr>
          <p:cNvPr id="379" name="Google Shape;379;p27"/>
          <p:cNvPicPr preferRelativeResize="0"/>
          <p:nvPr/>
        </p:nvPicPr>
        <p:blipFill>
          <a:blip r:embed="rId5">
            <a:alphaModFix/>
          </a:blip>
          <a:stretch>
            <a:fillRect/>
          </a:stretch>
        </p:blipFill>
        <p:spPr>
          <a:xfrm>
            <a:off x="3563125" y="2845475"/>
            <a:ext cx="3226976" cy="21283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8"/>
          <p:cNvSpPr txBox="1"/>
          <p:nvPr>
            <p:ph type="title"/>
          </p:nvPr>
        </p:nvSpPr>
        <p:spPr>
          <a:xfrm>
            <a:off x="1303800" y="622600"/>
            <a:ext cx="43653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 Scatter plot</a:t>
            </a:r>
            <a:endParaRPr/>
          </a:p>
        </p:txBody>
      </p:sp>
      <p:sp>
        <p:nvSpPr>
          <p:cNvPr id="385" name="Google Shape;385;p28"/>
          <p:cNvSpPr txBox="1"/>
          <p:nvPr>
            <p:ph idx="1" type="body"/>
          </p:nvPr>
        </p:nvSpPr>
        <p:spPr>
          <a:xfrm>
            <a:off x="1335850" y="4531950"/>
            <a:ext cx="7030500" cy="528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Monthly charges and Total charges has a positive correlation.</a:t>
            </a:r>
            <a:endParaRPr/>
          </a:p>
        </p:txBody>
      </p:sp>
      <p:pic>
        <p:nvPicPr>
          <p:cNvPr id="386" name="Google Shape;386;p28"/>
          <p:cNvPicPr preferRelativeResize="0"/>
          <p:nvPr/>
        </p:nvPicPr>
        <p:blipFill>
          <a:blip r:embed="rId3">
            <a:alphaModFix/>
          </a:blip>
          <a:stretch>
            <a:fillRect/>
          </a:stretch>
        </p:blipFill>
        <p:spPr>
          <a:xfrm>
            <a:off x="216200" y="1439425"/>
            <a:ext cx="8711599" cy="29964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9"/>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Bivariate Analysis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Gender vs Partner : Churn</a:t>
            </a:r>
            <a:endParaRPr/>
          </a:p>
        </p:txBody>
      </p:sp>
      <p:sp>
        <p:nvSpPr>
          <p:cNvPr id="397" name="Google Shape;397;p30"/>
          <p:cNvSpPr txBox="1"/>
          <p:nvPr>
            <p:ph idx="1" type="body"/>
          </p:nvPr>
        </p:nvSpPr>
        <p:spPr>
          <a:xfrm>
            <a:off x="1303800" y="1990050"/>
            <a:ext cx="27879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Female client who lack partnership affiliations exhibit a heightened proclivity towards churning, underlining the significance of this demographic distinction in churn dynamics.</a:t>
            </a:r>
            <a:endParaRPr/>
          </a:p>
        </p:txBody>
      </p:sp>
      <p:pic>
        <p:nvPicPr>
          <p:cNvPr id="398" name="Google Shape;398;p30"/>
          <p:cNvPicPr preferRelativeResize="0"/>
          <p:nvPr/>
        </p:nvPicPr>
        <p:blipFill>
          <a:blip r:embed="rId3">
            <a:alphaModFix/>
          </a:blip>
          <a:stretch>
            <a:fillRect/>
          </a:stretch>
        </p:blipFill>
        <p:spPr>
          <a:xfrm>
            <a:off x="4244100" y="1750275"/>
            <a:ext cx="4747501" cy="305515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1"/>
          <p:cNvSpPr txBox="1"/>
          <p:nvPr>
            <p:ph type="title"/>
          </p:nvPr>
        </p:nvSpPr>
        <p:spPr>
          <a:xfrm>
            <a:off x="1303800" y="598575"/>
            <a:ext cx="7030500" cy="69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Online Security vs Online Backup vs Device Protection: Churn</a:t>
            </a:r>
            <a:endParaRPr sz="1800"/>
          </a:p>
        </p:txBody>
      </p:sp>
      <p:sp>
        <p:nvSpPr>
          <p:cNvPr id="404" name="Google Shape;404;p31"/>
          <p:cNvSpPr txBox="1"/>
          <p:nvPr>
            <p:ph idx="1" type="body"/>
          </p:nvPr>
        </p:nvSpPr>
        <p:spPr>
          <a:xfrm>
            <a:off x="5570450" y="1254175"/>
            <a:ext cx="3522600" cy="3829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t>Online Security and Fiber Optic Usage:</a:t>
            </a:r>
            <a:endParaRPr b="1"/>
          </a:p>
          <a:p>
            <a:pPr indent="0" lvl="0" marL="0" rtl="0" algn="l">
              <a:spcBef>
                <a:spcPts val="0"/>
              </a:spcBef>
              <a:spcAft>
                <a:spcPts val="0"/>
              </a:spcAft>
              <a:buNone/>
            </a:pPr>
            <a:r>
              <a:t/>
            </a:r>
            <a:endParaRPr/>
          </a:p>
          <a:p>
            <a:pPr indent="-286385" lvl="0" marL="457200" rtl="0" algn="l">
              <a:spcBef>
                <a:spcPts val="0"/>
              </a:spcBef>
              <a:spcAft>
                <a:spcPts val="0"/>
              </a:spcAft>
              <a:buSzPct val="100000"/>
              <a:buChar char="●"/>
            </a:pPr>
            <a:r>
              <a:rPr lang="en"/>
              <a:t>Absence of online security measures, particularly when using fiber optic connections, significantly increases the likelihood of churn.</a:t>
            </a:r>
            <a:endParaRPr/>
          </a:p>
          <a:p>
            <a:pPr indent="-286385" lvl="0" marL="457200" rtl="0" algn="l">
              <a:spcBef>
                <a:spcPts val="0"/>
              </a:spcBef>
              <a:spcAft>
                <a:spcPts val="0"/>
              </a:spcAft>
              <a:buSzPct val="100000"/>
              <a:buChar char="●"/>
            </a:pPr>
            <a:r>
              <a:rPr lang="en"/>
              <a:t>The correlation between the absence of online security and the choice of fiber optic services underscores the importance of addressing security concerns to retain customers.</a:t>
            </a:r>
            <a:endParaRPr/>
          </a:p>
          <a:p>
            <a:pPr indent="0" lvl="0" marL="0" rtl="0" algn="l">
              <a:spcBef>
                <a:spcPts val="0"/>
              </a:spcBef>
              <a:spcAft>
                <a:spcPts val="0"/>
              </a:spcAft>
              <a:buNone/>
            </a:pPr>
            <a:r>
              <a:rPr b="1" lang="en"/>
              <a:t>Online Backup and Fiber Optic Usage:</a:t>
            </a:r>
            <a:endParaRPr b="1"/>
          </a:p>
          <a:p>
            <a:pPr indent="0" lvl="0" marL="0" rtl="0" algn="l">
              <a:spcBef>
                <a:spcPts val="0"/>
              </a:spcBef>
              <a:spcAft>
                <a:spcPts val="0"/>
              </a:spcAft>
              <a:buNone/>
            </a:pPr>
            <a:r>
              <a:t/>
            </a:r>
            <a:endParaRPr/>
          </a:p>
          <a:p>
            <a:pPr indent="-286385" lvl="0" marL="457200" rtl="0" algn="l">
              <a:spcBef>
                <a:spcPts val="0"/>
              </a:spcBef>
              <a:spcAft>
                <a:spcPts val="0"/>
              </a:spcAft>
              <a:buSzPct val="100000"/>
              <a:buChar char="●"/>
            </a:pPr>
            <a:r>
              <a:rPr lang="en"/>
              <a:t>The absence of online backup features, notably in conjunction with fiber optic services, presents a substantial risk for increased churn rates.</a:t>
            </a:r>
            <a:endParaRPr/>
          </a:p>
          <a:p>
            <a:pPr indent="-286385" lvl="0" marL="457200" rtl="0" algn="l">
              <a:spcBef>
                <a:spcPts val="0"/>
              </a:spcBef>
              <a:spcAft>
                <a:spcPts val="0"/>
              </a:spcAft>
              <a:buSzPct val="100000"/>
              <a:buChar char="●"/>
            </a:pPr>
            <a:r>
              <a:rPr lang="en"/>
              <a:t>Highlighting the potential link between the lack of online backup and fiber optic usage emphasizes the need to provide reliable data backup options to customers.</a:t>
            </a:r>
            <a:endParaRPr/>
          </a:p>
          <a:p>
            <a:pPr indent="0" lvl="0" marL="0" rtl="0" algn="l">
              <a:spcBef>
                <a:spcPts val="0"/>
              </a:spcBef>
              <a:spcAft>
                <a:spcPts val="0"/>
              </a:spcAft>
              <a:buNone/>
            </a:pPr>
            <a:r>
              <a:rPr b="1" lang="en"/>
              <a:t>Device Protection and Fiber Optic Usage:</a:t>
            </a:r>
            <a:endParaRPr b="1"/>
          </a:p>
          <a:p>
            <a:pPr indent="0" lvl="0" marL="0" rtl="0" algn="l">
              <a:spcBef>
                <a:spcPts val="0"/>
              </a:spcBef>
              <a:spcAft>
                <a:spcPts val="0"/>
              </a:spcAft>
              <a:buNone/>
            </a:pPr>
            <a:r>
              <a:t/>
            </a:r>
            <a:endParaRPr/>
          </a:p>
          <a:p>
            <a:pPr indent="-286385" lvl="0" marL="457200" rtl="0" algn="l">
              <a:spcBef>
                <a:spcPts val="0"/>
              </a:spcBef>
              <a:spcAft>
                <a:spcPts val="0"/>
              </a:spcAft>
              <a:buSzPct val="100000"/>
              <a:buChar char="●"/>
            </a:pPr>
            <a:r>
              <a:rPr lang="en"/>
              <a:t>Customers without device protection, particularly when utilizing fiber optic services, exhibit a notably higher propensity for churn.</a:t>
            </a:r>
            <a:endParaRPr/>
          </a:p>
          <a:p>
            <a:pPr indent="-286385" lvl="0" marL="457200" rtl="0" algn="l">
              <a:spcBef>
                <a:spcPts val="0"/>
              </a:spcBef>
              <a:spcAft>
                <a:spcPts val="0"/>
              </a:spcAft>
              <a:buSzPct val="100000"/>
              <a:buChar char="●"/>
            </a:pPr>
            <a:r>
              <a:rPr lang="en"/>
              <a:t>Recognizing the connection between the absence of device protection and the choice of fiber optic services accentuates the significance of safeguarding customers' devices for retention.</a:t>
            </a:r>
            <a:endParaRPr/>
          </a:p>
        </p:txBody>
      </p:sp>
      <p:pic>
        <p:nvPicPr>
          <p:cNvPr id="405" name="Google Shape;405;p31"/>
          <p:cNvPicPr preferRelativeResize="0"/>
          <p:nvPr/>
        </p:nvPicPr>
        <p:blipFill>
          <a:blip r:embed="rId3">
            <a:alphaModFix/>
          </a:blip>
          <a:stretch>
            <a:fillRect/>
          </a:stretch>
        </p:blipFill>
        <p:spPr>
          <a:xfrm>
            <a:off x="105700" y="1334225"/>
            <a:ext cx="2650550" cy="1767875"/>
          </a:xfrm>
          <a:prstGeom prst="rect">
            <a:avLst/>
          </a:prstGeom>
          <a:noFill/>
          <a:ln>
            <a:noFill/>
          </a:ln>
        </p:spPr>
      </p:pic>
      <p:pic>
        <p:nvPicPr>
          <p:cNvPr id="406" name="Google Shape;406;p31"/>
          <p:cNvPicPr preferRelativeResize="0"/>
          <p:nvPr/>
        </p:nvPicPr>
        <p:blipFill>
          <a:blip r:embed="rId4">
            <a:alphaModFix/>
          </a:blip>
          <a:stretch>
            <a:fillRect/>
          </a:stretch>
        </p:blipFill>
        <p:spPr>
          <a:xfrm>
            <a:off x="2860901" y="1876625"/>
            <a:ext cx="2650549" cy="1983234"/>
          </a:xfrm>
          <a:prstGeom prst="rect">
            <a:avLst/>
          </a:prstGeom>
          <a:noFill/>
          <a:ln>
            <a:noFill/>
          </a:ln>
        </p:spPr>
      </p:pic>
      <p:pic>
        <p:nvPicPr>
          <p:cNvPr id="407" name="Google Shape;407;p31"/>
          <p:cNvPicPr preferRelativeResize="0"/>
          <p:nvPr/>
        </p:nvPicPr>
        <p:blipFill>
          <a:blip r:embed="rId5">
            <a:alphaModFix/>
          </a:blip>
          <a:stretch>
            <a:fillRect/>
          </a:stretch>
        </p:blipFill>
        <p:spPr>
          <a:xfrm>
            <a:off x="232450" y="3194450"/>
            <a:ext cx="2320927" cy="1736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understanding and Overview</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Churn Analysis EDA, we aim to delve into a dataset that captures customer information, service usage, and churn behavior. The primary objectives of this analysis are to:</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Understand the distribution of churn across different customer segments.</a:t>
            </a:r>
            <a:endParaRPr/>
          </a:p>
          <a:p>
            <a:pPr indent="-311150" lvl="0" marL="457200" rtl="0" algn="l">
              <a:spcBef>
                <a:spcPts val="0"/>
              </a:spcBef>
              <a:spcAft>
                <a:spcPts val="0"/>
              </a:spcAft>
              <a:buSzPts val="1300"/>
              <a:buChar char="●"/>
            </a:pPr>
            <a:r>
              <a:rPr lang="en"/>
              <a:t>Identify potential patterns and factors that correlate with higher churn rates.</a:t>
            </a:r>
            <a:endParaRPr/>
          </a:p>
          <a:p>
            <a:pPr indent="-311150" lvl="0" marL="457200" rtl="0" algn="l">
              <a:spcBef>
                <a:spcPts val="0"/>
              </a:spcBef>
              <a:spcAft>
                <a:spcPts val="0"/>
              </a:spcAft>
              <a:buSzPts val="1300"/>
              <a:buChar char="●"/>
            </a:pPr>
            <a:r>
              <a:rPr lang="en"/>
              <a:t>Explore the relationships between various features and churn behavior.</a:t>
            </a:r>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Tech support vs Streaming Tv vs Streaming Movies : Churn</a:t>
            </a:r>
            <a:endParaRPr/>
          </a:p>
        </p:txBody>
      </p:sp>
      <p:sp>
        <p:nvSpPr>
          <p:cNvPr id="413" name="Google Shape;413;p32"/>
          <p:cNvSpPr txBox="1"/>
          <p:nvPr>
            <p:ph idx="1" type="body"/>
          </p:nvPr>
        </p:nvSpPr>
        <p:spPr>
          <a:xfrm>
            <a:off x="2948675" y="1240825"/>
            <a:ext cx="3369000" cy="1454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t>Tech Support and Fiber Optic Usage:</a:t>
            </a:r>
            <a:endParaRPr b="1"/>
          </a:p>
          <a:p>
            <a:pPr indent="0" lvl="0" marL="0" rtl="0" algn="l">
              <a:spcBef>
                <a:spcPts val="0"/>
              </a:spcBef>
              <a:spcAft>
                <a:spcPts val="0"/>
              </a:spcAft>
              <a:buNone/>
            </a:pPr>
            <a:r>
              <a:t/>
            </a:r>
            <a:endParaRPr/>
          </a:p>
          <a:p>
            <a:pPr indent="-286385" lvl="0" marL="457200" rtl="0" algn="l">
              <a:spcBef>
                <a:spcPts val="0"/>
              </a:spcBef>
              <a:spcAft>
                <a:spcPts val="0"/>
              </a:spcAft>
              <a:buSzPct val="100000"/>
              <a:buChar char="●"/>
            </a:pPr>
            <a:r>
              <a:rPr lang="en"/>
              <a:t>The absence of access to tech support, especially in the context of fiber optic usage, is strongly associated with an elevated likelihood of churn.</a:t>
            </a:r>
            <a:endParaRPr/>
          </a:p>
          <a:p>
            <a:pPr indent="-286385" lvl="0" marL="457200" rtl="0" algn="l">
              <a:spcBef>
                <a:spcPts val="0"/>
              </a:spcBef>
              <a:spcAft>
                <a:spcPts val="0"/>
              </a:spcAft>
              <a:buSzPct val="100000"/>
              <a:buChar char="●"/>
            </a:pPr>
            <a:r>
              <a:rPr lang="en"/>
              <a:t>The strong relationship between the lack of tech support and fiber optic service usage highlights the necessity of robust customer support systems.</a:t>
            </a:r>
            <a:endParaRPr/>
          </a:p>
          <a:p>
            <a:pPr indent="0" lvl="0" marL="0" rtl="0" algn="l">
              <a:spcBef>
                <a:spcPts val="0"/>
              </a:spcBef>
              <a:spcAft>
                <a:spcPts val="0"/>
              </a:spcAft>
              <a:buNone/>
            </a:pPr>
            <a:r>
              <a:t/>
            </a:r>
            <a:endParaRPr/>
          </a:p>
        </p:txBody>
      </p:sp>
      <p:pic>
        <p:nvPicPr>
          <p:cNvPr id="414" name="Google Shape;414;p32"/>
          <p:cNvPicPr preferRelativeResize="0"/>
          <p:nvPr/>
        </p:nvPicPr>
        <p:blipFill>
          <a:blip r:embed="rId3">
            <a:alphaModFix/>
          </a:blip>
          <a:stretch>
            <a:fillRect/>
          </a:stretch>
        </p:blipFill>
        <p:spPr>
          <a:xfrm>
            <a:off x="6424375" y="1123175"/>
            <a:ext cx="2660626" cy="2181699"/>
          </a:xfrm>
          <a:prstGeom prst="rect">
            <a:avLst/>
          </a:prstGeom>
          <a:noFill/>
          <a:ln>
            <a:noFill/>
          </a:ln>
        </p:spPr>
      </p:pic>
      <p:pic>
        <p:nvPicPr>
          <p:cNvPr id="415" name="Google Shape;415;p32"/>
          <p:cNvPicPr preferRelativeResize="0"/>
          <p:nvPr/>
        </p:nvPicPr>
        <p:blipFill>
          <a:blip r:embed="rId4">
            <a:alphaModFix/>
          </a:blip>
          <a:stretch>
            <a:fillRect/>
          </a:stretch>
        </p:blipFill>
        <p:spPr>
          <a:xfrm>
            <a:off x="99025" y="1370025"/>
            <a:ext cx="2443725" cy="1828481"/>
          </a:xfrm>
          <a:prstGeom prst="rect">
            <a:avLst/>
          </a:prstGeom>
          <a:noFill/>
          <a:ln>
            <a:noFill/>
          </a:ln>
        </p:spPr>
      </p:pic>
      <p:sp>
        <p:nvSpPr>
          <p:cNvPr id="416" name="Google Shape;416;p32"/>
          <p:cNvSpPr txBox="1"/>
          <p:nvPr/>
        </p:nvSpPr>
        <p:spPr>
          <a:xfrm>
            <a:off x="3522400" y="3422325"/>
            <a:ext cx="5250300" cy="154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latin typeface="Nunito"/>
                <a:ea typeface="Nunito"/>
                <a:cs typeface="Nunito"/>
                <a:sym typeface="Nunito"/>
              </a:rPr>
              <a:t>Streaming Services and Fiber Optic Usage:</a:t>
            </a:r>
            <a:endParaRPr b="1" sz="1000">
              <a:latin typeface="Nunito"/>
              <a:ea typeface="Nunito"/>
              <a:cs typeface="Nunito"/>
              <a:sym typeface="Nunito"/>
            </a:endParaRPr>
          </a:p>
          <a:p>
            <a:pPr indent="0" lvl="0" marL="0" rtl="0" algn="l">
              <a:lnSpc>
                <a:spcPct val="115000"/>
              </a:lnSpc>
              <a:spcBef>
                <a:spcPts val="0"/>
              </a:spcBef>
              <a:spcAft>
                <a:spcPts val="0"/>
              </a:spcAft>
              <a:buNone/>
            </a:pPr>
            <a:r>
              <a:t/>
            </a:r>
            <a:endParaRPr sz="1000">
              <a:latin typeface="Nunito"/>
              <a:ea typeface="Nunito"/>
              <a:cs typeface="Nunito"/>
              <a:sym typeface="Nunito"/>
            </a:endParaRPr>
          </a:p>
          <a:p>
            <a:pPr indent="-292100" lvl="0" marL="457200" rtl="0" algn="l">
              <a:lnSpc>
                <a:spcPct val="115000"/>
              </a:lnSpc>
              <a:spcBef>
                <a:spcPts val="0"/>
              </a:spcBef>
              <a:spcAft>
                <a:spcPts val="0"/>
              </a:spcAft>
              <a:buSzPts val="1000"/>
              <a:buFont typeface="Nunito"/>
              <a:buChar char="●"/>
            </a:pPr>
            <a:r>
              <a:rPr lang="en" sz="1000">
                <a:latin typeface="Nunito"/>
                <a:ea typeface="Nunito"/>
                <a:cs typeface="Nunito"/>
                <a:sym typeface="Nunito"/>
              </a:rPr>
              <a:t>Both users and non-users of streaming TV and movies, when utilizing fiber optic services, exhibit a higher inclination towards churn.</a:t>
            </a:r>
            <a:endParaRPr sz="1000">
              <a:latin typeface="Nunito"/>
              <a:ea typeface="Nunito"/>
              <a:cs typeface="Nunito"/>
              <a:sym typeface="Nunito"/>
            </a:endParaRPr>
          </a:p>
          <a:p>
            <a:pPr indent="-292100" lvl="0" marL="457200" rtl="0" algn="l">
              <a:lnSpc>
                <a:spcPct val="115000"/>
              </a:lnSpc>
              <a:spcBef>
                <a:spcPts val="0"/>
              </a:spcBef>
              <a:spcAft>
                <a:spcPts val="0"/>
              </a:spcAft>
              <a:buSzPts val="1000"/>
              <a:buFont typeface="Nunito"/>
              <a:buChar char="●"/>
            </a:pPr>
            <a:r>
              <a:rPr lang="en" sz="1000">
                <a:latin typeface="Nunito"/>
                <a:ea typeface="Nunito"/>
                <a:cs typeface="Nunito"/>
                <a:sym typeface="Nunito"/>
              </a:rPr>
              <a:t>The prevalence of churn tendencies among users and non-users of streaming services, in conjunction with fiber optic usage, underscores the importance of holistic customer engagement strategies.</a:t>
            </a:r>
            <a:endParaRPr sz="1000">
              <a:latin typeface="Nunito"/>
              <a:ea typeface="Nunito"/>
              <a:cs typeface="Nunito"/>
              <a:sym typeface="Nunito"/>
            </a:endParaRPr>
          </a:p>
          <a:p>
            <a:pPr indent="0" lvl="0" marL="0" rtl="0" algn="l">
              <a:lnSpc>
                <a:spcPct val="115000"/>
              </a:lnSpc>
              <a:spcBef>
                <a:spcPts val="0"/>
              </a:spcBef>
              <a:spcAft>
                <a:spcPts val="0"/>
              </a:spcAft>
              <a:buNone/>
            </a:pPr>
            <a:r>
              <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p:txBody>
      </p:sp>
      <p:pic>
        <p:nvPicPr>
          <p:cNvPr id="417" name="Google Shape;417;p32"/>
          <p:cNvPicPr preferRelativeResize="0"/>
          <p:nvPr/>
        </p:nvPicPr>
        <p:blipFill>
          <a:blip r:embed="rId5">
            <a:alphaModFix/>
          </a:blip>
          <a:stretch>
            <a:fillRect/>
          </a:stretch>
        </p:blipFill>
        <p:spPr>
          <a:xfrm>
            <a:off x="1046325" y="3372781"/>
            <a:ext cx="2192084" cy="164019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Paperless billing vs Payment method vs Contract : Churn</a:t>
            </a:r>
            <a:endParaRPr/>
          </a:p>
        </p:txBody>
      </p:sp>
      <p:sp>
        <p:nvSpPr>
          <p:cNvPr id="423" name="Google Shape;423;p33"/>
          <p:cNvSpPr txBox="1"/>
          <p:nvPr>
            <p:ph idx="1" type="body"/>
          </p:nvPr>
        </p:nvSpPr>
        <p:spPr>
          <a:xfrm>
            <a:off x="286850" y="1597875"/>
            <a:ext cx="4536300" cy="1631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a:t>Regarding Month-to-Month Contracts with Paperless billing:</a:t>
            </a:r>
            <a:endParaRPr b="1"/>
          </a:p>
          <a:p>
            <a:pPr indent="0" lvl="0" marL="0" rtl="0" algn="l">
              <a:spcBef>
                <a:spcPts val="0"/>
              </a:spcBef>
              <a:spcAft>
                <a:spcPts val="0"/>
              </a:spcAft>
              <a:buNone/>
            </a:pPr>
            <a:r>
              <a:t/>
            </a:r>
            <a:endParaRPr/>
          </a:p>
          <a:p>
            <a:pPr indent="-304958" lvl="0" marL="457200" rtl="0" algn="l">
              <a:spcBef>
                <a:spcPts val="0"/>
              </a:spcBef>
              <a:spcAft>
                <a:spcPts val="0"/>
              </a:spcAft>
              <a:buSzPct val="100000"/>
              <a:buChar char="●"/>
            </a:pPr>
            <a:r>
              <a:rPr lang="en"/>
              <a:t>Customers on month-to-month contracts who opt for paperless billing exhibit a higher propensity for churn, signifying a potential area for targeted retention strategies.</a:t>
            </a:r>
            <a:endParaRPr/>
          </a:p>
          <a:p>
            <a:pPr indent="0" lvl="0" marL="0" rtl="0" algn="l">
              <a:spcBef>
                <a:spcPts val="0"/>
              </a:spcBef>
              <a:spcAft>
                <a:spcPts val="1200"/>
              </a:spcAft>
              <a:buNone/>
            </a:pPr>
            <a:r>
              <a:t/>
            </a:r>
            <a:endParaRPr/>
          </a:p>
        </p:txBody>
      </p:sp>
      <p:sp>
        <p:nvSpPr>
          <p:cNvPr id="424" name="Google Shape;424;p33"/>
          <p:cNvSpPr txBox="1"/>
          <p:nvPr/>
        </p:nvSpPr>
        <p:spPr>
          <a:xfrm>
            <a:off x="3529075" y="3342275"/>
            <a:ext cx="5417100" cy="152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dk2"/>
                </a:solidFill>
                <a:latin typeface="Nunito"/>
                <a:ea typeface="Nunito"/>
                <a:cs typeface="Nunito"/>
                <a:sym typeface="Nunito"/>
              </a:rPr>
              <a:t>In the Context of Month-to-Month Contracts with Payment method:</a:t>
            </a:r>
            <a:endParaRPr b="1" sz="1300">
              <a:solidFill>
                <a:schemeClr val="dk2"/>
              </a:solidFill>
              <a:latin typeface="Nunito"/>
              <a:ea typeface="Nunito"/>
              <a:cs typeface="Nunito"/>
              <a:sym typeface="Nunito"/>
            </a:endParaRPr>
          </a:p>
          <a:p>
            <a:pPr indent="0" lvl="0" marL="0" rtl="0" algn="l">
              <a:lnSpc>
                <a:spcPct val="115000"/>
              </a:lnSpc>
              <a:spcBef>
                <a:spcPts val="0"/>
              </a:spcBef>
              <a:spcAft>
                <a:spcPts val="0"/>
              </a:spcAft>
              <a:buNone/>
            </a:pPr>
            <a:r>
              <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Similarly, month-to-month contract customers who utilize electronic cheque payment methods display an elevated likelihood of churn, warranting strategic focus on mitigating this trend.</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425" name="Google Shape;425;p33"/>
          <p:cNvPicPr preferRelativeResize="0"/>
          <p:nvPr/>
        </p:nvPicPr>
        <p:blipFill>
          <a:blip r:embed="rId3">
            <a:alphaModFix/>
          </a:blip>
          <a:stretch>
            <a:fillRect/>
          </a:stretch>
        </p:blipFill>
        <p:spPr>
          <a:xfrm>
            <a:off x="5063450" y="1203600"/>
            <a:ext cx="3455675" cy="2025376"/>
          </a:xfrm>
          <a:prstGeom prst="rect">
            <a:avLst/>
          </a:prstGeom>
          <a:noFill/>
          <a:ln>
            <a:noFill/>
          </a:ln>
        </p:spPr>
      </p:pic>
      <p:pic>
        <p:nvPicPr>
          <p:cNvPr id="426" name="Google Shape;426;p33"/>
          <p:cNvPicPr preferRelativeResize="0"/>
          <p:nvPr/>
        </p:nvPicPr>
        <p:blipFill>
          <a:blip r:embed="rId4">
            <a:alphaModFix/>
          </a:blip>
          <a:stretch>
            <a:fillRect/>
          </a:stretch>
        </p:blipFill>
        <p:spPr>
          <a:xfrm>
            <a:off x="313550" y="3042075"/>
            <a:ext cx="2942000" cy="1988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Correlations in the dataset with respect to Churn</a:t>
            </a:r>
            <a:endParaRPr/>
          </a:p>
        </p:txBody>
      </p:sp>
      <p:sp>
        <p:nvSpPr>
          <p:cNvPr id="432" name="Google Shape;432;p34"/>
          <p:cNvSpPr txBox="1"/>
          <p:nvPr>
            <p:ph idx="1" type="body"/>
          </p:nvPr>
        </p:nvSpPr>
        <p:spPr>
          <a:xfrm>
            <a:off x="1720713" y="4551800"/>
            <a:ext cx="1387500" cy="364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b="1" lang="en">
                <a:solidFill>
                  <a:srgbClr val="000000"/>
                </a:solidFill>
              </a:rPr>
              <a:t>Correlation &gt; 0.2</a:t>
            </a:r>
            <a:endParaRPr b="1">
              <a:solidFill>
                <a:srgbClr val="000000"/>
              </a:solidFill>
            </a:endParaRPr>
          </a:p>
        </p:txBody>
      </p:sp>
      <p:pic>
        <p:nvPicPr>
          <p:cNvPr id="433" name="Google Shape;433;p34"/>
          <p:cNvPicPr preferRelativeResize="0"/>
          <p:nvPr/>
        </p:nvPicPr>
        <p:blipFill>
          <a:blip r:embed="rId3">
            <a:alphaModFix/>
          </a:blip>
          <a:stretch>
            <a:fillRect/>
          </a:stretch>
        </p:blipFill>
        <p:spPr>
          <a:xfrm>
            <a:off x="699450" y="1597875"/>
            <a:ext cx="3430025" cy="2749175"/>
          </a:xfrm>
          <a:prstGeom prst="rect">
            <a:avLst/>
          </a:prstGeom>
          <a:noFill/>
          <a:ln>
            <a:noFill/>
          </a:ln>
        </p:spPr>
      </p:pic>
      <p:pic>
        <p:nvPicPr>
          <p:cNvPr id="434" name="Google Shape;434;p34"/>
          <p:cNvPicPr preferRelativeResize="0"/>
          <p:nvPr/>
        </p:nvPicPr>
        <p:blipFill>
          <a:blip r:embed="rId4">
            <a:alphaModFix/>
          </a:blip>
          <a:stretch>
            <a:fillRect/>
          </a:stretch>
        </p:blipFill>
        <p:spPr>
          <a:xfrm>
            <a:off x="4689850" y="1597875"/>
            <a:ext cx="3464324" cy="2749176"/>
          </a:xfrm>
          <a:prstGeom prst="rect">
            <a:avLst/>
          </a:prstGeom>
          <a:noFill/>
          <a:ln>
            <a:noFill/>
          </a:ln>
        </p:spPr>
      </p:pic>
      <p:sp>
        <p:nvSpPr>
          <p:cNvPr id="435" name="Google Shape;435;p34"/>
          <p:cNvSpPr txBox="1"/>
          <p:nvPr/>
        </p:nvSpPr>
        <p:spPr>
          <a:xfrm>
            <a:off x="5850650" y="4551800"/>
            <a:ext cx="1741200" cy="3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Correlation &lt; -0.2</a:t>
            </a:r>
            <a:endParaRPr b="1" sz="1200">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439" name="Shape 439"/>
        <p:cNvGrpSpPr/>
        <p:nvPr/>
      </p:nvGrpSpPr>
      <p:grpSpPr>
        <a:xfrm>
          <a:off x="0" y="0"/>
          <a:ext cx="0" cy="0"/>
          <a:chOff x="0" y="0"/>
          <a:chExt cx="0" cy="0"/>
        </a:xfrm>
      </p:grpSpPr>
      <p:sp>
        <p:nvSpPr>
          <p:cNvPr id="440" name="Google Shape;440;p35"/>
          <p:cNvSpPr txBox="1"/>
          <p:nvPr>
            <p:ph type="title"/>
          </p:nvPr>
        </p:nvSpPr>
        <p:spPr>
          <a:xfrm>
            <a:off x="160125" y="164950"/>
            <a:ext cx="8792700" cy="56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Final Results :</a:t>
            </a:r>
            <a:endParaRPr>
              <a:solidFill>
                <a:schemeClr val="lt1"/>
              </a:solidFill>
            </a:endParaRPr>
          </a:p>
        </p:txBody>
      </p:sp>
      <p:sp>
        <p:nvSpPr>
          <p:cNvPr id="441" name="Google Shape;441;p35"/>
          <p:cNvSpPr txBox="1"/>
          <p:nvPr>
            <p:ph idx="1" type="body"/>
          </p:nvPr>
        </p:nvSpPr>
        <p:spPr>
          <a:xfrm>
            <a:off x="160125" y="780525"/>
            <a:ext cx="8792700" cy="41694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chemeClr val="lt1"/>
              </a:buClr>
              <a:buSzPts val="1300"/>
              <a:buChar char="●"/>
            </a:pPr>
            <a:r>
              <a:rPr b="1" i="1" lang="en">
                <a:solidFill>
                  <a:schemeClr val="accent2"/>
                </a:solidFill>
              </a:rPr>
              <a:t>Month to Month</a:t>
            </a:r>
            <a:r>
              <a:rPr lang="en">
                <a:solidFill>
                  <a:schemeClr val="accent2"/>
                </a:solidFill>
              </a:rPr>
              <a:t> </a:t>
            </a:r>
            <a:r>
              <a:rPr lang="en">
                <a:solidFill>
                  <a:schemeClr val="lt1"/>
                </a:solidFill>
              </a:rPr>
              <a:t>contract customers who are using : </a:t>
            </a:r>
            <a:endParaRPr>
              <a:solidFill>
                <a:schemeClr val="lt1"/>
              </a:solidFill>
            </a:endParaRPr>
          </a:p>
          <a:p>
            <a:pPr indent="-298450" lvl="1" marL="914400" rtl="0" algn="l">
              <a:spcBef>
                <a:spcPts val="0"/>
              </a:spcBef>
              <a:spcAft>
                <a:spcPts val="0"/>
              </a:spcAft>
              <a:buClr>
                <a:schemeClr val="lt1"/>
              </a:buClr>
              <a:buSzPts val="1100"/>
              <a:buChar char="○"/>
            </a:pPr>
            <a:r>
              <a:rPr lang="en">
                <a:solidFill>
                  <a:schemeClr val="lt1"/>
                </a:solidFill>
              </a:rPr>
              <a:t>Paperless billing users</a:t>
            </a:r>
            <a:endParaRPr>
              <a:solidFill>
                <a:schemeClr val="lt1"/>
              </a:solidFill>
            </a:endParaRPr>
          </a:p>
          <a:p>
            <a:pPr indent="-298450" lvl="1" marL="914400" rtl="0" algn="l">
              <a:spcBef>
                <a:spcPts val="0"/>
              </a:spcBef>
              <a:spcAft>
                <a:spcPts val="0"/>
              </a:spcAft>
              <a:buClr>
                <a:schemeClr val="lt1"/>
              </a:buClr>
              <a:buSzPts val="1100"/>
              <a:buChar char="○"/>
            </a:pPr>
            <a:r>
              <a:rPr lang="en">
                <a:solidFill>
                  <a:schemeClr val="lt1"/>
                </a:solidFill>
              </a:rPr>
              <a:t>Electronic cheque payment method</a:t>
            </a:r>
            <a:endParaRPr>
              <a:solidFill>
                <a:schemeClr val="lt1"/>
              </a:solidFill>
            </a:endParaRPr>
          </a:p>
          <a:p>
            <a:pPr indent="-298450" lvl="2" marL="1371600" rtl="0" algn="l">
              <a:spcBef>
                <a:spcPts val="0"/>
              </a:spcBef>
              <a:spcAft>
                <a:spcPts val="0"/>
              </a:spcAft>
              <a:buClr>
                <a:schemeClr val="lt1"/>
              </a:buClr>
              <a:buSzPts val="1100"/>
              <a:buChar char="■"/>
            </a:pPr>
            <a:r>
              <a:rPr lang="en">
                <a:solidFill>
                  <a:schemeClr val="lt1"/>
                </a:solidFill>
              </a:rPr>
              <a:t>Are more likely to churn.</a:t>
            </a:r>
            <a:endParaRPr>
              <a:solidFill>
                <a:schemeClr val="lt1"/>
              </a:solidFill>
            </a:endParaRPr>
          </a:p>
          <a:p>
            <a:pPr indent="-311150" lvl="0" marL="457200" rtl="0" algn="l">
              <a:spcBef>
                <a:spcPts val="0"/>
              </a:spcBef>
              <a:spcAft>
                <a:spcPts val="0"/>
              </a:spcAft>
              <a:buClr>
                <a:schemeClr val="lt1"/>
              </a:buClr>
              <a:buSzPts val="1300"/>
              <a:buChar char="●"/>
            </a:pPr>
            <a:r>
              <a:rPr b="1" i="1" lang="en">
                <a:solidFill>
                  <a:schemeClr val="accent2"/>
                </a:solidFill>
              </a:rPr>
              <a:t>Fibre optic</a:t>
            </a:r>
            <a:r>
              <a:rPr lang="en">
                <a:solidFill>
                  <a:schemeClr val="lt1"/>
                </a:solidFill>
              </a:rPr>
              <a:t> internet service customers who are </a:t>
            </a:r>
            <a:r>
              <a:rPr lang="en" u="sng">
                <a:solidFill>
                  <a:schemeClr val="lt1"/>
                </a:solidFill>
              </a:rPr>
              <a:t>“</a:t>
            </a:r>
            <a:r>
              <a:rPr b="1" lang="en" u="sng">
                <a:solidFill>
                  <a:schemeClr val="lt1"/>
                </a:solidFill>
              </a:rPr>
              <a:t>NOT”</a:t>
            </a:r>
            <a:r>
              <a:rPr lang="en">
                <a:solidFill>
                  <a:schemeClr val="lt1"/>
                </a:solidFill>
              </a:rPr>
              <a:t> using : </a:t>
            </a:r>
            <a:endParaRPr>
              <a:solidFill>
                <a:schemeClr val="lt1"/>
              </a:solidFill>
            </a:endParaRPr>
          </a:p>
          <a:p>
            <a:pPr indent="-298450" lvl="1" marL="914400" rtl="0" algn="l">
              <a:spcBef>
                <a:spcPts val="0"/>
              </a:spcBef>
              <a:spcAft>
                <a:spcPts val="0"/>
              </a:spcAft>
              <a:buClr>
                <a:schemeClr val="lt1"/>
              </a:buClr>
              <a:buSzPts val="1100"/>
              <a:buChar char="○"/>
            </a:pPr>
            <a:r>
              <a:rPr lang="en">
                <a:solidFill>
                  <a:schemeClr val="lt1"/>
                </a:solidFill>
              </a:rPr>
              <a:t>Online Security</a:t>
            </a:r>
            <a:endParaRPr>
              <a:solidFill>
                <a:schemeClr val="lt1"/>
              </a:solidFill>
            </a:endParaRPr>
          </a:p>
          <a:p>
            <a:pPr indent="-298450" lvl="1" marL="914400" rtl="0" algn="l">
              <a:spcBef>
                <a:spcPts val="0"/>
              </a:spcBef>
              <a:spcAft>
                <a:spcPts val="0"/>
              </a:spcAft>
              <a:buClr>
                <a:schemeClr val="lt1"/>
              </a:buClr>
              <a:buSzPts val="1100"/>
              <a:buChar char="○"/>
            </a:pPr>
            <a:r>
              <a:rPr lang="en">
                <a:solidFill>
                  <a:schemeClr val="lt1"/>
                </a:solidFill>
              </a:rPr>
              <a:t>Online backup</a:t>
            </a:r>
            <a:endParaRPr>
              <a:solidFill>
                <a:schemeClr val="lt1"/>
              </a:solidFill>
            </a:endParaRPr>
          </a:p>
          <a:p>
            <a:pPr indent="-298450" lvl="1" marL="914400" rtl="0" algn="l">
              <a:spcBef>
                <a:spcPts val="0"/>
              </a:spcBef>
              <a:spcAft>
                <a:spcPts val="0"/>
              </a:spcAft>
              <a:buClr>
                <a:schemeClr val="lt1"/>
              </a:buClr>
              <a:buSzPts val="1100"/>
              <a:buChar char="○"/>
            </a:pPr>
            <a:r>
              <a:rPr lang="en">
                <a:solidFill>
                  <a:schemeClr val="lt1"/>
                </a:solidFill>
              </a:rPr>
              <a:t>Device protection</a:t>
            </a:r>
            <a:endParaRPr>
              <a:solidFill>
                <a:schemeClr val="lt1"/>
              </a:solidFill>
            </a:endParaRPr>
          </a:p>
          <a:p>
            <a:pPr indent="-298450" lvl="1" marL="914400" rtl="0" algn="l">
              <a:spcBef>
                <a:spcPts val="0"/>
              </a:spcBef>
              <a:spcAft>
                <a:spcPts val="0"/>
              </a:spcAft>
              <a:buClr>
                <a:schemeClr val="lt1"/>
              </a:buClr>
              <a:buSzPts val="1100"/>
              <a:buChar char="○"/>
            </a:pPr>
            <a:r>
              <a:rPr lang="en">
                <a:solidFill>
                  <a:schemeClr val="lt1"/>
                </a:solidFill>
              </a:rPr>
              <a:t>Tech support</a:t>
            </a:r>
            <a:endParaRPr>
              <a:solidFill>
                <a:schemeClr val="lt1"/>
              </a:solidFill>
            </a:endParaRPr>
          </a:p>
          <a:p>
            <a:pPr indent="-298450" lvl="2" marL="1371600" rtl="0" algn="l">
              <a:spcBef>
                <a:spcPts val="0"/>
              </a:spcBef>
              <a:spcAft>
                <a:spcPts val="0"/>
              </a:spcAft>
              <a:buClr>
                <a:schemeClr val="lt1"/>
              </a:buClr>
              <a:buSzPts val="1100"/>
              <a:buChar char="■"/>
            </a:pPr>
            <a:r>
              <a:rPr lang="en">
                <a:solidFill>
                  <a:schemeClr val="lt1"/>
                </a:solidFill>
              </a:rPr>
              <a:t>Are more likely to churn.</a:t>
            </a:r>
            <a:endParaRPr>
              <a:solidFill>
                <a:schemeClr val="lt1"/>
              </a:solidFill>
            </a:endParaRPr>
          </a:p>
          <a:p>
            <a:pPr indent="-311150" lvl="0" marL="457200" rtl="0" algn="l">
              <a:spcBef>
                <a:spcPts val="0"/>
              </a:spcBef>
              <a:spcAft>
                <a:spcPts val="0"/>
              </a:spcAft>
              <a:buClr>
                <a:schemeClr val="lt1"/>
              </a:buClr>
              <a:buSzPts val="1300"/>
              <a:buChar char="●"/>
            </a:pPr>
            <a:r>
              <a:rPr b="1" i="1" lang="en">
                <a:solidFill>
                  <a:schemeClr val="accent2"/>
                </a:solidFill>
              </a:rPr>
              <a:t>Female</a:t>
            </a:r>
            <a:r>
              <a:rPr lang="en">
                <a:solidFill>
                  <a:schemeClr val="lt1"/>
                </a:solidFill>
              </a:rPr>
              <a:t> customers who </a:t>
            </a:r>
            <a:r>
              <a:rPr lang="en" u="sng">
                <a:solidFill>
                  <a:schemeClr val="lt1"/>
                </a:solidFill>
              </a:rPr>
              <a:t>“</a:t>
            </a:r>
            <a:r>
              <a:rPr b="1" lang="en" u="sng">
                <a:solidFill>
                  <a:schemeClr val="lt1"/>
                </a:solidFill>
              </a:rPr>
              <a:t>don’t have”</a:t>
            </a:r>
            <a:r>
              <a:rPr lang="en">
                <a:solidFill>
                  <a:schemeClr val="lt1"/>
                </a:solidFill>
              </a:rPr>
              <a:t> :</a:t>
            </a:r>
            <a:endParaRPr>
              <a:solidFill>
                <a:schemeClr val="lt1"/>
              </a:solidFill>
            </a:endParaRPr>
          </a:p>
          <a:p>
            <a:pPr indent="-298450" lvl="1" marL="914400" rtl="0" algn="l">
              <a:spcBef>
                <a:spcPts val="0"/>
              </a:spcBef>
              <a:spcAft>
                <a:spcPts val="0"/>
              </a:spcAft>
              <a:buClr>
                <a:schemeClr val="lt1"/>
              </a:buClr>
              <a:buSzPts val="1100"/>
              <a:buChar char="○"/>
            </a:pPr>
            <a:r>
              <a:rPr lang="en">
                <a:solidFill>
                  <a:schemeClr val="lt1"/>
                </a:solidFill>
              </a:rPr>
              <a:t>Partners</a:t>
            </a:r>
            <a:endParaRPr>
              <a:solidFill>
                <a:schemeClr val="lt1"/>
              </a:solidFill>
            </a:endParaRPr>
          </a:p>
          <a:p>
            <a:pPr indent="-298450" lvl="2" marL="1371600" rtl="0" algn="l">
              <a:spcBef>
                <a:spcPts val="0"/>
              </a:spcBef>
              <a:spcAft>
                <a:spcPts val="0"/>
              </a:spcAft>
              <a:buClr>
                <a:schemeClr val="lt1"/>
              </a:buClr>
              <a:buSzPts val="1100"/>
              <a:buChar char="■"/>
            </a:pPr>
            <a:r>
              <a:rPr lang="en">
                <a:solidFill>
                  <a:schemeClr val="lt1"/>
                </a:solidFill>
              </a:rPr>
              <a:t>Are more likely to churn.</a:t>
            </a:r>
            <a:endParaRPr>
              <a:solidFill>
                <a:schemeClr val="lt1"/>
              </a:solidFill>
            </a:endParaRPr>
          </a:p>
          <a:p>
            <a:pPr indent="-311150" lvl="0" marL="457200" rtl="0" algn="l">
              <a:spcBef>
                <a:spcPts val="0"/>
              </a:spcBef>
              <a:spcAft>
                <a:spcPts val="0"/>
              </a:spcAft>
              <a:buClr>
                <a:schemeClr val="lt1"/>
              </a:buClr>
              <a:buSzPts val="1300"/>
              <a:buChar char="●"/>
            </a:pPr>
            <a:r>
              <a:rPr b="1" i="1" lang="en">
                <a:solidFill>
                  <a:schemeClr val="accent2"/>
                </a:solidFill>
              </a:rPr>
              <a:t>Tenure 0-12</a:t>
            </a:r>
            <a:r>
              <a:rPr lang="en">
                <a:solidFill>
                  <a:schemeClr val="lt1"/>
                </a:solidFill>
              </a:rPr>
              <a:t> with :</a:t>
            </a:r>
            <a:endParaRPr>
              <a:solidFill>
                <a:schemeClr val="lt1"/>
              </a:solidFill>
            </a:endParaRPr>
          </a:p>
          <a:p>
            <a:pPr indent="-298450" lvl="1" marL="914400" rtl="0" algn="l">
              <a:spcBef>
                <a:spcPts val="0"/>
              </a:spcBef>
              <a:spcAft>
                <a:spcPts val="0"/>
              </a:spcAft>
              <a:buClr>
                <a:schemeClr val="lt1"/>
              </a:buClr>
              <a:buSzPts val="1100"/>
              <a:buChar char="○"/>
            </a:pPr>
            <a:r>
              <a:rPr lang="en">
                <a:solidFill>
                  <a:schemeClr val="lt1"/>
                </a:solidFill>
              </a:rPr>
              <a:t>High monthly charges</a:t>
            </a:r>
            <a:endParaRPr>
              <a:solidFill>
                <a:schemeClr val="lt1"/>
              </a:solidFill>
            </a:endParaRPr>
          </a:p>
          <a:p>
            <a:pPr indent="-298450" lvl="1" marL="914400" rtl="0" algn="l">
              <a:spcBef>
                <a:spcPts val="0"/>
              </a:spcBef>
              <a:spcAft>
                <a:spcPts val="0"/>
              </a:spcAft>
              <a:buClr>
                <a:schemeClr val="lt1"/>
              </a:buClr>
              <a:buSzPts val="1100"/>
              <a:buChar char="○"/>
            </a:pPr>
            <a:r>
              <a:rPr lang="en">
                <a:solidFill>
                  <a:schemeClr val="lt1"/>
                </a:solidFill>
              </a:rPr>
              <a:t>Less total charges</a:t>
            </a:r>
            <a:endParaRPr>
              <a:solidFill>
                <a:schemeClr val="lt1"/>
              </a:solidFill>
            </a:endParaRPr>
          </a:p>
          <a:p>
            <a:pPr indent="-298450" lvl="2" marL="1371600" rtl="0" algn="l">
              <a:spcBef>
                <a:spcPts val="0"/>
              </a:spcBef>
              <a:spcAft>
                <a:spcPts val="0"/>
              </a:spcAft>
              <a:buClr>
                <a:schemeClr val="lt1"/>
              </a:buClr>
              <a:buSzPts val="1100"/>
              <a:buChar char="■"/>
            </a:pPr>
            <a:r>
              <a:rPr lang="en">
                <a:solidFill>
                  <a:schemeClr val="lt1"/>
                </a:solidFill>
              </a:rPr>
              <a:t>Are more likely to churn.</a:t>
            </a:r>
            <a:endParaRPr>
              <a:solidFill>
                <a:schemeClr val="lt1"/>
              </a:solidFill>
            </a:endParaRPr>
          </a:p>
          <a:p>
            <a:pPr indent="0" lvl="0" marL="457200" rtl="0" algn="l">
              <a:spcBef>
                <a:spcPts val="1200"/>
              </a:spcBef>
              <a:spcAft>
                <a:spcPts val="1200"/>
              </a:spcAft>
              <a:buNone/>
            </a:pPr>
            <a:r>
              <a:rPr lang="en">
                <a:solidFill>
                  <a:schemeClr val="lt1"/>
                </a:solidFill>
              </a:rPr>
              <a:t>In general, Customers who are </a:t>
            </a:r>
            <a:r>
              <a:rPr b="1" i="1" lang="en">
                <a:solidFill>
                  <a:schemeClr val="accent2"/>
                </a:solidFill>
              </a:rPr>
              <a:t>not using internet</a:t>
            </a:r>
            <a:r>
              <a:rPr lang="en">
                <a:solidFill>
                  <a:schemeClr val="lt1"/>
                </a:solidFill>
              </a:rPr>
              <a:t> and who are in </a:t>
            </a:r>
            <a:r>
              <a:rPr lang="en">
                <a:solidFill>
                  <a:schemeClr val="accent2"/>
                </a:solidFill>
              </a:rPr>
              <a:t>two year contracts</a:t>
            </a:r>
            <a:r>
              <a:rPr lang="en">
                <a:solidFill>
                  <a:schemeClr val="lt1"/>
                </a:solidFill>
              </a:rPr>
              <a:t> are very less likely to churn.</a:t>
            </a:r>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6"/>
          <p:cNvSpPr txBox="1"/>
          <p:nvPr>
            <p:ph type="title"/>
          </p:nvPr>
        </p:nvSpPr>
        <p:spPr>
          <a:xfrm>
            <a:off x="310325" y="276600"/>
            <a:ext cx="8542500" cy="717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rgbClr val="1C4587"/>
                </a:solidFill>
              </a:rPr>
              <a:t>What next?</a:t>
            </a:r>
            <a:endParaRPr>
              <a:solidFill>
                <a:srgbClr val="1C4587"/>
              </a:solidFill>
            </a:endParaRPr>
          </a:p>
        </p:txBody>
      </p:sp>
      <p:sp>
        <p:nvSpPr>
          <p:cNvPr id="447" name="Google Shape;447;p36"/>
          <p:cNvSpPr txBox="1"/>
          <p:nvPr/>
        </p:nvSpPr>
        <p:spPr>
          <a:xfrm>
            <a:off x="310325" y="1074075"/>
            <a:ext cx="8542500" cy="39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274E13"/>
                </a:solidFill>
                <a:latin typeface="Nunito"/>
                <a:ea typeface="Nunito"/>
                <a:cs typeface="Nunito"/>
                <a:sym typeface="Nunito"/>
              </a:rPr>
              <a:t>Possible solutions :</a:t>
            </a:r>
            <a:endParaRPr b="1" sz="1800">
              <a:solidFill>
                <a:srgbClr val="274E13"/>
              </a:solidFill>
              <a:latin typeface="Nunito"/>
              <a:ea typeface="Nunito"/>
              <a:cs typeface="Nunito"/>
              <a:sym typeface="Nunito"/>
            </a:endParaRPr>
          </a:p>
          <a:p>
            <a:pPr indent="0" lvl="0" marL="0" rtl="0" algn="l">
              <a:spcBef>
                <a:spcPts val="0"/>
              </a:spcBef>
              <a:spcAft>
                <a:spcPts val="0"/>
              </a:spcAft>
              <a:buNone/>
            </a:pPr>
            <a:r>
              <a:t/>
            </a:r>
            <a:endParaRPr b="1">
              <a:solidFill>
                <a:srgbClr val="274E13"/>
              </a:solidFill>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Offer some crazy deals or gifts to month to month contract customers especially from 0 - 12 months.</a:t>
            </a:r>
            <a:endParaRPr>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For the first 12 months, try to reduce the monthly charges so that at the end of the year, they won’t feel mad about the total cost.</a:t>
            </a:r>
            <a:endParaRPr>
              <a:solidFill>
                <a:schemeClr val="lt1"/>
              </a:solidFill>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Fibre optic users are paying more but having less features because, they are not using online security and backup, device protection and Tech support. Try to split and have some extra package plans based on the customers need. For example,</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Fibre optic + online backup + </a:t>
            </a:r>
            <a:r>
              <a:rPr lang="en">
                <a:latin typeface="Nunito"/>
                <a:ea typeface="Nunito"/>
                <a:cs typeface="Nunito"/>
                <a:sym typeface="Nunito"/>
              </a:rPr>
              <a:t>online</a:t>
            </a:r>
            <a:r>
              <a:rPr lang="en">
                <a:latin typeface="Nunito"/>
                <a:ea typeface="Nunito"/>
                <a:cs typeface="Nunito"/>
                <a:sym typeface="Nunito"/>
              </a:rPr>
              <a:t> security = $ ????</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Fibre optic + device protection + Tech support = $ ????</a:t>
            </a:r>
            <a:endParaRPr>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Give some exclusive offers to the female customers who lack of partner. For example,</a:t>
            </a:r>
            <a:endParaRPr>
              <a:solidFill>
                <a:schemeClr val="lt1"/>
              </a:solidFill>
              <a:latin typeface="Nunito"/>
              <a:ea typeface="Nunito"/>
              <a:cs typeface="Nunito"/>
              <a:sym typeface="Nunito"/>
            </a:endParaRPr>
          </a:p>
          <a:p>
            <a:pPr indent="-317500" lvl="1" marL="9144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If they are students, give some useful gifts based on their tenure like 0 - 6 : Free mobile case, 7 - 12 : Free 1 month service, 13 - 30 : Free airpods or airbuds or headphones.</a:t>
            </a:r>
            <a:endParaRPr>
              <a:solidFill>
                <a:schemeClr val="lt1"/>
              </a:solidFill>
              <a:latin typeface="Nunito"/>
              <a:ea typeface="Nunito"/>
              <a:cs typeface="Nunito"/>
              <a:sym typeface="Nunito"/>
            </a:endParaRPr>
          </a:p>
          <a:p>
            <a:pPr indent="-317500" lvl="1" marL="9144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If they are workers, give some gifts like 0 - 12 : Free 3 month MS office or something else, 13 - 30 : Free gift cards </a:t>
            </a:r>
            <a:endParaRPr>
              <a:solidFill>
                <a:schemeClr val="lt1"/>
              </a:solidFill>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Meanwhile, offer some attractive plans for all the customers.</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Merriweather"/>
                <a:ea typeface="Merriweather"/>
                <a:cs typeface="Merriweather"/>
                <a:sym typeface="Merriweather"/>
              </a:rPr>
              <a:t>Understanding the Data</a:t>
            </a:r>
            <a:endParaRPr>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Target Variable</a:t>
            </a:r>
            <a:endParaRPr/>
          </a:p>
        </p:txBody>
      </p:sp>
      <p:sp>
        <p:nvSpPr>
          <p:cNvPr id="295" name="Google Shape;295;p16"/>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Churn Analysis Exploratory Data Analysis (EDA), the target variable is likely to be the "Churn" column. </a:t>
            </a:r>
            <a:endParaRPr/>
          </a:p>
          <a:p>
            <a:pPr indent="0" lvl="0" marL="0" rtl="0" algn="l">
              <a:spcBef>
                <a:spcPts val="1200"/>
              </a:spcBef>
              <a:spcAft>
                <a:spcPts val="1200"/>
              </a:spcAft>
              <a:buNone/>
            </a:pPr>
            <a:r>
              <a:rPr lang="en"/>
              <a:t>The "Churn" column typically indicates whether a customer has discontinued or "churned" their subscription or service with the company (e.g., moved to another provider, canceled their subscription).</a:t>
            </a:r>
            <a:endParaRPr/>
          </a:p>
        </p:txBody>
      </p:sp>
      <p:sp>
        <p:nvSpPr>
          <p:cNvPr id="296" name="Google Shape;296;p16"/>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7" name="Google Shape;297;p16"/>
          <p:cNvPicPr preferRelativeResize="0"/>
          <p:nvPr/>
        </p:nvPicPr>
        <p:blipFill>
          <a:blip r:embed="rId3">
            <a:alphaModFix/>
          </a:blip>
          <a:stretch>
            <a:fillRect/>
          </a:stretch>
        </p:blipFill>
        <p:spPr>
          <a:xfrm>
            <a:off x="4860250" y="1953700"/>
            <a:ext cx="3600276" cy="2650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Missing Data</a:t>
            </a:r>
            <a:endParaRPr/>
          </a:p>
        </p:txBody>
      </p:sp>
      <p:sp>
        <p:nvSpPr>
          <p:cNvPr id="303" name="Google Shape;303;p17"/>
          <p:cNvSpPr txBox="1"/>
          <p:nvPr>
            <p:ph idx="1" type="body"/>
          </p:nvPr>
        </p:nvSpPr>
        <p:spPr>
          <a:xfrm>
            <a:off x="1303800" y="2571750"/>
            <a:ext cx="7383900" cy="2304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given dataset contains instances with missing values only in the "TotalCharges" column.</a:t>
            </a:r>
            <a:endParaRPr/>
          </a:p>
          <a:p>
            <a:pPr indent="-311150" lvl="0" marL="457200" rtl="0" algn="l">
              <a:spcBef>
                <a:spcPts val="0"/>
              </a:spcBef>
              <a:spcAft>
                <a:spcPts val="0"/>
              </a:spcAft>
              <a:buSzPts val="1300"/>
              <a:buChar char="●"/>
            </a:pPr>
            <a:r>
              <a:rPr lang="en"/>
              <a:t>These gaps in data might arise due to diverse factors, such as incomplete billing records or data entry inconsistencies.</a:t>
            </a:r>
            <a:endParaRPr/>
          </a:p>
          <a:p>
            <a:pPr indent="-311150" lvl="0" marL="457200" rtl="0" algn="l">
              <a:spcBef>
                <a:spcPts val="0"/>
              </a:spcBef>
              <a:spcAft>
                <a:spcPts val="0"/>
              </a:spcAft>
              <a:buSzPts val="1300"/>
              <a:buChar char="●"/>
            </a:pPr>
            <a:r>
              <a:rPr lang="en"/>
              <a:t>Prior to engaging in any analyses involving the "TotalCharges" variable, it is imperative to establish a well-considered strategy for managing these missing values.</a:t>
            </a:r>
            <a:endParaRPr/>
          </a:p>
          <a:p>
            <a:pPr indent="-311150" lvl="0" marL="457200" rtl="0" algn="l">
              <a:spcBef>
                <a:spcPts val="0"/>
              </a:spcBef>
              <a:spcAft>
                <a:spcPts val="0"/>
              </a:spcAft>
              <a:buSzPts val="1300"/>
              <a:buChar char="●"/>
            </a:pPr>
            <a:r>
              <a:rPr lang="en"/>
              <a:t>Common strategies encompass imputation of missing values using methods like mean, median, or contextually relevant values, or alternatively, evaluating the appropriateness of excluding rows with missing values based on the specific analytical context.</a:t>
            </a:r>
            <a:endParaRPr/>
          </a:p>
          <a:p>
            <a:pPr indent="0" lvl="0" marL="0" rtl="0" algn="l">
              <a:spcBef>
                <a:spcPts val="0"/>
              </a:spcBef>
              <a:spcAft>
                <a:spcPts val="1200"/>
              </a:spcAft>
              <a:buNone/>
            </a:pPr>
            <a:r>
              <a:t/>
            </a:r>
            <a:endParaRPr/>
          </a:p>
        </p:txBody>
      </p:sp>
      <p:pic>
        <p:nvPicPr>
          <p:cNvPr id="304" name="Google Shape;304;p17"/>
          <p:cNvPicPr preferRelativeResize="0"/>
          <p:nvPr/>
        </p:nvPicPr>
        <p:blipFill>
          <a:blip r:embed="rId3">
            <a:alphaModFix/>
          </a:blip>
          <a:stretch>
            <a:fillRect/>
          </a:stretch>
        </p:blipFill>
        <p:spPr>
          <a:xfrm>
            <a:off x="3891425" y="360300"/>
            <a:ext cx="5036400" cy="212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Categorical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Univariate Analysis</a:t>
            </a:r>
            <a:endParaRPr/>
          </a:p>
        </p:txBody>
      </p:sp>
      <p:sp>
        <p:nvSpPr>
          <p:cNvPr id="315" name="Google Shape;315;p19"/>
          <p:cNvSpPr txBox="1"/>
          <p:nvPr>
            <p:ph idx="1" type="body"/>
          </p:nvPr>
        </p:nvSpPr>
        <p:spPr>
          <a:xfrm>
            <a:off x="142800" y="1597875"/>
            <a:ext cx="3524400" cy="3366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Univariate analysis entails the examination of individual variables in isolation to comprehend their distribution, central tendencies, and unique characteristics.</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Through this methodical exploration, we can glean insights into the behavior of each variable, decipher its frequency, detect outliers, and identify patterns that might lay the groundwork for further analyses and decision-making.</a:t>
            </a:r>
            <a:endParaRPr/>
          </a:p>
          <a:p>
            <a:pPr indent="0" lvl="0" marL="0" rtl="0" algn="l">
              <a:spcBef>
                <a:spcPts val="0"/>
              </a:spcBef>
              <a:spcAft>
                <a:spcPts val="1200"/>
              </a:spcAft>
              <a:buNone/>
            </a:pPr>
            <a:r>
              <a:t/>
            </a:r>
            <a:endParaRPr/>
          </a:p>
        </p:txBody>
      </p:sp>
      <p:pic>
        <p:nvPicPr>
          <p:cNvPr id="316" name="Google Shape;316;p19"/>
          <p:cNvPicPr preferRelativeResize="0"/>
          <p:nvPr/>
        </p:nvPicPr>
        <p:blipFill>
          <a:blip r:embed="rId3">
            <a:alphaModFix/>
          </a:blip>
          <a:stretch>
            <a:fillRect/>
          </a:stretch>
        </p:blipFill>
        <p:spPr>
          <a:xfrm>
            <a:off x="6466971" y="124850"/>
            <a:ext cx="2563229" cy="1876900"/>
          </a:xfrm>
          <a:prstGeom prst="rect">
            <a:avLst/>
          </a:prstGeom>
          <a:noFill/>
          <a:ln>
            <a:noFill/>
          </a:ln>
        </p:spPr>
      </p:pic>
      <p:pic>
        <p:nvPicPr>
          <p:cNvPr id="317" name="Google Shape;317;p19"/>
          <p:cNvPicPr preferRelativeResize="0"/>
          <p:nvPr/>
        </p:nvPicPr>
        <p:blipFill>
          <a:blip r:embed="rId4">
            <a:alphaModFix/>
          </a:blip>
          <a:stretch>
            <a:fillRect/>
          </a:stretch>
        </p:blipFill>
        <p:spPr>
          <a:xfrm>
            <a:off x="3488875" y="1265375"/>
            <a:ext cx="2978100" cy="1876900"/>
          </a:xfrm>
          <a:prstGeom prst="rect">
            <a:avLst/>
          </a:prstGeom>
          <a:noFill/>
          <a:ln>
            <a:noFill/>
          </a:ln>
        </p:spPr>
      </p:pic>
      <p:pic>
        <p:nvPicPr>
          <p:cNvPr id="318" name="Google Shape;318;p19"/>
          <p:cNvPicPr preferRelativeResize="0"/>
          <p:nvPr/>
        </p:nvPicPr>
        <p:blipFill>
          <a:blip r:embed="rId5">
            <a:alphaModFix/>
          </a:blip>
          <a:stretch>
            <a:fillRect/>
          </a:stretch>
        </p:blipFill>
        <p:spPr>
          <a:xfrm>
            <a:off x="5805325" y="3267750"/>
            <a:ext cx="2496884" cy="1696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74575"/>
            <a:ext cx="3628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Dependents vs Target variable</a:t>
            </a:r>
            <a:endParaRPr/>
          </a:p>
        </p:txBody>
      </p:sp>
      <p:sp>
        <p:nvSpPr>
          <p:cNvPr id="324" name="Google Shape;324;p20"/>
          <p:cNvSpPr txBox="1"/>
          <p:nvPr>
            <p:ph idx="1" type="body"/>
          </p:nvPr>
        </p:nvSpPr>
        <p:spPr>
          <a:xfrm>
            <a:off x="366975" y="2198250"/>
            <a:ext cx="3452400" cy="162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noteworthy observation emerges: customers lacking dependents display a higher likelihood of churning. </a:t>
            </a:r>
            <a:endParaRPr/>
          </a:p>
          <a:p>
            <a:pPr indent="-311150" lvl="0" marL="457200" rtl="0" algn="l">
              <a:spcBef>
                <a:spcPts val="0"/>
              </a:spcBef>
              <a:spcAft>
                <a:spcPts val="0"/>
              </a:spcAft>
              <a:buSzPts val="1300"/>
              <a:buChar char="●"/>
            </a:pPr>
            <a:r>
              <a:rPr lang="en"/>
              <a:t>This discernible trend highlights the potential impact of familial dynamics on customer retention.</a:t>
            </a:r>
            <a:endParaRPr/>
          </a:p>
        </p:txBody>
      </p:sp>
      <p:pic>
        <p:nvPicPr>
          <p:cNvPr id="325" name="Google Shape;325;p20"/>
          <p:cNvPicPr preferRelativeResize="0"/>
          <p:nvPr/>
        </p:nvPicPr>
        <p:blipFill>
          <a:blip r:embed="rId3">
            <a:alphaModFix/>
          </a:blip>
          <a:stretch>
            <a:fillRect/>
          </a:stretch>
        </p:blipFill>
        <p:spPr>
          <a:xfrm>
            <a:off x="4011800" y="1376438"/>
            <a:ext cx="4679867" cy="3264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303800" y="598575"/>
            <a:ext cx="358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Internet services vs Target variable</a:t>
            </a:r>
            <a:endParaRPr/>
          </a:p>
        </p:txBody>
      </p:sp>
      <p:sp>
        <p:nvSpPr>
          <p:cNvPr id="331" name="Google Shape;331;p21"/>
          <p:cNvSpPr txBox="1"/>
          <p:nvPr>
            <p:ph idx="1" type="body"/>
          </p:nvPr>
        </p:nvSpPr>
        <p:spPr>
          <a:xfrm>
            <a:off x="799375" y="2038075"/>
            <a:ext cx="3844800" cy="16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Customers who have opted for fiber optic services exhibit a higher propensity for churn, suggesting a noteworthy correlation between the choice of service and churn behavior. </a:t>
            </a:r>
            <a:endParaRPr/>
          </a:p>
        </p:txBody>
      </p:sp>
      <p:pic>
        <p:nvPicPr>
          <p:cNvPr id="332" name="Google Shape;332;p21"/>
          <p:cNvPicPr preferRelativeResize="0"/>
          <p:nvPr/>
        </p:nvPicPr>
        <p:blipFill>
          <a:blip r:embed="rId3">
            <a:alphaModFix/>
          </a:blip>
          <a:stretch>
            <a:fillRect/>
          </a:stretch>
        </p:blipFill>
        <p:spPr>
          <a:xfrm>
            <a:off x="4756550" y="1337425"/>
            <a:ext cx="4195026" cy="31940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