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1"/>
    <p:restoredTop sz="96327"/>
  </p:normalViewPr>
  <p:slideViewPr>
    <p:cSldViewPr snapToGrid="0">
      <p:cViewPr>
        <p:scale>
          <a:sx n="115" d="100"/>
          <a:sy n="115" d="100"/>
        </p:scale>
        <p:origin x="32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F99C-1FE3-A1D9-2EB6-A0BA8F18E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Healthcare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41304-FA92-70CF-3C41-8C3F3223F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Uncovering Insights in Healthcare Data: A Comprehensive Exploration</a:t>
            </a:r>
          </a:p>
        </p:txBody>
      </p:sp>
    </p:spTree>
    <p:extLst>
      <p:ext uri="{BB962C8B-B14F-4D97-AF65-F5344CB8AC3E}">
        <p14:creationId xmlns:p14="http://schemas.microsoft.com/office/powerpoint/2010/main" val="2355729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AD2A-452B-0467-273D-45559156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0242"/>
            <a:ext cx="9905998" cy="6273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SMS Received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2C52-D806-7EBF-1892-23C7678E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287" y="4554278"/>
            <a:ext cx="9905999" cy="1963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Patients who receive SMS reminders are paradoxically more likely (28%) not to show up for appointments.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Implication: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This unexpected trend suggests the need to investigate the effectiveness of SMS reminders and explore alternative methods for enhancing appointment attendance.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61876-9905-7475-1682-641D4A7F0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96" y="1393448"/>
            <a:ext cx="7772400" cy="31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1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D650-2D51-3644-D249-A4F67CF5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4480"/>
            <a:ext cx="9905998" cy="6148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Group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63F4-8E63-8859-CB3C-A71F06D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944" y="1026743"/>
            <a:ext cx="8162076" cy="1478570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Findings: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Patients in the age group 0 to 40 are more likely (25%) not to show up for appointments.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Understanding this age-related trend can aid in tailoring appointment reminders and interventions for younger patients to improve attendance rates.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60142-8063-F0C2-4C95-B58526560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26" y="2844209"/>
            <a:ext cx="7772400" cy="35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7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8B3B9-8C6D-6958-B03E-5AA519E3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34" y="1617978"/>
            <a:ext cx="9905998" cy="14785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4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654AF2-36B6-39F3-550A-B7F52C57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0053"/>
            <a:ext cx="9905998" cy="60422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 and Age Group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2A640-A1E4-C2EA-26EC-49C1AAA1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67563"/>
            <a:ext cx="3928729" cy="5263115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Findings: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age group 0-20, 45% of males and 55% of females are more likely not to show up for appointments.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age group 21-40, 28% of males and 72% of females are more likely not to show up.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age group 41-100, 32% of males and 68% of females are more likely not to show up.	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Recognizing gender-based variations within age groups can inform gender-specific strategies for appointment reminders and interventions.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55D6A-211D-243F-CAF7-71DB7785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30" y="967563"/>
            <a:ext cx="6868634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8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113B-8EC9-12EB-2A82-77663F27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3216"/>
            <a:ext cx="9905998" cy="6467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 with Other Factors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6178E-021F-5278-3AB1-A4E17FB6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127" y="1036674"/>
            <a:ext cx="3653790" cy="2392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E624D8-AF28-45B4-4AB1-60D973D3D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105" y="1036674"/>
            <a:ext cx="3653790" cy="2392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00E42-8DCA-C5CB-F968-53094F6AC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850" y="4029738"/>
            <a:ext cx="3653790" cy="2392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03F484-39AB-F762-A6FF-70947E5FE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127" y="4029739"/>
            <a:ext cx="3653790" cy="2392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3F3588-7FDA-C00A-7B34-81F27937E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083" y="1036674"/>
            <a:ext cx="3653790" cy="2392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D2B8B5-18FA-3D73-1F42-8C3AD9CDA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433" y="4029737"/>
            <a:ext cx="3630930" cy="23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0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60E970C-D324-A3D5-7B3F-3466593F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7990"/>
            <a:ext cx="9905998" cy="6988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 with other factors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CBAB31-EA5B-087C-A3A4-AC060678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5579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 : 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Scholarship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200150" lvl="2" indent="-285750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Females with or without a scholarship are more likely not to show up for appointments.</a:t>
            </a:r>
          </a:p>
          <a:p>
            <a:pPr marL="742950" lvl="1" indent="-28575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Hypertension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200150" lvl="2" indent="-285750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Females with or without hypertension are more likely not to show up for appointments.</a:t>
            </a:r>
          </a:p>
          <a:p>
            <a:pPr marL="742950" lvl="1" indent="-28575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200150" lvl="2" indent="-285750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Female diabetic patients are more likely not to show up compared to non-diabetic patients.</a:t>
            </a:r>
          </a:p>
          <a:p>
            <a:pPr marL="742950" lvl="1" indent="-28575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Alcoholism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200150" lvl="2" indent="-285750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Non-alcoholic females are more likely not to show up.</a:t>
            </a:r>
          </a:p>
          <a:p>
            <a:pPr marL="742950" lvl="1" indent="-28575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Handicap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200150" lvl="2" indent="-285750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Females without a handicap are more likely not to show up.</a:t>
            </a:r>
          </a:p>
          <a:p>
            <a:pPr marL="742950" lvl="1" indent="-28575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SMS Received:</a:t>
            </a:r>
          </a:p>
          <a:p>
            <a:pPr marL="1200150" lvl="2" indent="-285750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Females, regardless of receiving SMS reminders, are more likely not to show up.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consistent trend of females being more likely not to show up across various factors underscores the importance of gender-specific strategies for appointment reminders and interventions.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B524-0CB7-DF72-EA05-F7EC994F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5923"/>
            <a:ext cx="9905998" cy="5746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Neighborhood with Scheduled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CDD4-CE58-33FB-2270-95AB5027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03" y="780586"/>
            <a:ext cx="5616497" cy="59659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 : </a:t>
            </a:r>
          </a:p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Scheduled from 2016-02-29 to 2016-03-31 for an appointment: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Neighborhoods with a higher likelihood of patients not showing up include JESUS DE NAZARETH, SANTOS DUMONT, and ITARARÉ.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specific scheduling period indicates potential challenges in these neighborhoods regarding appointment attendance.</a:t>
            </a:r>
          </a:p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Scheduled from 2016-03-31 to 2016-04-30 for an appointment: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Neighborhoods with a higher likelihood of patients not showing up include ITARARÉ, JESUS DE NAZARETH, CARATOÍRA, ANDORINHAS, ILHA DO PRÍNCIPE, and SANTOS DUMONT.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later scheduling period highlights a broader range of neighborhoods facing similar attendance challenges.</a:t>
            </a:r>
          </a:p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Scheduled from 2016-04-30 to 2016-05-31 for an appointment: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Neighborhoods with a higher likelihood of patients not showing up include ITARARÉ, ILHA DO PRÍNCIPE, JESUS DE NAZARETH, ANDORINHAS, CARATOÍRA, and SANTOS DUMONT.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trends persist into the subsequent month, reinforcing the importance of addressing attendance issues in these areas.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Recognizing neighborhood-specific variations based on scheduling periods allows for targeted interventions and strategies to improve appointment attendance in these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21C7D-DA00-860E-16C1-DAE22C25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229" y="936701"/>
            <a:ext cx="5714274" cy="531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6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72F3-76ED-902A-9946-EB709F8A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748" y="362040"/>
            <a:ext cx="9905998" cy="6638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Neighborhood with Other Factors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8AA39-2B91-1F05-1867-B95E32FC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183" y="810979"/>
            <a:ext cx="9905999" cy="415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ITARARÉ, JESUS DE NAZARETH, CARATOÍRA, ILHA DO PRÍNCIPE, ANDORINHAS, SANTOS DUMONT: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90B84-3C1C-B85F-A226-9B20AF5A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2" y="1266360"/>
            <a:ext cx="4743179" cy="2162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8CCEE-9086-1DF1-6664-870AEDF0B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182" y="1943008"/>
            <a:ext cx="4743179" cy="2257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CF6D4E-29D0-DC2F-DEF0-BCF3F7907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65" y="4200433"/>
            <a:ext cx="3708400" cy="200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A14210-7973-E2C6-AA09-69A6FBFBA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419" y="4240159"/>
            <a:ext cx="3708400" cy="200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1CDDDD-9E3E-6E88-AC39-6C5C327CB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332" y="4240159"/>
            <a:ext cx="3708400" cy="2006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9C53AE-24E9-F34F-C551-0FAB8E2B1A4F}"/>
              </a:ext>
            </a:extLst>
          </p:cNvPr>
          <p:cNvSpPr txBox="1"/>
          <p:nvPr/>
        </p:nvSpPr>
        <p:spPr>
          <a:xfrm>
            <a:off x="4873081" y="1317290"/>
            <a:ext cx="718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Patients of all age groups (0-80) in these neighborhoods are more likely not to show up for appointments.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2D0EB-28EF-3249-CAAE-070C67CA4D01}"/>
              </a:ext>
            </a:extLst>
          </p:cNvPr>
          <p:cNvSpPr txBox="1"/>
          <p:nvPr/>
        </p:nvSpPr>
        <p:spPr>
          <a:xfrm>
            <a:off x="825190" y="3641004"/>
            <a:ext cx="6501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Non-scholarship patients from these neighborhoods are more likely not to show up.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7EA0D-5A98-1490-7169-3809340326F4}"/>
              </a:ext>
            </a:extLst>
          </p:cNvPr>
          <p:cNvSpPr txBox="1"/>
          <p:nvPr/>
        </p:nvSpPr>
        <p:spPr>
          <a:xfrm>
            <a:off x="1094813" y="6304796"/>
            <a:ext cx="11292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Patients who don't have hypertension, diabetes, or alcoholism in these neighborhoods are more likely not to show up.</a:t>
            </a:r>
          </a:p>
        </p:txBody>
      </p:sp>
    </p:spTree>
    <p:extLst>
      <p:ext uri="{BB962C8B-B14F-4D97-AF65-F5344CB8AC3E}">
        <p14:creationId xmlns:p14="http://schemas.microsoft.com/office/powerpoint/2010/main" val="29996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F357-C63B-EB38-FE0A-51EABD58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35" y="492136"/>
            <a:ext cx="9905998" cy="4780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Neighborhood with Other Factors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2468-C5AB-DD13-7F00-AD7085CE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1" y="5994599"/>
            <a:ext cx="7950819" cy="47802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Patients who are not handicapped in these neighborhoods are more likely not to show up.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A1E3F-5E93-9EC4-DBD7-FD737574E878}"/>
              </a:ext>
            </a:extLst>
          </p:cNvPr>
          <p:cNvSpPr txBox="1"/>
          <p:nvPr/>
        </p:nvSpPr>
        <p:spPr>
          <a:xfrm>
            <a:off x="1304693" y="970156"/>
            <a:ext cx="1000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ITARARÉ, JESUS DE NAZARETH, CARATOÍRA, ILHA DO PRÍNCIPE, ANDORINHAS, SANTOS DUMONT: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D27AA-7397-006F-AD18-BC02543B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734" y="1499076"/>
            <a:ext cx="7772400" cy="420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24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1AB1-7818-0F1B-42D1-7F0B0C20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296" y="194772"/>
            <a:ext cx="9905998" cy="6638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Neighborhood with SMS Received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9003-8E92-9A53-0DBB-C4E473F9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2821"/>
            <a:ext cx="9905999" cy="2252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From ITARARÉ, CARATOÍRA, JESUS DE NAZARETH, ANDORINHAS, ILHA DO PRÍNCIPE: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 these neighborhoods, both patients who receive SMS reminders and those who do not are more likely not to show up for appointments.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Implication</a:t>
            </a:r>
            <a:r>
              <a:rPr lang="en-US" sz="1600" dirty="0">
                <a:solidFill>
                  <a:schemeClr val="bg1"/>
                </a:solidFill>
              </a:rPr>
              <a:t>: This finding highlights a unique challenge in these neighborhoods, where neither SMS reminders nor their absence seem to significantly impact appointment attendance. Further investigation is warranted to understand the underlying factors.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30D95-BF6F-4749-4919-D32B88A7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15" y="2910468"/>
            <a:ext cx="7772400" cy="37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2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D26C-C647-CD80-D295-257CE7AD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3286"/>
            <a:ext cx="9905998" cy="751114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Understanding and Overview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F6D50-5827-A3E2-B7BE-AF759F49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19402"/>
            <a:ext cx="9905999" cy="5675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Healthcare Data Analysis EDA, we embark on an exploration of a comprehensive dataset encompassing patient information, medical conditions, and appointment histories. Our key objectives for this analysis are to:</a:t>
            </a:r>
          </a:p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 Patient Behavior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Gain insights into patient behavior patterns, such as attendance trends and responsiveness to SMS reminders.</a:t>
            </a:r>
          </a:p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Uncover Health Condition Patterns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Explore the distribution of health conditions, including diabetes, hypertension, and alcoholism, among patients.</a:t>
            </a:r>
          </a:p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 Socioeconomic Factors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Investigate the impact of socioeconomic factors, such as scholarships, on appointment attendance.</a:t>
            </a:r>
          </a:p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 Neighborhood Variances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Analyze the influence of neighborhoods on patient engagement, highlighting disparities in different regions.</a:t>
            </a:r>
          </a:p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Potential Opportunities :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Discover opportunities for improving healthcare service effectiveness and patient engagement.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thoroughly examining these aspects, we aim to enhance our understanding of healthcare dynamics and contribute to informed decision-making in the healthcare sector.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90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A8A2-379E-6A3C-FEDE-97A7BD5A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00" y="217074"/>
            <a:ext cx="10489310" cy="5969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of Data with respect to “No-show”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2A29-889E-50D3-2FB6-CB1B02D2E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18" y="900189"/>
            <a:ext cx="11195824" cy="1073577"/>
          </a:xfrm>
        </p:spPr>
        <p:txBody>
          <a:bodyPr>
            <a:normAutofit lnSpcReduction="10000"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Limited Correlation Strength</a:t>
            </a:r>
            <a:r>
              <a:rPr lang="en-US" sz="1600" dirty="0">
                <a:solidFill>
                  <a:schemeClr val="bg1"/>
                </a:solidFill>
              </a:rPr>
              <a:t>: The data exhibits predominantly weak correlations, with most values falling between -0.2 to 0.2.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Limited Insights</a:t>
            </a:r>
            <a:r>
              <a:rPr lang="en-US" sz="1600" dirty="0">
                <a:solidFill>
                  <a:schemeClr val="bg1"/>
                </a:solidFill>
              </a:rPr>
              <a:t>: These modest correlations suggest that the relationships between variables are not strong, indicating that additional factors might influence appointment attendance beyond what's captured in this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5616D-E8EB-5D4E-B612-1DC0134B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37" y="2059917"/>
            <a:ext cx="11742233" cy="45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17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0BC1-5A78-DBD8-9E82-2A26AF68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9991"/>
            <a:ext cx="9905998" cy="69732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B58C-4D8D-0E10-813C-4810DAF3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316" y="903248"/>
            <a:ext cx="8304870" cy="5794209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Gender Influence</a:t>
            </a:r>
            <a:r>
              <a:rPr lang="en-US" sz="1800" dirty="0">
                <a:solidFill>
                  <a:schemeClr val="bg1"/>
                </a:solidFill>
              </a:rPr>
              <a:t>: Females are consistently more likely not to show up for appointments across various age groups and neighborhoods, as observed in the analysis.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Neighborhood Disparities</a:t>
            </a:r>
            <a:r>
              <a:rPr lang="en-US" sz="1800" dirty="0">
                <a:solidFill>
                  <a:schemeClr val="bg1"/>
                </a:solidFill>
              </a:rPr>
              <a:t>: Specific neighborhoods, including ITARARÉ, JESUS DE NAZARETH, CARATOÍRA, ILHA DO PRÍNCIPE, ANDORINHAS, and SANTOS DUMONT, exhibit higher non-attendance rates. Targeted interventions in these regions are essential.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Health-Related Factors</a:t>
            </a:r>
            <a:r>
              <a:rPr lang="en-US" sz="1800" dirty="0">
                <a:solidFill>
                  <a:schemeClr val="bg1"/>
                </a:solidFill>
              </a:rPr>
              <a:t>: Patients who don't have hypertension, diabetes, are not handicapped, alcoholic, and lack a scholarship are also more likely not to show up. These health-related trends reinforce the importance of tailored interventions.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SMS Reminder Paradox</a:t>
            </a:r>
            <a:r>
              <a:rPr lang="en-US" sz="1800" dirty="0">
                <a:solidFill>
                  <a:schemeClr val="bg1"/>
                </a:solidFill>
              </a:rPr>
              <a:t>: An unexpected finding is that receiving SMS reminders does not necessarily improve appointment attendance. This counterintuitive observation calls for further investigation into the effectiveness of the reminder system.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Weak Correlations</a:t>
            </a:r>
            <a:r>
              <a:rPr lang="en-US" sz="1800" dirty="0">
                <a:solidFill>
                  <a:schemeClr val="bg1"/>
                </a:solidFill>
              </a:rPr>
              <a:t>: The data shows primarily weak correlations, emphasizing that appointment attendance is influenced by multiple complex factors beyond what's captured in this dataset.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BAA718-A780-E578-F65D-B1CF6B355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3748" y="585439"/>
            <a:ext cx="5464097" cy="568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6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0F72-472D-A981-5E26-843351D9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3771" y="1511147"/>
            <a:ext cx="9905998" cy="1478570"/>
          </a:xfrm>
          <a:noFill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Understanding the data</a:t>
            </a:r>
          </a:p>
        </p:txBody>
      </p:sp>
    </p:spTree>
    <p:extLst>
      <p:ext uri="{BB962C8B-B14F-4D97-AF65-F5344CB8AC3E}">
        <p14:creationId xmlns:p14="http://schemas.microsoft.com/office/powerpoint/2010/main" val="398443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4C5026-971D-BDE7-7E44-1A66DDEA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3975"/>
            <a:ext cx="9905998" cy="66599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F602A-0E59-B0C5-B929-F7200C7C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79714"/>
            <a:ext cx="5466217" cy="5684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Variable: "No-show"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Indicates whether a patient attended their scheduled appointment or not.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"No": Patient showed up for the appointment.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"Yes": Patient did not show up for the appointment.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To understand factors influencing appointment attendance and improve healthcare service effectiveness.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1ECD5-EFB2-C243-CB67-CC36CDEF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525" y="979714"/>
            <a:ext cx="4791303" cy="39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4306-FE3B-F788-AD04-AEE5689C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5747"/>
            <a:ext cx="9905998" cy="72042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B579-8CE4-9296-791F-2F316941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371" y="1012371"/>
            <a:ext cx="3939040" cy="562988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Integrity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dataset exhibits exceptional data integrity.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Missing Values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Notably, there are no missing values in any of the dataset's columns.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High-Quality Data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This data completeness ensures the reliability and robustness of our analysis.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succinctly communicates that the dataset is complete and free of missing values, underlining the quality of the data used for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5B273-1709-7AA1-01C4-D0376880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42" y="1945822"/>
            <a:ext cx="6246587" cy="389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4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F90D1-F624-77CE-DF44-B9F08D7F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27" y="1424061"/>
            <a:ext cx="9905998" cy="14785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Univariate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47563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72C0ED-A4BE-0B08-33F3-7AA065C7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5943"/>
            <a:ext cx="9905998" cy="7184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neighborhood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CE0AC-9290-55F9-B9B5-0E181D0D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55915"/>
            <a:ext cx="4116061" cy="452845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following neighborhoods have a higher likelihood (23% - 28%) of patients not showing up for appointments:</a:t>
            </a:r>
          </a:p>
          <a:p>
            <a:pPr lvl="2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SANTOS DUMONT</a:t>
            </a:r>
          </a:p>
          <a:p>
            <a:pPr lvl="2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SANTA CECÍLIA</a:t>
            </a:r>
          </a:p>
          <a:p>
            <a:pPr lvl="2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SANTA CLARA</a:t>
            </a:r>
          </a:p>
          <a:p>
            <a:pPr lvl="2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ITARARÉ</a:t>
            </a:r>
          </a:p>
          <a:p>
            <a:pPr lvl="2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JESUS DE NAZARETH</a:t>
            </a:r>
          </a:p>
          <a:p>
            <a:pPr lvl="2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HORTO</a:t>
            </a:r>
          </a:p>
          <a:p>
            <a:pPr lvl="2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ILHA DO PRÍNCIPE</a:t>
            </a:r>
          </a:p>
          <a:p>
            <a:pPr lvl="2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CARATOÍRA</a:t>
            </a:r>
          </a:p>
          <a:p>
            <a:pPr lvl="2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ANDORINHAS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AE691F-51F1-FBEF-2035-D34929C4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28" y="195944"/>
            <a:ext cx="7108371" cy="3009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75BA5-7F96-74EB-9D15-EF2EC44881BE}"/>
              </a:ext>
            </a:extLst>
          </p:cNvPr>
          <p:cNvSpPr txBox="1"/>
          <p:nvPr/>
        </p:nvSpPr>
        <p:spPr>
          <a:xfrm>
            <a:off x="1141412" y="5584371"/>
            <a:ext cx="6108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Understanding these neighborhood-specific trends can guide targeted interventions to improve appointment attendance rates.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D0F841-00E2-2A9A-A108-3D76AD07B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859" y="3205718"/>
            <a:ext cx="3103188" cy="346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3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B985-5EEC-2802-683A-6A002B7E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5113"/>
            <a:ext cx="9905998" cy="84168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Scheduled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9D95-F36F-1E23-629B-CF71CE4DC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70" y="1066799"/>
            <a:ext cx="8314659" cy="1935125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Appointments scheduled between February 29, 2016, and April 30, 2016, exhibit a higher likelihood (34%) of patients not showing up.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Recognizing this time-specific trend can inform strategies to enhance appointment attendance during this period.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4768E-991E-4077-3379-89CB9521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84" y="2830562"/>
            <a:ext cx="7772400" cy="38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0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6A64-F713-7FFA-450C-7F51876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9420"/>
            <a:ext cx="9905998" cy="668022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Diabetes, Alcoholism, and Handicap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BAB47-C2BF-D022-70F1-F5D88BAD7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03767"/>
            <a:ext cx="5121165" cy="2525233"/>
          </a:xfrm>
        </p:spPr>
        <p:txBody>
          <a:bodyPr>
            <a:normAutofit fontScale="92500"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Findings: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Diabetes patients are more likely (25%) not to show up for appointments.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Alcoholic patients are more likely (25%) not to show up for appointments.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Patients with a mild level of handicap or disability are more likely (25%) not to show up for appointments.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Recognizing these correlations can guide targeted support and reminders for at-risk patient groups, ultimately improving appointment attendance.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A80515-8B02-8DDD-82D5-98A7E4192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228" y="797442"/>
            <a:ext cx="5035550" cy="2631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D032C9-8C85-D011-5F3A-E1F2F6563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5" y="3535324"/>
            <a:ext cx="5245395" cy="30545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6D836B-6172-0AC5-5D65-4651BE718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759" y="3535323"/>
            <a:ext cx="4774019" cy="305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34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213</TotalTime>
  <Words>1448</Words>
  <Application>Microsoft Macintosh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Tw Cen MT</vt:lpstr>
      <vt:lpstr>Circuit</vt:lpstr>
      <vt:lpstr>Healthcare Data Analysis</vt:lpstr>
      <vt:lpstr>Business Understanding and Overview</vt:lpstr>
      <vt:lpstr>Understanding the data</vt:lpstr>
      <vt:lpstr>Target variable</vt:lpstr>
      <vt:lpstr>Missing Data</vt:lpstr>
      <vt:lpstr>Univariate Analysis</vt:lpstr>
      <vt:lpstr>neighborhood</vt:lpstr>
      <vt:lpstr>Scheduled Day</vt:lpstr>
      <vt:lpstr>Diabetes, Alcoholism, and Handicap</vt:lpstr>
      <vt:lpstr>SMS Received</vt:lpstr>
      <vt:lpstr>Age Group</vt:lpstr>
      <vt:lpstr>Bivariate Analysis</vt:lpstr>
      <vt:lpstr>Gender and Age Group</vt:lpstr>
      <vt:lpstr>Gender with Other Factors</vt:lpstr>
      <vt:lpstr>Gender with other factors</vt:lpstr>
      <vt:lpstr>Neighborhood with Scheduled Day</vt:lpstr>
      <vt:lpstr>Neighborhood with Other Factors </vt:lpstr>
      <vt:lpstr>Neighborhood with Other Factors </vt:lpstr>
      <vt:lpstr>Neighborhood with SMS Received</vt:lpstr>
      <vt:lpstr>Correlation of Data with respect to “No-show”</vt:lpstr>
      <vt:lpstr>Conclusion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 Analysis</dc:title>
  <dc:creator>Sanjay Kannan</dc:creator>
  <cp:lastModifiedBy>Sanjay Kannan</cp:lastModifiedBy>
  <cp:revision>1</cp:revision>
  <dcterms:created xsi:type="dcterms:W3CDTF">2023-09-08T15:37:54Z</dcterms:created>
  <dcterms:modified xsi:type="dcterms:W3CDTF">2023-09-08T19:11:29Z</dcterms:modified>
</cp:coreProperties>
</file>