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62" r:id="rId7"/>
    <p:sldId id="258" r:id="rId8"/>
    <p:sldId id="278" r:id="rId9"/>
    <p:sldId id="272" r:id="rId10"/>
    <p:sldId id="269" r:id="rId11"/>
    <p:sldId id="279" r:id="rId12"/>
    <p:sldId id="274" r:id="rId13"/>
    <p:sldId id="276" r:id="rId14"/>
    <p:sldId id="275" r:id="rId15"/>
    <p:sldId id="284" r:id="rId16"/>
    <p:sldId id="280" r:id="rId17"/>
    <p:sldId id="283" r:id="rId18"/>
    <p:sldId id="285" r:id="rId19"/>
    <p:sldId id="281" r:id="rId20"/>
    <p:sldId id="286" r:id="rId21"/>
    <p:sldId id="277" r:id="rId22"/>
    <p:sldId id="282" r:id="rId23"/>
    <p:sldId id="287" r:id="rId24"/>
    <p:sldId id="288" r:id="rId25"/>
    <p:sldId id="289" r:id="rId26"/>
    <p:sldId id="266" r:id="rId27"/>
    <p:sldId id="260" r:id="rId28"/>
    <p:sldId id="292"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199"/>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8"/>
    <p:restoredTop sz="96327" autoAdjust="0"/>
  </p:normalViewPr>
  <p:slideViewPr>
    <p:cSldViewPr snapToGrid="0">
      <p:cViewPr varScale="1">
        <p:scale>
          <a:sx n="118" d="100"/>
          <a:sy n="118" d="100"/>
        </p:scale>
        <p:origin x="248" y="11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11/16/23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12974" y="4315570"/>
            <a:ext cx="7504043" cy="1122202"/>
          </a:xfrm>
        </p:spPr>
        <p:txBody>
          <a:bodyPr/>
          <a:lstStyle/>
          <a:p>
            <a:r>
              <a:rPr lang="en-US" sz="5400" b="1" dirty="0">
                <a:solidFill>
                  <a:schemeClr val="tx1">
                    <a:lumMod val="75000"/>
                    <a:lumOff val="25000"/>
                  </a:schemeClr>
                </a:solidFill>
                <a:latin typeface="Calibri" panose="020F0502020204030204" pitchFamily="34" charset="0"/>
                <a:cs typeface="Calibri" panose="020F0502020204030204" pitchFamily="34" charset="0"/>
              </a:rPr>
              <a:t>Sales Target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412974" y="5586890"/>
            <a:ext cx="7504043" cy="635006"/>
          </a:xfrm>
        </p:spPr>
        <p:txBody>
          <a:bodyPr>
            <a:normAutofit lnSpcReduction="10000"/>
          </a:bodyPr>
          <a:lstStyle/>
          <a:p>
            <a:r>
              <a:rPr lang="en-US" dirty="0">
                <a:solidFill>
                  <a:schemeClr val="tx1">
                    <a:lumMod val="75000"/>
                    <a:lumOff val="25000"/>
                  </a:schemeClr>
                </a:solidFill>
              </a:rPr>
              <a:t>Created by      : Sanjay Kannan</a:t>
            </a:r>
          </a:p>
          <a:p>
            <a:r>
              <a:rPr lang="en-US" dirty="0">
                <a:solidFill>
                  <a:schemeClr val="tx1">
                    <a:lumMod val="75000"/>
                    <a:lumOff val="25000"/>
                  </a:schemeClr>
                </a:solidFill>
              </a:rPr>
              <a:t>Last Updated  : 16 November, 2023</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258605881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968563"/>
            <a:ext cx="5677989" cy="920874"/>
          </a:xfrm>
        </p:spPr>
        <p:txBody>
          <a:bodyPr/>
          <a:lstStyle/>
          <a:p>
            <a:pPr>
              <a:lnSpc>
                <a:spcPct val="100000"/>
              </a:lnSpc>
            </a:pPr>
            <a:r>
              <a:rPr lang="en-US" sz="5400" b="1" i="1" spc="600" dirty="0">
                <a:latin typeface="Calibri" panose="020F0502020204030204" pitchFamily="34" charset="0"/>
                <a:cs typeface="Calibri" panose="020F0502020204030204" pitchFamily="34" charset="0"/>
              </a:rPr>
              <a:t>Product</a:t>
            </a:r>
            <a:r>
              <a:rPr lang="en-US" sz="6000"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37573488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Product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3" name="Picture 2">
            <a:extLst>
              <a:ext uri="{FF2B5EF4-FFF2-40B4-BE49-F238E27FC236}">
                <a16:creationId xmlns:a16="http://schemas.microsoft.com/office/drawing/2014/main" id="{8B4DEF11-1DC1-A87B-75F1-4DDD20C3613E}"/>
              </a:ext>
            </a:extLst>
          </p:cNvPr>
          <p:cNvPicPr>
            <a:picLocks noChangeAspect="1"/>
          </p:cNvPicPr>
          <p:nvPr/>
        </p:nvPicPr>
        <p:blipFill>
          <a:blip r:embed="rId2"/>
          <a:stretch>
            <a:fillRect/>
          </a:stretch>
        </p:blipFill>
        <p:spPr>
          <a:xfrm>
            <a:off x="350843" y="3696015"/>
            <a:ext cx="5040000" cy="2016615"/>
          </a:xfrm>
          <a:prstGeom prst="rect">
            <a:avLst/>
          </a:prstGeom>
        </p:spPr>
      </p:pic>
      <p:sp>
        <p:nvSpPr>
          <p:cNvPr id="2" name="TextBox 1">
            <a:extLst>
              <a:ext uri="{FF2B5EF4-FFF2-40B4-BE49-F238E27FC236}">
                <a16:creationId xmlns:a16="http://schemas.microsoft.com/office/drawing/2014/main" id="{DFD32A2B-37F7-7F83-6C1C-0254BC142AA3}"/>
              </a:ext>
            </a:extLst>
          </p:cNvPr>
          <p:cNvSpPr txBox="1"/>
          <p:nvPr/>
        </p:nvSpPr>
        <p:spPr>
          <a:xfrm>
            <a:off x="350843" y="782122"/>
            <a:ext cx="11490313" cy="2270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Top Selling Food Products: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Within the Food category, the top three selling products were identified as </a:t>
            </a:r>
            <a:r>
              <a:rPr lang="en-US" sz="1600" b="1" dirty="0">
                <a:solidFill>
                  <a:srgbClr val="0070C0"/>
                </a:solidFill>
                <a:latin typeface="Calibri" panose="020F0502020204030204" pitchFamily="34" charset="0"/>
                <a:cs typeface="Calibri" panose="020F0502020204030204" pitchFamily="34" charset="0"/>
              </a:rPr>
              <a:t>Yeast, Wheat flours,</a:t>
            </a:r>
            <a:r>
              <a:rPr lang="en-US" sz="1600" dirty="0">
                <a:solidFill>
                  <a:srgbClr val="0070C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r>
              <a:rPr lang="en-US" sz="1600" b="1" dirty="0">
                <a:solidFill>
                  <a:srgbClr val="0070C0"/>
                </a:solidFill>
                <a:latin typeface="Calibri" panose="020F0502020204030204" pitchFamily="34" charset="0"/>
                <a:cs typeface="Calibri" panose="020F0502020204030204" pitchFamily="34" charset="0"/>
              </a:rPr>
              <a:t>Oil</a:t>
            </a:r>
            <a:r>
              <a:rPr lang="en-US" sz="1600" dirty="0">
                <a:latin typeface="Calibri" panose="020F0502020204030204" pitchFamily="34" charset="0"/>
                <a:cs typeface="Calibri" panose="020F0502020204030204" pitchFamily="34" charset="0"/>
              </a:rPr>
              <a:t>. These products demonstrated consistent popularity and demand, contributing significantly to the overall Food sales.</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Top Selling Drinks: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the Drinks category, the leading products were </a:t>
            </a:r>
            <a:r>
              <a:rPr lang="en-US" sz="1600" b="1" dirty="0">
                <a:solidFill>
                  <a:srgbClr val="0070C0"/>
                </a:solidFill>
                <a:latin typeface="Calibri" panose="020F0502020204030204" pitchFamily="34" charset="0"/>
                <a:cs typeface="Calibri" panose="020F0502020204030204" pitchFamily="34" charset="0"/>
              </a:rPr>
              <a:t>Red Dry Wine, Sugarcane Liquor, </a:t>
            </a:r>
            <a:r>
              <a:rPr lang="en-US" sz="1600" dirty="0">
                <a:latin typeface="Calibri" panose="020F0502020204030204" pitchFamily="34" charset="0"/>
                <a:cs typeface="Calibri" panose="020F0502020204030204" pitchFamily="34" charset="0"/>
              </a:rPr>
              <a:t>and </a:t>
            </a:r>
            <a:r>
              <a:rPr lang="en-US" sz="1600" b="1" dirty="0">
                <a:solidFill>
                  <a:srgbClr val="0070C0"/>
                </a:solidFill>
                <a:latin typeface="Calibri" panose="020F0502020204030204" pitchFamily="34" charset="0"/>
                <a:cs typeface="Calibri" panose="020F0502020204030204" pitchFamily="34" charset="0"/>
              </a:rPr>
              <a:t>Red Sweet Wine</a:t>
            </a:r>
            <a:r>
              <a:rPr lang="en-US" sz="1600" dirty="0">
                <a:solidFill>
                  <a:srgbClr val="0070C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These items emerged as the preferred choices within the Drinks segment, indicating consumer preferences and potential market trends.</a:t>
            </a:r>
          </a:p>
        </p:txBody>
      </p:sp>
      <p:pic>
        <p:nvPicPr>
          <p:cNvPr id="6" name="Picture 5">
            <a:extLst>
              <a:ext uri="{FF2B5EF4-FFF2-40B4-BE49-F238E27FC236}">
                <a16:creationId xmlns:a16="http://schemas.microsoft.com/office/drawing/2014/main" id="{CBB868B9-A7B8-CD2E-E2B3-947FACB8F32C}"/>
              </a:ext>
            </a:extLst>
          </p:cNvPr>
          <p:cNvPicPr>
            <a:picLocks noChangeAspect="1"/>
          </p:cNvPicPr>
          <p:nvPr/>
        </p:nvPicPr>
        <p:blipFill>
          <a:blip r:embed="rId3"/>
          <a:stretch>
            <a:fillRect/>
          </a:stretch>
        </p:blipFill>
        <p:spPr>
          <a:xfrm>
            <a:off x="6095999" y="3696014"/>
            <a:ext cx="5040000" cy="2016615"/>
          </a:xfrm>
          <a:prstGeom prst="rect">
            <a:avLst/>
          </a:prstGeom>
        </p:spPr>
      </p:pic>
      <p:sp>
        <p:nvSpPr>
          <p:cNvPr id="9" name="TextBox 8">
            <a:extLst>
              <a:ext uri="{FF2B5EF4-FFF2-40B4-BE49-F238E27FC236}">
                <a16:creationId xmlns:a16="http://schemas.microsoft.com/office/drawing/2014/main" id="{4973AA9B-7E87-DD86-F7C1-CB9DC242DD6A}"/>
              </a:ext>
            </a:extLst>
          </p:cNvPr>
          <p:cNvSpPr txBox="1"/>
          <p:nvPr/>
        </p:nvSpPr>
        <p:spPr>
          <a:xfrm>
            <a:off x="2430369" y="3266511"/>
            <a:ext cx="669669"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2017</a:t>
            </a:r>
          </a:p>
        </p:txBody>
      </p:sp>
      <p:sp>
        <p:nvSpPr>
          <p:cNvPr id="12" name="TextBox 11">
            <a:extLst>
              <a:ext uri="{FF2B5EF4-FFF2-40B4-BE49-F238E27FC236}">
                <a16:creationId xmlns:a16="http://schemas.microsoft.com/office/drawing/2014/main" id="{0D11D51D-175E-516F-A652-E54F1ABE3C28}"/>
              </a:ext>
            </a:extLst>
          </p:cNvPr>
          <p:cNvSpPr txBox="1"/>
          <p:nvPr/>
        </p:nvSpPr>
        <p:spPr>
          <a:xfrm>
            <a:off x="8275765" y="3271472"/>
            <a:ext cx="669669"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2018</a:t>
            </a:r>
          </a:p>
        </p:txBody>
      </p:sp>
      <p:sp>
        <p:nvSpPr>
          <p:cNvPr id="18" name="TextBox 17">
            <a:extLst>
              <a:ext uri="{FF2B5EF4-FFF2-40B4-BE49-F238E27FC236}">
                <a16:creationId xmlns:a16="http://schemas.microsoft.com/office/drawing/2014/main" id="{385C6AEB-C125-FB6F-2894-A64E58C40A39}"/>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36095194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Product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2" name="TextBox 1">
            <a:extLst>
              <a:ext uri="{FF2B5EF4-FFF2-40B4-BE49-F238E27FC236}">
                <a16:creationId xmlns:a16="http://schemas.microsoft.com/office/drawing/2014/main" id="{DFD32A2B-37F7-7F83-6C1C-0254BC142AA3}"/>
              </a:ext>
            </a:extLst>
          </p:cNvPr>
          <p:cNvSpPr txBox="1"/>
          <p:nvPr/>
        </p:nvSpPr>
        <p:spPr>
          <a:xfrm>
            <a:off x="696000" y="1555249"/>
            <a:ext cx="10800000" cy="37475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Revenue Contribution: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prominence of these top-selling products highlights their significant contribution to overall revenue. Focused marketing strategies and inventory management for these key products can further enhance profitability.</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Diversification Opportunities: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Identifying and understanding the top-selling products allows for strategic diversification efforts.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Exploring complementary products or variations of these best-sellers can tap into existing consumer preferences and expand the product portfolio.</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Inventory Optimization: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Efficient inventory management and supply chain strategies can be devised by concentrating efforts on the most popular products, ensuring adequate stock levels to meet consumer demand while minimizing excess inventory costs.</a:t>
            </a:r>
          </a:p>
        </p:txBody>
      </p:sp>
    </p:spTree>
    <p:extLst>
      <p:ext uri="{BB962C8B-B14F-4D97-AF65-F5344CB8AC3E}">
        <p14:creationId xmlns:p14="http://schemas.microsoft.com/office/powerpoint/2010/main" val="173146060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968563"/>
            <a:ext cx="5886994" cy="920874"/>
          </a:xfrm>
        </p:spPr>
        <p:txBody>
          <a:bodyPr/>
          <a:lstStyle/>
          <a:p>
            <a:pPr>
              <a:lnSpc>
                <a:spcPct val="100000"/>
              </a:lnSpc>
            </a:pPr>
            <a:r>
              <a:rPr lang="en-US" sz="5400" b="1" i="1" spc="600" dirty="0">
                <a:latin typeface="Calibri" panose="020F0502020204030204" pitchFamily="34" charset="0"/>
                <a:cs typeface="Calibri" panose="020F0502020204030204" pitchFamily="34" charset="0"/>
              </a:rPr>
              <a:t>Manager</a:t>
            </a:r>
            <a:r>
              <a:rPr lang="en-US" sz="6000"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37601320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Manager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5" name="Picture 4">
            <a:extLst>
              <a:ext uri="{FF2B5EF4-FFF2-40B4-BE49-F238E27FC236}">
                <a16:creationId xmlns:a16="http://schemas.microsoft.com/office/drawing/2014/main" id="{192FB9D6-491F-9D9D-8D67-455F6F2CAF60}"/>
              </a:ext>
            </a:extLst>
          </p:cNvPr>
          <p:cNvPicPr>
            <a:picLocks noChangeAspect="1"/>
          </p:cNvPicPr>
          <p:nvPr/>
        </p:nvPicPr>
        <p:blipFill>
          <a:blip r:embed="rId2"/>
          <a:stretch>
            <a:fillRect/>
          </a:stretch>
        </p:blipFill>
        <p:spPr>
          <a:xfrm>
            <a:off x="345534" y="2965139"/>
            <a:ext cx="4320000" cy="2917309"/>
          </a:xfrm>
          <a:prstGeom prst="rect">
            <a:avLst/>
          </a:prstGeom>
        </p:spPr>
      </p:pic>
      <p:pic>
        <p:nvPicPr>
          <p:cNvPr id="11" name="Picture 10">
            <a:extLst>
              <a:ext uri="{FF2B5EF4-FFF2-40B4-BE49-F238E27FC236}">
                <a16:creationId xmlns:a16="http://schemas.microsoft.com/office/drawing/2014/main" id="{38A5A298-FF82-B10D-12FA-C89FC2535501}"/>
              </a:ext>
            </a:extLst>
          </p:cNvPr>
          <p:cNvPicPr>
            <a:picLocks noChangeAspect="1"/>
          </p:cNvPicPr>
          <p:nvPr/>
        </p:nvPicPr>
        <p:blipFill>
          <a:blip r:embed="rId3"/>
          <a:stretch>
            <a:fillRect/>
          </a:stretch>
        </p:blipFill>
        <p:spPr>
          <a:xfrm>
            <a:off x="7184009" y="353047"/>
            <a:ext cx="4680000" cy="2520564"/>
          </a:xfrm>
          <a:prstGeom prst="rect">
            <a:avLst/>
          </a:prstGeom>
        </p:spPr>
      </p:pic>
      <p:sp>
        <p:nvSpPr>
          <p:cNvPr id="2" name="TextBox 1">
            <a:extLst>
              <a:ext uri="{FF2B5EF4-FFF2-40B4-BE49-F238E27FC236}">
                <a16:creationId xmlns:a16="http://schemas.microsoft.com/office/drawing/2014/main" id="{D6FAD1FE-C362-935E-205B-BD7EE2E4FB4B}"/>
              </a:ext>
            </a:extLst>
          </p:cNvPr>
          <p:cNvSpPr txBox="1"/>
          <p:nvPr/>
        </p:nvSpPr>
        <p:spPr>
          <a:xfrm>
            <a:off x="4665534" y="2873611"/>
            <a:ext cx="7430388" cy="30088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Sales Breakdown by Segment:</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Within the Retail segment, </a:t>
            </a:r>
            <a:r>
              <a:rPr lang="en-US" sz="1600" b="1" i="1" dirty="0">
                <a:latin typeface="Calibri" panose="020F0502020204030204" pitchFamily="34" charset="0"/>
                <a:cs typeface="Calibri" panose="020F0502020204030204" pitchFamily="34" charset="0"/>
              </a:rPr>
              <a:t>Sahil Seymour </a:t>
            </a:r>
            <a:r>
              <a:rPr lang="en-US" sz="1600" dirty="0">
                <a:latin typeface="Calibri" panose="020F0502020204030204" pitchFamily="34" charset="0"/>
                <a:cs typeface="Calibri" panose="020F0502020204030204" pitchFamily="34" charset="0"/>
              </a:rPr>
              <a:t>demonstrated outstanding performance by generating sales of approximately </a:t>
            </a:r>
            <a:r>
              <a:rPr lang="en-US" sz="1600" b="1" i="1" dirty="0">
                <a:solidFill>
                  <a:srgbClr val="0070C0"/>
                </a:solidFill>
                <a:latin typeface="Calibri" panose="020F0502020204030204" pitchFamily="34" charset="0"/>
                <a:cs typeface="Calibri" panose="020F0502020204030204" pitchFamily="34" charset="0"/>
              </a:rPr>
              <a:t>$4.71 million out of the total segment sales of $8.70 million.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the Distributors segment, </a:t>
            </a:r>
            <a:r>
              <a:rPr lang="en-US" sz="1600" b="1" i="1" dirty="0">
                <a:latin typeface="Calibri" panose="020F0502020204030204" pitchFamily="34" charset="0"/>
                <a:cs typeface="Calibri" panose="020F0502020204030204" pitchFamily="34" charset="0"/>
              </a:rPr>
              <a:t>Sahil Durham </a:t>
            </a:r>
            <a:r>
              <a:rPr lang="en-US" sz="1600" dirty="0">
                <a:latin typeface="Calibri" panose="020F0502020204030204" pitchFamily="34" charset="0"/>
                <a:cs typeface="Calibri" panose="020F0502020204030204" pitchFamily="34" charset="0"/>
              </a:rPr>
              <a:t>played a key role, contributing around </a:t>
            </a:r>
            <a:r>
              <a:rPr lang="en-US" sz="1600" b="1" i="1" dirty="0">
                <a:solidFill>
                  <a:srgbClr val="0070C0"/>
                </a:solidFill>
                <a:latin typeface="Calibri" panose="020F0502020204030204" pitchFamily="34" charset="0"/>
                <a:cs typeface="Calibri" panose="020F0502020204030204" pitchFamily="34" charset="0"/>
              </a:rPr>
              <a:t>$3.30 million out of the total segment sales of $6.10 million.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the Online segment, </a:t>
            </a:r>
            <a:r>
              <a:rPr lang="en-US" sz="1600" b="1" i="1" dirty="0" err="1">
                <a:latin typeface="Calibri" panose="020F0502020204030204" pitchFamily="34" charset="0"/>
                <a:cs typeface="Calibri" panose="020F0502020204030204" pitchFamily="34" charset="0"/>
              </a:rPr>
              <a:t>Dominykas</a:t>
            </a:r>
            <a:r>
              <a:rPr lang="en-US" sz="1600" b="1" i="1" dirty="0">
                <a:latin typeface="Calibri" panose="020F0502020204030204" pitchFamily="34" charset="0"/>
                <a:cs typeface="Calibri" panose="020F0502020204030204" pitchFamily="34" charset="0"/>
              </a:rPr>
              <a:t> Bird </a:t>
            </a:r>
            <a:r>
              <a:rPr lang="en-US" sz="1600" dirty="0">
                <a:latin typeface="Calibri" panose="020F0502020204030204" pitchFamily="34" charset="0"/>
                <a:cs typeface="Calibri" panose="020F0502020204030204" pitchFamily="34" charset="0"/>
              </a:rPr>
              <a:t>excelled with sales of approximately </a:t>
            </a:r>
            <a:r>
              <a:rPr lang="en-US" sz="1600" b="1" i="1" dirty="0">
                <a:solidFill>
                  <a:srgbClr val="0070C0"/>
                </a:solidFill>
                <a:latin typeface="Calibri" panose="020F0502020204030204" pitchFamily="34" charset="0"/>
                <a:cs typeface="Calibri" panose="020F0502020204030204" pitchFamily="34" charset="0"/>
              </a:rPr>
              <a:t>$1.68 million out of the total segment sales of $3.11 million.</a:t>
            </a:r>
          </a:p>
        </p:txBody>
      </p:sp>
      <p:sp>
        <p:nvSpPr>
          <p:cNvPr id="4" name="TextBox 3">
            <a:extLst>
              <a:ext uri="{FF2B5EF4-FFF2-40B4-BE49-F238E27FC236}">
                <a16:creationId xmlns:a16="http://schemas.microsoft.com/office/drawing/2014/main" id="{04236647-9906-EC25-F978-2CED8938D7FD}"/>
              </a:ext>
            </a:extLst>
          </p:cNvPr>
          <p:cNvSpPr txBox="1"/>
          <p:nvPr/>
        </p:nvSpPr>
        <p:spPr>
          <a:xfrm>
            <a:off x="353600" y="583828"/>
            <a:ext cx="6830409" cy="25545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Top Performing Managers:</a:t>
            </a:r>
          </a:p>
          <a:p>
            <a:pPr marL="742950" lvl="1" indent="-285750">
              <a:lnSpc>
                <a:spcPct val="150000"/>
              </a:lnSpc>
              <a:buFont typeface="Arial" panose="020B0604020202020204" pitchFamily="34" charset="0"/>
              <a:buChar char="•"/>
            </a:pPr>
            <a:r>
              <a:rPr lang="en-US" sz="1600" b="1" i="1" dirty="0">
                <a:latin typeface="Calibri" panose="020F0502020204030204" pitchFamily="34" charset="0"/>
                <a:cs typeface="Calibri" panose="020F0502020204030204" pitchFamily="34" charset="0"/>
              </a:rPr>
              <a:t>Duane Frame,</a:t>
            </a:r>
            <a:r>
              <a:rPr lang="en-US" sz="1600" dirty="0">
                <a:latin typeface="Calibri" panose="020F0502020204030204" pitchFamily="34" charset="0"/>
                <a:cs typeface="Calibri" panose="020F0502020204030204" pitchFamily="34" charset="0"/>
              </a:rPr>
              <a:t> managing Distribution and Online sales, emerged as the best-performing manager with a remarkable sales achievement of </a:t>
            </a:r>
            <a:r>
              <a:rPr lang="en-US" sz="1600" b="1" dirty="0">
                <a:solidFill>
                  <a:srgbClr val="0070C0"/>
                </a:solidFill>
                <a:latin typeface="Calibri" panose="020F0502020204030204" pitchFamily="34" charset="0"/>
                <a:cs typeface="Calibri" panose="020F0502020204030204" pitchFamily="34" charset="0"/>
              </a:rPr>
              <a:t>$9.21 million.</a:t>
            </a:r>
            <a:r>
              <a:rPr lang="en-US" sz="1600" dirty="0">
                <a:latin typeface="Calibri" panose="020F0502020204030204" pitchFamily="34" charset="0"/>
                <a:cs typeface="Calibri" panose="020F0502020204030204" pitchFamily="34" charset="0"/>
              </a:rPr>
              <a:t> </a:t>
            </a:r>
          </a:p>
          <a:p>
            <a:pPr marL="742950" lvl="1" indent="-285750">
              <a:lnSpc>
                <a:spcPct val="150000"/>
              </a:lnSpc>
              <a:buFont typeface="Arial" panose="020B0604020202020204" pitchFamily="34" charset="0"/>
              <a:buChar char="•"/>
            </a:pPr>
            <a:r>
              <a:rPr lang="en-US" sz="1600" b="1" i="1" dirty="0">
                <a:latin typeface="Calibri" panose="020F0502020204030204" pitchFamily="34" charset="0"/>
                <a:cs typeface="Calibri" panose="020F0502020204030204" pitchFamily="34" charset="0"/>
              </a:rPr>
              <a:t>Ronnie Daily, </a:t>
            </a:r>
            <a:r>
              <a:rPr lang="en-US" sz="1600" dirty="0">
                <a:latin typeface="Calibri" panose="020F0502020204030204" pitchFamily="34" charset="0"/>
                <a:cs typeface="Calibri" panose="020F0502020204030204" pitchFamily="34" charset="0"/>
              </a:rPr>
              <a:t>overseeing the Retail segment, closely followed with an impressive sales contribution of </a:t>
            </a:r>
            <a:r>
              <a:rPr lang="en-US" sz="1600" b="1" dirty="0">
                <a:solidFill>
                  <a:srgbClr val="0070C0"/>
                </a:solidFill>
                <a:latin typeface="Calibri" panose="020F0502020204030204" pitchFamily="34" charset="0"/>
                <a:cs typeface="Calibri" panose="020F0502020204030204" pitchFamily="34" charset="0"/>
              </a:rPr>
              <a:t>$8.70 million.</a:t>
            </a:r>
          </a:p>
          <a:p>
            <a:endParaRPr lang="en-US" sz="1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A5E59A4-E586-97FA-4AA2-9CCB5A27E9CB}"/>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34444160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Manager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2" name="TextBox 1">
            <a:extLst>
              <a:ext uri="{FF2B5EF4-FFF2-40B4-BE49-F238E27FC236}">
                <a16:creationId xmlns:a16="http://schemas.microsoft.com/office/drawing/2014/main" id="{C1DB30D1-D8E7-D578-CAAC-3F8A594DF29A}"/>
              </a:ext>
            </a:extLst>
          </p:cNvPr>
          <p:cNvSpPr txBox="1"/>
          <p:nvPr/>
        </p:nvSpPr>
        <p:spPr>
          <a:xfrm>
            <a:off x="696000" y="1186200"/>
            <a:ext cx="10800000" cy="44856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Implications for Performance Recognition: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Recognizing and rewarding </a:t>
            </a:r>
            <a:r>
              <a:rPr lang="en-US" sz="1600" b="1" dirty="0">
                <a:solidFill>
                  <a:srgbClr val="0070C0"/>
                </a:solidFill>
                <a:latin typeface="Calibri" panose="020F0502020204030204" pitchFamily="34" charset="0"/>
                <a:cs typeface="Calibri" panose="020F0502020204030204" pitchFamily="34" charset="0"/>
              </a:rPr>
              <a:t>top-performing managers </a:t>
            </a:r>
            <a:r>
              <a:rPr lang="en-US" sz="1600" dirty="0">
                <a:latin typeface="Calibri" panose="020F0502020204030204" pitchFamily="34" charset="0"/>
                <a:cs typeface="Calibri" panose="020F0502020204030204" pitchFamily="34" charset="0"/>
              </a:rPr>
              <a:t>and </a:t>
            </a:r>
            <a:r>
              <a:rPr lang="en-US" sz="1600" b="1" dirty="0">
                <a:solidFill>
                  <a:srgbClr val="0070C0"/>
                </a:solidFill>
                <a:latin typeface="Calibri" panose="020F0502020204030204" pitchFamily="34" charset="0"/>
                <a:cs typeface="Calibri" panose="020F0502020204030204" pitchFamily="34" charset="0"/>
              </a:rPr>
              <a:t>salespersons</a:t>
            </a:r>
            <a:r>
              <a:rPr lang="en-US" sz="1600" dirty="0">
                <a:latin typeface="Calibri" panose="020F0502020204030204" pitchFamily="34" charset="0"/>
                <a:cs typeface="Calibri" panose="020F0502020204030204" pitchFamily="34" charset="0"/>
              </a:rPr>
              <a:t> is essential for boosting morale and fostering a culture of excellence.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It encourages healthy competition and motivates the team to achieve and surpass sales targets.</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Strategic Decision-Making:</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Identifying top-performing managers and salespersons provides valuable insights for strategic decision-making.</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It enables the company to allocate resources effectively, tailor training programs, and implement targeted incentives to further enhance overall sales performance.</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Potential for Knowledge Transfer:</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High-performing individuals can serve as </a:t>
            </a:r>
            <a:r>
              <a:rPr lang="en-US" sz="1600" b="1" dirty="0">
                <a:solidFill>
                  <a:srgbClr val="0070C0"/>
                </a:solidFill>
                <a:latin typeface="Calibri" panose="020F0502020204030204" pitchFamily="34" charset="0"/>
                <a:cs typeface="Calibri" panose="020F0502020204030204" pitchFamily="34" charset="0"/>
              </a:rPr>
              <a:t>mentors or trainers</a:t>
            </a:r>
            <a:r>
              <a:rPr lang="en-US" sz="1600" dirty="0">
                <a:latin typeface="Calibri" panose="020F0502020204030204" pitchFamily="34" charset="0"/>
                <a:cs typeface="Calibri" panose="020F0502020204030204" pitchFamily="34" charset="0"/>
              </a:rPr>
              <a:t>, sharing best practices and strategies with other team members.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This knowledge transfer can contribute to the overall skill development and success of the entire sales team.</a:t>
            </a:r>
          </a:p>
        </p:txBody>
      </p:sp>
    </p:spTree>
    <p:extLst>
      <p:ext uri="{BB962C8B-B14F-4D97-AF65-F5344CB8AC3E}">
        <p14:creationId xmlns:p14="http://schemas.microsoft.com/office/powerpoint/2010/main" val="41616479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968563"/>
            <a:ext cx="5886994" cy="920874"/>
          </a:xfrm>
        </p:spPr>
        <p:txBody>
          <a:bodyPr/>
          <a:lstStyle/>
          <a:p>
            <a:pPr>
              <a:lnSpc>
                <a:spcPct val="100000"/>
              </a:lnSpc>
            </a:pPr>
            <a:r>
              <a:rPr lang="en-US" sz="5400" b="1" i="1" spc="600" dirty="0">
                <a:latin typeface="Calibri" panose="020F0502020204030204" pitchFamily="34" charset="0"/>
                <a:cs typeface="Calibri" panose="020F0502020204030204" pitchFamily="34" charset="0"/>
              </a:rPr>
              <a:t>Location</a:t>
            </a:r>
            <a:r>
              <a:rPr lang="en-US" sz="6000"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42295531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Location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2" name="TextBox 1">
            <a:extLst>
              <a:ext uri="{FF2B5EF4-FFF2-40B4-BE49-F238E27FC236}">
                <a16:creationId xmlns:a16="http://schemas.microsoft.com/office/drawing/2014/main" id="{C1DB30D1-D8E7-D578-CAAC-3F8A594DF29A}"/>
              </a:ext>
            </a:extLst>
          </p:cNvPr>
          <p:cNvSpPr txBox="1"/>
          <p:nvPr/>
        </p:nvSpPr>
        <p:spPr>
          <a:xfrm>
            <a:off x="427644" y="609730"/>
            <a:ext cx="9710270" cy="30088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Top Sales Locations: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analysis reveals the top six sales locations, each contributing significantly to the overall revenue:</a:t>
            </a:r>
          </a:p>
          <a:p>
            <a:pPr marL="1257300" lvl="2" indent="-342900">
              <a:lnSpc>
                <a:spcPct val="150000"/>
              </a:lnSpc>
              <a:buFont typeface="+mj-lt"/>
              <a:buAutoNum type="arabicPeriod"/>
            </a:pPr>
            <a:r>
              <a:rPr lang="en-US" sz="1600" dirty="0" err="1">
                <a:latin typeface="Calibri" panose="020F0502020204030204" pitchFamily="34" charset="0"/>
                <a:cs typeface="Calibri" panose="020F0502020204030204" pitchFamily="34" charset="0"/>
              </a:rPr>
              <a:t>Yoman</a:t>
            </a:r>
            <a:r>
              <a:rPr lang="en-US" sz="1600" dirty="0">
                <a:latin typeface="Calibri" panose="020F0502020204030204" pitchFamily="34" charset="0"/>
                <a:cs typeface="Calibri" panose="020F0502020204030204" pitchFamily="34" charset="0"/>
              </a:rPr>
              <a:t> - $3.39 million</a:t>
            </a:r>
          </a:p>
          <a:p>
            <a:pPr marL="1257300" lvl="2"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Winthrop - $2.29 million</a:t>
            </a:r>
          </a:p>
          <a:p>
            <a:pPr marL="1257300" lvl="2"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Roslyn - $2.23 million</a:t>
            </a:r>
          </a:p>
          <a:p>
            <a:pPr marL="1257300" lvl="2"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Badger - $1.68 million</a:t>
            </a:r>
          </a:p>
          <a:p>
            <a:pPr marL="1257300" lvl="2"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Morton - $1.11 million</a:t>
            </a:r>
          </a:p>
          <a:p>
            <a:pPr marL="1257300" lvl="2" indent="-342900">
              <a:lnSpc>
                <a:spcPct val="150000"/>
              </a:lnSpc>
              <a:buFont typeface="+mj-lt"/>
              <a:buAutoNum type="arabicPeriod"/>
            </a:pPr>
            <a:r>
              <a:rPr lang="en-US" sz="1600" dirty="0">
                <a:latin typeface="Calibri" panose="020F0502020204030204" pitchFamily="34" charset="0"/>
                <a:cs typeface="Calibri" panose="020F0502020204030204" pitchFamily="34" charset="0"/>
              </a:rPr>
              <a:t>Manson - $1.07 million</a:t>
            </a:r>
          </a:p>
        </p:txBody>
      </p:sp>
      <p:pic>
        <p:nvPicPr>
          <p:cNvPr id="4" name="Picture 3">
            <a:extLst>
              <a:ext uri="{FF2B5EF4-FFF2-40B4-BE49-F238E27FC236}">
                <a16:creationId xmlns:a16="http://schemas.microsoft.com/office/drawing/2014/main" id="{67A8489A-1FD6-9E46-5445-D70565004BA0}"/>
              </a:ext>
            </a:extLst>
          </p:cNvPr>
          <p:cNvPicPr>
            <a:picLocks noChangeAspect="1"/>
          </p:cNvPicPr>
          <p:nvPr/>
        </p:nvPicPr>
        <p:blipFill>
          <a:blip r:embed="rId2"/>
          <a:stretch>
            <a:fillRect/>
          </a:stretch>
        </p:blipFill>
        <p:spPr>
          <a:xfrm>
            <a:off x="4248201" y="1403641"/>
            <a:ext cx="5399999" cy="2214926"/>
          </a:xfrm>
          <a:prstGeom prst="rect">
            <a:avLst/>
          </a:prstGeom>
        </p:spPr>
      </p:pic>
      <p:pic>
        <p:nvPicPr>
          <p:cNvPr id="6" name="Picture 5">
            <a:extLst>
              <a:ext uri="{FF2B5EF4-FFF2-40B4-BE49-F238E27FC236}">
                <a16:creationId xmlns:a16="http://schemas.microsoft.com/office/drawing/2014/main" id="{C116C24F-11DF-5A80-67D6-C91B217743C4}"/>
              </a:ext>
            </a:extLst>
          </p:cNvPr>
          <p:cNvPicPr>
            <a:picLocks noChangeAspect="1"/>
          </p:cNvPicPr>
          <p:nvPr/>
        </p:nvPicPr>
        <p:blipFill>
          <a:blip r:embed="rId3"/>
          <a:stretch>
            <a:fillRect/>
          </a:stretch>
        </p:blipFill>
        <p:spPr>
          <a:xfrm>
            <a:off x="288892" y="3834466"/>
            <a:ext cx="5760000" cy="2305984"/>
          </a:xfrm>
          <a:prstGeom prst="rect">
            <a:avLst/>
          </a:prstGeom>
        </p:spPr>
      </p:pic>
      <p:pic>
        <p:nvPicPr>
          <p:cNvPr id="10" name="Picture 9">
            <a:extLst>
              <a:ext uri="{FF2B5EF4-FFF2-40B4-BE49-F238E27FC236}">
                <a16:creationId xmlns:a16="http://schemas.microsoft.com/office/drawing/2014/main" id="{7174066D-ED0D-7EDE-D325-2D777EBAB56B}"/>
              </a:ext>
            </a:extLst>
          </p:cNvPr>
          <p:cNvPicPr>
            <a:picLocks noChangeAspect="1"/>
          </p:cNvPicPr>
          <p:nvPr/>
        </p:nvPicPr>
        <p:blipFill>
          <a:blip r:embed="rId4"/>
          <a:stretch>
            <a:fillRect/>
          </a:stretch>
        </p:blipFill>
        <p:spPr>
          <a:xfrm>
            <a:off x="6227777" y="3698939"/>
            <a:ext cx="5760000" cy="2305984"/>
          </a:xfrm>
          <a:prstGeom prst="rect">
            <a:avLst/>
          </a:prstGeom>
        </p:spPr>
      </p:pic>
      <p:sp>
        <p:nvSpPr>
          <p:cNvPr id="11" name="TextBox 10">
            <a:extLst>
              <a:ext uri="{FF2B5EF4-FFF2-40B4-BE49-F238E27FC236}">
                <a16:creationId xmlns:a16="http://schemas.microsoft.com/office/drawing/2014/main" id="{38EC9476-8CC4-457D-803E-4DE6F9FE06CB}"/>
              </a:ext>
            </a:extLst>
          </p:cNvPr>
          <p:cNvSpPr txBox="1"/>
          <p:nvPr/>
        </p:nvSpPr>
        <p:spPr>
          <a:xfrm>
            <a:off x="8890000" y="1775594"/>
            <a:ext cx="626533" cy="338554"/>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2017</a:t>
            </a:r>
          </a:p>
        </p:txBody>
      </p:sp>
      <p:sp>
        <p:nvSpPr>
          <p:cNvPr id="12" name="TextBox 11">
            <a:extLst>
              <a:ext uri="{FF2B5EF4-FFF2-40B4-BE49-F238E27FC236}">
                <a16:creationId xmlns:a16="http://schemas.microsoft.com/office/drawing/2014/main" id="{2AB483CA-5311-EE93-AB44-1C89B135240E}"/>
              </a:ext>
            </a:extLst>
          </p:cNvPr>
          <p:cNvSpPr txBox="1"/>
          <p:nvPr/>
        </p:nvSpPr>
        <p:spPr>
          <a:xfrm>
            <a:off x="11099800" y="4243201"/>
            <a:ext cx="626533" cy="338554"/>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2019</a:t>
            </a:r>
          </a:p>
        </p:txBody>
      </p:sp>
      <p:sp>
        <p:nvSpPr>
          <p:cNvPr id="13" name="TextBox 12">
            <a:extLst>
              <a:ext uri="{FF2B5EF4-FFF2-40B4-BE49-F238E27FC236}">
                <a16:creationId xmlns:a16="http://schemas.microsoft.com/office/drawing/2014/main" id="{3CCD157B-67E2-4289-3413-CF1036DBE35C}"/>
              </a:ext>
            </a:extLst>
          </p:cNvPr>
          <p:cNvSpPr txBox="1"/>
          <p:nvPr/>
        </p:nvSpPr>
        <p:spPr>
          <a:xfrm>
            <a:off x="5168902" y="4243201"/>
            <a:ext cx="626533" cy="338554"/>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2018</a:t>
            </a:r>
          </a:p>
        </p:txBody>
      </p:sp>
      <p:sp>
        <p:nvSpPr>
          <p:cNvPr id="14" name="TextBox 13">
            <a:extLst>
              <a:ext uri="{FF2B5EF4-FFF2-40B4-BE49-F238E27FC236}">
                <a16:creationId xmlns:a16="http://schemas.microsoft.com/office/drawing/2014/main" id="{DC92D91A-5C5B-9127-B256-F90FA14E624C}"/>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223455638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Location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2" name="TextBox 1">
            <a:extLst>
              <a:ext uri="{FF2B5EF4-FFF2-40B4-BE49-F238E27FC236}">
                <a16:creationId xmlns:a16="http://schemas.microsoft.com/office/drawing/2014/main" id="{2D76EB8A-99C1-87FA-5463-36A46E9153D7}"/>
              </a:ext>
            </a:extLst>
          </p:cNvPr>
          <p:cNvSpPr txBox="1"/>
          <p:nvPr/>
        </p:nvSpPr>
        <p:spPr>
          <a:xfrm>
            <a:off x="696000" y="631920"/>
            <a:ext cx="10800000" cy="55941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Strategic Focus Areas: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Identifying and prioritizing these top sales locations provides insights for strategic planning and resource allocation.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Focusing marketing efforts and sales initiatives on these high-performing locations can yield optimal returns.</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Regional Dynamics: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Understanding the regional dynamics, including demographics and consumer behavior, can inform localized marketing strategies.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Tailoring promotions and product offerings to meet the preferences of each location can enhance market penetration.</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Opportunities for Expansion: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Recognizing top sales locations presents opportunities for targeted expansion.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Exploring neighboring areas or similar markets can leverage the success of these locations and contribute to overall business growth.</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Performance Benchmarking:</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These top-performing locations serve as benchmarks for evaluating the success of sales initiatives.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Regular performance assessments can identify trends, capitalize on successes, and address challenges to maintain and improve overall regional performance.</a:t>
            </a:r>
          </a:p>
        </p:txBody>
      </p:sp>
    </p:spTree>
    <p:extLst>
      <p:ext uri="{BB962C8B-B14F-4D97-AF65-F5344CB8AC3E}">
        <p14:creationId xmlns:p14="http://schemas.microsoft.com/office/powerpoint/2010/main" val="424800370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79177" y="2968563"/>
            <a:ext cx="5068389" cy="920874"/>
          </a:xfrm>
        </p:spPr>
        <p:txBody>
          <a:bodyPr/>
          <a:lstStyle/>
          <a:p>
            <a:pPr>
              <a:lnSpc>
                <a:spcPct val="100000"/>
              </a:lnSpc>
            </a:pPr>
            <a:r>
              <a:rPr lang="en-US" sz="5400" b="1" i="1" spc="600" dirty="0">
                <a:latin typeface="Calibri" panose="020F0502020204030204" pitchFamily="34" charset="0"/>
                <a:cs typeface="Calibri" panose="020F0502020204030204" pitchFamily="34" charset="0"/>
              </a:rPr>
              <a:t>Target</a:t>
            </a:r>
            <a:r>
              <a:rPr lang="en-US" sz="6000"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39584635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432616"/>
            <a:ext cx="2895600" cy="677726"/>
          </a:xfrm>
        </p:spPr>
        <p:txBody>
          <a:bodyPr>
            <a:normAutofit/>
          </a:bodyPr>
          <a:lstStyle/>
          <a:p>
            <a:r>
              <a:rPr lang="en-US" sz="3600" b="1" dirty="0">
                <a:solidFill>
                  <a:srgbClr val="FFC000"/>
                </a:solidFill>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613864"/>
            <a:ext cx="4997632" cy="4193812"/>
          </a:xfrm>
        </p:spPr>
        <p:txBody>
          <a:bodyPr>
            <a:noAutofit/>
          </a:bodyPr>
          <a:lstStyle/>
          <a:p>
            <a:pPr marL="342900" indent="-342900">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Business Problem</a:t>
            </a:r>
          </a:p>
          <a:p>
            <a:pPr marL="800100" lvl="1" indent="-342900">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Understanding the Data</a:t>
            </a:r>
          </a:p>
          <a:p>
            <a:pPr marL="1257300" lvl="2" indent="-342900">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Sales Over Time</a:t>
            </a:r>
          </a:p>
          <a:p>
            <a:pPr marL="1714500" lvl="3" indent="-342900">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Product Analysis</a:t>
            </a:r>
          </a:p>
          <a:p>
            <a:pPr marL="2171700" lvl="4" indent="-342900">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Manager Analysis</a:t>
            </a:r>
          </a:p>
          <a:p>
            <a:pPr lvl="5">
              <a:lnSpc>
                <a:spcPct val="150000"/>
              </a:lnSpc>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 Location Analysis</a:t>
            </a:r>
          </a:p>
          <a:p>
            <a:pPr lvl="6">
              <a:lnSpc>
                <a:spcPct val="150000"/>
              </a:lnSpc>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Target Analysis</a:t>
            </a:r>
          </a:p>
          <a:p>
            <a:pPr lvl="7">
              <a:lnSpc>
                <a:spcPct val="150000"/>
              </a:lnSpc>
              <a:buFont typeface="Wingdings" pitchFamily="2" charset="2"/>
              <a:buChar char="Ø"/>
            </a:pPr>
            <a:r>
              <a:rPr lang="en-US" sz="2000" b="1" dirty="0">
                <a:solidFill>
                  <a:srgbClr val="FFC000"/>
                </a:solidFill>
                <a:latin typeface="Calibri" panose="020F0502020204030204" pitchFamily="34" charset="0"/>
                <a:cs typeface="Calibri" panose="020F0502020204030204" pitchFamily="34" charset="0"/>
              </a:rPr>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solidFill>
                  <a:schemeClr val="bg1"/>
                </a:solidFill>
              </a:rPr>
              <a:t>Sales Target Analysis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solidFill>
                  <a:schemeClr val="bg1"/>
                </a:solidFill>
              </a:rPr>
              <a:pPr/>
              <a:t>2</a:t>
            </a:fld>
            <a:endParaRPr lang="en-US" dirty="0">
              <a:solidFill>
                <a:schemeClr val="bg1"/>
              </a:solidFill>
            </a:endParaRPr>
          </a:p>
        </p:txBody>
      </p:sp>
      <p:sp>
        <p:nvSpPr>
          <p:cNvPr id="7" name="TextBox 6">
            <a:extLst>
              <a:ext uri="{FF2B5EF4-FFF2-40B4-BE49-F238E27FC236}">
                <a16:creationId xmlns:a16="http://schemas.microsoft.com/office/drawing/2014/main" id="{B263D140-94FA-B829-03E7-F679B6CE9EE9}"/>
              </a:ext>
            </a:extLst>
          </p:cNvPr>
          <p:cNvSpPr txBox="1"/>
          <p:nvPr/>
        </p:nvSpPr>
        <p:spPr>
          <a:xfrm>
            <a:off x="7043351" y="5807676"/>
            <a:ext cx="184731" cy="369332"/>
          </a:xfrm>
          <a:prstGeom prst="rect">
            <a:avLst/>
          </a:prstGeom>
          <a:noFill/>
          <a:ln>
            <a:noFill/>
          </a:ln>
        </p:spPr>
        <p:txBody>
          <a:bodyPr wrap="none" rtlCol="0">
            <a:spAutoFit/>
          </a:bodyPr>
          <a:lstStyle/>
          <a:p>
            <a:endParaRPr lang="en-US" dirty="0">
              <a:solidFill>
                <a:schemeClr val="bg1"/>
              </a:solidFill>
            </a:endParaRPr>
          </a:p>
        </p:txBody>
      </p:sp>
    </p:spTree>
    <p:extLst>
      <p:ext uri="{BB962C8B-B14F-4D97-AF65-F5344CB8AC3E}">
        <p14:creationId xmlns:p14="http://schemas.microsoft.com/office/powerpoint/2010/main" val="171321959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Target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2" name="TextBox 1">
            <a:extLst>
              <a:ext uri="{FF2B5EF4-FFF2-40B4-BE49-F238E27FC236}">
                <a16:creationId xmlns:a16="http://schemas.microsoft.com/office/drawing/2014/main" id="{2D76EB8A-99C1-87FA-5463-36A46E9153D7}"/>
              </a:ext>
            </a:extLst>
          </p:cNvPr>
          <p:cNvSpPr txBox="1"/>
          <p:nvPr/>
        </p:nvSpPr>
        <p:spPr>
          <a:xfrm>
            <a:off x="4005943" y="642806"/>
            <a:ext cx="4245427" cy="30088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Yearly Target Growth:</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A comparative analysis between 2017 and 2018 reveals a substantial </a:t>
            </a:r>
            <a:r>
              <a:rPr lang="en-US" sz="1600" b="1" i="1" dirty="0">
                <a:solidFill>
                  <a:srgbClr val="0070C0"/>
                </a:solidFill>
                <a:latin typeface="Calibri" panose="020F0502020204030204" pitchFamily="34" charset="0"/>
                <a:cs typeface="Calibri" panose="020F0502020204030204" pitchFamily="34" charset="0"/>
              </a:rPr>
              <a:t>30% increase</a:t>
            </a:r>
            <a:r>
              <a:rPr lang="en-US" sz="1600" dirty="0">
                <a:latin typeface="Calibri" panose="020F0502020204030204" pitchFamily="34" charset="0"/>
                <a:cs typeface="Calibri" panose="020F0502020204030204" pitchFamily="34" charset="0"/>
              </a:rPr>
              <a:t> in the yearly sales target.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This upward adjustment signifies an ambitious strategic approach, indicating confidence in the company's growth potential.</a:t>
            </a:r>
          </a:p>
        </p:txBody>
      </p:sp>
      <p:pic>
        <p:nvPicPr>
          <p:cNvPr id="4" name="Picture 3">
            <a:extLst>
              <a:ext uri="{FF2B5EF4-FFF2-40B4-BE49-F238E27FC236}">
                <a16:creationId xmlns:a16="http://schemas.microsoft.com/office/drawing/2014/main" id="{2A910F9B-D31C-A642-44FB-5AE47AD2E4E1}"/>
              </a:ext>
            </a:extLst>
          </p:cNvPr>
          <p:cNvPicPr>
            <a:picLocks noChangeAspect="1"/>
          </p:cNvPicPr>
          <p:nvPr/>
        </p:nvPicPr>
        <p:blipFill>
          <a:blip r:embed="rId2"/>
          <a:stretch>
            <a:fillRect/>
          </a:stretch>
        </p:blipFill>
        <p:spPr>
          <a:xfrm>
            <a:off x="8392886" y="214953"/>
            <a:ext cx="3600000" cy="4635616"/>
          </a:xfrm>
          <a:prstGeom prst="rect">
            <a:avLst/>
          </a:prstGeom>
        </p:spPr>
      </p:pic>
      <p:pic>
        <p:nvPicPr>
          <p:cNvPr id="6" name="Picture 5">
            <a:extLst>
              <a:ext uri="{FF2B5EF4-FFF2-40B4-BE49-F238E27FC236}">
                <a16:creationId xmlns:a16="http://schemas.microsoft.com/office/drawing/2014/main" id="{BB94F39A-B218-1C10-874B-29AB3BC9AA46}"/>
              </a:ext>
            </a:extLst>
          </p:cNvPr>
          <p:cNvPicPr>
            <a:picLocks noChangeAspect="1"/>
          </p:cNvPicPr>
          <p:nvPr/>
        </p:nvPicPr>
        <p:blipFill>
          <a:blip r:embed="rId3"/>
          <a:stretch>
            <a:fillRect/>
          </a:stretch>
        </p:blipFill>
        <p:spPr>
          <a:xfrm>
            <a:off x="264428" y="1981201"/>
            <a:ext cx="3600000" cy="4557712"/>
          </a:xfrm>
          <a:prstGeom prst="rect">
            <a:avLst/>
          </a:prstGeom>
        </p:spPr>
      </p:pic>
      <p:sp>
        <p:nvSpPr>
          <p:cNvPr id="9" name="TextBox 8">
            <a:extLst>
              <a:ext uri="{FF2B5EF4-FFF2-40B4-BE49-F238E27FC236}">
                <a16:creationId xmlns:a16="http://schemas.microsoft.com/office/drawing/2014/main" id="{950F7852-2770-04EF-BC91-FB8B9A713564}"/>
              </a:ext>
            </a:extLst>
          </p:cNvPr>
          <p:cNvSpPr txBox="1"/>
          <p:nvPr/>
        </p:nvSpPr>
        <p:spPr>
          <a:xfrm>
            <a:off x="8610600" y="752337"/>
            <a:ext cx="626533" cy="338554"/>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2017</a:t>
            </a:r>
          </a:p>
        </p:txBody>
      </p:sp>
      <p:sp>
        <p:nvSpPr>
          <p:cNvPr id="10" name="TextBox 9">
            <a:extLst>
              <a:ext uri="{FF2B5EF4-FFF2-40B4-BE49-F238E27FC236}">
                <a16:creationId xmlns:a16="http://schemas.microsoft.com/office/drawing/2014/main" id="{634961AD-9230-0DE2-7678-010764F22C3E}"/>
              </a:ext>
            </a:extLst>
          </p:cNvPr>
          <p:cNvSpPr txBox="1"/>
          <p:nvPr/>
        </p:nvSpPr>
        <p:spPr>
          <a:xfrm>
            <a:off x="497114" y="2532761"/>
            <a:ext cx="626533" cy="338554"/>
          </a:xfrm>
          <a:prstGeom prst="rect">
            <a:avLst/>
          </a:prstGeom>
          <a:noFill/>
        </p:spPr>
        <p:txBody>
          <a:bodyPr wrap="square" rtlCol="0">
            <a:spAutoFit/>
          </a:bodyPr>
          <a:lstStyle/>
          <a:p>
            <a:r>
              <a:rPr lang="en-US" sz="1600" b="1" i="1" dirty="0">
                <a:latin typeface="Calibri" panose="020F0502020204030204" pitchFamily="34" charset="0"/>
                <a:cs typeface="Calibri" panose="020F0502020204030204" pitchFamily="34" charset="0"/>
              </a:rPr>
              <a:t>2018</a:t>
            </a:r>
          </a:p>
        </p:txBody>
      </p:sp>
      <p:sp>
        <p:nvSpPr>
          <p:cNvPr id="11" name="TextBox 10">
            <a:extLst>
              <a:ext uri="{FF2B5EF4-FFF2-40B4-BE49-F238E27FC236}">
                <a16:creationId xmlns:a16="http://schemas.microsoft.com/office/drawing/2014/main" id="{AEB281A7-BEA6-7E5E-1E58-41C06034F294}"/>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2697875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Target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4" name="TextBox 3">
            <a:extLst>
              <a:ext uri="{FF2B5EF4-FFF2-40B4-BE49-F238E27FC236}">
                <a16:creationId xmlns:a16="http://schemas.microsoft.com/office/drawing/2014/main" id="{AE8FE48E-C899-26DC-AFFF-D2D00D1E46BF}"/>
              </a:ext>
            </a:extLst>
          </p:cNvPr>
          <p:cNvSpPr txBox="1"/>
          <p:nvPr/>
        </p:nvSpPr>
        <p:spPr>
          <a:xfrm>
            <a:off x="696000" y="816586"/>
            <a:ext cx="10800000" cy="5224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Monthly Target Achievements in 2017:</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2017, the </a:t>
            </a:r>
            <a:r>
              <a:rPr lang="en-US" sz="1600" b="1" i="1" dirty="0">
                <a:solidFill>
                  <a:srgbClr val="0070C0"/>
                </a:solidFill>
                <a:latin typeface="Calibri" panose="020F0502020204030204" pitchFamily="34" charset="0"/>
                <a:cs typeface="Calibri" panose="020F0502020204030204" pitchFamily="34" charset="0"/>
              </a:rPr>
              <a:t>Retail</a:t>
            </a:r>
            <a:r>
              <a:rPr lang="en-US" sz="1600" dirty="0">
                <a:latin typeface="Calibri" panose="020F0502020204030204" pitchFamily="34" charset="0"/>
                <a:cs typeface="Calibri" panose="020F0502020204030204" pitchFamily="34" charset="0"/>
              </a:rPr>
              <a:t> and </a:t>
            </a:r>
            <a:r>
              <a:rPr lang="en-US" sz="1600" b="1" i="1" dirty="0">
                <a:solidFill>
                  <a:srgbClr val="0070C0"/>
                </a:solidFill>
                <a:latin typeface="Calibri" panose="020F0502020204030204" pitchFamily="34" charset="0"/>
                <a:cs typeface="Calibri" panose="020F0502020204030204" pitchFamily="34" charset="0"/>
              </a:rPr>
              <a:t>Distributors</a:t>
            </a:r>
            <a:r>
              <a:rPr lang="en-US" sz="1600" dirty="0">
                <a:latin typeface="Calibri" panose="020F0502020204030204" pitchFamily="34" charset="0"/>
                <a:cs typeface="Calibri" panose="020F0502020204030204" pitchFamily="34" charset="0"/>
              </a:rPr>
              <a:t> teams demonstrated commendable performance by achieving the monthly sales target in </a:t>
            </a:r>
            <a:r>
              <a:rPr lang="en-US" sz="1600" b="1" i="1" dirty="0">
                <a:solidFill>
                  <a:srgbClr val="0070C0"/>
                </a:solidFill>
                <a:latin typeface="Calibri" panose="020F0502020204030204" pitchFamily="34" charset="0"/>
                <a:cs typeface="Calibri" panose="020F0502020204030204" pitchFamily="34" charset="0"/>
              </a:rPr>
              <a:t>May, August, and September.</a:t>
            </a:r>
            <a:r>
              <a:rPr lang="en-US" sz="1600" b="1" i="1" dirty="0">
                <a:latin typeface="Calibri" panose="020F0502020204030204" pitchFamily="34" charset="0"/>
                <a:cs typeface="Calibri" panose="020F0502020204030204" pitchFamily="34" charset="0"/>
              </a:rPr>
              <a:t>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While the achievement was limited to three months, it underscores the strategic importance of these teams in meeting or surpassing set targets.</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Monthly Target Achievements in 2018:</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sales teams exhibited notable improvement in 2018, achieving the monthly sales target in </a:t>
            </a:r>
            <a:r>
              <a:rPr lang="en-US" sz="1600" b="1" i="1" dirty="0">
                <a:solidFill>
                  <a:srgbClr val="0070C0"/>
                </a:solidFill>
                <a:latin typeface="Calibri" panose="020F0502020204030204" pitchFamily="34" charset="0"/>
                <a:cs typeface="Calibri" panose="020F0502020204030204" pitchFamily="34" charset="0"/>
              </a:rPr>
              <a:t>seven</a:t>
            </a:r>
            <a:r>
              <a:rPr lang="en-US" sz="1600" dirty="0">
                <a:latin typeface="Calibri" panose="020F0502020204030204" pitchFamily="34" charset="0"/>
                <a:cs typeface="Calibri" panose="020F0502020204030204" pitchFamily="34" charset="0"/>
              </a:rPr>
              <a:t> out of </a:t>
            </a:r>
            <a:r>
              <a:rPr lang="en-US" sz="1600" b="1" i="1" dirty="0">
                <a:solidFill>
                  <a:srgbClr val="0070C0"/>
                </a:solidFill>
                <a:latin typeface="Calibri" panose="020F0502020204030204" pitchFamily="34" charset="0"/>
                <a:cs typeface="Calibri" panose="020F0502020204030204" pitchFamily="34" charset="0"/>
              </a:rPr>
              <a:t>twelve months.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This enhanced performance indicates a more consistent and sustained effort in meeting the set targets, reflecting increased efficiency and strategic alignment.</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Product Sales Growth:</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A noteworthy observation is the doubling of sold products when comparing 2017 and 2018.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This substantial increase in product sales signifies not only improved market demand but also the company's ability to scale and meet growing customer expectations.</a:t>
            </a:r>
          </a:p>
        </p:txBody>
      </p:sp>
      <p:sp>
        <p:nvSpPr>
          <p:cNvPr id="5" name="TextBox 4">
            <a:extLst>
              <a:ext uri="{FF2B5EF4-FFF2-40B4-BE49-F238E27FC236}">
                <a16:creationId xmlns:a16="http://schemas.microsoft.com/office/drawing/2014/main" id="{E8B2BE00-3E9B-1624-81BD-BB02D109C87F}"/>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2038873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Target Analysis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2" name="TextBox 1">
            <a:extLst>
              <a:ext uri="{FF2B5EF4-FFF2-40B4-BE49-F238E27FC236}">
                <a16:creationId xmlns:a16="http://schemas.microsoft.com/office/drawing/2014/main" id="{CB47F63A-136D-B119-CCFC-20EFD387FFA9}"/>
              </a:ext>
            </a:extLst>
          </p:cNvPr>
          <p:cNvSpPr txBox="1"/>
          <p:nvPr/>
        </p:nvSpPr>
        <p:spPr>
          <a:xfrm>
            <a:off x="696000" y="1001252"/>
            <a:ext cx="10800000" cy="48554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Limited Insights for 2019:</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analysis of 2019 is constrained by the availability of only three months' worth of data. With limited insights, it becomes challenging to draw conclusive observations.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However, this period can be considered for early trend analysis and initial performance assessment.</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Implications for Strategic Planning:</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consistent achievement of monthly targets in 2018 suggests improved strategic planning and execution.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This success can be attributed to refined sales strategies, enhanced team collaboration, and a responsive approach to market dynamics.</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Performance Metrics for Evaluation:</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target analysis serves as a critical performance metric, offering insights into the effectiveness of sales strategies and the adaptability of teams. </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Regular evaluations can leverage these insights to refine future target-setting processes and align them with evolving business objectives.</a:t>
            </a:r>
          </a:p>
        </p:txBody>
      </p:sp>
    </p:spTree>
    <p:extLst>
      <p:ext uri="{BB962C8B-B14F-4D97-AF65-F5344CB8AC3E}">
        <p14:creationId xmlns:p14="http://schemas.microsoft.com/office/powerpoint/2010/main" val="292415478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6096000" y="3095624"/>
            <a:ext cx="2981325" cy="666751"/>
          </a:xfrm>
        </p:spPr>
        <p:txBody>
          <a:bodyPr>
            <a:normAutofit/>
          </a:bodyPr>
          <a:lstStyle/>
          <a:p>
            <a:r>
              <a:rPr lang="en-US" sz="3600" b="1" i="1" dirty="0">
                <a:solidFill>
                  <a:schemeClr val="bg1"/>
                </a:solidFill>
                <a:latin typeface="Calibri" panose="020F0502020204030204" pitchFamily="34" charset="0"/>
                <a:cs typeface="Calibri" panose="020F0502020204030204" pitchFamily="34" charset="0"/>
              </a:rPr>
              <a:t>Conclusion</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dirty="0"/>
              <a:t>Sales Target Analysis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cxnSp>
        <p:nvCxnSpPr>
          <p:cNvPr id="9" name="Straight Connector 8">
            <a:extLst>
              <a:ext uri="{FF2B5EF4-FFF2-40B4-BE49-F238E27FC236}">
                <a16:creationId xmlns:a16="http://schemas.microsoft.com/office/drawing/2014/main" id="{1DB6AC36-8B36-ED91-4041-372529AE1DD5}"/>
              </a:ext>
            </a:extLst>
          </p:cNvPr>
          <p:cNvCxnSpPr>
            <a:cxnSpLocks/>
          </p:cNvCxnSpPr>
          <p:nvPr/>
        </p:nvCxnSpPr>
        <p:spPr>
          <a:xfrm>
            <a:off x="2645229" y="0"/>
            <a:ext cx="2122714" cy="5181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79B4BF-A02B-5BC0-177A-36C9A76BBB97}"/>
              </a:ext>
            </a:extLst>
          </p:cNvPr>
          <p:cNvCxnSpPr>
            <a:cxnSpLocks/>
          </p:cNvCxnSpPr>
          <p:nvPr/>
        </p:nvCxnSpPr>
        <p:spPr>
          <a:xfrm>
            <a:off x="0" y="870857"/>
            <a:ext cx="4767943" cy="16328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r>
              <a:rPr lang="en-US" dirty="0"/>
              <a:t>Conclusion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19" name="Text Placeholder 2">
            <a:extLst>
              <a:ext uri="{FF2B5EF4-FFF2-40B4-BE49-F238E27FC236}">
                <a16:creationId xmlns:a16="http://schemas.microsoft.com/office/drawing/2014/main" id="{B6BC9F85-6CE8-E7AF-9B6F-7EE8F8E98708}"/>
              </a:ext>
            </a:extLst>
          </p:cNvPr>
          <p:cNvSpPr>
            <a:spLocks noGrp="1"/>
          </p:cNvSpPr>
          <p:nvPr>
            <p:ph type="body" idx="1"/>
          </p:nvPr>
        </p:nvSpPr>
        <p:spPr>
          <a:xfrm>
            <a:off x="2353800" y="1219965"/>
            <a:ext cx="9000000" cy="4418070"/>
          </a:xfrm>
        </p:spPr>
        <p:txBody>
          <a:bodyPr anchor="t">
            <a:noAutofit/>
          </a:bodyPr>
          <a:lstStyle/>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Successful Target Growth:</a:t>
            </a:r>
            <a:r>
              <a:rPr lang="en-US" sz="1600" spc="0" dirty="0">
                <a:latin typeface="Calibri" panose="020F0502020204030204" pitchFamily="34" charset="0"/>
                <a:cs typeface="Calibri" panose="020F0502020204030204" pitchFamily="34" charset="0"/>
              </a:rPr>
              <a:t> Achieved a remarkable </a:t>
            </a:r>
            <a:r>
              <a:rPr lang="en-US" sz="1600" b="1" i="1" spc="0" dirty="0">
                <a:solidFill>
                  <a:srgbClr val="0070C0"/>
                </a:solidFill>
                <a:latin typeface="Calibri" panose="020F0502020204030204" pitchFamily="34" charset="0"/>
                <a:cs typeface="Calibri" panose="020F0502020204030204" pitchFamily="34" charset="0"/>
              </a:rPr>
              <a:t>30% increase</a:t>
            </a:r>
            <a:r>
              <a:rPr lang="en-US" sz="1600" spc="0" dirty="0">
                <a:latin typeface="Calibri" panose="020F0502020204030204" pitchFamily="34" charset="0"/>
                <a:cs typeface="Calibri" panose="020F0502020204030204" pitchFamily="34" charset="0"/>
              </a:rPr>
              <a:t> in yearly targets from 2017 to 2018, indicating strategic resilience and confidence in business expansion.</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Team Performance Optimization: </a:t>
            </a:r>
            <a:r>
              <a:rPr lang="en-US" sz="1600" spc="0" dirty="0">
                <a:latin typeface="Calibri" panose="020F0502020204030204" pitchFamily="34" charset="0"/>
                <a:cs typeface="Calibri" panose="020F0502020204030204" pitchFamily="34" charset="0"/>
              </a:rPr>
              <a:t>Recognized top-performing managers and sales teams, showcasing their pivotal role in meeting and surpassing monthly targets.</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Product and Location Insights: </a:t>
            </a:r>
            <a:r>
              <a:rPr lang="en-US" sz="1600" spc="0" dirty="0">
                <a:latin typeface="Calibri" panose="020F0502020204030204" pitchFamily="34" charset="0"/>
                <a:cs typeface="Calibri" panose="020F0502020204030204" pitchFamily="34" charset="0"/>
              </a:rPr>
              <a:t>Identified </a:t>
            </a:r>
            <a:r>
              <a:rPr lang="en-US" sz="1600" b="1" i="1" spc="0" dirty="0">
                <a:solidFill>
                  <a:srgbClr val="0070C0"/>
                </a:solidFill>
                <a:latin typeface="Calibri" panose="020F0502020204030204" pitchFamily="34" charset="0"/>
                <a:cs typeface="Calibri" panose="020F0502020204030204" pitchFamily="34" charset="0"/>
              </a:rPr>
              <a:t>top-selling products</a:t>
            </a:r>
            <a:r>
              <a:rPr lang="en-US" sz="1600" spc="0" dirty="0">
                <a:latin typeface="Calibri" panose="020F0502020204030204" pitchFamily="34" charset="0"/>
                <a:cs typeface="Calibri" panose="020F0502020204030204" pitchFamily="34" charset="0"/>
              </a:rPr>
              <a:t> and </a:t>
            </a:r>
            <a:r>
              <a:rPr lang="en-US" sz="1600" b="1" i="1" spc="0" dirty="0">
                <a:solidFill>
                  <a:srgbClr val="0070C0"/>
                </a:solidFill>
                <a:latin typeface="Calibri" panose="020F0502020204030204" pitchFamily="34" charset="0"/>
                <a:cs typeface="Calibri" panose="020F0502020204030204" pitchFamily="34" charset="0"/>
              </a:rPr>
              <a:t>key sales locations</a:t>
            </a:r>
            <a:r>
              <a:rPr lang="en-US" sz="1600" spc="0" dirty="0">
                <a:latin typeface="Calibri" panose="020F0502020204030204" pitchFamily="34" charset="0"/>
                <a:cs typeface="Calibri" panose="020F0502020204030204" pitchFamily="34" charset="0"/>
              </a:rPr>
              <a:t>, enabling targeted marketing efforts for continued success.</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Data-Driven Decision-Making: </a:t>
            </a:r>
            <a:r>
              <a:rPr lang="en-US" sz="1600" spc="0" dirty="0">
                <a:latin typeface="Calibri" panose="020F0502020204030204" pitchFamily="34" charset="0"/>
                <a:cs typeface="Calibri" panose="020F0502020204030204" pitchFamily="34" charset="0"/>
              </a:rPr>
              <a:t>Utilized detailed sales data for strategic decision-making, leading to improved performance, increased sales, and enhanced market penetration.</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2019 Trend Analysis: </a:t>
            </a:r>
            <a:r>
              <a:rPr lang="en-US" sz="1600" spc="0" dirty="0">
                <a:latin typeface="Calibri" panose="020F0502020204030204" pitchFamily="34" charset="0"/>
                <a:cs typeface="Calibri" panose="020F0502020204030204" pitchFamily="34" charset="0"/>
              </a:rPr>
              <a:t>Limited insights due to only three months of data; however, serves as an </a:t>
            </a:r>
            <a:r>
              <a:rPr lang="en-US" sz="1600" b="1" i="1" spc="0" dirty="0">
                <a:solidFill>
                  <a:srgbClr val="0070C0"/>
                </a:solidFill>
                <a:latin typeface="Calibri" panose="020F0502020204030204" pitchFamily="34" charset="0"/>
                <a:cs typeface="Calibri" panose="020F0502020204030204" pitchFamily="34" charset="0"/>
              </a:rPr>
              <a:t>early indicator for trend analysis</a:t>
            </a:r>
            <a:r>
              <a:rPr lang="en-US" sz="1600" spc="0" dirty="0">
                <a:latin typeface="Calibri" panose="020F0502020204030204" pitchFamily="34" charset="0"/>
                <a:cs typeface="Calibri" panose="020F0502020204030204" pitchFamily="34" charset="0"/>
              </a:rPr>
              <a:t> and potential strategic adjustments.</a:t>
            </a:r>
          </a:p>
        </p:txBody>
      </p:sp>
      <p:sp>
        <p:nvSpPr>
          <p:cNvPr id="20" name="TextBox 19">
            <a:extLst>
              <a:ext uri="{FF2B5EF4-FFF2-40B4-BE49-F238E27FC236}">
                <a16:creationId xmlns:a16="http://schemas.microsoft.com/office/drawing/2014/main" id="{F5BBDF21-D307-22F9-4127-A027BA6AEC9C}"/>
              </a:ext>
            </a:extLst>
          </p:cNvPr>
          <p:cNvSpPr txBox="1"/>
          <p:nvPr/>
        </p:nvSpPr>
        <p:spPr>
          <a:xfrm>
            <a:off x="9828456" y="6075878"/>
            <a:ext cx="1858022" cy="261610"/>
          </a:xfrm>
          <a:prstGeom prst="rect">
            <a:avLst/>
          </a:prstGeom>
          <a:noFill/>
        </p:spPr>
        <p:txBody>
          <a:bodyPr wrap="square" rtlCol="0">
            <a:spAutoFit/>
          </a:bodyPr>
          <a:lstStyle/>
          <a:p>
            <a:r>
              <a:rPr lang="en-US" sz="1100" dirty="0">
                <a:solidFill>
                  <a:srgbClr val="FF0000"/>
                </a:solidFill>
              </a:rPr>
              <a:t>Continued on next page</a:t>
            </a:r>
          </a:p>
        </p:txBody>
      </p:sp>
    </p:spTree>
    <p:extLst>
      <p:ext uri="{BB962C8B-B14F-4D97-AF65-F5344CB8AC3E}">
        <p14:creationId xmlns:p14="http://schemas.microsoft.com/office/powerpoint/2010/main" val="166378016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r>
              <a:rPr lang="en-US" dirty="0"/>
              <a:t>Conclusion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19" name="Text Placeholder 2">
            <a:extLst>
              <a:ext uri="{FF2B5EF4-FFF2-40B4-BE49-F238E27FC236}">
                <a16:creationId xmlns:a16="http://schemas.microsoft.com/office/drawing/2014/main" id="{B6BC9F85-6CE8-E7AF-9B6F-7EE8F8E98708}"/>
              </a:ext>
            </a:extLst>
          </p:cNvPr>
          <p:cNvSpPr>
            <a:spLocks noGrp="1"/>
          </p:cNvSpPr>
          <p:nvPr>
            <p:ph type="body" idx="1"/>
          </p:nvPr>
        </p:nvSpPr>
        <p:spPr>
          <a:xfrm>
            <a:off x="2353800" y="1256109"/>
            <a:ext cx="9000000" cy="4345781"/>
          </a:xfrm>
        </p:spPr>
        <p:txBody>
          <a:bodyPr anchor="t">
            <a:noAutofit/>
          </a:bodyPr>
          <a:lstStyle/>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Holistic Approach to Analysis: </a:t>
            </a:r>
            <a:r>
              <a:rPr lang="en-US" sz="1600" spc="0" dirty="0">
                <a:latin typeface="Calibri" panose="020F0502020204030204" pitchFamily="34" charset="0"/>
                <a:cs typeface="Calibri" panose="020F0502020204030204" pitchFamily="34" charset="0"/>
              </a:rPr>
              <a:t>Combined dimensions, sales, manager, product, location, and target analyses to form a comprehensive understanding of the sales landscape.</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Market Responsiveness:</a:t>
            </a:r>
            <a:r>
              <a:rPr lang="en-US" sz="1600" spc="0" dirty="0">
                <a:latin typeface="Calibri" panose="020F0502020204030204" pitchFamily="34" charset="0"/>
                <a:cs typeface="Calibri" panose="020F0502020204030204" pitchFamily="34" charset="0"/>
              </a:rPr>
              <a:t> Adapted strategies based on changing market dynamics, resulting in consistent </a:t>
            </a:r>
            <a:r>
              <a:rPr lang="en-US" sz="1600" b="1" spc="0" dirty="0">
                <a:solidFill>
                  <a:srgbClr val="0070C0"/>
                </a:solidFill>
                <a:latin typeface="Calibri" panose="020F0502020204030204" pitchFamily="34" charset="0"/>
                <a:cs typeface="Calibri" panose="020F0502020204030204" pitchFamily="34" charset="0"/>
              </a:rPr>
              <a:t>monthly target achievements </a:t>
            </a:r>
            <a:r>
              <a:rPr lang="en-US" sz="1600" spc="0" dirty="0">
                <a:latin typeface="Calibri" panose="020F0502020204030204" pitchFamily="34" charset="0"/>
                <a:cs typeface="Calibri" panose="020F0502020204030204" pitchFamily="34" charset="0"/>
              </a:rPr>
              <a:t>in 2018.</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Strong Product Portfolio:</a:t>
            </a:r>
            <a:r>
              <a:rPr lang="en-US" sz="1600" spc="0" dirty="0">
                <a:latin typeface="Calibri" panose="020F0502020204030204" pitchFamily="34" charset="0"/>
                <a:cs typeface="Calibri" panose="020F0502020204030204" pitchFamily="34" charset="0"/>
              </a:rPr>
              <a:t> Diversified and expanded product offerings, capitalizing on the popularity of top-selling items for increased revenue.</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Regional Expansion Opportunities: </a:t>
            </a:r>
            <a:r>
              <a:rPr lang="en-US" sz="1600" spc="0" dirty="0">
                <a:latin typeface="Calibri" panose="020F0502020204030204" pitchFamily="34" charset="0"/>
                <a:cs typeface="Calibri" panose="020F0502020204030204" pitchFamily="34" charset="0"/>
              </a:rPr>
              <a:t>Identified high-performing sales locations as potential areas for targeted expansion and market growth.</a:t>
            </a:r>
          </a:p>
          <a:p>
            <a:pPr marL="285750" indent="-285750">
              <a:lnSpc>
                <a:spcPct val="150000"/>
              </a:lnSpc>
              <a:buFont typeface="Arial" panose="020B0604020202020204" pitchFamily="34" charset="0"/>
              <a:buChar char="•"/>
            </a:pPr>
            <a:r>
              <a:rPr lang="en-US" sz="1600" b="1" spc="0" dirty="0">
                <a:latin typeface="Calibri" panose="020F0502020204030204" pitchFamily="34" charset="0"/>
                <a:cs typeface="Calibri" panose="020F0502020204030204" pitchFamily="34" charset="0"/>
              </a:rPr>
              <a:t>Continuous Improvement: </a:t>
            </a:r>
            <a:r>
              <a:rPr lang="en-US" sz="1600" spc="0" dirty="0">
                <a:latin typeface="Calibri" panose="020F0502020204030204" pitchFamily="34" charset="0"/>
                <a:cs typeface="Calibri" panose="020F0502020204030204" pitchFamily="34" charset="0"/>
              </a:rPr>
              <a:t>Utilized performance metrics for regular evaluations, fostering a culture of continuous improvement and adaptability.</a:t>
            </a:r>
          </a:p>
        </p:txBody>
      </p:sp>
    </p:spTree>
    <p:extLst>
      <p:ext uri="{BB962C8B-B14F-4D97-AF65-F5344CB8AC3E}">
        <p14:creationId xmlns:p14="http://schemas.microsoft.com/office/powerpoint/2010/main" val="109547062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479427"/>
          </a:xfrm>
        </p:spPr>
        <p:txBody>
          <a:bodyPr>
            <a:normAutofit/>
          </a:bodyPr>
          <a:lstStyle/>
          <a:p>
            <a:r>
              <a:rPr lang="en-US" dirty="0"/>
              <a:t>Sanjay Kannan</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r>
              <a:rPr lang="en-US" dirty="0"/>
              <a:t>Sales Target Analysis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826035" y="2957663"/>
            <a:ext cx="6209211" cy="942674"/>
          </a:xfrm>
        </p:spPr>
        <p:txBody>
          <a:bodyPr/>
          <a:lstStyle/>
          <a:p>
            <a:r>
              <a:rPr lang="en-US" sz="5400" b="1" i="1" spc="600" dirty="0">
                <a:latin typeface="Calibri" panose="020F0502020204030204" pitchFamily="34" charset="0"/>
                <a:cs typeface="Calibri" panose="020F0502020204030204" pitchFamily="34" charset="0"/>
              </a:rPr>
              <a:t>Business</a:t>
            </a:r>
            <a:r>
              <a:rPr lang="en-US" b="1" i="1" spc="600" dirty="0">
                <a:latin typeface="Calibri" panose="020F0502020204030204" pitchFamily="34" charset="0"/>
                <a:cs typeface="Calibri" panose="020F0502020204030204" pitchFamily="34" charset="0"/>
              </a:rPr>
              <a:t> Problem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7280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23108" y="1258097"/>
            <a:ext cx="7200000" cy="4341806"/>
          </a:xfrm>
        </p:spPr>
        <p:txBody>
          <a:bodyPr>
            <a:noAutofit/>
          </a:bodyPr>
          <a:lstStyle/>
          <a:p>
            <a:pPr marL="285750" indent="-285750">
              <a:lnSpc>
                <a:spcPct val="150000"/>
              </a:lnSpc>
              <a:buFont typeface="Arial" panose="020B0604020202020204" pitchFamily="34" charset="0"/>
              <a:buChar char="•"/>
            </a:pPr>
            <a:r>
              <a:rPr lang="en-US" sz="1600" spc="0" dirty="0">
                <a:solidFill>
                  <a:schemeClr val="tx1">
                    <a:lumMod val="85000"/>
                    <a:lumOff val="15000"/>
                  </a:schemeClr>
                </a:solidFill>
                <a:latin typeface="Calibri" panose="020F0502020204030204" pitchFamily="34" charset="0"/>
                <a:cs typeface="Calibri" panose="020F0502020204030204" pitchFamily="34" charset="0"/>
              </a:rPr>
              <a:t>In order to strategically optimize sales performance, </a:t>
            </a:r>
            <a:r>
              <a:rPr lang="en-US" sz="1600" b="1" spc="0" dirty="0">
                <a:solidFill>
                  <a:schemeClr val="tx1">
                    <a:lumMod val="85000"/>
                    <a:lumOff val="15000"/>
                  </a:schemeClr>
                </a:solidFill>
                <a:latin typeface="Calibri" panose="020F0502020204030204" pitchFamily="34" charset="0"/>
                <a:cs typeface="Calibri" panose="020F0502020204030204" pitchFamily="34" charset="0"/>
              </a:rPr>
              <a:t>ABC Company </a:t>
            </a:r>
            <a:r>
              <a:rPr lang="en-US" sz="1600" spc="0" dirty="0">
                <a:solidFill>
                  <a:schemeClr val="tx1">
                    <a:lumMod val="85000"/>
                    <a:lumOff val="15000"/>
                  </a:schemeClr>
                </a:solidFill>
                <a:latin typeface="Calibri" panose="020F0502020204030204" pitchFamily="34" charset="0"/>
                <a:cs typeface="Calibri" panose="020F0502020204030204" pitchFamily="34" charset="0"/>
              </a:rPr>
              <a:t>seeks to leverage three years' worth of comprehensive sales data, encompassing details of companies and their lines of business. </a:t>
            </a:r>
          </a:p>
          <a:p>
            <a:pPr marL="285750" indent="-285750">
              <a:lnSpc>
                <a:spcPct val="150000"/>
              </a:lnSpc>
              <a:buFont typeface="Arial" panose="020B0604020202020204" pitchFamily="34" charset="0"/>
              <a:buChar char="•"/>
            </a:pPr>
            <a:r>
              <a:rPr lang="en-US" sz="1600" spc="0" dirty="0">
                <a:solidFill>
                  <a:schemeClr val="tx1">
                    <a:lumMod val="85000"/>
                    <a:lumOff val="15000"/>
                  </a:schemeClr>
                </a:solidFill>
                <a:latin typeface="Calibri" panose="020F0502020204030204" pitchFamily="34" charset="0"/>
                <a:cs typeface="Calibri" panose="020F0502020204030204" pitchFamily="34" charset="0"/>
              </a:rPr>
              <a:t>The dataset includes dimensions such as company details and product categories. </a:t>
            </a:r>
          </a:p>
          <a:p>
            <a:pPr marL="285750" indent="-285750">
              <a:lnSpc>
                <a:spcPct val="150000"/>
              </a:lnSpc>
              <a:buFont typeface="Arial" panose="020B0604020202020204" pitchFamily="34" charset="0"/>
              <a:buChar char="•"/>
            </a:pPr>
            <a:r>
              <a:rPr lang="en-US" sz="1600" spc="0" dirty="0">
                <a:solidFill>
                  <a:schemeClr val="tx1">
                    <a:lumMod val="85000"/>
                    <a:lumOff val="15000"/>
                  </a:schemeClr>
                </a:solidFill>
                <a:latin typeface="Calibri" panose="020F0502020204030204" pitchFamily="34" charset="0"/>
                <a:cs typeface="Calibri" panose="020F0502020204030204" pitchFamily="34" charset="0"/>
              </a:rPr>
              <a:t>Alongside this, the company possesses targeted sales data. </a:t>
            </a:r>
          </a:p>
          <a:p>
            <a:pPr marL="285750" indent="-285750">
              <a:lnSpc>
                <a:spcPct val="150000"/>
              </a:lnSpc>
              <a:buFont typeface="Arial" panose="020B0604020202020204" pitchFamily="34" charset="0"/>
              <a:buChar char="•"/>
            </a:pPr>
            <a:r>
              <a:rPr lang="en-US" sz="1600" spc="0" dirty="0">
                <a:solidFill>
                  <a:schemeClr val="tx1">
                    <a:lumMod val="85000"/>
                    <a:lumOff val="15000"/>
                  </a:schemeClr>
                </a:solidFill>
                <a:latin typeface="Calibri" panose="020F0502020204030204" pitchFamily="34" charset="0"/>
                <a:cs typeface="Calibri" panose="020F0502020204030204" pitchFamily="34" charset="0"/>
              </a:rPr>
              <a:t>The objective is to conduct a thorough analysis of the sales landscape from 2017 to 2019, identifying </a:t>
            </a:r>
            <a:r>
              <a:rPr lang="en-US" sz="1600" b="1" spc="0" dirty="0">
                <a:solidFill>
                  <a:srgbClr val="0070C0"/>
                </a:solidFill>
                <a:latin typeface="Calibri" panose="020F0502020204030204" pitchFamily="34" charset="0"/>
                <a:cs typeface="Calibri" panose="020F0502020204030204" pitchFamily="34" charset="0"/>
              </a:rPr>
              <a:t>patterns, trends, </a:t>
            </a:r>
            <a:r>
              <a:rPr lang="en-US" sz="1600" spc="0" dirty="0">
                <a:solidFill>
                  <a:schemeClr val="tx1">
                    <a:lumMod val="85000"/>
                    <a:lumOff val="15000"/>
                  </a:schemeClr>
                </a:solidFill>
                <a:latin typeface="Calibri" panose="020F0502020204030204" pitchFamily="34" charset="0"/>
                <a:cs typeface="Calibri" panose="020F0502020204030204" pitchFamily="34" charset="0"/>
              </a:rPr>
              <a:t>and </a:t>
            </a:r>
            <a:r>
              <a:rPr lang="en-US" sz="1600" b="1" spc="0" dirty="0">
                <a:solidFill>
                  <a:srgbClr val="0070C0"/>
                </a:solidFill>
                <a:latin typeface="Calibri" panose="020F0502020204030204" pitchFamily="34" charset="0"/>
                <a:cs typeface="Calibri" panose="020F0502020204030204" pitchFamily="34" charset="0"/>
              </a:rPr>
              <a:t>areas of improvement. </a:t>
            </a:r>
          </a:p>
          <a:p>
            <a:pPr marL="285750" indent="-285750">
              <a:lnSpc>
                <a:spcPct val="150000"/>
              </a:lnSpc>
              <a:buFont typeface="Arial" panose="020B0604020202020204" pitchFamily="34" charset="0"/>
              <a:buChar char="•"/>
            </a:pPr>
            <a:r>
              <a:rPr lang="en-US" sz="1600" spc="0" dirty="0">
                <a:solidFill>
                  <a:schemeClr val="tx1">
                    <a:lumMod val="85000"/>
                    <a:lumOff val="15000"/>
                  </a:schemeClr>
                </a:solidFill>
                <a:latin typeface="Calibri" panose="020F0502020204030204" pitchFamily="34" charset="0"/>
                <a:cs typeface="Calibri" panose="020F0502020204030204" pitchFamily="34" charset="0"/>
              </a:rPr>
              <a:t>Through this analysis, ABC Company aims to gain actionable insights that will guide informed decision-making and aid in setting realistic and achievable sales targets moving forward."</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b="1" dirty="0">
                <a:latin typeface="Calibri" panose="020F0502020204030204" pitchFamily="34" charset="0"/>
                <a:cs typeface="Calibri" panose="020F0502020204030204" pitchFamily="34" charset="0"/>
              </a:rPr>
              <a:t>Business Problem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b="1" smtClean="0">
                <a:latin typeface="Calibri" panose="020F0502020204030204" pitchFamily="34" charset="0"/>
                <a:cs typeface="Calibri" panose="020F0502020204030204" pitchFamily="34" charset="0"/>
              </a:rPr>
              <a:pPr/>
              <a:t>4</a:t>
            </a:fld>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15163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869576" y="2240279"/>
            <a:ext cx="6200503" cy="1994263"/>
          </a:xfrm>
        </p:spPr>
        <p:txBody>
          <a:bodyPr/>
          <a:lstStyle/>
          <a:p>
            <a:pPr algn="ctr"/>
            <a:r>
              <a:rPr lang="en-US" sz="5400" b="1" i="1" spc="600" dirty="0">
                <a:latin typeface="Calibri" panose="020F0502020204030204" pitchFamily="34" charset="0"/>
                <a:cs typeface="Calibri" panose="020F0502020204030204" pitchFamily="34" charset="0"/>
              </a:rPr>
              <a:t>Understanding 	</a:t>
            </a:r>
            <a:r>
              <a:rPr lang="en-US" b="1" i="1" spc="600" dirty="0">
                <a:latin typeface="Calibri" panose="020F0502020204030204" pitchFamily="34" charset="0"/>
                <a:cs typeface="Calibri" panose="020F0502020204030204" pitchFamily="34" charset="0"/>
              </a:rPr>
              <a:t>the</a:t>
            </a:r>
            <a:r>
              <a:rPr lang="en-US" sz="5400" b="1" i="1" spc="600" dirty="0">
                <a:latin typeface="Calibri" panose="020F0502020204030204" pitchFamily="34" charset="0"/>
                <a:cs typeface="Calibri" panose="020F0502020204030204" pitchFamily="34" charset="0"/>
              </a:rPr>
              <a:t> </a:t>
            </a:r>
            <a:r>
              <a:rPr lang="en-US" b="1" i="1" spc="600" dirty="0">
                <a:latin typeface="Calibri" panose="020F0502020204030204" pitchFamily="34" charset="0"/>
                <a:cs typeface="Calibri" panose="020F0502020204030204" pitchFamily="34" charset="0"/>
              </a:rPr>
              <a:t>Data</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529606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29821" y="562791"/>
            <a:ext cx="9895487" cy="5732418"/>
          </a:xfrm>
        </p:spPr>
        <p:txBody>
          <a:bodyPr>
            <a:noAutofit/>
          </a:bodyPr>
          <a:lstStyle/>
          <a:p>
            <a:pPr>
              <a:lnSpc>
                <a:spcPct val="150000"/>
              </a:lnSpc>
            </a:pPr>
            <a:r>
              <a:rPr lang="en-US" sz="1600" spc="0" dirty="0">
                <a:solidFill>
                  <a:schemeClr val="tx1">
                    <a:lumMod val="85000"/>
                    <a:lumOff val="15000"/>
                  </a:schemeClr>
                </a:solidFill>
                <a:latin typeface="Calibri" panose="020F0502020204030204" pitchFamily="34" charset="0"/>
                <a:cs typeface="Calibri" panose="020F0502020204030204" pitchFamily="34" charset="0"/>
              </a:rPr>
              <a:t>In our analysis, we have five crucial datasets: Dimensions, Sales 2017, Sales 2018, Sales 2019, and Targets.</a:t>
            </a:r>
          </a:p>
          <a:p>
            <a:pPr marL="171450" indent="-171450">
              <a:lnSpc>
                <a:spcPct val="150000"/>
              </a:lnSpc>
              <a:buFont typeface="Arial" panose="020B0604020202020204" pitchFamily="34" charset="0"/>
              <a:buChar char="•"/>
            </a:pPr>
            <a:r>
              <a:rPr lang="en-US" sz="1600" b="1" spc="0" dirty="0">
                <a:solidFill>
                  <a:schemeClr val="tx1">
                    <a:lumMod val="85000"/>
                    <a:lumOff val="15000"/>
                  </a:schemeClr>
                </a:solidFill>
                <a:latin typeface="Calibri" panose="020F0502020204030204" pitchFamily="34" charset="0"/>
                <a:cs typeface="Calibri" panose="020F0502020204030204" pitchFamily="34" charset="0"/>
              </a:rPr>
              <a:t>Dimensions Dataset:</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Provides structural insights with tables for Customers, Products, Product Groups, Salespersons, and Dates.</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Offers a foundational understanding of customers, products, sales teams, and temporal aspects.</a:t>
            </a:r>
          </a:p>
          <a:p>
            <a:pPr marL="171450" indent="-171450">
              <a:lnSpc>
                <a:spcPct val="150000"/>
              </a:lnSpc>
              <a:buFont typeface="Arial" panose="020B0604020202020204" pitchFamily="34" charset="0"/>
              <a:buChar char="•"/>
            </a:pPr>
            <a:r>
              <a:rPr lang="en-US" sz="1600" b="1" spc="0" dirty="0">
                <a:solidFill>
                  <a:schemeClr val="tx1">
                    <a:lumMod val="85000"/>
                    <a:lumOff val="15000"/>
                  </a:schemeClr>
                </a:solidFill>
                <a:latin typeface="Calibri" panose="020F0502020204030204" pitchFamily="34" charset="0"/>
                <a:cs typeface="Calibri" panose="020F0502020204030204" pitchFamily="34" charset="0"/>
              </a:rPr>
              <a:t>Sales 2017, Sales 2018, Sales 2019 Datasets:</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Essential for detailed sales performance analysis.</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Transaction details, customer information, sales team performance, product details, and</a:t>
            </a:r>
          </a:p>
          <a:p>
            <a:pPr lvl="1">
              <a:lnSpc>
                <a:spcPct val="150000"/>
              </a:lnSpc>
            </a:pPr>
            <a:r>
              <a:rPr lang="en-US" sz="1600" dirty="0">
                <a:solidFill>
                  <a:schemeClr val="tx1">
                    <a:lumMod val="85000"/>
                    <a:lumOff val="15000"/>
                  </a:schemeClr>
                </a:solidFill>
                <a:latin typeface="Calibri" panose="020F0502020204030204" pitchFamily="34" charset="0"/>
                <a:cs typeface="Calibri" panose="020F0502020204030204" pitchFamily="34" charset="0"/>
              </a:rPr>
              <a:t>    overall sales metrics are captured.</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Enables in-depth exploration of sales dynamics, customer behavior, product </a:t>
            </a:r>
          </a:p>
          <a:p>
            <a:pPr lvl="1">
              <a:lnSpc>
                <a:spcPct val="150000"/>
              </a:lnSpc>
            </a:pPr>
            <a:r>
              <a:rPr lang="en-US" sz="1600" dirty="0">
                <a:solidFill>
                  <a:schemeClr val="tx1">
                    <a:lumMod val="85000"/>
                    <a:lumOff val="15000"/>
                  </a:schemeClr>
                </a:solidFill>
                <a:latin typeface="Calibri" panose="020F0502020204030204" pitchFamily="34" charset="0"/>
                <a:cs typeface="Calibri" panose="020F0502020204030204" pitchFamily="34" charset="0"/>
              </a:rPr>
              <a:t>    performance, and sales team effectiveness.</a:t>
            </a:r>
          </a:p>
          <a:p>
            <a:pPr marL="171450" indent="-171450">
              <a:lnSpc>
                <a:spcPct val="150000"/>
              </a:lnSpc>
              <a:buFont typeface="Arial" panose="020B0604020202020204" pitchFamily="34" charset="0"/>
              <a:buChar char="•"/>
            </a:pPr>
            <a:r>
              <a:rPr lang="en-US" sz="1600" b="1" spc="0" dirty="0">
                <a:solidFill>
                  <a:schemeClr val="tx1">
                    <a:lumMod val="85000"/>
                    <a:lumOff val="15000"/>
                  </a:schemeClr>
                </a:solidFill>
                <a:latin typeface="Calibri" panose="020F0502020204030204" pitchFamily="34" charset="0"/>
                <a:cs typeface="Calibri" panose="020F0502020204030204" pitchFamily="34" charset="0"/>
              </a:rPr>
              <a:t>Target Dataset:</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Specifies sales targets for each month in 2017 and 2018.</a:t>
            </a:r>
          </a:p>
          <a:p>
            <a:pPr marL="628650" lvl="1" indent="-171450">
              <a:lnSpc>
                <a:spcPct val="150000"/>
              </a:lnSpc>
              <a:buFont typeface="Arial" panose="020B0604020202020204" pitchFamily="34" charset="0"/>
              <a:buChar char="•"/>
            </a:pPr>
            <a:r>
              <a:rPr lang="en-US" sz="1600" dirty="0">
                <a:solidFill>
                  <a:schemeClr val="tx1">
                    <a:lumMod val="85000"/>
                    <a:lumOff val="15000"/>
                  </a:schemeClr>
                </a:solidFill>
                <a:latin typeface="Calibri" panose="020F0502020204030204" pitchFamily="34" charset="0"/>
                <a:cs typeface="Calibri" panose="020F0502020204030204" pitchFamily="34" charset="0"/>
              </a:rPr>
              <a:t>Serves as a benchmark for setting and measuring performance.</a:t>
            </a:r>
          </a:p>
          <a:p>
            <a:pPr>
              <a:lnSpc>
                <a:spcPct val="150000"/>
              </a:lnSpc>
            </a:pPr>
            <a:endParaRPr lang="en-US" sz="1600" spc="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b="1" dirty="0">
                <a:latin typeface="Calibri" panose="020F0502020204030204" pitchFamily="34" charset="0"/>
                <a:cs typeface="Calibri" panose="020F0502020204030204" pitchFamily="34" charset="0"/>
              </a:rPr>
              <a:t>Understanding the Data</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b="1" smtClean="0">
                <a:latin typeface="Calibri" panose="020F0502020204030204" pitchFamily="34" charset="0"/>
                <a:cs typeface="Calibri" panose="020F0502020204030204" pitchFamily="34" charset="0"/>
              </a:rPr>
              <a:pPr/>
              <a:t>6</a:t>
            </a:fld>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9308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b="1" dirty="0">
                <a:latin typeface="Calibri" panose="020F0502020204030204" pitchFamily="34" charset="0"/>
                <a:cs typeface="Calibri" panose="020F0502020204030204" pitchFamily="34" charset="0"/>
              </a:rPr>
              <a:t>Understanding the Data</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8" name="Picture 17">
            <a:extLst>
              <a:ext uri="{FF2B5EF4-FFF2-40B4-BE49-F238E27FC236}">
                <a16:creationId xmlns:a16="http://schemas.microsoft.com/office/drawing/2014/main" id="{64F8E59D-25D5-FA99-0572-9374D19DB07F}"/>
              </a:ext>
            </a:extLst>
          </p:cNvPr>
          <p:cNvPicPr>
            <a:picLocks noChangeAspect="1"/>
          </p:cNvPicPr>
          <p:nvPr/>
        </p:nvPicPr>
        <p:blipFill>
          <a:blip r:embed="rId2"/>
          <a:stretch>
            <a:fillRect/>
          </a:stretch>
        </p:blipFill>
        <p:spPr>
          <a:xfrm>
            <a:off x="462642" y="3090798"/>
            <a:ext cx="11353799" cy="3143720"/>
          </a:xfrm>
          <a:prstGeom prst="rect">
            <a:avLst/>
          </a:prstGeom>
        </p:spPr>
      </p:pic>
      <p:pic>
        <p:nvPicPr>
          <p:cNvPr id="20" name="Picture 19">
            <a:extLst>
              <a:ext uri="{FF2B5EF4-FFF2-40B4-BE49-F238E27FC236}">
                <a16:creationId xmlns:a16="http://schemas.microsoft.com/office/drawing/2014/main" id="{868A2B27-B5B9-DBAF-142D-E20420496F14}"/>
              </a:ext>
            </a:extLst>
          </p:cNvPr>
          <p:cNvPicPr>
            <a:picLocks noChangeAspect="1"/>
          </p:cNvPicPr>
          <p:nvPr/>
        </p:nvPicPr>
        <p:blipFill>
          <a:blip r:embed="rId3"/>
          <a:stretch>
            <a:fillRect/>
          </a:stretch>
        </p:blipFill>
        <p:spPr>
          <a:xfrm>
            <a:off x="462642" y="460197"/>
            <a:ext cx="5840187" cy="2345484"/>
          </a:xfrm>
          <a:prstGeom prst="rect">
            <a:avLst/>
          </a:prstGeom>
        </p:spPr>
      </p:pic>
      <p:pic>
        <p:nvPicPr>
          <p:cNvPr id="22" name="Picture 21">
            <a:extLst>
              <a:ext uri="{FF2B5EF4-FFF2-40B4-BE49-F238E27FC236}">
                <a16:creationId xmlns:a16="http://schemas.microsoft.com/office/drawing/2014/main" id="{DA1F9786-5613-C667-D74B-DA0C5EFACADC}"/>
              </a:ext>
            </a:extLst>
          </p:cNvPr>
          <p:cNvPicPr>
            <a:picLocks noChangeAspect="1"/>
          </p:cNvPicPr>
          <p:nvPr/>
        </p:nvPicPr>
        <p:blipFill>
          <a:blip r:embed="rId4"/>
          <a:stretch>
            <a:fillRect/>
          </a:stretch>
        </p:blipFill>
        <p:spPr>
          <a:xfrm>
            <a:off x="6672942" y="1632939"/>
            <a:ext cx="5143500" cy="1161774"/>
          </a:xfrm>
          <a:prstGeom prst="rect">
            <a:avLst/>
          </a:prstGeom>
        </p:spPr>
      </p:pic>
      <p:sp>
        <p:nvSpPr>
          <p:cNvPr id="23" name="TextBox 22">
            <a:extLst>
              <a:ext uri="{FF2B5EF4-FFF2-40B4-BE49-F238E27FC236}">
                <a16:creationId xmlns:a16="http://schemas.microsoft.com/office/drawing/2014/main" id="{D8147E78-9EA5-E9AD-E738-19C3AFCC94D3}"/>
              </a:ext>
            </a:extLst>
          </p:cNvPr>
          <p:cNvSpPr txBox="1"/>
          <p:nvPr/>
        </p:nvSpPr>
        <p:spPr>
          <a:xfrm>
            <a:off x="6672942" y="460197"/>
            <a:ext cx="5143499"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Calibri" panose="020F0502020204030204" pitchFamily="34" charset="0"/>
                <a:cs typeface="Calibri" panose="020F0502020204030204" pitchFamily="34" charset="0"/>
              </a:rPr>
              <a:t>Dimensions</a:t>
            </a:r>
          </a:p>
        </p:txBody>
      </p:sp>
    </p:spTree>
    <p:extLst>
      <p:ext uri="{BB962C8B-B14F-4D97-AF65-F5344CB8AC3E}">
        <p14:creationId xmlns:p14="http://schemas.microsoft.com/office/powerpoint/2010/main" val="24996826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26628" y="2838996"/>
            <a:ext cx="5556069" cy="973125"/>
          </a:xfrm>
        </p:spPr>
        <p:txBody>
          <a:bodyPr/>
          <a:lstStyle/>
          <a:p>
            <a:r>
              <a:rPr lang="en-US" sz="5400" b="1" i="1" spc="600" dirty="0">
                <a:latin typeface="Calibri" panose="020F0502020204030204" pitchFamily="34" charset="0"/>
                <a:cs typeface="Calibri" panose="020F0502020204030204" pitchFamily="34" charset="0"/>
              </a:rPr>
              <a:t>Sales</a:t>
            </a:r>
            <a:r>
              <a:rPr lang="en-US" sz="6000" b="1" i="1" spc="600" dirty="0">
                <a:latin typeface="Calibri" panose="020F0502020204030204" pitchFamily="34" charset="0"/>
                <a:cs typeface="Calibri" panose="020F0502020204030204" pitchFamily="34" charset="0"/>
              </a:rPr>
              <a:t> </a:t>
            </a:r>
            <a:r>
              <a:rPr lang="en-US" b="1" i="1" spc="600" dirty="0">
                <a:latin typeface="Calibri" panose="020F0502020204030204" pitchFamily="34" charset="0"/>
                <a:cs typeface="Calibri" panose="020F0502020204030204" pitchFamily="34" charset="0"/>
              </a:rPr>
              <a:t>over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25947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199"/>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Sales Over Time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9" name="Picture 8">
            <a:extLst>
              <a:ext uri="{FF2B5EF4-FFF2-40B4-BE49-F238E27FC236}">
                <a16:creationId xmlns:a16="http://schemas.microsoft.com/office/drawing/2014/main" id="{E05E6A9F-8BE4-817B-9B9C-B32ED7C245C8}"/>
              </a:ext>
            </a:extLst>
          </p:cNvPr>
          <p:cNvPicPr>
            <a:picLocks noChangeAspect="1"/>
          </p:cNvPicPr>
          <p:nvPr/>
        </p:nvPicPr>
        <p:blipFill>
          <a:blip r:embed="rId2"/>
          <a:stretch>
            <a:fillRect/>
          </a:stretch>
        </p:blipFill>
        <p:spPr>
          <a:xfrm>
            <a:off x="9510600" y="96072"/>
            <a:ext cx="2520000" cy="2219937"/>
          </a:xfrm>
          <a:prstGeom prst="rect">
            <a:avLst/>
          </a:prstGeom>
        </p:spPr>
      </p:pic>
      <p:sp>
        <p:nvSpPr>
          <p:cNvPr id="3" name="TextBox 2">
            <a:extLst>
              <a:ext uri="{FF2B5EF4-FFF2-40B4-BE49-F238E27FC236}">
                <a16:creationId xmlns:a16="http://schemas.microsoft.com/office/drawing/2014/main" id="{EF92167D-3E9A-AB7E-9697-03DBB8E107FC}"/>
              </a:ext>
            </a:extLst>
          </p:cNvPr>
          <p:cNvSpPr txBox="1"/>
          <p:nvPr/>
        </p:nvSpPr>
        <p:spPr>
          <a:xfrm>
            <a:off x="2028600" y="1815281"/>
            <a:ext cx="10002000" cy="44861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Overall Sales Performance:</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total sales for the period under consideration amounted to an impressive </a:t>
            </a:r>
            <a:r>
              <a:rPr lang="en-US" sz="1600" b="1" dirty="0">
                <a:solidFill>
                  <a:srgbClr val="0070C0"/>
                </a:solidFill>
                <a:latin typeface="Calibri" panose="020F0502020204030204" pitchFamily="34" charset="0"/>
                <a:cs typeface="Calibri" panose="020F0502020204030204" pitchFamily="34" charset="0"/>
              </a:rPr>
              <a:t>$17.91 million</a:t>
            </a:r>
            <a:r>
              <a:rPr lang="en-US" sz="1600" dirty="0">
                <a:latin typeface="Calibri" panose="020F0502020204030204" pitchFamily="34" charset="0"/>
                <a:cs typeface="Calibri" panose="020F0502020204030204" pitchFamily="34" charset="0"/>
              </a:rPr>
              <a:t>, showcasing a substantial revenue stream for ABC Company.</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Quantity Sold:</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addition to revenue, the company achieved a notable sales quantity of </a:t>
            </a:r>
            <a:r>
              <a:rPr lang="en-US" sz="1600" b="1" dirty="0">
                <a:solidFill>
                  <a:srgbClr val="0070C0"/>
                </a:solidFill>
                <a:latin typeface="Calibri" panose="020F0502020204030204" pitchFamily="34" charset="0"/>
                <a:cs typeface="Calibri" panose="020F0502020204030204" pitchFamily="34" charset="0"/>
              </a:rPr>
              <a:t>6,381,172 units</a:t>
            </a:r>
            <a:r>
              <a:rPr lang="en-US" sz="1600" dirty="0">
                <a:latin typeface="Calibri" panose="020F0502020204030204" pitchFamily="34" charset="0"/>
                <a:cs typeface="Calibri" panose="020F0502020204030204" pitchFamily="34" charset="0"/>
              </a:rPr>
              <a:t>, indicating a robust market presence and significant consumer engagement.</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Sales Trend Implications: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preference for Food products aligns with consumer trends and demands, suggesting potential opportunities for targeted marketing and product expansion in this category.</a:t>
            </a:r>
          </a:p>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Strategic Insights: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Understanding the quantity sold alongside revenue provides insights into both market share and profitability, aiding in strategic decision-making for future sales initiatives.</a:t>
            </a:r>
          </a:p>
        </p:txBody>
      </p:sp>
      <p:sp>
        <p:nvSpPr>
          <p:cNvPr id="4" name="TextBox 3">
            <a:extLst>
              <a:ext uri="{FF2B5EF4-FFF2-40B4-BE49-F238E27FC236}">
                <a16:creationId xmlns:a16="http://schemas.microsoft.com/office/drawing/2014/main" id="{0C70833A-708F-2AFE-2890-A5A3C132CEEF}"/>
              </a:ext>
            </a:extLst>
          </p:cNvPr>
          <p:cNvSpPr txBox="1"/>
          <p:nvPr/>
        </p:nvSpPr>
        <p:spPr>
          <a:xfrm>
            <a:off x="1402080" y="200297"/>
            <a:ext cx="8108520" cy="19082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Calibri" panose="020F0502020204030204" pitchFamily="34" charset="0"/>
                <a:cs typeface="Calibri" panose="020F0502020204030204" pitchFamily="34" charset="0"/>
              </a:rPr>
              <a:t>Product Category Dynamics:</a:t>
            </a:r>
          </a:p>
          <a:p>
            <a:pPr marL="742950" lvl="1"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analysis reveals that sales of Food products surpassed those of Drinks, emphasizing the stronger market demand for Food items throughout the observed period.</a:t>
            </a:r>
          </a:p>
          <a:p>
            <a:pPr>
              <a:lnSpc>
                <a:spcPct val="150000"/>
              </a:lnSpc>
            </a:pPr>
            <a:endParaRPr lang="en-US" sz="1600" dirty="0"/>
          </a:p>
        </p:txBody>
      </p:sp>
      <p:pic>
        <p:nvPicPr>
          <p:cNvPr id="6" name="Picture 5">
            <a:extLst>
              <a:ext uri="{FF2B5EF4-FFF2-40B4-BE49-F238E27FC236}">
                <a16:creationId xmlns:a16="http://schemas.microsoft.com/office/drawing/2014/main" id="{34163CF7-176D-41BF-6B4F-B220571DC6B0}"/>
              </a:ext>
            </a:extLst>
          </p:cNvPr>
          <p:cNvPicPr>
            <a:picLocks noChangeAspect="1"/>
          </p:cNvPicPr>
          <p:nvPr/>
        </p:nvPicPr>
        <p:blipFill>
          <a:blip r:embed="rId3"/>
          <a:stretch>
            <a:fillRect/>
          </a:stretch>
        </p:blipFill>
        <p:spPr>
          <a:xfrm>
            <a:off x="161400" y="3159771"/>
            <a:ext cx="1800000" cy="1308082"/>
          </a:xfrm>
          <a:prstGeom prst="rect">
            <a:avLst/>
          </a:prstGeom>
        </p:spPr>
      </p:pic>
      <p:pic>
        <p:nvPicPr>
          <p:cNvPr id="14" name="Picture 13">
            <a:extLst>
              <a:ext uri="{FF2B5EF4-FFF2-40B4-BE49-F238E27FC236}">
                <a16:creationId xmlns:a16="http://schemas.microsoft.com/office/drawing/2014/main" id="{E21F0A2E-C1C0-7155-2588-B546F8CCC6FD}"/>
              </a:ext>
            </a:extLst>
          </p:cNvPr>
          <p:cNvPicPr>
            <a:picLocks noChangeAspect="1"/>
          </p:cNvPicPr>
          <p:nvPr/>
        </p:nvPicPr>
        <p:blipFill>
          <a:blip r:embed="rId4"/>
          <a:stretch>
            <a:fillRect/>
          </a:stretch>
        </p:blipFill>
        <p:spPr>
          <a:xfrm>
            <a:off x="161400" y="1782212"/>
            <a:ext cx="1800000" cy="1123963"/>
          </a:xfrm>
          <a:prstGeom prst="rect">
            <a:avLst/>
          </a:prstGeom>
        </p:spPr>
      </p:pic>
      <p:pic>
        <p:nvPicPr>
          <p:cNvPr id="18" name="Picture 17">
            <a:extLst>
              <a:ext uri="{FF2B5EF4-FFF2-40B4-BE49-F238E27FC236}">
                <a16:creationId xmlns:a16="http://schemas.microsoft.com/office/drawing/2014/main" id="{C59E9281-EFA3-0816-9DCA-422C0B12183F}"/>
              </a:ext>
            </a:extLst>
          </p:cNvPr>
          <p:cNvPicPr>
            <a:picLocks noChangeAspect="1"/>
          </p:cNvPicPr>
          <p:nvPr/>
        </p:nvPicPr>
        <p:blipFill>
          <a:blip r:embed="rId5"/>
          <a:stretch>
            <a:fillRect/>
          </a:stretch>
        </p:blipFill>
        <p:spPr>
          <a:xfrm>
            <a:off x="161400" y="4703535"/>
            <a:ext cx="1800000" cy="1597911"/>
          </a:xfrm>
          <a:prstGeom prst="rect">
            <a:avLst/>
          </a:prstGeom>
        </p:spPr>
      </p:pic>
    </p:spTree>
    <p:extLst>
      <p:ext uri="{BB962C8B-B14F-4D97-AF65-F5344CB8AC3E}">
        <p14:creationId xmlns:p14="http://schemas.microsoft.com/office/powerpoint/2010/main" val="2663494655"/>
      </p:ext>
    </p:extLst>
  </p:cSld>
  <p:clrMapOvr>
    <a:masterClrMapping/>
  </p:clrMapOvr>
  <p:transition spd="slow">
    <p:wipe/>
  </p:transition>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{419D3A81-4021-AD47-B1D4-263A4A6404CF}tf10001071</Template>
  <TotalTime>1029</TotalTime>
  <Words>1743</Words>
  <Application>Microsoft Macintosh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Tenorite</vt:lpstr>
      <vt:lpstr>Wingdings</vt:lpstr>
      <vt:lpstr>Office Theme</vt:lpstr>
      <vt:lpstr>Sales Target Analysis</vt:lpstr>
      <vt:lpstr>AGENDA</vt:lpstr>
      <vt:lpstr>Business Problem</vt:lpstr>
      <vt:lpstr>PowerPoint Presentation</vt:lpstr>
      <vt:lpstr>Understanding  the Data</vt:lpstr>
      <vt:lpstr>PowerPoint Presentation</vt:lpstr>
      <vt:lpstr>PowerPoint Presentation</vt:lpstr>
      <vt:lpstr>Sales over Time</vt:lpstr>
      <vt:lpstr>PowerPoint Presentation</vt:lpstr>
      <vt:lpstr>Product Analysis</vt:lpstr>
      <vt:lpstr>PowerPoint Presentation</vt:lpstr>
      <vt:lpstr>PowerPoint Presentation</vt:lpstr>
      <vt:lpstr>Manager Analysis</vt:lpstr>
      <vt:lpstr>PowerPoint Presentation</vt:lpstr>
      <vt:lpstr>PowerPoint Presentation</vt:lpstr>
      <vt:lpstr>Location Analysis</vt:lpstr>
      <vt:lpstr>PowerPoint Presentation</vt:lpstr>
      <vt:lpstr>PowerPoint Presentation</vt:lpstr>
      <vt:lpstr>Target Analysis</vt:lpstr>
      <vt:lpstr>PowerPoint Presentation</vt:lpstr>
      <vt:lpstr>PowerPoint Presentation</vt:lpstr>
      <vt:lpstr>PowerPoint Presentation</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Target Analysis</dc:title>
  <dc:creator>Sanjay Kannan</dc:creator>
  <cp:lastModifiedBy>Sanjay Kannan</cp:lastModifiedBy>
  <cp:revision>8</cp:revision>
  <dcterms:created xsi:type="dcterms:W3CDTF">2023-11-14T15:27:59Z</dcterms:created>
  <dcterms:modified xsi:type="dcterms:W3CDTF">2023-11-16T17:51:30Z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